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7" r:id="rId4"/>
    <p:sldId id="260" r:id="rId5"/>
    <p:sldId id="258" r:id="rId6"/>
    <p:sldId id="263" r:id="rId7"/>
    <p:sldId id="261" r:id="rId8"/>
    <p:sldId id="264" r:id="rId9"/>
    <p:sldId id="266"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A76AA84D-71A3-4F8E-B984-297A16438218}" type="datetimeFigureOut">
              <a:rPr lang="en-US" smtClean="0"/>
              <a:t>8/16/2017</a:t>
            </a:fld>
            <a:endParaRPr lang="en-US"/>
          </a:p>
        </p:txBody>
      </p:sp>
      <p:sp>
        <p:nvSpPr>
          <p:cNvPr id="16" name="Slide Number Placeholder 15"/>
          <p:cNvSpPr>
            <a:spLocks noGrp="1"/>
          </p:cNvSpPr>
          <p:nvPr>
            <p:ph type="sldNum" sz="quarter" idx="11"/>
          </p:nvPr>
        </p:nvSpPr>
        <p:spPr/>
        <p:txBody>
          <a:bodyPr/>
          <a:lstStyle/>
          <a:p>
            <a:fld id="{9B4AA310-1D65-4467-A781-A1FD25E2EAB8}"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A76AA84D-71A3-4F8E-B984-297A16438218}" type="datetimeFigureOut">
              <a:rPr lang="en-US" smtClean="0"/>
              <a:t>8/16/2017</a:t>
            </a:fld>
            <a:endParaRPr lang="en-US"/>
          </a:p>
        </p:txBody>
      </p:sp>
      <p:sp>
        <p:nvSpPr>
          <p:cNvPr id="15" name="Slide Number Placeholder 14"/>
          <p:cNvSpPr>
            <a:spLocks noGrp="1"/>
          </p:cNvSpPr>
          <p:nvPr>
            <p:ph type="sldNum" sz="quarter" idx="11"/>
          </p:nvPr>
        </p:nvSpPr>
        <p:spPr/>
        <p:txBody>
          <a:bodyPr/>
          <a:lstStyle/>
          <a:p>
            <a:fld id="{9B4AA310-1D65-4467-A781-A1FD25E2EAB8}"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A76AA84D-71A3-4F8E-B984-297A16438218}" type="datetimeFigureOut">
              <a:rPr lang="en-US" smtClean="0"/>
              <a:t>8/16/2017</a:t>
            </a:fld>
            <a:endParaRPr lang="en-US"/>
          </a:p>
        </p:txBody>
      </p:sp>
      <p:sp>
        <p:nvSpPr>
          <p:cNvPr id="13" name="Slide Number Placeholder 12"/>
          <p:cNvSpPr>
            <a:spLocks noGrp="1"/>
          </p:cNvSpPr>
          <p:nvPr>
            <p:ph type="sldNum" sz="quarter" idx="11"/>
          </p:nvPr>
        </p:nvSpPr>
        <p:spPr/>
        <p:txBody>
          <a:bodyPr/>
          <a:lstStyle/>
          <a:p>
            <a:fld id="{9B4AA310-1D65-4467-A781-A1FD25E2EAB8}"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76AA84D-71A3-4F8E-B984-297A16438218}" type="datetimeFigureOut">
              <a:rPr lang="en-US" smtClean="0"/>
              <a:t>8/16/2017</a:t>
            </a:fld>
            <a:endParaRPr lang="en-US"/>
          </a:p>
        </p:txBody>
      </p:sp>
      <p:sp>
        <p:nvSpPr>
          <p:cNvPr id="9" name="Slide Number Placeholder 8"/>
          <p:cNvSpPr>
            <a:spLocks noGrp="1"/>
          </p:cNvSpPr>
          <p:nvPr>
            <p:ph type="sldNum" sz="quarter" idx="11"/>
          </p:nvPr>
        </p:nvSpPr>
        <p:spPr/>
        <p:txBody>
          <a:bodyPr/>
          <a:lstStyle/>
          <a:p>
            <a:fld id="{9B4AA310-1D65-4467-A781-A1FD25E2EAB8}"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A76AA84D-71A3-4F8E-B984-297A16438218}" type="datetimeFigureOut">
              <a:rPr lang="en-US" smtClean="0"/>
              <a:t>8/16/2017</a:t>
            </a:fld>
            <a:endParaRPr lang="en-US"/>
          </a:p>
        </p:txBody>
      </p:sp>
      <p:sp>
        <p:nvSpPr>
          <p:cNvPr id="15" name="Slide Number Placeholder 14"/>
          <p:cNvSpPr>
            <a:spLocks noGrp="1"/>
          </p:cNvSpPr>
          <p:nvPr>
            <p:ph type="sldNum" sz="quarter" idx="11"/>
          </p:nvPr>
        </p:nvSpPr>
        <p:spPr/>
        <p:txBody>
          <a:bodyPr/>
          <a:lstStyle/>
          <a:p>
            <a:fld id="{9B4AA310-1D65-4467-A781-A1FD25E2EAB8}"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A76AA84D-71A3-4F8E-B984-297A16438218}" type="datetimeFigureOut">
              <a:rPr lang="en-US" smtClean="0"/>
              <a:t>8/16/2017</a:t>
            </a:fld>
            <a:endParaRPr lang="en-US"/>
          </a:p>
        </p:txBody>
      </p:sp>
      <p:sp>
        <p:nvSpPr>
          <p:cNvPr id="8" name="Slide Number Placeholder 7"/>
          <p:cNvSpPr>
            <a:spLocks noGrp="1"/>
          </p:cNvSpPr>
          <p:nvPr>
            <p:ph type="sldNum" sz="quarter" idx="11"/>
          </p:nvPr>
        </p:nvSpPr>
        <p:spPr/>
        <p:txBody>
          <a:bodyPr/>
          <a:lstStyle/>
          <a:p>
            <a:fld id="{9B4AA310-1D65-4467-A781-A1FD25E2EAB8}"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76AA84D-71A3-4F8E-B984-297A16438218}" type="datetimeFigureOut">
              <a:rPr lang="en-US" smtClean="0"/>
              <a:t>8/16/2017</a:t>
            </a:fld>
            <a:endParaRPr lang="en-US"/>
          </a:p>
        </p:txBody>
      </p:sp>
      <p:sp>
        <p:nvSpPr>
          <p:cNvPr id="6" name="Slide Number Placeholder 5"/>
          <p:cNvSpPr>
            <a:spLocks noGrp="1"/>
          </p:cNvSpPr>
          <p:nvPr>
            <p:ph type="sldNum" sz="quarter" idx="11"/>
          </p:nvPr>
        </p:nvSpPr>
        <p:spPr/>
        <p:txBody>
          <a:bodyPr/>
          <a:lstStyle/>
          <a:p>
            <a:fld id="{9B4AA310-1D65-4467-A781-A1FD25E2EAB8}"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A76AA84D-71A3-4F8E-B984-297A16438218}" type="datetimeFigureOut">
              <a:rPr lang="en-US" smtClean="0"/>
              <a:t>8/16/2017</a:t>
            </a:fld>
            <a:endParaRPr lang="en-US"/>
          </a:p>
        </p:txBody>
      </p:sp>
      <p:sp>
        <p:nvSpPr>
          <p:cNvPr id="16" name="Slide Number Placeholder 15"/>
          <p:cNvSpPr>
            <a:spLocks noGrp="1"/>
          </p:cNvSpPr>
          <p:nvPr>
            <p:ph type="sldNum" sz="quarter" idx="11"/>
          </p:nvPr>
        </p:nvSpPr>
        <p:spPr/>
        <p:txBody>
          <a:bodyPr/>
          <a:lstStyle/>
          <a:p>
            <a:fld id="{9B4AA310-1D65-4467-A781-A1FD25E2EAB8}"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A76AA84D-71A3-4F8E-B984-297A16438218}" type="datetimeFigureOut">
              <a:rPr lang="en-US" smtClean="0"/>
              <a:t>8/16/2017</a:t>
            </a:fld>
            <a:endParaRPr lang="en-US"/>
          </a:p>
        </p:txBody>
      </p:sp>
      <p:sp>
        <p:nvSpPr>
          <p:cNvPr id="14" name="Slide Number Placeholder 13"/>
          <p:cNvSpPr>
            <a:spLocks noGrp="1"/>
          </p:cNvSpPr>
          <p:nvPr>
            <p:ph type="sldNum" sz="quarter" idx="11"/>
          </p:nvPr>
        </p:nvSpPr>
        <p:spPr/>
        <p:txBody>
          <a:bodyPr/>
          <a:lstStyle/>
          <a:p>
            <a:fld id="{9B4AA310-1D65-4467-A781-A1FD25E2EAB8}"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6AA84D-71A3-4F8E-B984-297A16438218}"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AA310-1D65-4467-A781-A1FD25E2EAB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76AA84D-71A3-4F8E-B984-297A16438218}"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AA310-1D65-4467-A781-A1FD25E2EAB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A76AA84D-71A3-4F8E-B984-297A16438218}" type="datetimeFigureOut">
              <a:rPr lang="en-US" smtClean="0"/>
              <a:t>8/16/2017</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9B4AA310-1D65-4467-A781-A1FD25E2EAB8}"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543800" cy="2152650"/>
          </a:xfrm>
        </p:spPr>
        <p:txBody>
          <a:bodyPr/>
          <a:lstStyle/>
          <a:p>
            <a:r>
              <a:rPr lang="en-US" dirty="0" smtClean="0"/>
              <a:t>AP Essay Reflection</a:t>
            </a:r>
            <a:endParaRPr lang="en-US" dirty="0"/>
          </a:p>
        </p:txBody>
      </p:sp>
      <p:sp>
        <p:nvSpPr>
          <p:cNvPr id="3" name="Subtitle 2"/>
          <p:cNvSpPr>
            <a:spLocks noGrp="1"/>
          </p:cNvSpPr>
          <p:nvPr>
            <p:ph type="subTitle" idx="1"/>
          </p:nvPr>
        </p:nvSpPr>
        <p:spPr>
          <a:xfrm>
            <a:off x="2133600" y="2971800"/>
            <a:ext cx="6172200" cy="1501309"/>
          </a:xfrm>
        </p:spPr>
        <p:txBody>
          <a:bodyPr>
            <a:normAutofit/>
          </a:bodyPr>
          <a:lstStyle/>
          <a:p>
            <a:r>
              <a:rPr lang="en-US" dirty="0" smtClean="0"/>
              <a:t>Usually this occurs the day you get the essays back, and is accompanied by group discussion and analysis, examples, highlighting,  mini lessons, or other activities</a:t>
            </a:r>
            <a:r>
              <a:rPr lang="en-US" dirty="0"/>
              <a:t>.</a:t>
            </a:r>
          </a:p>
        </p:txBody>
      </p:sp>
    </p:spTree>
    <p:extLst>
      <p:ext uri="{BB962C8B-B14F-4D97-AF65-F5344CB8AC3E}">
        <p14:creationId xmlns:p14="http://schemas.microsoft.com/office/powerpoint/2010/main" val="273009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381000"/>
            <a:ext cx="7543800" cy="914400"/>
          </a:xfrm>
        </p:spPr>
        <p:txBody>
          <a:bodyPr/>
          <a:lstStyle/>
          <a:p>
            <a:r>
              <a:rPr lang="en-US" dirty="0" smtClean="0"/>
              <a:t>Prompt Analysis</a:t>
            </a:r>
            <a:endParaRPr lang="en-US" dirty="0"/>
          </a:p>
        </p:txBody>
      </p:sp>
      <p:sp>
        <p:nvSpPr>
          <p:cNvPr id="5" name="TextBox 4"/>
          <p:cNvSpPr txBox="1"/>
          <p:nvPr/>
        </p:nvSpPr>
        <p:spPr>
          <a:xfrm>
            <a:off x="1066800" y="1752600"/>
            <a:ext cx="6629400" cy="4524315"/>
          </a:xfrm>
          <a:prstGeom prst="rect">
            <a:avLst/>
          </a:prstGeom>
          <a:noFill/>
        </p:spPr>
        <p:txBody>
          <a:bodyPr wrap="square" rtlCol="0">
            <a:spAutoFit/>
          </a:bodyPr>
          <a:lstStyle/>
          <a:p>
            <a:r>
              <a:rPr lang="en-US" sz="3200" dirty="0" smtClean="0"/>
              <a:t>Let’s start by revisiting the prompt together. </a:t>
            </a:r>
            <a:endParaRPr lang="en-US" sz="3200" dirty="0"/>
          </a:p>
          <a:p>
            <a:pPr marL="342900" indent="-342900">
              <a:buAutoNum type="arabicPeriod"/>
            </a:pPr>
            <a:r>
              <a:rPr lang="en-US" sz="3200" dirty="0" smtClean="0"/>
              <a:t>Look at the actual prompt (the directions and guidance)</a:t>
            </a:r>
          </a:p>
          <a:p>
            <a:pPr marL="342900" indent="-342900">
              <a:buAutoNum type="arabicPeriod"/>
            </a:pPr>
            <a:r>
              <a:rPr lang="en-US" sz="3200" dirty="0" smtClean="0"/>
              <a:t>Reread the passage and note details that are listed in the prompt</a:t>
            </a:r>
          </a:p>
          <a:p>
            <a:pPr marL="342900" indent="-342900">
              <a:buAutoNum type="arabicPeriod"/>
            </a:pPr>
            <a:r>
              <a:rPr lang="en-US" sz="3200" dirty="0" smtClean="0"/>
              <a:t>Discuss the elements and the “big picture”</a:t>
            </a:r>
            <a:endParaRPr lang="en-US" sz="3200" dirty="0"/>
          </a:p>
        </p:txBody>
      </p:sp>
    </p:spTree>
    <p:extLst>
      <p:ext uri="{BB962C8B-B14F-4D97-AF65-F5344CB8AC3E}">
        <p14:creationId xmlns:p14="http://schemas.microsoft.com/office/powerpoint/2010/main" val="4031793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6608" y="1230654"/>
            <a:ext cx="8077200" cy="646331"/>
          </a:xfrm>
          <a:prstGeom prst="rect">
            <a:avLst/>
          </a:prstGeom>
          <a:noFill/>
        </p:spPr>
        <p:txBody>
          <a:bodyPr wrap="square" rtlCol="0">
            <a:spAutoFit/>
          </a:bodyPr>
          <a:lstStyle/>
          <a:p>
            <a:r>
              <a:rPr lang="en-US" dirty="0" smtClean="0"/>
              <a:t>Step 1: Find your essay and open to Prose Section </a:t>
            </a:r>
            <a:r>
              <a:rPr lang="en-US" dirty="0" smtClean="0"/>
              <a:t>5 </a:t>
            </a:r>
            <a:r>
              <a:rPr lang="en-US" dirty="0" smtClean="0"/>
              <a:t>in Notebook: </a:t>
            </a:r>
          </a:p>
          <a:p>
            <a:r>
              <a:rPr lang="en-US" dirty="0" smtClean="0"/>
              <a:t>Reference “Corrections and Commendations Guide” (Red Sheet)</a:t>
            </a:r>
          </a:p>
        </p:txBody>
      </p:sp>
      <p:sp>
        <p:nvSpPr>
          <p:cNvPr id="5" name="TextBox 4"/>
          <p:cNvSpPr txBox="1"/>
          <p:nvPr/>
        </p:nvSpPr>
        <p:spPr>
          <a:xfrm>
            <a:off x="636608" y="2142274"/>
            <a:ext cx="7848600" cy="369332"/>
          </a:xfrm>
          <a:prstGeom prst="rect">
            <a:avLst/>
          </a:prstGeom>
          <a:noFill/>
        </p:spPr>
        <p:txBody>
          <a:bodyPr wrap="square" rtlCol="0">
            <a:spAutoFit/>
          </a:bodyPr>
          <a:lstStyle/>
          <a:p>
            <a:r>
              <a:rPr lang="en-US" dirty="0" smtClean="0"/>
              <a:t>Step 2: Write down your score stats on your AP Essay Log  (Section 2)</a:t>
            </a:r>
            <a:endParaRPr lang="en-US" dirty="0"/>
          </a:p>
        </p:txBody>
      </p:sp>
      <p:sp>
        <p:nvSpPr>
          <p:cNvPr id="6" name="TextBox 5"/>
          <p:cNvSpPr txBox="1"/>
          <p:nvPr/>
        </p:nvSpPr>
        <p:spPr>
          <a:xfrm>
            <a:off x="650462" y="2779751"/>
            <a:ext cx="7733371" cy="1477328"/>
          </a:xfrm>
          <a:prstGeom prst="rect">
            <a:avLst/>
          </a:prstGeom>
          <a:noFill/>
        </p:spPr>
        <p:txBody>
          <a:bodyPr wrap="square" rtlCol="0">
            <a:spAutoFit/>
          </a:bodyPr>
          <a:lstStyle/>
          <a:p>
            <a:r>
              <a:rPr lang="en-US" dirty="0" smtClean="0"/>
              <a:t>Step 3: Make a list of the numbers you received (2 columns perhaps, one for odd numbers and one for even numbers) or make 2 columns- one for strengths and one for weaknesses and list numbers AND comments. Write out what the numbers stand for so you can learn them!</a:t>
            </a:r>
          </a:p>
          <a:p>
            <a:endParaRPr lang="en-US" dirty="0"/>
          </a:p>
        </p:txBody>
      </p:sp>
      <p:sp>
        <p:nvSpPr>
          <p:cNvPr id="7" name="TextBox 6"/>
          <p:cNvSpPr txBox="1"/>
          <p:nvPr/>
        </p:nvSpPr>
        <p:spPr>
          <a:xfrm>
            <a:off x="647710" y="4193807"/>
            <a:ext cx="7733371" cy="646331"/>
          </a:xfrm>
          <a:prstGeom prst="rect">
            <a:avLst/>
          </a:prstGeom>
          <a:noFill/>
        </p:spPr>
        <p:txBody>
          <a:bodyPr wrap="square" rtlCol="0">
            <a:spAutoFit/>
          </a:bodyPr>
          <a:lstStyle/>
          <a:p>
            <a:r>
              <a:rPr lang="en-US" dirty="0" smtClean="0"/>
              <a:t>Step 4: Write out, in sentences, your strengths and weaknesses per my comments and codes. Analyze your grade, and acknowledge my feedback</a:t>
            </a:r>
            <a:endParaRPr lang="en-US" dirty="0"/>
          </a:p>
        </p:txBody>
      </p:sp>
      <p:sp>
        <p:nvSpPr>
          <p:cNvPr id="8" name="TextBox 7"/>
          <p:cNvSpPr txBox="1"/>
          <p:nvPr/>
        </p:nvSpPr>
        <p:spPr>
          <a:xfrm>
            <a:off x="678171" y="4919833"/>
            <a:ext cx="7733371" cy="923330"/>
          </a:xfrm>
          <a:prstGeom prst="rect">
            <a:avLst/>
          </a:prstGeom>
          <a:noFill/>
        </p:spPr>
        <p:txBody>
          <a:bodyPr wrap="square" rtlCol="0">
            <a:spAutoFit/>
          </a:bodyPr>
          <a:lstStyle/>
          <a:p>
            <a:r>
              <a:rPr lang="en-US" dirty="0" smtClean="0"/>
              <a:t>Step 5:  Set a goal for the next essay, from specifics (i.e. “no more misspelled words”) to more generalizations (I will raise from a 3 to a 4) </a:t>
            </a:r>
          </a:p>
          <a:p>
            <a:r>
              <a:rPr lang="en-US" dirty="0" smtClean="0"/>
              <a:t>Justify why you set that goal for yourself.</a:t>
            </a:r>
            <a:endParaRPr lang="en-US" dirty="0"/>
          </a:p>
        </p:txBody>
      </p:sp>
      <p:sp>
        <p:nvSpPr>
          <p:cNvPr id="9" name="TextBox 8"/>
          <p:cNvSpPr txBox="1"/>
          <p:nvPr/>
        </p:nvSpPr>
        <p:spPr>
          <a:xfrm>
            <a:off x="643535" y="6002552"/>
            <a:ext cx="7675757" cy="381000"/>
          </a:xfrm>
          <a:prstGeom prst="rect">
            <a:avLst/>
          </a:prstGeom>
          <a:noFill/>
        </p:spPr>
        <p:txBody>
          <a:bodyPr wrap="square" rtlCol="0">
            <a:spAutoFit/>
          </a:bodyPr>
          <a:lstStyle/>
          <a:p>
            <a:r>
              <a:rPr lang="en-US" dirty="0" smtClean="0"/>
              <a:t>This should be in-depth, not one or two sentences, and show reflection. </a:t>
            </a:r>
            <a:endParaRPr lang="en-US" dirty="0"/>
          </a:p>
        </p:txBody>
      </p:sp>
      <p:sp>
        <p:nvSpPr>
          <p:cNvPr id="2" name="TextBox 1"/>
          <p:cNvSpPr txBox="1"/>
          <p:nvPr/>
        </p:nvSpPr>
        <p:spPr>
          <a:xfrm>
            <a:off x="838200" y="609600"/>
            <a:ext cx="7481092" cy="461665"/>
          </a:xfrm>
          <a:prstGeom prst="rect">
            <a:avLst/>
          </a:prstGeom>
          <a:noFill/>
        </p:spPr>
        <p:txBody>
          <a:bodyPr wrap="square" rtlCol="0">
            <a:spAutoFit/>
          </a:bodyPr>
          <a:lstStyle/>
          <a:p>
            <a:pPr algn="ctr"/>
            <a:r>
              <a:rPr lang="en-US" sz="2400" dirty="0" smtClean="0"/>
              <a:t>Essay Reflection- Notebook</a:t>
            </a:r>
            <a:endParaRPr lang="en-US" sz="2400" dirty="0"/>
          </a:p>
        </p:txBody>
      </p:sp>
    </p:spTree>
    <p:extLst>
      <p:ext uri="{BB962C8B-B14F-4D97-AF65-F5344CB8AC3E}">
        <p14:creationId xmlns:p14="http://schemas.microsoft.com/office/powerpoint/2010/main" val="4248097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0"/>
            <a:ext cx="6035040" cy="1371600"/>
          </a:xfrm>
        </p:spPr>
        <p:txBody>
          <a:bodyPr/>
          <a:lstStyle/>
          <a:p>
            <a:r>
              <a:rPr lang="en-US" sz="4400" dirty="0" smtClean="0"/>
              <a:t>My observations for the class and essay:</a:t>
            </a:r>
            <a:endParaRPr lang="en-US" sz="4400" dirty="0"/>
          </a:p>
        </p:txBody>
      </p:sp>
      <p:sp>
        <p:nvSpPr>
          <p:cNvPr id="3" name="Text Placeholder 2"/>
          <p:cNvSpPr>
            <a:spLocks noGrp="1"/>
          </p:cNvSpPr>
          <p:nvPr>
            <p:ph type="body" idx="1"/>
          </p:nvPr>
        </p:nvSpPr>
        <p:spPr>
          <a:xfrm>
            <a:off x="4572000" y="2590800"/>
            <a:ext cx="3886200" cy="3505200"/>
          </a:xfrm>
        </p:spPr>
        <p:txBody>
          <a:bodyPr>
            <a:noAutofit/>
          </a:bodyPr>
          <a:lstStyle/>
          <a:p>
            <a:r>
              <a:rPr lang="en-US" dirty="0" smtClean="0"/>
              <a:t>We need to practice:</a:t>
            </a:r>
          </a:p>
          <a:p>
            <a:r>
              <a:rPr lang="en-US" dirty="0" smtClean="0"/>
              <a:t>-How to structure claims</a:t>
            </a:r>
          </a:p>
          <a:p>
            <a:r>
              <a:rPr lang="en-US" dirty="0"/>
              <a:t>-Use specificity or “descriptors” in </a:t>
            </a:r>
            <a:r>
              <a:rPr lang="en-US" dirty="0" smtClean="0"/>
              <a:t>claims</a:t>
            </a:r>
          </a:p>
          <a:p>
            <a:r>
              <a:rPr lang="en-US" dirty="0" smtClean="0"/>
              <a:t>-Focus on the purpose/meaning</a:t>
            </a:r>
          </a:p>
          <a:p>
            <a:r>
              <a:rPr lang="en-US" dirty="0" smtClean="0"/>
              <a:t>-How to assure balance between details (support) and discussion (commentary)</a:t>
            </a:r>
          </a:p>
          <a:p>
            <a:r>
              <a:rPr lang="en-US" dirty="0" smtClean="0"/>
              <a:t>-Writing skills vs. understanding skills</a:t>
            </a:r>
          </a:p>
        </p:txBody>
      </p:sp>
      <p:sp>
        <p:nvSpPr>
          <p:cNvPr id="4" name="TextBox 3"/>
          <p:cNvSpPr txBox="1"/>
          <p:nvPr/>
        </p:nvSpPr>
        <p:spPr>
          <a:xfrm>
            <a:off x="762000" y="2895600"/>
            <a:ext cx="3505200" cy="2585323"/>
          </a:xfrm>
          <a:prstGeom prst="rect">
            <a:avLst/>
          </a:prstGeom>
          <a:noFill/>
        </p:spPr>
        <p:txBody>
          <a:bodyPr wrap="square" rtlCol="0">
            <a:spAutoFit/>
          </a:bodyPr>
          <a:lstStyle/>
          <a:p>
            <a:r>
              <a:rPr lang="en-US" dirty="0" smtClean="0"/>
              <a:t>-Passages are important in their entirety- don’t focus on just one aspect </a:t>
            </a:r>
          </a:p>
          <a:p>
            <a:endParaRPr lang="en-US" dirty="0"/>
          </a:p>
          <a:p>
            <a:r>
              <a:rPr lang="en-US" dirty="0" smtClean="0"/>
              <a:t>-Be sure to use hints provided in the prompt to help guide your essay, but don’t limit yourself</a:t>
            </a:r>
          </a:p>
          <a:p>
            <a:endParaRPr lang="en-US" dirty="0"/>
          </a:p>
          <a:p>
            <a:r>
              <a:rPr lang="en-US" dirty="0" smtClean="0"/>
              <a:t>-DON’T SAY “VERY”- EVER!!!!</a:t>
            </a:r>
            <a:endParaRPr lang="en-US" dirty="0"/>
          </a:p>
        </p:txBody>
      </p:sp>
    </p:spTree>
    <p:extLst>
      <p:ext uri="{BB962C8B-B14F-4D97-AF65-F5344CB8AC3E}">
        <p14:creationId xmlns:p14="http://schemas.microsoft.com/office/powerpoint/2010/main" val="4018114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would you improve?</a:t>
            </a:r>
            <a:endParaRPr lang="en-US" dirty="0"/>
          </a:p>
        </p:txBody>
      </p:sp>
      <p:sp>
        <p:nvSpPr>
          <p:cNvPr id="3" name="Content Placeholder 2"/>
          <p:cNvSpPr>
            <a:spLocks noGrp="1"/>
          </p:cNvSpPr>
          <p:nvPr>
            <p:ph sz="quarter" idx="13"/>
          </p:nvPr>
        </p:nvSpPr>
        <p:spPr/>
        <p:txBody>
          <a:bodyPr>
            <a:normAutofit/>
          </a:bodyPr>
          <a:lstStyle/>
          <a:p>
            <a:r>
              <a:rPr lang="en-US" sz="4000" dirty="0" smtClean="0"/>
              <a:t>Examples of weak claims: </a:t>
            </a:r>
            <a:endParaRPr lang="en-US" sz="4000" dirty="0"/>
          </a:p>
        </p:txBody>
      </p:sp>
      <p:sp>
        <p:nvSpPr>
          <p:cNvPr id="4" name="Content Placeholder 3"/>
          <p:cNvSpPr>
            <a:spLocks noGrp="1"/>
          </p:cNvSpPr>
          <p:nvPr>
            <p:ph sz="quarter" idx="14"/>
          </p:nvPr>
        </p:nvSpPr>
        <p:spPr>
          <a:xfrm>
            <a:off x="5029200" y="658368"/>
            <a:ext cx="3273552" cy="4218432"/>
          </a:xfrm>
        </p:spPr>
        <p:txBody>
          <a:bodyPr>
            <a:normAutofit/>
          </a:bodyPr>
          <a:lstStyle/>
          <a:p>
            <a:r>
              <a:rPr lang="en-US" dirty="0" smtClean="0"/>
              <a:t>“In Desai’s ‘Fasting, Feasting’, the author is using speech and point of view to explain </a:t>
            </a:r>
            <a:r>
              <a:rPr lang="en-US" dirty="0" err="1" smtClean="0"/>
              <a:t>Arun’s</a:t>
            </a:r>
            <a:r>
              <a:rPr lang="en-US" dirty="0" smtClean="0"/>
              <a:t> experience.”</a:t>
            </a:r>
          </a:p>
          <a:p>
            <a:r>
              <a:rPr lang="en-US" dirty="0" smtClean="0"/>
              <a:t>“In the passage, the author uses literary techniques such as point of view and dialogue. These help to show </a:t>
            </a:r>
            <a:r>
              <a:rPr lang="en-US" dirty="0" err="1" smtClean="0"/>
              <a:t>Arun’s</a:t>
            </a:r>
            <a:r>
              <a:rPr lang="en-US" dirty="0" smtClean="0"/>
              <a:t> dislike of the beach.”</a:t>
            </a:r>
            <a:endParaRPr lang="en-US" dirty="0"/>
          </a:p>
        </p:txBody>
      </p:sp>
    </p:spTree>
    <p:extLst>
      <p:ext uri="{BB962C8B-B14F-4D97-AF65-F5344CB8AC3E}">
        <p14:creationId xmlns:p14="http://schemas.microsoft.com/office/powerpoint/2010/main" val="892948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7543800" cy="914400"/>
          </a:xfrm>
        </p:spPr>
        <p:txBody>
          <a:bodyPr/>
          <a:lstStyle/>
          <a:p>
            <a:pPr algn="ctr"/>
            <a:r>
              <a:rPr lang="en-US" dirty="0" smtClean="0"/>
              <a:t>What are the components of a strong claim?</a:t>
            </a:r>
            <a:endParaRPr lang="en-US" dirty="0"/>
          </a:p>
        </p:txBody>
      </p:sp>
      <p:sp>
        <p:nvSpPr>
          <p:cNvPr id="3" name="Content Placeholder 2"/>
          <p:cNvSpPr>
            <a:spLocks noGrp="1"/>
          </p:cNvSpPr>
          <p:nvPr>
            <p:ph sz="quarter" idx="13"/>
          </p:nvPr>
        </p:nvSpPr>
        <p:spPr>
          <a:xfrm>
            <a:off x="762000" y="2133600"/>
            <a:ext cx="3273552" cy="3429000"/>
          </a:xfrm>
        </p:spPr>
        <p:txBody>
          <a:bodyPr>
            <a:normAutofit fontScale="92500" lnSpcReduction="20000"/>
          </a:bodyPr>
          <a:lstStyle/>
          <a:p>
            <a:r>
              <a:rPr lang="en-US" sz="2800" dirty="0" smtClean="0"/>
              <a:t>Specifically referring to the situation of the passage- usually given to you by the prompt- and providing </a:t>
            </a:r>
            <a:r>
              <a:rPr lang="en-US" sz="2800" u="sng" dirty="0" smtClean="0"/>
              <a:t>as much detail as possible </a:t>
            </a:r>
            <a:r>
              <a:rPr lang="en-US" sz="2800" dirty="0" smtClean="0"/>
              <a:t>in a short statement.</a:t>
            </a:r>
            <a:r>
              <a:rPr lang="en-US" dirty="0" smtClean="0"/>
              <a:t>	</a:t>
            </a:r>
            <a:endParaRPr lang="en-US" dirty="0"/>
          </a:p>
        </p:txBody>
      </p:sp>
      <p:sp>
        <p:nvSpPr>
          <p:cNvPr id="4" name="Content Placeholder 3"/>
          <p:cNvSpPr>
            <a:spLocks noGrp="1"/>
          </p:cNvSpPr>
          <p:nvPr>
            <p:ph sz="quarter" idx="14"/>
          </p:nvPr>
        </p:nvSpPr>
        <p:spPr>
          <a:xfrm>
            <a:off x="4953000" y="2057400"/>
            <a:ext cx="3273552" cy="3432175"/>
          </a:xfrm>
        </p:spPr>
        <p:txBody>
          <a:bodyPr>
            <a:normAutofit/>
          </a:bodyPr>
          <a:lstStyle/>
          <a:p>
            <a:r>
              <a:rPr lang="en-US" sz="2800" dirty="0" smtClean="0"/>
              <a:t>Listing literary techniques that develop that situation with DESCRIPTORS (adjectives and more details)</a:t>
            </a:r>
            <a:endParaRPr lang="en-US" sz="2800" dirty="0"/>
          </a:p>
        </p:txBody>
      </p:sp>
    </p:spTree>
    <p:extLst>
      <p:ext uri="{BB962C8B-B14F-4D97-AF65-F5344CB8AC3E}">
        <p14:creationId xmlns:p14="http://schemas.microsoft.com/office/powerpoint/2010/main" val="1492439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543800" cy="914400"/>
          </a:xfrm>
        </p:spPr>
        <p:txBody>
          <a:bodyPr/>
          <a:lstStyle/>
          <a:p>
            <a:r>
              <a:rPr lang="en-US" sz="4000" dirty="0" smtClean="0"/>
              <a:t>Examples of improved claims:</a:t>
            </a:r>
            <a:endParaRPr lang="en-US" sz="4000" dirty="0"/>
          </a:p>
        </p:txBody>
      </p:sp>
      <p:sp>
        <p:nvSpPr>
          <p:cNvPr id="3" name="Content Placeholder 2"/>
          <p:cNvSpPr>
            <a:spLocks noGrp="1"/>
          </p:cNvSpPr>
          <p:nvPr>
            <p:ph sz="quarter" idx="13"/>
          </p:nvPr>
        </p:nvSpPr>
        <p:spPr>
          <a:xfrm>
            <a:off x="609600" y="1905000"/>
            <a:ext cx="4952999" cy="4419600"/>
          </a:xfrm>
        </p:spPr>
        <p:txBody>
          <a:bodyPr>
            <a:normAutofit fontScale="92500" lnSpcReduction="10000"/>
          </a:bodyPr>
          <a:lstStyle/>
          <a:p>
            <a:r>
              <a:rPr lang="en-US" dirty="0" smtClean="0"/>
              <a:t>“Through the use of point of view and speech, novelist Anita Desai characterizes Indian foreign exchange student, </a:t>
            </a:r>
            <a:r>
              <a:rPr lang="en-US" dirty="0" err="1" smtClean="0"/>
              <a:t>Arun’s</a:t>
            </a:r>
            <a:r>
              <a:rPr lang="en-US" dirty="0" smtClean="0"/>
              <a:t> experience of going to the beach with his host family as an event he is an anxious and unwilling participant of, that causes discomfort due to fear and unfamiliarity. Desai expresses this through </a:t>
            </a:r>
            <a:r>
              <a:rPr lang="en-US" dirty="0" err="1" smtClean="0"/>
              <a:t>Arun’s</a:t>
            </a:r>
            <a:r>
              <a:rPr lang="en-US" dirty="0" smtClean="0"/>
              <a:t> perspective as an exchange student, as someone who is far away from where they are comfortable, and instead in a new place they likely have not completely adjusted to, as a well as through the host parent, Mrs. Patton’s, animated yet forceful manner of speech.”</a:t>
            </a:r>
            <a:endParaRPr lang="en-US" dirty="0"/>
          </a:p>
        </p:txBody>
      </p:sp>
      <p:sp>
        <p:nvSpPr>
          <p:cNvPr id="4" name="Content Placeholder 3"/>
          <p:cNvSpPr>
            <a:spLocks noGrp="1"/>
          </p:cNvSpPr>
          <p:nvPr>
            <p:ph sz="quarter" idx="14"/>
          </p:nvPr>
        </p:nvSpPr>
        <p:spPr>
          <a:xfrm>
            <a:off x="5791200" y="1905000"/>
            <a:ext cx="2514600" cy="4267200"/>
          </a:xfrm>
        </p:spPr>
        <p:txBody>
          <a:bodyPr>
            <a:normAutofit/>
          </a:bodyPr>
          <a:lstStyle/>
          <a:p>
            <a:r>
              <a:rPr lang="en-US" dirty="0" smtClean="0"/>
              <a:t>Using your own claim- in your notebook, write an improved claim (EVEN IF I MADE A COMMENT ABOUT HOW GOOD IT MAY HAVE BEEN- IMPROVE IT IN SOME WAY)</a:t>
            </a:r>
            <a:endParaRPr lang="en-US" dirty="0"/>
          </a:p>
        </p:txBody>
      </p:sp>
    </p:spTree>
    <p:extLst>
      <p:ext uri="{BB962C8B-B14F-4D97-AF65-F5344CB8AC3E}">
        <p14:creationId xmlns:p14="http://schemas.microsoft.com/office/powerpoint/2010/main" val="1254170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YOUR ANALYSIS</a:t>
            </a:r>
            <a:endParaRPr lang="en-US" dirty="0"/>
          </a:p>
        </p:txBody>
      </p:sp>
      <p:sp>
        <p:nvSpPr>
          <p:cNvPr id="3" name="Content Placeholder 2"/>
          <p:cNvSpPr>
            <a:spLocks noGrp="1"/>
          </p:cNvSpPr>
          <p:nvPr>
            <p:ph sz="quarter" idx="13"/>
          </p:nvPr>
        </p:nvSpPr>
        <p:spPr>
          <a:xfrm>
            <a:off x="777240" y="658368"/>
            <a:ext cx="3642360" cy="3837432"/>
          </a:xfrm>
        </p:spPr>
        <p:txBody>
          <a:bodyPr/>
          <a:lstStyle/>
          <a:p>
            <a:r>
              <a:rPr lang="en-US" dirty="0" smtClean="0"/>
              <a:t>Make sure that you are not using vague analysis, such as “to make the reader imagine or visualize  the scene”  OR “to provide the reader with a connection to the situation”. </a:t>
            </a:r>
          </a:p>
        </p:txBody>
      </p:sp>
      <p:sp>
        <p:nvSpPr>
          <p:cNvPr id="4" name="Content Placeholder 3"/>
          <p:cNvSpPr>
            <a:spLocks noGrp="1"/>
          </p:cNvSpPr>
          <p:nvPr>
            <p:ph sz="quarter" idx="14"/>
          </p:nvPr>
        </p:nvSpPr>
        <p:spPr>
          <a:xfrm>
            <a:off x="5029200" y="658368"/>
            <a:ext cx="3291840" cy="4370832"/>
          </a:xfrm>
        </p:spPr>
        <p:txBody>
          <a:bodyPr>
            <a:normAutofit/>
          </a:bodyPr>
          <a:lstStyle/>
          <a:p>
            <a:r>
              <a:rPr lang="en-US" dirty="0" smtClean="0"/>
              <a:t>Try to avoid “the reader” in your analysis and instead shift focus to construction of tone, meaning, purpose. How does the imagery help to convey these things? How is character enhanced through the techniques?</a:t>
            </a:r>
            <a:endParaRPr lang="en-US" dirty="0"/>
          </a:p>
        </p:txBody>
      </p:sp>
    </p:spTree>
    <p:extLst>
      <p:ext uri="{BB962C8B-B14F-4D97-AF65-F5344CB8AC3E}">
        <p14:creationId xmlns:p14="http://schemas.microsoft.com/office/powerpoint/2010/main" val="2991630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vs Understanding</a:t>
            </a:r>
            <a:endParaRPr lang="en-US" dirty="0"/>
          </a:p>
        </p:txBody>
      </p:sp>
      <p:sp>
        <p:nvSpPr>
          <p:cNvPr id="3" name="Content Placeholder 2"/>
          <p:cNvSpPr>
            <a:spLocks noGrp="1"/>
          </p:cNvSpPr>
          <p:nvPr>
            <p:ph sz="quarter" idx="13"/>
          </p:nvPr>
        </p:nvSpPr>
        <p:spPr>
          <a:xfrm>
            <a:off x="1344168" y="658368"/>
            <a:ext cx="3273552" cy="4218432"/>
          </a:xfrm>
        </p:spPr>
        <p:txBody>
          <a:bodyPr>
            <a:normAutofit/>
          </a:bodyPr>
          <a:lstStyle/>
          <a:p>
            <a:r>
              <a:rPr lang="en-US" dirty="0" smtClean="0"/>
              <a:t>Writing skills include but are not limited to:</a:t>
            </a:r>
          </a:p>
          <a:p>
            <a:pPr lvl="1"/>
            <a:r>
              <a:rPr lang="en-US" dirty="0" smtClean="0"/>
              <a:t>Use of grammar</a:t>
            </a:r>
          </a:p>
          <a:p>
            <a:pPr lvl="1"/>
            <a:r>
              <a:rPr lang="en-US" dirty="0" smtClean="0"/>
              <a:t>Organization of paragraphs</a:t>
            </a:r>
          </a:p>
          <a:p>
            <a:pPr lvl="1"/>
            <a:r>
              <a:rPr lang="en-US" dirty="0" smtClean="0"/>
              <a:t>Integration of textual support</a:t>
            </a:r>
          </a:p>
          <a:p>
            <a:pPr lvl="1"/>
            <a:r>
              <a:rPr lang="en-US" dirty="0" smtClean="0"/>
              <a:t>Providing a strong claim and supportive evidence to further your argument.</a:t>
            </a:r>
            <a:endParaRPr lang="en-US" dirty="0"/>
          </a:p>
        </p:txBody>
      </p:sp>
      <p:sp>
        <p:nvSpPr>
          <p:cNvPr id="4" name="Content Placeholder 3"/>
          <p:cNvSpPr>
            <a:spLocks noGrp="1"/>
          </p:cNvSpPr>
          <p:nvPr>
            <p:ph sz="quarter" idx="14"/>
          </p:nvPr>
        </p:nvSpPr>
        <p:spPr>
          <a:xfrm>
            <a:off x="5029200" y="658368"/>
            <a:ext cx="3273552" cy="4066032"/>
          </a:xfrm>
        </p:spPr>
        <p:txBody>
          <a:bodyPr>
            <a:normAutofit lnSpcReduction="10000"/>
          </a:bodyPr>
          <a:lstStyle/>
          <a:p>
            <a:r>
              <a:rPr lang="en-US" dirty="0" smtClean="0"/>
              <a:t>Understanding skills show that you are a good READER:</a:t>
            </a:r>
          </a:p>
          <a:p>
            <a:pPr lvl="1"/>
            <a:r>
              <a:rPr lang="en-US" dirty="0" smtClean="0"/>
              <a:t>You have identified and clearly stated a purpose for the passage</a:t>
            </a:r>
          </a:p>
          <a:p>
            <a:pPr lvl="1"/>
            <a:r>
              <a:rPr lang="en-US" dirty="0" smtClean="0"/>
              <a:t>You can refer back to this thesis throughout the essay</a:t>
            </a:r>
          </a:p>
          <a:p>
            <a:pPr lvl="1"/>
            <a:r>
              <a:rPr lang="en-US" dirty="0" smtClean="0"/>
              <a:t>You bring in a big picture beyond the creation of the text and into theme</a:t>
            </a:r>
            <a:endParaRPr lang="en-US" dirty="0"/>
          </a:p>
        </p:txBody>
      </p:sp>
    </p:spTree>
    <p:extLst>
      <p:ext uri="{BB962C8B-B14F-4D97-AF65-F5344CB8AC3E}">
        <p14:creationId xmlns:p14="http://schemas.microsoft.com/office/powerpoint/2010/main" val="1395253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543800" cy="914400"/>
          </a:xfrm>
        </p:spPr>
        <p:txBody>
          <a:bodyPr/>
          <a:lstStyle/>
          <a:p>
            <a:r>
              <a:rPr lang="en-US" dirty="0" smtClean="0"/>
              <a:t>In summary:</a:t>
            </a:r>
            <a:endParaRPr lang="en-US" dirty="0"/>
          </a:p>
        </p:txBody>
      </p:sp>
      <p:sp>
        <p:nvSpPr>
          <p:cNvPr id="3" name="Content Placeholder 2"/>
          <p:cNvSpPr>
            <a:spLocks noGrp="1"/>
          </p:cNvSpPr>
          <p:nvPr>
            <p:ph sz="quarter" idx="13"/>
          </p:nvPr>
        </p:nvSpPr>
        <p:spPr>
          <a:xfrm>
            <a:off x="990600" y="1676400"/>
            <a:ext cx="3273552" cy="4267200"/>
          </a:xfrm>
        </p:spPr>
        <p:txBody>
          <a:bodyPr>
            <a:normAutofit fontScale="92500"/>
          </a:bodyPr>
          <a:lstStyle/>
          <a:p>
            <a:r>
              <a:rPr lang="en-US" dirty="0" smtClean="0"/>
              <a:t>Work on improving the descriptors and specificity of your thesis statements for focus and clarity </a:t>
            </a:r>
          </a:p>
          <a:p>
            <a:pPr marL="18288" indent="0">
              <a:buNone/>
            </a:pPr>
            <a:endParaRPr lang="en-US" dirty="0" smtClean="0"/>
          </a:p>
          <a:p>
            <a:r>
              <a:rPr lang="en-US" dirty="0" smtClean="0"/>
              <a:t>Be sure that you address the prompt directly- What is the nature of </a:t>
            </a:r>
            <a:r>
              <a:rPr lang="en-US" dirty="0" err="1" smtClean="0"/>
              <a:t>Arun’s</a:t>
            </a:r>
            <a:r>
              <a:rPr lang="en-US" dirty="0" smtClean="0"/>
              <a:t> experience, and how does him being a foreign exchange student in America impact his attitude or the events that occur in the passage?</a:t>
            </a:r>
            <a:endParaRPr lang="en-US" dirty="0"/>
          </a:p>
        </p:txBody>
      </p:sp>
      <p:sp>
        <p:nvSpPr>
          <p:cNvPr id="4" name="Content Placeholder 3"/>
          <p:cNvSpPr>
            <a:spLocks noGrp="1"/>
          </p:cNvSpPr>
          <p:nvPr>
            <p:ph sz="quarter" idx="14"/>
          </p:nvPr>
        </p:nvSpPr>
        <p:spPr>
          <a:xfrm>
            <a:off x="4876800" y="1676400"/>
            <a:ext cx="3273552" cy="4038600"/>
          </a:xfrm>
        </p:spPr>
        <p:txBody>
          <a:bodyPr>
            <a:normAutofit fontScale="92500" lnSpcReduction="10000"/>
          </a:bodyPr>
          <a:lstStyle/>
          <a:p>
            <a:r>
              <a:rPr lang="en-US" dirty="0" smtClean="0"/>
              <a:t>Continue to support all your assertions with textual references (quotes) and balance these with your own thoughts. </a:t>
            </a:r>
          </a:p>
          <a:p>
            <a:r>
              <a:rPr lang="en-US" dirty="0" smtClean="0"/>
              <a:t>Be explicit in your connections to the big picture</a:t>
            </a:r>
          </a:p>
          <a:p>
            <a:r>
              <a:rPr lang="en-US" dirty="0" smtClean="0"/>
              <a:t>Use a minimum of 3 supporting arguments (paragraphs)</a:t>
            </a:r>
          </a:p>
          <a:p>
            <a:r>
              <a:rPr lang="en-US" dirty="0" smtClean="0"/>
              <a:t>ANNOTATE THE PROMPT AND PREPARE!</a:t>
            </a:r>
          </a:p>
          <a:p>
            <a:endParaRPr lang="en-US" dirty="0"/>
          </a:p>
        </p:txBody>
      </p:sp>
    </p:spTree>
    <p:extLst>
      <p:ext uri="{BB962C8B-B14F-4D97-AF65-F5344CB8AC3E}">
        <p14:creationId xmlns:p14="http://schemas.microsoft.com/office/powerpoint/2010/main" val="975881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592</TotalTime>
  <Words>879</Words>
  <Application>Microsoft Office PowerPoint</Application>
  <PresentationFormat>On-screen Show (4:3)</PresentationFormat>
  <Paragraphs>59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Palatino Linotype</vt:lpstr>
      <vt:lpstr>Wingdings</vt:lpstr>
      <vt:lpstr>Elemental</vt:lpstr>
      <vt:lpstr>AP Essay Reflection</vt:lpstr>
      <vt:lpstr>Prompt Analysis</vt:lpstr>
      <vt:lpstr>PowerPoint Presentation</vt:lpstr>
      <vt:lpstr>My observations for the class and essay:</vt:lpstr>
      <vt:lpstr>How would you improve?</vt:lpstr>
      <vt:lpstr>What are the components of a strong claim?</vt:lpstr>
      <vt:lpstr>Examples of improved claims:</vt:lpstr>
      <vt:lpstr>IN YOUR ANALYSIS</vt:lpstr>
      <vt:lpstr>Writing vs Understanding</vt:lpstr>
      <vt:lpstr>In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Essay Reflection</dc:title>
  <dc:creator>Erica</dc:creator>
  <cp:lastModifiedBy>Davis, EricaL</cp:lastModifiedBy>
  <cp:revision>20</cp:revision>
  <dcterms:created xsi:type="dcterms:W3CDTF">2013-08-13T03:04:34Z</dcterms:created>
  <dcterms:modified xsi:type="dcterms:W3CDTF">2017-08-16T18:48:37Z</dcterms:modified>
</cp:coreProperties>
</file>