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1FFEC-56F7-8E4E-91E1-25AE53063EB7}" type="datetimeFigureOut">
              <a:rPr lang="en-US" smtClean="0"/>
              <a:t>9/14/15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67A81-D66D-424B-9744-F22F071C92C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 9 “</a:t>
            </a:r>
            <a:r>
              <a:rPr lang="en-US" dirty="0">
                <a:latin typeface="Transformers"/>
                <a:cs typeface="Transformers"/>
              </a:rPr>
              <a:t>The Scarlet Ibis</a:t>
            </a:r>
            <a:r>
              <a:rPr lang="en-US" dirty="0" smtClean="0">
                <a:latin typeface="Transformers"/>
                <a:cs typeface="Transformers"/>
              </a:rPr>
              <a:t>” Summary and Theme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ansformers"/>
                <a:cs typeface="Transformers"/>
              </a:rPr>
              <a:t>As you read…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9813"/>
            <a:ext cx="8229600" cy="5674226"/>
          </a:xfrm>
        </p:spPr>
        <p:txBody>
          <a:bodyPr>
            <a:normAutofit/>
          </a:bodyPr>
          <a:lstStyle/>
          <a:p>
            <a:r>
              <a:rPr lang="en-US" dirty="0" smtClean="0"/>
              <a:t>Think about what the topic or theme might be.</a:t>
            </a:r>
          </a:p>
          <a:p>
            <a:pPr lvl="1"/>
            <a:r>
              <a:rPr lang="en-US" dirty="0" smtClean="0"/>
              <a:t>What can we learn from the story?</a:t>
            </a:r>
          </a:p>
          <a:p>
            <a:pPr lvl="1"/>
            <a:r>
              <a:rPr lang="en-US" dirty="0" smtClean="0"/>
              <a:t>What can we infer from the actions of the characters and the plot?</a:t>
            </a:r>
          </a:p>
          <a:p>
            <a:pPr lvl="1"/>
            <a:r>
              <a:rPr lang="en-US" dirty="0" smtClean="0"/>
              <a:t>How can what we learned from this story apply to the BIG world?</a:t>
            </a:r>
          </a:p>
        </p:txBody>
      </p:sp>
    </p:spTree>
    <p:extLst>
      <p:ext uri="{BB962C8B-B14F-4D97-AF65-F5344CB8AC3E}">
        <p14:creationId xmlns:p14="http://schemas.microsoft.com/office/powerpoint/2010/main" val="117141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ansformers"/>
                <a:cs typeface="Transformers"/>
              </a:rPr>
              <a:t>After you read…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1194"/>
            <a:ext cx="8229600" cy="4525963"/>
          </a:xfrm>
        </p:spPr>
        <p:txBody>
          <a:bodyPr/>
          <a:lstStyle/>
          <a:p>
            <a:r>
              <a:rPr lang="en-US" dirty="0" smtClean="0"/>
              <a:t>Write:</a:t>
            </a:r>
          </a:p>
          <a:p>
            <a:pPr lvl="1"/>
            <a:r>
              <a:rPr lang="en-US" dirty="0" smtClean="0"/>
              <a:t>One paragraph objective SUMMARY </a:t>
            </a:r>
          </a:p>
          <a:p>
            <a:pPr lvl="1"/>
            <a:r>
              <a:rPr lang="en-US" dirty="0" smtClean="0"/>
              <a:t>A THEME Statement (not a topic!)</a:t>
            </a:r>
          </a:p>
        </p:txBody>
      </p:sp>
    </p:spTree>
    <p:extLst>
      <p:ext uri="{BB962C8B-B14F-4D97-AF65-F5344CB8AC3E}">
        <p14:creationId xmlns:p14="http://schemas.microsoft.com/office/powerpoint/2010/main" val="1852867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#9 “The Scarlet Ibis” Summary and Theme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585" y="2328446"/>
            <a:ext cx="8131215" cy="3205125"/>
          </a:xfrm>
        </p:spPr>
        <p:txBody>
          <a:bodyPr>
            <a:noAutofit/>
          </a:bodyPr>
          <a:lstStyle/>
          <a:p>
            <a:r>
              <a:rPr lang="en-US" dirty="0"/>
              <a:t>Write:</a:t>
            </a:r>
          </a:p>
          <a:p>
            <a:pPr lvl="1"/>
            <a:r>
              <a:rPr lang="en-US" dirty="0"/>
              <a:t>One paragraph objective SUMMARY </a:t>
            </a:r>
            <a:endParaRPr lang="en-US" dirty="0" smtClean="0"/>
          </a:p>
          <a:p>
            <a:pPr lvl="2"/>
            <a:r>
              <a:rPr lang="en-US" dirty="0" smtClean="0"/>
              <a:t>Make sure you explain the following:</a:t>
            </a:r>
          </a:p>
          <a:p>
            <a:pPr marL="1531620" lvl="3" indent="-274320">
              <a:defRPr/>
            </a:pPr>
            <a:r>
              <a:rPr lang="en-US" dirty="0" smtClean="0"/>
              <a:t>Setting</a:t>
            </a:r>
            <a:endParaRPr lang="en-US" dirty="0"/>
          </a:p>
          <a:p>
            <a:pPr marL="1531620" lvl="3" indent="-274320">
              <a:defRPr/>
            </a:pPr>
            <a:r>
              <a:rPr lang="en-US" dirty="0"/>
              <a:t>Character and Point of View</a:t>
            </a:r>
          </a:p>
          <a:p>
            <a:pPr marL="1531620" lvl="3" indent="-274320">
              <a:defRPr/>
            </a:pPr>
            <a:r>
              <a:rPr lang="en-US" dirty="0" smtClean="0"/>
              <a:t>Conflict and Resolution</a:t>
            </a:r>
          </a:p>
          <a:p>
            <a:pPr lvl="1"/>
            <a:r>
              <a:rPr lang="en-US" dirty="0" smtClean="0"/>
              <a:t>A THEME Statement (not a topic!)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9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#10 “The Scarlet Ibis” Graphic Organizer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4" y="2600589"/>
            <a:ext cx="8799285" cy="2893359"/>
          </a:xfrm>
        </p:spPr>
        <p:txBody>
          <a:bodyPr>
            <a:noAutofit/>
          </a:bodyPr>
          <a:lstStyle/>
          <a:p>
            <a:r>
              <a:rPr lang="en-US" sz="2000" dirty="0"/>
              <a:t>In groups of 2-3,  create a graphic organizer that depicts the development a theme from </a:t>
            </a:r>
            <a:r>
              <a:rPr lang="en-US" sz="2000" dirty="0" smtClean="0"/>
              <a:t>“The Scarlet Ibis” </a:t>
            </a:r>
            <a:r>
              <a:rPr lang="en-US" sz="2000" dirty="0"/>
              <a:t>(introduced, developed, refined). </a:t>
            </a:r>
          </a:p>
          <a:p>
            <a:r>
              <a:rPr lang="en-US" sz="2000" dirty="0"/>
              <a:t>Be creative when designing your graphic organizer and  when depicting the development of theme. Feel free to incorporate visuals, graphics, etc. </a:t>
            </a:r>
          </a:p>
          <a:p>
            <a:r>
              <a:rPr lang="en-US" sz="2000" dirty="0"/>
              <a:t>Your graphic organizer must answer the following questions and include quotes (concrete details/CD) and analysis of such details (commentary/CM): </a:t>
            </a:r>
          </a:p>
          <a:p>
            <a:pPr lvl="1"/>
            <a:r>
              <a:rPr lang="en-US" sz="2000" dirty="0"/>
              <a:t>Where is the theme introduced? 1 Quote/concrete detail + 2 CM</a:t>
            </a:r>
          </a:p>
          <a:p>
            <a:pPr lvl="1"/>
            <a:r>
              <a:rPr lang="en-US" sz="2000" dirty="0"/>
              <a:t>Where is the theme developed? 1Quote/ concrete detail + 2CM</a:t>
            </a:r>
          </a:p>
          <a:p>
            <a:pPr lvl="1"/>
            <a:r>
              <a:rPr lang="en-US" sz="2000" dirty="0"/>
              <a:t>Where is the theme refined? 1 Quote/concrete detail + 2CM</a:t>
            </a:r>
          </a:p>
          <a:p>
            <a:r>
              <a:rPr lang="en-US" sz="2000" dirty="0"/>
              <a:t>Be prepared to share!! </a:t>
            </a:r>
          </a:p>
        </p:txBody>
      </p:sp>
    </p:spTree>
    <p:extLst>
      <p:ext uri="{BB962C8B-B14F-4D97-AF65-F5344CB8AC3E}">
        <p14:creationId xmlns:p14="http://schemas.microsoft.com/office/powerpoint/2010/main" val="197633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#11 “The Scarlet Ibis” Theme Paragraph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585" y="1824250"/>
            <a:ext cx="8131215" cy="4207429"/>
          </a:xfrm>
        </p:spPr>
        <p:txBody>
          <a:bodyPr>
            <a:noAutofit/>
          </a:bodyPr>
          <a:lstStyle/>
          <a:p>
            <a:r>
              <a:rPr lang="en-US" dirty="0"/>
              <a:t>Instructions: Use </a:t>
            </a:r>
            <a:r>
              <a:rPr lang="en-US" dirty="0" smtClean="0"/>
              <a:t>your theme statement and </a:t>
            </a:r>
            <a:r>
              <a:rPr lang="en-US" dirty="0"/>
              <a:t>analyze its development over the course of the short </a:t>
            </a:r>
            <a:r>
              <a:rPr lang="en-US" dirty="0" smtClean="0"/>
              <a:t>story</a:t>
            </a:r>
            <a:r>
              <a:rPr lang="en-US" dirty="0"/>
              <a:t> </a:t>
            </a:r>
            <a:r>
              <a:rPr lang="en-US" dirty="0" smtClean="0"/>
              <a:t>using the information from your graphic organizer.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54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/>
              <a:t>A theme in “The </a:t>
            </a:r>
            <a:r>
              <a:rPr lang="en-US" dirty="0" smtClean="0"/>
              <a:t>Scarlet Ibis” </a:t>
            </a:r>
            <a:r>
              <a:rPr lang="en-US" dirty="0"/>
              <a:t>by </a:t>
            </a:r>
            <a:r>
              <a:rPr lang="en-US" dirty="0" smtClean="0"/>
              <a:t>James Hurst is  </a:t>
            </a:r>
            <a:r>
              <a:rPr lang="en-US" dirty="0"/>
              <a:t>_____________ _________________________________. For example, the author introduces the theme by writing, “</a:t>
            </a:r>
            <a:r>
              <a:rPr lang="en-US" dirty="0" smtClean="0"/>
              <a:t>____________________________________</a:t>
            </a:r>
            <a:r>
              <a:rPr lang="en-US" dirty="0"/>
              <a:t>” </a:t>
            </a:r>
            <a:r>
              <a:rPr lang="en-US" dirty="0" smtClean="0"/>
              <a:t>(Hurst #</a:t>
            </a:r>
            <a:r>
              <a:rPr lang="en-US" dirty="0"/>
              <a:t>).  CM:___________________________ CM______________________________ . </a:t>
            </a:r>
          </a:p>
          <a:p>
            <a:pPr marL="0" indent="0">
              <a:buNone/>
            </a:pPr>
            <a:r>
              <a:rPr lang="en-US" dirty="0"/>
              <a:t>The author also develops the theme by stating , “</a:t>
            </a:r>
            <a:r>
              <a:rPr lang="en-US" dirty="0" smtClean="0"/>
              <a:t>______________</a:t>
            </a:r>
            <a:r>
              <a:rPr lang="en-US" dirty="0"/>
              <a:t>” </a:t>
            </a:r>
            <a:r>
              <a:rPr lang="en-US" dirty="0" smtClean="0"/>
              <a:t>(Hurst #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CM___________________________ CM______________________________. The author also refines the theme by writing, </a:t>
            </a:r>
            <a:r>
              <a:rPr lang="en-US"/>
              <a:t>“</a:t>
            </a:r>
            <a:r>
              <a:rPr lang="en-US" smtClean="0"/>
              <a:t>________________</a:t>
            </a:r>
            <a:r>
              <a:rPr lang="en-US" dirty="0"/>
              <a:t>” </a:t>
            </a:r>
            <a:r>
              <a:rPr lang="en-US" dirty="0" smtClean="0"/>
              <a:t>(Hurst #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CM____________________________ CM______________________________. </a:t>
            </a:r>
          </a:p>
          <a:p>
            <a:pPr marL="0" indent="0">
              <a:buNone/>
            </a:pPr>
            <a:r>
              <a:rPr lang="en-US" dirty="0"/>
              <a:t>CS _____________________________________________________________.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CD = Concrete Detail (Direct quotes from text)</a:t>
            </a:r>
          </a:p>
          <a:p>
            <a:pPr marL="0" indent="0">
              <a:buNone/>
            </a:pPr>
            <a:r>
              <a:rPr lang="en-US" dirty="0"/>
              <a:t>CM = Commentary (How the CD shows the theme)</a:t>
            </a:r>
          </a:p>
          <a:p>
            <a:pPr marL="0" indent="0">
              <a:buNone/>
            </a:pPr>
            <a:r>
              <a:rPr lang="en-US" dirty="0"/>
              <a:t>	Sentence starter for CM:  This shows… or This is evidence of…</a:t>
            </a:r>
          </a:p>
          <a:p>
            <a:pPr marL="0" indent="0">
              <a:buNone/>
            </a:pPr>
            <a:r>
              <a:rPr lang="en-US" dirty="0"/>
              <a:t>CS = Concluding Sentence </a:t>
            </a:r>
          </a:p>
        </p:txBody>
      </p:sp>
    </p:spTree>
    <p:extLst>
      <p:ext uri="{BB962C8B-B14F-4D97-AF65-F5344CB8AC3E}">
        <p14:creationId xmlns:p14="http://schemas.microsoft.com/office/powerpoint/2010/main" val="147650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457200"/>
            <a:ext cx="8945541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#12 “</a:t>
            </a:r>
            <a:r>
              <a:rPr lang="en-US" dirty="0" smtClean="0">
                <a:cs typeface="Transformers"/>
              </a:rPr>
              <a:t>___________</a:t>
            </a:r>
            <a:r>
              <a:rPr lang="en-US" dirty="0" smtClean="0">
                <a:latin typeface="Transformers"/>
                <a:cs typeface="Transformers"/>
              </a:rPr>
              <a:t>” Summary and Theme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214374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groups of 3-4, read your group’s short story </a:t>
            </a:r>
          </a:p>
          <a:p>
            <a:r>
              <a:rPr lang="en-US" dirty="0" smtClean="0"/>
              <a:t>Write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One paragraph objective SUMMARY </a:t>
            </a:r>
          </a:p>
          <a:p>
            <a:pPr lvl="2"/>
            <a:r>
              <a:rPr lang="en-US" dirty="0"/>
              <a:t>Make sure you explain the following:</a:t>
            </a:r>
          </a:p>
          <a:p>
            <a:pPr marL="1531620" lvl="3" indent="-274320">
              <a:defRPr/>
            </a:pPr>
            <a:r>
              <a:rPr lang="en-US" dirty="0"/>
              <a:t>Setting</a:t>
            </a:r>
          </a:p>
          <a:p>
            <a:pPr marL="1531620" lvl="3" indent="-274320">
              <a:defRPr/>
            </a:pPr>
            <a:r>
              <a:rPr lang="en-US" dirty="0"/>
              <a:t>Character and Point of View</a:t>
            </a:r>
          </a:p>
          <a:p>
            <a:pPr marL="1531620" lvl="3" indent="-274320">
              <a:defRPr/>
            </a:pPr>
            <a:r>
              <a:rPr lang="en-US" dirty="0"/>
              <a:t>Conflict and Resolution</a:t>
            </a:r>
          </a:p>
          <a:p>
            <a:pPr lvl="1"/>
            <a:r>
              <a:rPr lang="en-US" dirty="0"/>
              <a:t>A THEME Statement (not a topic!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4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4866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#12 “</a:t>
            </a:r>
            <a:r>
              <a:rPr lang="en-US" dirty="0" smtClean="0">
                <a:cs typeface="Transformers"/>
              </a:rPr>
              <a:t>____</a:t>
            </a:r>
            <a:r>
              <a:rPr lang="en-US" dirty="0" smtClean="0">
                <a:latin typeface="Transformers"/>
                <a:cs typeface="Transformers"/>
              </a:rPr>
              <a:t>” Summary and Theme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1794242"/>
            <a:ext cx="8229600" cy="60647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Story Options: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One Ordinary Day with Peanuts</a:t>
            </a:r>
            <a:r>
              <a:rPr lang="en-US" dirty="0" smtClean="0"/>
              <a:t>” – </a:t>
            </a:r>
            <a:r>
              <a:rPr lang="en-US" dirty="0" err="1" smtClean="0"/>
              <a:t>pg</a:t>
            </a:r>
            <a:r>
              <a:rPr lang="en-US" dirty="0" smtClean="0"/>
              <a:t> </a:t>
            </a:r>
            <a:r>
              <a:rPr lang="en-US" dirty="0"/>
              <a:t>420 </a:t>
            </a:r>
            <a:r>
              <a:rPr lang="en-US" dirty="0" smtClean="0"/>
              <a:t>(9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 “</a:t>
            </a:r>
            <a:r>
              <a:rPr lang="en-US" dirty="0"/>
              <a:t>The Gift of the Magi</a:t>
            </a:r>
            <a:r>
              <a:rPr lang="en-US" dirty="0" smtClean="0"/>
              <a:t>” – </a:t>
            </a:r>
            <a:r>
              <a:rPr lang="en-US" dirty="0" err="1" smtClean="0"/>
              <a:t>pg</a:t>
            </a:r>
            <a:r>
              <a:rPr lang="en-US" dirty="0" smtClean="0"/>
              <a:t> </a:t>
            </a:r>
            <a:r>
              <a:rPr lang="en-US" dirty="0"/>
              <a:t>524 </a:t>
            </a:r>
            <a:r>
              <a:rPr lang="en-US" dirty="0" smtClean="0"/>
              <a:t>(4 ½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“</a:t>
            </a:r>
            <a:r>
              <a:rPr lang="en-US" dirty="0"/>
              <a:t>Blues </a:t>
            </a:r>
            <a:r>
              <a:rPr lang="en-US" dirty="0" err="1"/>
              <a:t>Ain’t</a:t>
            </a:r>
            <a:r>
              <a:rPr lang="en-US" dirty="0"/>
              <a:t> No </a:t>
            </a:r>
            <a:r>
              <a:rPr lang="en-US" dirty="0" err="1"/>
              <a:t>Mockin</a:t>
            </a:r>
            <a:r>
              <a:rPr lang="en-US" dirty="0"/>
              <a:t> Bird</a:t>
            </a:r>
            <a:r>
              <a:rPr lang="en-US" dirty="0" smtClean="0"/>
              <a:t>” – </a:t>
            </a:r>
            <a:r>
              <a:rPr lang="en-US" dirty="0" err="1" smtClean="0"/>
              <a:t>pg</a:t>
            </a:r>
            <a:r>
              <a:rPr lang="en-US" dirty="0" smtClean="0"/>
              <a:t> </a:t>
            </a:r>
            <a:r>
              <a:rPr lang="en-US" dirty="0"/>
              <a:t>570 </a:t>
            </a:r>
            <a:r>
              <a:rPr lang="en-US" dirty="0" smtClean="0"/>
              <a:t>(5 1</a:t>
            </a:r>
            <a:r>
              <a:rPr lang="en-US" dirty="0"/>
              <a:t>/</a:t>
            </a:r>
            <a:r>
              <a:rPr lang="en-US" dirty="0" smtClean="0"/>
              <a:t>2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“The Man to Send Rain Clouds” </a:t>
            </a:r>
            <a:r>
              <a:rPr lang="en-US" dirty="0" smtClean="0"/>
              <a:t>– </a:t>
            </a:r>
            <a:r>
              <a:rPr lang="en-US" dirty="0" err="1" smtClean="0"/>
              <a:t>pg</a:t>
            </a:r>
            <a:r>
              <a:rPr lang="en-US" dirty="0"/>
              <a:t> </a:t>
            </a:r>
            <a:r>
              <a:rPr lang="en-US" dirty="0" smtClean="0"/>
              <a:t>590 (4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“Rules of the Game” </a:t>
            </a:r>
            <a:r>
              <a:rPr lang="en-US" dirty="0" smtClean="0"/>
              <a:t>– </a:t>
            </a:r>
            <a:r>
              <a:rPr lang="en-US" dirty="0" err="1" smtClean="0"/>
              <a:t>pg</a:t>
            </a:r>
            <a:r>
              <a:rPr lang="en-US" dirty="0" smtClean="0"/>
              <a:t> 262 (9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“The Golden Kite, the Silver Wind</a:t>
            </a:r>
            <a:r>
              <a:rPr lang="en-US" dirty="0" smtClean="0"/>
              <a:t>” – </a:t>
            </a:r>
            <a:r>
              <a:rPr lang="en-US" dirty="0" err="1" smtClean="0"/>
              <a:t>pg</a:t>
            </a:r>
            <a:r>
              <a:rPr lang="en-US" dirty="0" smtClean="0"/>
              <a:t>  </a:t>
            </a:r>
            <a:r>
              <a:rPr lang="en-US" dirty="0"/>
              <a:t>178 </a:t>
            </a:r>
            <a:r>
              <a:rPr lang="en-US" dirty="0" smtClean="0"/>
              <a:t>(4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“The Secret Life of Walter </a:t>
            </a:r>
            <a:r>
              <a:rPr lang="en-US" dirty="0" err="1" smtClean="0"/>
              <a:t>Mitty</a:t>
            </a:r>
            <a:r>
              <a:rPr lang="en-US" dirty="0" smtClean="0"/>
              <a:t>” – </a:t>
            </a:r>
            <a:r>
              <a:rPr lang="en-US" dirty="0" err="1" smtClean="0"/>
              <a:t>pg</a:t>
            </a:r>
            <a:r>
              <a:rPr lang="en-US" dirty="0" smtClean="0"/>
              <a:t> 346 (4 ½ </a:t>
            </a:r>
            <a:r>
              <a:rPr lang="en-US" dirty="0" err="1" smtClean="0"/>
              <a:t>pgs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“The Harvest” – </a:t>
            </a:r>
            <a:r>
              <a:rPr lang="en-US" dirty="0" err="1" smtClean="0"/>
              <a:t>pg</a:t>
            </a:r>
            <a:r>
              <a:rPr lang="en-US" dirty="0" smtClean="0"/>
              <a:t> 616 (</a:t>
            </a:r>
            <a:r>
              <a:rPr lang="en-US" dirty="0"/>
              <a:t>3</a:t>
            </a:r>
            <a:r>
              <a:rPr lang="en-US" dirty="0" smtClean="0"/>
              <a:t> </a:t>
            </a:r>
            <a:r>
              <a:rPr lang="en-US" dirty="0" err="1" smtClean="0"/>
              <a:t>pgs</a:t>
            </a:r>
            <a:r>
              <a:rPr lang="en-US" dirty="0" smtClean="0"/>
              <a:t>) *No online PDF</a:t>
            </a:r>
          </a:p>
          <a:p>
            <a:pPr marL="53975" lvl="1" indent="0">
              <a:buNone/>
            </a:pPr>
            <a:r>
              <a:rPr lang="en-US" dirty="0" smtClean="0"/>
              <a:t>Honors Options: “The </a:t>
            </a:r>
            <a:r>
              <a:rPr lang="en-US" dirty="0" err="1" smtClean="0"/>
              <a:t>Casque</a:t>
            </a:r>
            <a:r>
              <a:rPr lang="en-US" dirty="0" smtClean="0"/>
              <a:t> of Amontillado” or “The Most Dangerous Game”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54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457199"/>
            <a:ext cx="8945541" cy="184006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#13 “</a:t>
            </a:r>
            <a:r>
              <a:rPr lang="en-US" dirty="0" smtClean="0">
                <a:cs typeface="Transformers"/>
              </a:rPr>
              <a:t>__________</a:t>
            </a:r>
            <a:r>
              <a:rPr lang="en-US" dirty="0" smtClean="0">
                <a:latin typeface="Transformers"/>
                <a:cs typeface="Transformers"/>
              </a:rPr>
              <a:t>” Graphic Organizer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1891863"/>
            <a:ext cx="8229600" cy="5533696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In </a:t>
            </a:r>
            <a:r>
              <a:rPr lang="en-US" sz="2800" dirty="0" smtClean="0"/>
              <a:t>your group,  create or use one of the graphic organizers you have used previously</a:t>
            </a:r>
            <a:endParaRPr lang="en-US" sz="2800" dirty="0"/>
          </a:p>
          <a:p>
            <a:r>
              <a:rPr lang="en-US" sz="2800" dirty="0" smtClean="0"/>
              <a:t>Your </a:t>
            </a:r>
            <a:r>
              <a:rPr lang="en-US" sz="2800" dirty="0"/>
              <a:t>graphic organizer must answer the following questions and include quotes (concrete details) and analysis of such details (commentary): </a:t>
            </a:r>
          </a:p>
          <a:p>
            <a:pPr lvl="1"/>
            <a:r>
              <a:rPr lang="en-US" dirty="0"/>
              <a:t>Where is the theme introduced? 1 concrete detail + 2 CM</a:t>
            </a:r>
          </a:p>
          <a:p>
            <a:pPr lvl="1"/>
            <a:r>
              <a:rPr lang="en-US" dirty="0"/>
              <a:t>Where is the theme developed? 1 concrete detail +2CM</a:t>
            </a:r>
          </a:p>
          <a:p>
            <a:pPr lvl="1"/>
            <a:r>
              <a:rPr lang="en-US" dirty="0"/>
              <a:t>Where is the theme refined? 1 concrete </a:t>
            </a:r>
            <a:r>
              <a:rPr lang="en-US" dirty="0" smtClean="0"/>
              <a:t>detail </a:t>
            </a:r>
            <a:r>
              <a:rPr lang="en-US" dirty="0"/>
              <a:t>+ 2CM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73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457200"/>
            <a:ext cx="8945541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#14 “</a:t>
            </a:r>
            <a:r>
              <a:rPr lang="en-US" dirty="0">
                <a:cs typeface="Transformers"/>
              </a:rPr>
              <a:t>__________</a:t>
            </a:r>
            <a:r>
              <a:rPr lang="en-US" dirty="0">
                <a:latin typeface="Transformers"/>
                <a:cs typeface="Transformers"/>
              </a:rPr>
              <a:t>” </a:t>
            </a:r>
            <a:r>
              <a:rPr lang="en-US" dirty="0" smtClean="0">
                <a:latin typeface="Transformers"/>
                <a:cs typeface="Transformers"/>
              </a:rPr>
              <a:t>Theme Paragraph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1944175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Instructions: Use your theme statement and analyze its development over the course </a:t>
            </a:r>
            <a:r>
              <a:rPr lang="en-US" sz="2800" dirty="0" smtClean="0"/>
              <a:t>of your </a:t>
            </a:r>
            <a:r>
              <a:rPr lang="en-US" sz="2800" dirty="0"/>
              <a:t>short story using the information from your graphic organizer.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20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80249"/>
            <a:ext cx="8945541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Real World</a:t>
            </a:r>
            <a:br>
              <a:rPr lang="en-US" dirty="0" smtClean="0">
                <a:latin typeface="Transformers"/>
                <a:cs typeface="Transformers"/>
              </a:rPr>
            </a:br>
            <a:r>
              <a:rPr lang="en-US" dirty="0" smtClean="0">
                <a:latin typeface="Transformers"/>
                <a:cs typeface="Transformers"/>
              </a:rPr>
              <a:t>Research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2032000"/>
            <a:ext cx="8229600" cy="533812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800" dirty="0"/>
              <a:t>R</a:t>
            </a:r>
            <a:r>
              <a:rPr lang="en-US" sz="2800" dirty="0" smtClean="0"/>
              <a:t>esearch </a:t>
            </a:r>
            <a:r>
              <a:rPr lang="en-US" sz="2800" dirty="0"/>
              <a:t>your theme statement from your short story and how it exists in other parts of the world: news stories, art, songs, television shows, movies, and/or </a:t>
            </a:r>
            <a:r>
              <a:rPr lang="en-US" sz="2800" dirty="0" smtClean="0"/>
              <a:t>poetry.</a:t>
            </a:r>
          </a:p>
          <a:p>
            <a:r>
              <a:rPr lang="en-US" sz="2800" b="1" u="sng" dirty="0" smtClean="0"/>
              <a:t>HW:</a:t>
            </a:r>
            <a:r>
              <a:rPr lang="en-US" sz="2800" dirty="0" smtClean="0"/>
              <a:t> On </a:t>
            </a:r>
            <a:r>
              <a:rPr lang="en-US" sz="2800" dirty="0" smtClean="0"/>
              <a:t>Wednesday</a:t>
            </a:r>
            <a:r>
              <a:rPr lang="en-US" sz="2800" dirty="0" smtClean="0"/>
              <a:t>, </a:t>
            </a:r>
            <a:r>
              <a:rPr lang="en-US" sz="2800" dirty="0" smtClean="0"/>
              <a:t>bring 2 artifacts from different mediums</a:t>
            </a:r>
          </a:p>
          <a:p>
            <a:pPr lvl="1"/>
            <a:r>
              <a:rPr lang="en-US" dirty="0" smtClean="0"/>
              <a:t>Ex. Song lyrics, news article, movie synopsis, poem, picture of art work, synopsis of TV show</a:t>
            </a:r>
          </a:p>
          <a:p>
            <a:pPr lvl="1"/>
            <a:r>
              <a:rPr lang="en-US" dirty="0" smtClean="0"/>
              <a:t>Don’t forget to keep track of the source/website you retrieved your artifact! 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65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457200"/>
            <a:ext cx="8945541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#15 Real World Graphic Organizers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2186231"/>
            <a:ext cx="8229600" cy="497567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/>
              <a:t>Track the development of the theme in </a:t>
            </a:r>
            <a:r>
              <a:rPr lang="en-US" sz="2800" dirty="0" smtClean="0"/>
              <a:t>each of your examples </a:t>
            </a:r>
            <a:r>
              <a:rPr lang="en-US" sz="2800" dirty="0"/>
              <a:t>using the graphic organizer you used for the short stories (include where the theme is introduced, developed, and refined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You will have 2 Graphic Organizers</a:t>
            </a:r>
            <a:endParaRPr lang="en-US" sz="2800" dirty="0"/>
          </a:p>
          <a:p>
            <a:r>
              <a:rPr lang="en-US" sz="2800" dirty="0"/>
              <a:t>T</a:t>
            </a:r>
            <a:r>
              <a:rPr lang="en-US" sz="2800" dirty="0" smtClean="0"/>
              <a:t>ry and use quotes for concrete details (CD)…but if that is not an option, use facts or examples from your source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77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59" y="457200"/>
            <a:ext cx="8945541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ransformers"/>
                <a:cs typeface="Transformers"/>
              </a:rPr>
              <a:t>#16 Real World Paragraphs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84" y="2186231"/>
            <a:ext cx="8229600" cy="49756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Instructions: Use your theme statement and analyze its development over the course of </a:t>
            </a:r>
            <a:r>
              <a:rPr lang="en-US" sz="2800" dirty="0" smtClean="0"/>
              <a:t>both of your Real World examples </a:t>
            </a:r>
            <a:r>
              <a:rPr lang="en-US" sz="2800" dirty="0"/>
              <a:t>using the information from your graphic organizer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You will have 2 paragraphs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74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ansformers"/>
                <a:cs typeface="Transformers"/>
              </a:rPr>
              <a:t> Writing Prompt</a:t>
            </a:r>
            <a:endParaRPr lang="en-US" dirty="0">
              <a:latin typeface="Transformers"/>
              <a:cs typeface="Transformer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811"/>
            <a:ext cx="8229600" cy="55176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  <a:endParaRPr lang="en-US" sz="4400" dirty="0"/>
          </a:p>
          <a:p>
            <a:r>
              <a:rPr lang="en-US" sz="4400" dirty="0"/>
              <a:t>Explain how your theme statement transcends literature. </a:t>
            </a:r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Using the theme statements and textual evidence you gathered about your short story, and the research you gathered from the real world, write an informative/explanatory </a:t>
            </a:r>
            <a:r>
              <a:rPr lang="en-US" sz="4400" dirty="0" smtClean="0"/>
              <a:t>5-paragraph </a:t>
            </a:r>
            <a:r>
              <a:rPr lang="en-US" sz="4400" dirty="0"/>
              <a:t>essay explaining how a</a:t>
            </a:r>
            <a:r>
              <a:rPr lang="en-US" sz="4400" dirty="0" smtClean="0"/>
              <a:t> </a:t>
            </a:r>
            <a:r>
              <a:rPr lang="en-US" sz="4400" dirty="0"/>
              <a:t>theme is developed in each medium. You should explain your analysis and how the theme is introduced, shaped, and refined for each medium with well-chosen facts and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6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0</TotalTime>
  <Words>804</Words>
  <Application>Microsoft Macintosh PowerPoint</Application>
  <PresentationFormat>On-screen Show (4:3)</PresentationFormat>
  <Paragraphs>89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Twilight</vt:lpstr>
      <vt:lpstr># 9 “The Scarlet Ibis” Summary and Theme</vt:lpstr>
      <vt:lpstr>As you read…</vt:lpstr>
      <vt:lpstr>After you read…</vt:lpstr>
      <vt:lpstr>#9 “The Scarlet Ibis” Summary and Theme</vt:lpstr>
      <vt:lpstr>#10 “The Scarlet Ibis” Graphic Organizer</vt:lpstr>
      <vt:lpstr>#11 “The Scarlet Ibis” Theme Paragraph</vt:lpstr>
      <vt:lpstr>PowerPoint Presentation</vt:lpstr>
      <vt:lpstr>#12 “___________” Summary and Theme</vt:lpstr>
      <vt:lpstr>#12 “____” Summary and Theme</vt:lpstr>
      <vt:lpstr>#13 “__________” Graphic Organizer</vt:lpstr>
      <vt:lpstr>#14 “__________” Theme Paragraph</vt:lpstr>
      <vt:lpstr>Real World Research</vt:lpstr>
      <vt:lpstr>#15 Real World Graphic Organizers</vt:lpstr>
      <vt:lpstr>#16 Real World Paragraphs</vt:lpstr>
      <vt:lpstr> Writing Prompt</vt:lpstr>
    </vt:vector>
  </TitlesOfParts>
  <Company>CVUSD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 9 “The Scarlet Ibis” Summary and Theme</dc:title>
  <dc:creator>Marissa Mitchell</dc:creator>
  <cp:lastModifiedBy>Marissa Mitchell</cp:lastModifiedBy>
  <cp:revision>1</cp:revision>
  <dcterms:created xsi:type="dcterms:W3CDTF">2015-09-14T19:59:53Z</dcterms:created>
  <dcterms:modified xsi:type="dcterms:W3CDTF">2015-09-14T20:00:44Z</dcterms:modified>
</cp:coreProperties>
</file>