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89" autoAdjust="0"/>
    <p:restoredTop sz="94660"/>
  </p:normalViewPr>
  <p:slideViewPr>
    <p:cSldViewPr snapToGrid="0">
      <p:cViewPr varScale="1">
        <p:scale>
          <a:sx n="72" d="100"/>
          <a:sy n="72" d="100"/>
        </p:scale>
        <p:origin x="53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F50E0-7D87-49A0-84E7-B1E8BFAB82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4E2818-D793-4829-8B48-0F6C1C6531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11CFE8-D56A-45AC-AE87-AF27F71D4CC3}"/>
              </a:ext>
            </a:extLst>
          </p:cNvPr>
          <p:cNvSpPr>
            <a:spLocks noGrp="1"/>
          </p:cNvSpPr>
          <p:nvPr>
            <p:ph type="dt" sz="half" idx="10"/>
          </p:nvPr>
        </p:nvSpPr>
        <p:spPr/>
        <p:txBody>
          <a:bodyPr/>
          <a:lstStyle/>
          <a:p>
            <a:fld id="{F4F65637-23F3-4EFF-A648-697AB46916C3}" type="datetimeFigureOut">
              <a:rPr lang="en-US" smtClean="0"/>
              <a:t>3/19/2019</a:t>
            </a:fld>
            <a:endParaRPr lang="en-US"/>
          </a:p>
        </p:txBody>
      </p:sp>
      <p:sp>
        <p:nvSpPr>
          <p:cNvPr id="5" name="Footer Placeholder 4">
            <a:extLst>
              <a:ext uri="{FF2B5EF4-FFF2-40B4-BE49-F238E27FC236}">
                <a16:creationId xmlns:a16="http://schemas.microsoft.com/office/drawing/2014/main" id="{7711411A-4674-4A7E-830B-57A8B17AD4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F41BC9-A455-4D7F-8A38-214E9C7F05A7}"/>
              </a:ext>
            </a:extLst>
          </p:cNvPr>
          <p:cNvSpPr>
            <a:spLocks noGrp="1"/>
          </p:cNvSpPr>
          <p:nvPr>
            <p:ph type="sldNum" sz="quarter" idx="12"/>
          </p:nvPr>
        </p:nvSpPr>
        <p:spPr/>
        <p:txBody>
          <a:bodyPr/>
          <a:lstStyle/>
          <a:p>
            <a:fld id="{9891931B-EB19-4737-91BD-B52D5B631788}" type="slidenum">
              <a:rPr lang="en-US" smtClean="0"/>
              <a:t>‹#›</a:t>
            </a:fld>
            <a:endParaRPr lang="en-US"/>
          </a:p>
        </p:txBody>
      </p:sp>
    </p:spTree>
    <p:extLst>
      <p:ext uri="{BB962C8B-B14F-4D97-AF65-F5344CB8AC3E}">
        <p14:creationId xmlns:p14="http://schemas.microsoft.com/office/powerpoint/2010/main" val="3418677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C68D9-D0EB-4080-8F87-2687D602EF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15775A-D07D-4834-8D8F-8402713E73F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FA4C14-BB18-4E67-9B6F-8FEDE522E082}"/>
              </a:ext>
            </a:extLst>
          </p:cNvPr>
          <p:cNvSpPr>
            <a:spLocks noGrp="1"/>
          </p:cNvSpPr>
          <p:nvPr>
            <p:ph type="dt" sz="half" idx="10"/>
          </p:nvPr>
        </p:nvSpPr>
        <p:spPr/>
        <p:txBody>
          <a:bodyPr/>
          <a:lstStyle/>
          <a:p>
            <a:fld id="{F4F65637-23F3-4EFF-A648-697AB46916C3}" type="datetimeFigureOut">
              <a:rPr lang="en-US" smtClean="0"/>
              <a:t>3/19/2019</a:t>
            </a:fld>
            <a:endParaRPr lang="en-US"/>
          </a:p>
        </p:txBody>
      </p:sp>
      <p:sp>
        <p:nvSpPr>
          <p:cNvPr id="5" name="Footer Placeholder 4">
            <a:extLst>
              <a:ext uri="{FF2B5EF4-FFF2-40B4-BE49-F238E27FC236}">
                <a16:creationId xmlns:a16="http://schemas.microsoft.com/office/drawing/2014/main" id="{7AB3AFD1-DA4F-45BF-9602-C36E9AFADC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8D975-596F-4C5F-A008-BA3E6833DA0E}"/>
              </a:ext>
            </a:extLst>
          </p:cNvPr>
          <p:cNvSpPr>
            <a:spLocks noGrp="1"/>
          </p:cNvSpPr>
          <p:nvPr>
            <p:ph type="sldNum" sz="quarter" idx="12"/>
          </p:nvPr>
        </p:nvSpPr>
        <p:spPr/>
        <p:txBody>
          <a:bodyPr/>
          <a:lstStyle/>
          <a:p>
            <a:fld id="{9891931B-EB19-4737-91BD-B52D5B631788}" type="slidenum">
              <a:rPr lang="en-US" smtClean="0"/>
              <a:t>‹#›</a:t>
            </a:fld>
            <a:endParaRPr lang="en-US"/>
          </a:p>
        </p:txBody>
      </p:sp>
    </p:spTree>
    <p:extLst>
      <p:ext uri="{BB962C8B-B14F-4D97-AF65-F5344CB8AC3E}">
        <p14:creationId xmlns:p14="http://schemas.microsoft.com/office/powerpoint/2010/main" val="918760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93A15-DDDB-470A-BB37-67213F40A4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426C7A-2149-4045-B702-57DAC72E2C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5233861-CD01-496F-B8A4-B64AAE6678AD}"/>
              </a:ext>
            </a:extLst>
          </p:cNvPr>
          <p:cNvSpPr>
            <a:spLocks noGrp="1"/>
          </p:cNvSpPr>
          <p:nvPr>
            <p:ph type="dt" sz="half" idx="10"/>
          </p:nvPr>
        </p:nvSpPr>
        <p:spPr/>
        <p:txBody>
          <a:bodyPr/>
          <a:lstStyle/>
          <a:p>
            <a:fld id="{F4F65637-23F3-4EFF-A648-697AB46916C3}" type="datetimeFigureOut">
              <a:rPr lang="en-US" smtClean="0"/>
              <a:t>3/19/2019</a:t>
            </a:fld>
            <a:endParaRPr lang="en-US"/>
          </a:p>
        </p:txBody>
      </p:sp>
      <p:sp>
        <p:nvSpPr>
          <p:cNvPr id="5" name="Footer Placeholder 4">
            <a:extLst>
              <a:ext uri="{FF2B5EF4-FFF2-40B4-BE49-F238E27FC236}">
                <a16:creationId xmlns:a16="http://schemas.microsoft.com/office/drawing/2014/main" id="{50199FAF-2816-465F-9A6B-F8D673FDE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F12F12-FE2E-4898-AF5A-2B902204B0A3}"/>
              </a:ext>
            </a:extLst>
          </p:cNvPr>
          <p:cNvSpPr>
            <a:spLocks noGrp="1"/>
          </p:cNvSpPr>
          <p:nvPr>
            <p:ph type="sldNum" sz="quarter" idx="12"/>
          </p:nvPr>
        </p:nvSpPr>
        <p:spPr/>
        <p:txBody>
          <a:bodyPr/>
          <a:lstStyle/>
          <a:p>
            <a:fld id="{9891931B-EB19-4737-91BD-B52D5B631788}" type="slidenum">
              <a:rPr lang="en-US" smtClean="0"/>
              <a:t>‹#›</a:t>
            </a:fld>
            <a:endParaRPr lang="en-US"/>
          </a:p>
        </p:txBody>
      </p:sp>
    </p:spTree>
    <p:extLst>
      <p:ext uri="{BB962C8B-B14F-4D97-AF65-F5344CB8AC3E}">
        <p14:creationId xmlns:p14="http://schemas.microsoft.com/office/powerpoint/2010/main" val="3798692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537AE-3356-4969-AFB3-7D5954B608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6E5FB1-375F-46C7-8239-76298D19F32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C5E7D8-6F0B-48D9-BE63-8C89065E8C9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89B642-824B-444F-9790-6C7576FF326C}"/>
              </a:ext>
            </a:extLst>
          </p:cNvPr>
          <p:cNvSpPr>
            <a:spLocks noGrp="1"/>
          </p:cNvSpPr>
          <p:nvPr>
            <p:ph type="dt" sz="half" idx="10"/>
          </p:nvPr>
        </p:nvSpPr>
        <p:spPr/>
        <p:txBody>
          <a:bodyPr/>
          <a:lstStyle/>
          <a:p>
            <a:fld id="{F4F65637-23F3-4EFF-A648-697AB46916C3}" type="datetimeFigureOut">
              <a:rPr lang="en-US" smtClean="0"/>
              <a:t>3/19/2019</a:t>
            </a:fld>
            <a:endParaRPr lang="en-US"/>
          </a:p>
        </p:txBody>
      </p:sp>
      <p:sp>
        <p:nvSpPr>
          <p:cNvPr id="6" name="Footer Placeholder 5">
            <a:extLst>
              <a:ext uri="{FF2B5EF4-FFF2-40B4-BE49-F238E27FC236}">
                <a16:creationId xmlns:a16="http://schemas.microsoft.com/office/drawing/2014/main" id="{B6C8882A-5880-46D8-9B1D-90C32F9083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468444-F432-41EC-BE3B-46DC85F069CF}"/>
              </a:ext>
            </a:extLst>
          </p:cNvPr>
          <p:cNvSpPr>
            <a:spLocks noGrp="1"/>
          </p:cNvSpPr>
          <p:nvPr>
            <p:ph type="sldNum" sz="quarter" idx="12"/>
          </p:nvPr>
        </p:nvSpPr>
        <p:spPr/>
        <p:txBody>
          <a:bodyPr/>
          <a:lstStyle/>
          <a:p>
            <a:fld id="{9891931B-EB19-4737-91BD-B52D5B631788}" type="slidenum">
              <a:rPr lang="en-US" smtClean="0"/>
              <a:t>‹#›</a:t>
            </a:fld>
            <a:endParaRPr lang="en-US"/>
          </a:p>
        </p:txBody>
      </p:sp>
    </p:spTree>
    <p:extLst>
      <p:ext uri="{BB962C8B-B14F-4D97-AF65-F5344CB8AC3E}">
        <p14:creationId xmlns:p14="http://schemas.microsoft.com/office/powerpoint/2010/main" val="1975558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666FB-D311-4CF0-ABE6-344C386897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C147C6-E104-4924-9732-972A888C74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5529B9F-1038-437A-A2AF-1AB1E0EFA0D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A33354-E486-40BB-A503-17E8BF6F56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80040C1-9610-4AC4-961F-C50DDFE7273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39BC3A-9631-4B15-A552-CD624D34FA68}"/>
              </a:ext>
            </a:extLst>
          </p:cNvPr>
          <p:cNvSpPr>
            <a:spLocks noGrp="1"/>
          </p:cNvSpPr>
          <p:nvPr>
            <p:ph type="dt" sz="half" idx="10"/>
          </p:nvPr>
        </p:nvSpPr>
        <p:spPr/>
        <p:txBody>
          <a:bodyPr/>
          <a:lstStyle/>
          <a:p>
            <a:fld id="{F4F65637-23F3-4EFF-A648-697AB46916C3}" type="datetimeFigureOut">
              <a:rPr lang="en-US" smtClean="0"/>
              <a:t>3/19/2019</a:t>
            </a:fld>
            <a:endParaRPr lang="en-US"/>
          </a:p>
        </p:txBody>
      </p:sp>
      <p:sp>
        <p:nvSpPr>
          <p:cNvPr id="8" name="Footer Placeholder 7">
            <a:extLst>
              <a:ext uri="{FF2B5EF4-FFF2-40B4-BE49-F238E27FC236}">
                <a16:creationId xmlns:a16="http://schemas.microsoft.com/office/drawing/2014/main" id="{B6CC69F3-C6A5-4B08-AF7F-130A838007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BCB50C-275B-4953-BDD4-2E3557C4BDA7}"/>
              </a:ext>
            </a:extLst>
          </p:cNvPr>
          <p:cNvSpPr>
            <a:spLocks noGrp="1"/>
          </p:cNvSpPr>
          <p:nvPr>
            <p:ph type="sldNum" sz="quarter" idx="12"/>
          </p:nvPr>
        </p:nvSpPr>
        <p:spPr/>
        <p:txBody>
          <a:bodyPr/>
          <a:lstStyle/>
          <a:p>
            <a:fld id="{9891931B-EB19-4737-91BD-B52D5B631788}" type="slidenum">
              <a:rPr lang="en-US" smtClean="0"/>
              <a:t>‹#›</a:t>
            </a:fld>
            <a:endParaRPr lang="en-US"/>
          </a:p>
        </p:txBody>
      </p:sp>
    </p:spTree>
    <p:extLst>
      <p:ext uri="{BB962C8B-B14F-4D97-AF65-F5344CB8AC3E}">
        <p14:creationId xmlns:p14="http://schemas.microsoft.com/office/powerpoint/2010/main" val="1538123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8E3AC-1CB6-4AA6-B321-89F32F4867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BB89C8-C2DC-4FE3-ABFF-4E701E32EFA5}"/>
              </a:ext>
            </a:extLst>
          </p:cNvPr>
          <p:cNvSpPr>
            <a:spLocks noGrp="1"/>
          </p:cNvSpPr>
          <p:nvPr>
            <p:ph type="dt" sz="half" idx="10"/>
          </p:nvPr>
        </p:nvSpPr>
        <p:spPr/>
        <p:txBody>
          <a:bodyPr/>
          <a:lstStyle/>
          <a:p>
            <a:fld id="{F4F65637-23F3-4EFF-A648-697AB46916C3}" type="datetimeFigureOut">
              <a:rPr lang="en-US" smtClean="0"/>
              <a:t>3/19/2019</a:t>
            </a:fld>
            <a:endParaRPr lang="en-US"/>
          </a:p>
        </p:txBody>
      </p:sp>
      <p:sp>
        <p:nvSpPr>
          <p:cNvPr id="4" name="Footer Placeholder 3">
            <a:extLst>
              <a:ext uri="{FF2B5EF4-FFF2-40B4-BE49-F238E27FC236}">
                <a16:creationId xmlns:a16="http://schemas.microsoft.com/office/drawing/2014/main" id="{E4E41A13-D403-46D2-A038-7A35271DA1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352A0D-DE9C-4AEB-809D-0B902945133C}"/>
              </a:ext>
            </a:extLst>
          </p:cNvPr>
          <p:cNvSpPr>
            <a:spLocks noGrp="1"/>
          </p:cNvSpPr>
          <p:nvPr>
            <p:ph type="sldNum" sz="quarter" idx="12"/>
          </p:nvPr>
        </p:nvSpPr>
        <p:spPr/>
        <p:txBody>
          <a:bodyPr/>
          <a:lstStyle/>
          <a:p>
            <a:fld id="{9891931B-EB19-4737-91BD-B52D5B631788}" type="slidenum">
              <a:rPr lang="en-US" smtClean="0"/>
              <a:t>‹#›</a:t>
            </a:fld>
            <a:endParaRPr lang="en-US"/>
          </a:p>
        </p:txBody>
      </p:sp>
    </p:spTree>
    <p:extLst>
      <p:ext uri="{BB962C8B-B14F-4D97-AF65-F5344CB8AC3E}">
        <p14:creationId xmlns:p14="http://schemas.microsoft.com/office/powerpoint/2010/main" val="602135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6318BC-9990-4827-B10B-3908E5F8F625}"/>
              </a:ext>
            </a:extLst>
          </p:cNvPr>
          <p:cNvSpPr>
            <a:spLocks noGrp="1"/>
          </p:cNvSpPr>
          <p:nvPr>
            <p:ph type="dt" sz="half" idx="10"/>
          </p:nvPr>
        </p:nvSpPr>
        <p:spPr/>
        <p:txBody>
          <a:bodyPr/>
          <a:lstStyle/>
          <a:p>
            <a:fld id="{F4F65637-23F3-4EFF-A648-697AB46916C3}" type="datetimeFigureOut">
              <a:rPr lang="en-US" smtClean="0"/>
              <a:t>3/19/2019</a:t>
            </a:fld>
            <a:endParaRPr lang="en-US"/>
          </a:p>
        </p:txBody>
      </p:sp>
      <p:sp>
        <p:nvSpPr>
          <p:cNvPr id="3" name="Footer Placeholder 2">
            <a:extLst>
              <a:ext uri="{FF2B5EF4-FFF2-40B4-BE49-F238E27FC236}">
                <a16:creationId xmlns:a16="http://schemas.microsoft.com/office/drawing/2014/main" id="{2887C455-E6D1-47B4-87DB-28757E9F61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AACC380-5490-4099-96E2-5CFAFBAA8CF7}"/>
              </a:ext>
            </a:extLst>
          </p:cNvPr>
          <p:cNvSpPr>
            <a:spLocks noGrp="1"/>
          </p:cNvSpPr>
          <p:nvPr>
            <p:ph type="sldNum" sz="quarter" idx="12"/>
          </p:nvPr>
        </p:nvSpPr>
        <p:spPr/>
        <p:txBody>
          <a:bodyPr/>
          <a:lstStyle/>
          <a:p>
            <a:fld id="{9891931B-EB19-4737-91BD-B52D5B631788}" type="slidenum">
              <a:rPr lang="en-US" smtClean="0"/>
              <a:t>‹#›</a:t>
            </a:fld>
            <a:endParaRPr lang="en-US"/>
          </a:p>
        </p:txBody>
      </p:sp>
    </p:spTree>
    <p:extLst>
      <p:ext uri="{BB962C8B-B14F-4D97-AF65-F5344CB8AC3E}">
        <p14:creationId xmlns:p14="http://schemas.microsoft.com/office/powerpoint/2010/main" val="527193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FF640-BEC9-49E8-926D-0694AC25C8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3C7FAE-FC62-43FC-A9E8-181787AA8D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69C167-6242-4697-9157-EFB68A1C2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0CC985F-E049-4779-BA52-440543502341}"/>
              </a:ext>
            </a:extLst>
          </p:cNvPr>
          <p:cNvSpPr>
            <a:spLocks noGrp="1"/>
          </p:cNvSpPr>
          <p:nvPr>
            <p:ph type="dt" sz="half" idx="10"/>
          </p:nvPr>
        </p:nvSpPr>
        <p:spPr/>
        <p:txBody>
          <a:bodyPr/>
          <a:lstStyle/>
          <a:p>
            <a:fld id="{F4F65637-23F3-4EFF-A648-697AB46916C3}" type="datetimeFigureOut">
              <a:rPr lang="en-US" smtClean="0"/>
              <a:t>3/19/2019</a:t>
            </a:fld>
            <a:endParaRPr lang="en-US"/>
          </a:p>
        </p:txBody>
      </p:sp>
      <p:sp>
        <p:nvSpPr>
          <p:cNvPr id="6" name="Footer Placeholder 5">
            <a:extLst>
              <a:ext uri="{FF2B5EF4-FFF2-40B4-BE49-F238E27FC236}">
                <a16:creationId xmlns:a16="http://schemas.microsoft.com/office/drawing/2014/main" id="{BE422E31-2651-49D6-BF20-A2BBDBF092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FAB9EA-B768-4022-AEF4-63BFD72142FC}"/>
              </a:ext>
            </a:extLst>
          </p:cNvPr>
          <p:cNvSpPr>
            <a:spLocks noGrp="1"/>
          </p:cNvSpPr>
          <p:nvPr>
            <p:ph type="sldNum" sz="quarter" idx="12"/>
          </p:nvPr>
        </p:nvSpPr>
        <p:spPr/>
        <p:txBody>
          <a:bodyPr/>
          <a:lstStyle/>
          <a:p>
            <a:fld id="{9891931B-EB19-4737-91BD-B52D5B631788}" type="slidenum">
              <a:rPr lang="en-US" smtClean="0"/>
              <a:t>‹#›</a:t>
            </a:fld>
            <a:endParaRPr lang="en-US"/>
          </a:p>
        </p:txBody>
      </p:sp>
    </p:spTree>
    <p:extLst>
      <p:ext uri="{BB962C8B-B14F-4D97-AF65-F5344CB8AC3E}">
        <p14:creationId xmlns:p14="http://schemas.microsoft.com/office/powerpoint/2010/main" val="1193561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17B10-C875-4C2D-AF27-FC614F4175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82C295-07EC-46DA-9802-9B8637E1CF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0DC9AE-00C4-48F1-B479-A792EDB433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72781EF-43D0-4A2E-9C92-CA553AA22B6D}"/>
              </a:ext>
            </a:extLst>
          </p:cNvPr>
          <p:cNvSpPr>
            <a:spLocks noGrp="1"/>
          </p:cNvSpPr>
          <p:nvPr>
            <p:ph type="dt" sz="half" idx="10"/>
          </p:nvPr>
        </p:nvSpPr>
        <p:spPr/>
        <p:txBody>
          <a:bodyPr/>
          <a:lstStyle/>
          <a:p>
            <a:fld id="{F4F65637-23F3-4EFF-A648-697AB46916C3}" type="datetimeFigureOut">
              <a:rPr lang="en-US" smtClean="0"/>
              <a:t>3/19/2019</a:t>
            </a:fld>
            <a:endParaRPr lang="en-US"/>
          </a:p>
        </p:txBody>
      </p:sp>
      <p:sp>
        <p:nvSpPr>
          <p:cNvPr id="6" name="Footer Placeholder 5">
            <a:extLst>
              <a:ext uri="{FF2B5EF4-FFF2-40B4-BE49-F238E27FC236}">
                <a16:creationId xmlns:a16="http://schemas.microsoft.com/office/drawing/2014/main" id="{6EAE938A-80EB-47A1-AF7A-86E4862043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5EABD5-B7BC-462C-8C1A-57778812F3D6}"/>
              </a:ext>
            </a:extLst>
          </p:cNvPr>
          <p:cNvSpPr>
            <a:spLocks noGrp="1"/>
          </p:cNvSpPr>
          <p:nvPr>
            <p:ph type="sldNum" sz="quarter" idx="12"/>
          </p:nvPr>
        </p:nvSpPr>
        <p:spPr/>
        <p:txBody>
          <a:bodyPr/>
          <a:lstStyle/>
          <a:p>
            <a:fld id="{9891931B-EB19-4737-91BD-B52D5B631788}" type="slidenum">
              <a:rPr lang="en-US" smtClean="0"/>
              <a:t>‹#›</a:t>
            </a:fld>
            <a:endParaRPr lang="en-US"/>
          </a:p>
        </p:txBody>
      </p:sp>
    </p:spTree>
    <p:extLst>
      <p:ext uri="{BB962C8B-B14F-4D97-AF65-F5344CB8AC3E}">
        <p14:creationId xmlns:p14="http://schemas.microsoft.com/office/powerpoint/2010/main" val="3593730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DF346-2A97-43D4-88B4-8017ACE23D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9A0636F-3304-424E-A5D5-26D9B8D7622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5E0375-5A51-4E86-BC84-9322DF9BCB3E}"/>
              </a:ext>
            </a:extLst>
          </p:cNvPr>
          <p:cNvSpPr>
            <a:spLocks noGrp="1"/>
          </p:cNvSpPr>
          <p:nvPr>
            <p:ph type="dt" sz="half" idx="10"/>
          </p:nvPr>
        </p:nvSpPr>
        <p:spPr/>
        <p:txBody>
          <a:bodyPr/>
          <a:lstStyle/>
          <a:p>
            <a:fld id="{F4F65637-23F3-4EFF-A648-697AB46916C3}" type="datetimeFigureOut">
              <a:rPr lang="en-US" smtClean="0"/>
              <a:t>3/19/2019</a:t>
            </a:fld>
            <a:endParaRPr lang="en-US"/>
          </a:p>
        </p:txBody>
      </p:sp>
      <p:sp>
        <p:nvSpPr>
          <p:cNvPr id="5" name="Footer Placeholder 4">
            <a:extLst>
              <a:ext uri="{FF2B5EF4-FFF2-40B4-BE49-F238E27FC236}">
                <a16:creationId xmlns:a16="http://schemas.microsoft.com/office/drawing/2014/main" id="{09BAA4B7-A556-4D82-B39C-9E11F6C180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6F704-D0F9-4EB0-9D66-E056753FF422}"/>
              </a:ext>
            </a:extLst>
          </p:cNvPr>
          <p:cNvSpPr>
            <a:spLocks noGrp="1"/>
          </p:cNvSpPr>
          <p:nvPr>
            <p:ph type="sldNum" sz="quarter" idx="12"/>
          </p:nvPr>
        </p:nvSpPr>
        <p:spPr/>
        <p:txBody>
          <a:bodyPr/>
          <a:lstStyle/>
          <a:p>
            <a:fld id="{9891931B-EB19-4737-91BD-B52D5B631788}" type="slidenum">
              <a:rPr lang="en-US" smtClean="0"/>
              <a:t>‹#›</a:t>
            </a:fld>
            <a:endParaRPr lang="en-US"/>
          </a:p>
        </p:txBody>
      </p:sp>
    </p:spTree>
    <p:extLst>
      <p:ext uri="{BB962C8B-B14F-4D97-AF65-F5344CB8AC3E}">
        <p14:creationId xmlns:p14="http://schemas.microsoft.com/office/powerpoint/2010/main" val="1427289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6B7D07-ECAF-43D4-8897-AC199912A0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7EE73A-2F46-4CFD-B655-577BC22FA8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BF13AF-B0E0-4FCD-9045-A1E1D1424FB6}"/>
              </a:ext>
            </a:extLst>
          </p:cNvPr>
          <p:cNvSpPr>
            <a:spLocks noGrp="1"/>
          </p:cNvSpPr>
          <p:nvPr>
            <p:ph type="dt" sz="half" idx="10"/>
          </p:nvPr>
        </p:nvSpPr>
        <p:spPr/>
        <p:txBody>
          <a:bodyPr/>
          <a:lstStyle/>
          <a:p>
            <a:fld id="{F4F65637-23F3-4EFF-A648-697AB46916C3}" type="datetimeFigureOut">
              <a:rPr lang="en-US" smtClean="0"/>
              <a:t>3/19/2019</a:t>
            </a:fld>
            <a:endParaRPr lang="en-US"/>
          </a:p>
        </p:txBody>
      </p:sp>
      <p:sp>
        <p:nvSpPr>
          <p:cNvPr id="5" name="Footer Placeholder 4">
            <a:extLst>
              <a:ext uri="{FF2B5EF4-FFF2-40B4-BE49-F238E27FC236}">
                <a16:creationId xmlns:a16="http://schemas.microsoft.com/office/drawing/2014/main" id="{489DF235-CD4C-4591-813B-CB15BDC26A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9DB676-8F68-4556-AB71-C2B9F7E043DD}"/>
              </a:ext>
            </a:extLst>
          </p:cNvPr>
          <p:cNvSpPr>
            <a:spLocks noGrp="1"/>
          </p:cNvSpPr>
          <p:nvPr>
            <p:ph type="sldNum" sz="quarter" idx="12"/>
          </p:nvPr>
        </p:nvSpPr>
        <p:spPr/>
        <p:txBody>
          <a:bodyPr/>
          <a:lstStyle/>
          <a:p>
            <a:fld id="{9891931B-EB19-4737-91BD-B52D5B631788}" type="slidenum">
              <a:rPr lang="en-US" smtClean="0"/>
              <a:t>‹#›</a:t>
            </a:fld>
            <a:endParaRPr lang="en-US"/>
          </a:p>
        </p:txBody>
      </p:sp>
    </p:spTree>
    <p:extLst>
      <p:ext uri="{BB962C8B-B14F-4D97-AF65-F5344CB8AC3E}">
        <p14:creationId xmlns:p14="http://schemas.microsoft.com/office/powerpoint/2010/main" val="752148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57C33F-DB34-46D2-AED2-F1FC739042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57006A-3E3D-4659-8D57-A432E9937C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3BE3DA-10A7-4D04-8347-1ECD21DF1A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F65637-23F3-4EFF-A648-697AB46916C3}" type="datetimeFigureOut">
              <a:rPr lang="en-US" smtClean="0"/>
              <a:t>3/19/2019</a:t>
            </a:fld>
            <a:endParaRPr lang="en-US"/>
          </a:p>
        </p:txBody>
      </p:sp>
      <p:sp>
        <p:nvSpPr>
          <p:cNvPr id="5" name="Footer Placeholder 4">
            <a:extLst>
              <a:ext uri="{FF2B5EF4-FFF2-40B4-BE49-F238E27FC236}">
                <a16:creationId xmlns:a16="http://schemas.microsoft.com/office/drawing/2014/main" id="{5B063811-0FD0-45A2-9BE3-ACF19D1301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81EB1FE-4F12-47E0-A015-6CA0BF2BCA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91931B-EB19-4737-91BD-B52D5B631788}" type="slidenum">
              <a:rPr lang="en-US" smtClean="0"/>
              <a:t>‹#›</a:t>
            </a:fld>
            <a:endParaRPr lang="en-US"/>
          </a:p>
        </p:txBody>
      </p:sp>
    </p:spTree>
    <p:extLst>
      <p:ext uri="{BB962C8B-B14F-4D97-AF65-F5344CB8AC3E}">
        <p14:creationId xmlns:p14="http://schemas.microsoft.com/office/powerpoint/2010/main" val="4522277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4129-22E1-45E3-87E2-B32C51C5C90E}"/>
              </a:ext>
            </a:extLst>
          </p:cNvPr>
          <p:cNvSpPr>
            <a:spLocks noGrp="1"/>
          </p:cNvSpPr>
          <p:nvPr>
            <p:ph type="ctrTitle"/>
          </p:nvPr>
        </p:nvSpPr>
        <p:spPr/>
        <p:txBody>
          <a:bodyPr/>
          <a:lstStyle/>
          <a:p>
            <a:r>
              <a:rPr lang="en-US" dirty="0"/>
              <a:t>Ch. 10 Assessment </a:t>
            </a:r>
          </a:p>
        </p:txBody>
      </p:sp>
      <p:sp>
        <p:nvSpPr>
          <p:cNvPr id="3" name="Subtitle 2">
            <a:extLst>
              <a:ext uri="{FF2B5EF4-FFF2-40B4-BE49-F238E27FC236}">
                <a16:creationId xmlns:a16="http://schemas.microsoft.com/office/drawing/2014/main" id="{766D769D-5C1D-4517-A564-20C1A7F87F0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08443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EA59-DED8-4920-9BE9-CFA12CADA75F}"/>
              </a:ext>
            </a:extLst>
          </p:cNvPr>
          <p:cNvSpPr>
            <a:spLocks noGrp="1"/>
          </p:cNvSpPr>
          <p:nvPr>
            <p:ph type="title"/>
          </p:nvPr>
        </p:nvSpPr>
        <p:spPr/>
        <p:txBody>
          <a:bodyPr/>
          <a:lstStyle/>
          <a:p>
            <a:r>
              <a:rPr lang="en-US" dirty="0"/>
              <a:t>Mexico (p. 217-221)</a:t>
            </a:r>
          </a:p>
        </p:txBody>
      </p:sp>
      <p:sp>
        <p:nvSpPr>
          <p:cNvPr id="3" name="Content Placeholder 2">
            <a:extLst>
              <a:ext uri="{FF2B5EF4-FFF2-40B4-BE49-F238E27FC236}">
                <a16:creationId xmlns:a16="http://schemas.microsoft.com/office/drawing/2014/main" id="{14A73343-5905-4D04-B2FD-0E1B321F62C3}"/>
              </a:ext>
            </a:extLst>
          </p:cNvPr>
          <p:cNvSpPr>
            <a:spLocks noGrp="1"/>
          </p:cNvSpPr>
          <p:nvPr>
            <p:ph idx="1"/>
          </p:nvPr>
        </p:nvSpPr>
        <p:spPr/>
        <p:txBody>
          <a:bodyPr/>
          <a:lstStyle/>
          <a:p>
            <a:r>
              <a:rPr lang="en-US" dirty="0"/>
              <a:t>What was the Spanish attitude toward Aztec culture?</a:t>
            </a:r>
          </a:p>
          <a:p>
            <a:endParaRPr lang="en-US" dirty="0"/>
          </a:p>
          <a:p>
            <a:r>
              <a:rPr lang="en-US" dirty="0"/>
              <a:t>What are the maquiladoras?</a:t>
            </a:r>
          </a:p>
        </p:txBody>
      </p:sp>
    </p:spTree>
    <p:extLst>
      <p:ext uri="{BB962C8B-B14F-4D97-AF65-F5344CB8AC3E}">
        <p14:creationId xmlns:p14="http://schemas.microsoft.com/office/powerpoint/2010/main" val="1838941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3E912-1D61-4369-8445-0588856C0ED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8DE31EB-3268-45B5-A63D-5FD3BA6E19D0}"/>
              </a:ext>
            </a:extLst>
          </p:cNvPr>
          <p:cNvSpPr>
            <a:spLocks noGrp="1"/>
          </p:cNvSpPr>
          <p:nvPr>
            <p:ph idx="1"/>
          </p:nvPr>
        </p:nvSpPr>
        <p:spPr/>
        <p:txBody>
          <a:bodyPr>
            <a:normAutofit/>
          </a:bodyPr>
          <a:lstStyle/>
          <a:p>
            <a:r>
              <a:rPr lang="en-US" sz="3600" dirty="0"/>
              <a:t>The Spanish did not respect Aztec culture, and destroyed much of it.</a:t>
            </a:r>
          </a:p>
          <a:p>
            <a:endParaRPr lang="en-US" sz="3600" dirty="0"/>
          </a:p>
          <a:p>
            <a:endParaRPr lang="en-US" sz="3600" dirty="0"/>
          </a:p>
          <a:p>
            <a:r>
              <a:rPr lang="en-US" sz="3600" dirty="0"/>
              <a:t>They are factories in Mexico, often located along the U.S. border, that assemble imported materials into manufactured goods for export. </a:t>
            </a:r>
          </a:p>
        </p:txBody>
      </p:sp>
    </p:spTree>
    <p:extLst>
      <p:ext uri="{BB962C8B-B14F-4D97-AF65-F5344CB8AC3E}">
        <p14:creationId xmlns:p14="http://schemas.microsoft.com/office/powerpoint/2010/main" val="2061907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A984B-2E92-42B9-BEE8-14C73D333F0A}"/>
              </a:ext>
            </a:extLst>
          </p:cNvPr>
          <p:cNvSpPr>
            <a:spLocks noGrp="1"/>
          </p:cNvSpPr>
          <p:nvPr>
            <p:ph type="title"/>
          </p:nvPr>
        </p:nvSpPr>
        <p:spPr/>
        <p:txBody>
          <a:bodyPr/>
          <a:lstStyle/>
          <a:p>
            <a:r>
              <a:rPr lang="en-US" dirty="0"/>
              <a:t>Central America and the Caribbean (p. 222-229)</a:t>
            </a:r>
          </a:p>
        </p:txBody>
      </p:sp>
      <p:sp>
        <p:nvSpPr>
          <p:cNvPr id="3" name="Content Placeholder 2">
            <a:extLst>
              <a:ext uri="{FF2B5EF4-FFF2-40B4-BE49-F238E27FC236}">
                <a16:creationId xmlns:a16="http://schemas.microsoft.com/office/drawing/2014/main" id="{455FFA81-ED53-495C-BA62-18307BF550D7}"/>
              </a:ext>
            </a:extLst>
          </p:cNvPr>
          <p:cNvSpPr>
            <a:spLocks noGrp="1"/>
          </p:cNvSpPr>
          <p:nvPr>
            <p:ph idx="1"/>
          </p:nvPr>
        </p:nvSpPr>
        <p:spPr/>
        <p:txBody>
          <a:bodyPr/>
          <a:lstStyle/>
          <a:p>
            <a:r>
              <a:rPr lang="en-US" dirty="0"/>
              <a:t>In terms of who settled there, how is the Caribbean different from Mexico and Central America?</a:t>
            </a:r>
          </a:p>
          <a:p>
            <a:endParaRPr lang="en-US" dirty="0"/>
          </a:p>
          <a:p>
            <a:r>
              <a:rPr lang="en-US" dirty="0"/>
              <a:t>Which two parts of the economy provide most of the income in Central America and the Caribbean?</a:t>
            </a:r>
          </a:p>
          <a:p>
            <a:endParaRPr lang="en-US" dirty="0"/>
          </a:p>
          <a:p>
            <a:r>
              <a:rPr lang="en-US" dirty="0"/>
              <a:t>What are some of the most important export crops in the region?</a:t>
            </a:r>
          </a:p>
        </p:txBody>
      </p:sp>
    </p:spTree>
    <p:extLst>
      <p:ext uri="{BB962C8B-B14F-4D97-AF65-F5344CB8AC3E}">
        <p14:creationId xmlns:p14="http://schemas.microsoft.com/office/powerpoint/2010/main" val="3404474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B157-AC3A-4F38-B423-82282DBCFB6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D35C98-B9AF-49B8-B3A4-EA1D987008CF}"/>
              </a:ext>
            </a:extLst>
          </p:cNvPr>
          <p:cNvSpPr>
            <a:spLocks noGrp="1"/>
          </p:cNvSpPr>
          <p:nvPr>
            <p:ph idx="1"/>
          </p:nvPr>
        </p:nvSpPr>
        <p:spPr/>
        <p:txBody>
          <a:bodyPr/>
          <a:lstStyle/>
          <a:p>
            <a:r>
              <a:rPr lang="en-US" dirty="0"/>
              <a:t>The Caribbean had settlers from many countries in Europe, while Mexico and Central America had settlers mostly from Spain. </a:t>
            </a:r>
          </a:p>
          <a:p>
            <a:endParaRPr lang="en-US" dirty="0"/>
          </a:p>
          <a:p>
            <a:r>
              <a:rPr lang="en-US" dirty="0"/>
              <a:t>Agriculture and tourism</a:t>
            </a:r>
          </a:p>
          <a:p>
            <a:endParaRPr lang="en-US" dirty="0"/>
          </a:p>
          <a:p>
            <a:endParaRPr lang="en-US" dirty="0"/>
          </a:p>
          <a:p>
            <a:r>
              <a:rPr lang="en-US" dirty="0"/>
              <a:t>Bananas, coffee, sugar cane, citrus and spices</a:t>
            </a:r>
          </a:p>
        </p:txBody>
      </p:sp>
    </p:spTree>
    <p:extLst>
      <p:ext uri="{BB962C8B-B14F-4D97-AF65-F5344CB8AC3E}">
        <p14:creationId xmlns:p14="http://schemas.microsoft.com/office/powerpoint/2010/main" val="639692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624DF-B44E-4F60-BA3F-DE83BBF24B7D}"/>
              </a:ext>
            </a:extLst>
          </p:cNvPr>
          <p:cNvSpPr>
            <a:spLocks noGrp="1"/>
          </p:cNvSpPr>
          <p:nvPr>
            <p:ph type="title"/>
          </p:nvPr>
        </p:nvSpPr>
        <p:spPr/>
        <p:txBody>
          <a:bodyPr/>
          <a:lstStyle/>
          <a:p>
            <a:r>
              <a:rPr lang="en-US" dirty="0"/>
              <a:t>Spanish-speaking South America (p. 230-235)</a:t>
            </a:r>
            <a:br>
              <a:rPr lang="en-US" dirty="0"/>
            </a:br>
            <a:endParaRPr lang="en-US" dirty="0"/>
          </a:p>
        </p:txBody>
      </p:sp>
      <p:sp>
        <p:nvSpPr>
          <p:cNvPr id="3" name="Content Placeholder 2">
            <a:extLst>
              <a:ext uri="{FF2B5EF4-FFF2-40B4-BE49-F238E27FC236}">
                <a16:creationId xmlns:a16="http://schemas.microsoft.com/office/drawing/2014/main" id="{E67B2E3F-E754-4892-9E8C-5BC02F40BAF2}"/>
              </a:ext>
            </a:extLst>
          </p:cNvPr>
          <p:cNvSpPr>
            <a:spLocks noGrp="1"/>
          </p:cNvSpPr>
          <p:nvPr>
            <p:ph idx="1"/>
          </p:nvPr>
        </p:nvSpPr>
        <p:spPr/>
        <p:txBody>
          <a:bodyPr/>
          <a:lstStyle/>
          <a:p>
            <a:r>
              <a:rPr lang="en-US" dirty="0"/>
              <a:t>Which countries are full members of Mercosur?</a:t>
            </a:r>
          </a:p>
          <a:p>
            <a:endParaRPr lang="en-US" dirty="0"/>
          </a:p>
          <a:p>
            <a:endParaRPr lang="en-US" dirty="0"/>
          </a:p>
          <a:p>
            <a:r>
              <a:rPr lang="en-US" dirty="0"/>
              <a:t>Which countries have literacy rates higher than 90 percent?</a:t>
            </a:r>
          </a:p>
          <a:p>
            <a:endParaRPr lang="en-US" dirty="0"/>
          </a:p>
          <a:p>
            <a:endParaRPr lang="en-US" dirty="0"/>
          </a:p>
          <a:p>
            <a:r>
              <a:rPr lang="en-US" dirty="0"/>
              <a:t>What happened to the Inca language after the Spanish conquest?</a:t>
            </a:r>
          </a:p>
        </p:txBody>
      </p:sp>
    </p:spTree>
    <p:extLst>
      <p:ext uri="{BB962C8B-B14F-4D97-AF65-F5344CB8AC3E}">
        <p14:creationId xmlns:p14="http://schemas.microsoft.com/office/powerpoint/2010/main" val="3811702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2E275-698F-4E52-9EFD-E01C4B9CE26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4EF8A74-F253-4BC9-85F3-D8FFDD9CAB1F}"/>
              </a:ext>
            </a:extLst>
          </p:cNvPr>
          <p:cNvSpPr>
            <a:spLocks noGrp="1"/>
          </p:cNvSpPr>
          <p:nvPr>
            <p:ph idx="1"/>
          </p:nvPr>
        </p:nvSpPr>
        <p:spPr/>
        <p:txBody>
          <a:bodyPr/>
          <a:lstStyle/>
          <a:p>
            <a:r>
              <a:rPr lang="en-US" dirty="0"/>
              <a:t>Argentina, Brazil, Paraguay, and Uruguay</a:t>
            </a:r>
          </a:p>
          <a:p>
            <a:endParaRPr lang="en-US" dirty="0"/>
          </a:p>
          <a:p>
            <a:endParaRPr lang="en-US" dirty="0"/>
          </a:p>
          <a:p>
            <a:r>
              <a:rPr lang="en-US" dirty="0"/>
              <a:t>Argentina, Chile and Uruguay</a:t>
            </a:r>
          </a:p>
          <a:p>
            <a:endParaRPr lang="en-US" dirty="0"/>
          </a:p>
          <a:p>
            <a:endParaRPr lang="en-US" dirty="0"/>
          </a:p>
          <a:p>
            <a:r>
              <a:rPr lang="en-US" dirty="0"/>
              <a:t>Quechua is still spoken by millions of people in the Andes.</a:t>
            </a:r>
          </a:p>
        </p:txBody>
      </p:sp>
    </p:spTree>
    <p:extLst>
      <p:ext uri="{BB962C8B-B14F-4D97-AF65-F5344CB8AC3E}">
        <p14:creationId xmlns:p14="http://schemas.microsoft.com/office/powerpoint/2010/main" val="13155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35153-A328-4802-8351-CEBDCDF1C592}"/>
              </a:ext>
            </a:extLst>
          </p:cNvPr>
          <p:cNvSpPr>
            <a:spLocks noGrp="1"/>
          </p:cNvSpPr>
          <p:nvPr>
            <p:ph type="title"/>
          </p:nvPr>
        </p:nvSpPr>
        <p:spPr/>
        <p:txBody>
          <a:bodyPr/>
          <a:lstStyle/>
          <a:p>
            <a:r>
              <a:rPr lang="en-US" dirty="0"/>
              <a:t>Brazil (p. 236-241)</a:t>
            </a:r>
          </a:p>
        </p:txBody>
      </p:sp>
      <p:sp>
        <p:nvSpPr>
          <p:cNvPr id="3" name="Content Placeholder 2">
            <a:extLst>
              <a:ext uri="{FF2B5EF4-FFF2-40B4-BE49-F238E27FC236}">
                <a16:creationId xmlns:a16="http://schemas.microsoft.com/office/drawing/2014/main" id="{DDAF7A3E-6543-4109-B60A-0C1832296746}"/>
              </a:ext>
            </a:extLst>
          </p:cNvPr>
          <p:cNvSpPr>
            <a:spLocks noGrp="1"/>
          </p:cNvSpPr>
          <p:nvPr>
            <p:ph idx="1"/>
          </p:nvPr>
        </p:nvSpPr>
        <p:spPr/>
        <p:txBody>
          <a:bodyPr/>
          <a:lstStyle/>
          <a:p>
            <a:r>
              <a:rPr lang="en-US" dirty="0"/>
              <a:t>What is the ethnic makeup of Brazil?</a:t>
            </a:r>
          </a:p>
          <a:p>
            <a:endParaRPr lang="en-US" dirty="0"/>
          </a:p>
          <a:p>
            <a:endParaRPr lang="en-US" dirty="0"/>
          </a:p>
          <a:p>
            <a:r>
              <a:rPr lang="en-US" dirty="0"/>
              <a:t>What are some of the darker aspects of life in Brazil today?</a:t>
            </a:r>
          </a:p>
          <a:p>
            <a:endParaRPr lang="en-US" dirty="0"/>
          </a:p>
          <a:p>
            <a:endParaRPr lang="en-US" dirty="0"/>
          </a:p>
          <a:p>
            <a:endParaRPr lang="en-US" dirty="0"/>
          </a:p>
        </p:txBody>
      </p:sp>
    </p:spTree>
    <p:extLst>
      <p:ext uri="{BB962C8B-B14F-4D97-AF65-F5344CB8AC3E}">
        <p14:creationId xmlns:p14="http://schemas.microsoft.com/office/powerpoint/2010/main" val="2216232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FFEB0-5202-41FB-BDDD-D1569FB7D6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256D518-4592-4591-B3ED-5DEEA423E18D}"/>
              </a:ext>
            </a:extLst>
          </p:cNvPr>
          <p:cNvSpPr>
            <a:spLocks noGrp="1"/>
          </p:cNvSpPr>
          <p:nvPr>
            <p:ph idx="1"/>
          </p:nvPr>
        </p:nvSpPr>
        <p:spPr/>
        <p:txBody>
          <a:bodyPr/>
          <a:lstStyle/>
          <a:p>
            <a:r>
              <a:rPr lang="en-US" dirty="0"/>
              <a:t>Brazil has taken in immigrants from around the world, including people from Portugal, Germany, Italy, Spain, Lebanon, Syria, Japan and Africa. </a:t>
            </a:r>
          </a:p>
          <a:p>
            <a:endParaRPr lang="en-US" dirty="0"/>
          </a:p>
          <a:p>
            <a:endParaRPr lang="en-US" dirty="0"/>
          </a:p>
          <a:p>
            <a:r>
              <a:rPr lang="en-US" dirty="0"/>
              <a:t>Poverty, Slums, crime, drugs</a:t>
            </a:r>
          </a:p>
        </p:txBody>
      </p:sp>
    </p:spTree>
    <p:extLst>
      <p:ext uri="{BB962C8B-B14F-4D97-AF65-F5344CB8AC3E}">
        <p14:creationId xmlns:p14="http://schemas.microsoft.com/office/powerpoint/2010/main" val="3293736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46233-A2F2-4844-8799-A9119BBC52AF}"/>
              </a:ext>
            </a:extLst>
          </p:cNvPr>
          <p:cNvSpPr>
            <a:spLocks noGrp="1"/>
          </p:cNvSpPr>
          <p:nvPr>
            <p:ph type="title"/>
          </p:nvPr>
        </p:nvSpPr>
        <p:spPr/>
        <p:txBody>
          <a:bodyPr/>
          <a:lstStyle/>
          <a:p>
            <a:r>
              <a:rPr lang="en-US" dirty="0"/>
              <a:t>Critical Thinking #1</a:t>
            </a:r>
          </a:p>
        </p:txBody>
      </p:sp>
      <p:sp>
        <p:nvSpPr>
          <p:cNvPr id="3" name="Content Placeholder 2">
            <a:extLst>
              <a:ext uri="{FF2B5EF4-FFF2-40B4-BE49-F238E27FC236}">
                <a16:creationId xmlns:a16="http://schemas.microsoft.com/office/drawing/2014/main" id="{747DE5EF-0B1E-41C8-9D9C-0ACB61C13C15}"/>
              </a:ext>
            </a:extLst>
          </p:cNvPr>
          <p:cNvSpPr>
            <a:spLocks noGrp="1"/>
          </p:cNvSpPr>
          <p:nvPr>
            <p:ph idx="1"/>
          </p:nvPr>
        </p:nvSpPr>
        <p:spPr/>
        <p:txBody>
          <a:bodyPr/>
          <a:lstStyle/>
          <a:p>
            <a:pPr marL="514350" indent="-514350">
              <a:buAutoNum type="alphaLcPeriod"/>
            </a:pPr>
            <a:r>
              <a:rPr lang="en-US" dirty="0"/>
              <a:t>Which two European countries colonized most territory in Latin America?</a:t>
            </a:r>
          </a:p>
          <a:p>
            <a:pPr marL="0" indent="0">
              <a:buNone/>
            </a:pPr>
            <a:r>
              <a:rPr lang="en-US" dirty="0"/>
              <a:t>	answer:  Spain and Portugal</a:t>
            </a:r>
          </a:p>
          <a:p>
            <a:pPr marL="0" indent="0">
              <a:buNone/>
            </a:pPr>
            <a:endParaRPr lang="en-US" dirty="0"/>
          </a:p>
          <a:p>
            <a:pPr marL="0" indent="0">
              <a:buNone/>
            </a:pPr>
            <a:r>
              <a:rPr lang="en-US" dirty="0"/>
              <a:t>b. What are some of the ways in which Latin America is developing economically in recent years?</a:t>
            </a:r>
          </a:p>
          <a:p>
            <a:pPr marL="0" indent="0">
              <a:buNone/>
            </a:pPr>
            <a:r>
              <a:rPr lang="en-US" dirty="0"/>
              <a:t>	answer: maquiladoras in Mexico, the exploitation of resources in  	Brazil, tourism in the Caribbean, and the industrialization of 	subregions. </a:t>
            </a:r>
          </a:p>
          <a:p>
            <a:pPr marL="0" indent="0">
              <a:buNone/>
            </a:pPr>
            <a:endParaRPr lang="en-US" dirty="0"/>
          </a:p>
        </p:txBody>
      </p:sp>
    </p:spTree>
    <p:extLst>
      <p:ext uri="{BB962C8B-B14F-4D97-AF65-F5344CB8AC3E}">
        <p14:creationId xmlns:p14="http://schemas.microsoft.com/office/powerpoint/2010/main" val="1396202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E6639-8243-424D-A9D7-E6AD58F0E97D}"/>
              </a:ext>
            </a:extLst>
          </p:cNvPr>
          <p:cNvSpPr>
            <a:spLocks noGrp="1"/>
          </p:cNvSpPr>
          <p:nvPr>
            <p:ph type="title"/>
          </p:nvPr>
        </p:nvSpPr>
        <p:spPr/>
        <p:txBody>
          <a:bodyPr/>
          <a:lstStyle/>
          <a:p>
            <a:r>
              <a:rPr lang="en-US" dirty="0"/>
              <a:t>Critical Thinking #2</a:t>
            </a:r>
          </a:p>
        </p:txBody>
      </p:sp>
      <p:sp>
        <p:nvSpPr>
          <p:cNvPr id="3" name="Content Placeholder 2">
            <a:extLst>
              <a:ext uri="{FF2B5EF4-FFF2-40B4-BE49-F238E27FC236}">
                <a16:creationId xmlns:a16="http://schemas.microsoft.com/office/drawing/2014/main" id="{A96D57D4-FECF-4253-A093-6927F85F6BFC}"/>
              </a:ext>
            </a:extLst>
          </p:cNvPr>
          <p:cNvSpPr>
            <a:spLocks noGrp="1"/>
          </p:cNvSpPr>
          <p:nvPr>
            <p:ph idx="1"/>
          </p:nvPr>
        </p:nvSpPr>
        <p:spPr/>
        <p:txBody>
          <a:bodyPr/>
          <a:lstStyle/>
          <a:p>
            <a:pPr marL="0" indent="0">
              <a:buNone/>
            </a:pPr>
            <a:r>
              <a:rPr lang="en-US" dirty="0"/>
              <a:t>a. How has the Amazon River been used and developed?</a:t>
            </a:r>
          </a:p>
          <a:p>
            <a:pPr marL="0" indent="0">
              <a:buNone/>
            </a:pPr>
            <a:r>
              <a:rPr lang="en-US" dirty="0"/>
              <a:t>	answer: Power plants along the river produce electricity.</a:t>
            </a:r>
          </a:p>
          <a:p>
            <a:pPr marL="0" indent="0">
              <a:buNone/>
            </a:pPr>
            <a:endParaRPr lang="en-US" dirty="0"/>
          </a:p>
          <a:p>
            <a:pPr marL="0" indent="0">
              <a:buNone/>
            </a:pPr>
            <a:r>
              <a:rPr lang="en-US" dirty="0"/>
              <a:t>b. What has restricted the movement of people from the coast of South America into the interior?</a:t>
            </a:r>
          </a:p>
          <a:p>
            <a:pPr marL="0" indent="0">
              <a:buNone/>
            </a:pPr>
            <a:r>
              <a:rPr lang="en-US" dirty="0"/>
              <a:t>	answer:  mountains and dense rain forests</a:t>
            </a:r>
          </a:p>
          <a:p>
            <a:pPr marL="0" indent="0">
              <a:buNone/>
            </a:pPr>
            <a:endParaRPr lang="en-US" dirty="0"/>
          </a:p>
        </p:txBody>
      </p:sp>
    </p:spTree>
    <p:extLst>
      <p:ext uri="{BB962C8B-B14F-4D97-AF65-F5344CB8AC3E}">
        <p14:creationId xmlns:p14="http://schemas.microsoft.com/office/powerpoint/2010/main" val="2115599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6E43D-68E3-47C8-9916-7581C3A0EDBB}"/>
              </a:ext>
            </a:extLst>
          </p:cNvPr>
          <p:cNvSpPr>
            <a:spLocks noGrp="1"/>
          </p:cNvSpPr>
          <p:nvPr>
            <p:ph type="title"/>
          </p:nvPr>
        </p:nvSpPr>
        <p:spPr/>
        <p:txBody>
          <a:bodyPr/>
          <a:lstStyle/>
          <a:p>
            <a:r>
              <a:rPr lang="en-US" dirty="0"/>
              <a:t>Critical Thinking #3</a:t>
            </a:r>
          </a:p>
        </p:txBody>
      </p:sp>
      <p:sp>
        <p:nvSpPr>
          <p:cNvPr id="3" name="Content Placeholder 2">
            <a:extLst>
              <a:ext uri="{FF2B5EF4-FFF2-40B4-BE49-F238E27FC236}">
                <a16:creationId xmlns:a16="http://schemas.microsoft.com/office/drawing/2014/main" id="{FF5AF44D-95A1-489C-AD3F-0833B96F4564}"/>
              </a:ext>
            </a:extLst>
          </p:cNvPr>
          <p:cNvSpPr>
            <a:spLocks noGrp="1"/>
          </p:cNvSpPr>
          <p:nvPr>
            <p:ph idx="1"/>
          </p:nvPr>
        </p:nvSpPr>
        <p:spPr/>
        <p:txBody>
          <a:bodyPr/>
          <a:lstStyle/>
          <a:p>
            <a:pPr marL="0" indent="0">
              <a:buNone/>
            </a:pPr>
            <a:r>
              <a:rPr lang="en-US" dirty="0"/>
              <a:t>Interaction between European powers and native peoples occurred throughout the region.  What are some of the consequences of this interaction?  Which of the five themes are reflected in your answer?</a:t>
            </a:r>
          </a:p>
          <a:p>
            <a:pPr marL="0" indent="0">
              <a:buNone/>
            </a:pPr>
            <a:endParaRPr lang="en-US" dirty="0"/>
          </a:p>
          <a:p>
            <a:pPr marL="0" indent="0">
              <a:buNone/>
            </a:pPr>
            <a:r>
              <a:rPr lang="en-US" dirty="0"/>
              <a:t>	answer: The destruction of the cultures of the native peoples, 	with the language and religion of European countries becoming 	dominant in the region.  Region is the theme that best applies.</a:t>
            </a:r>
          </a:p>
        </p:txBody>
      </p:sp>
    </p:spTree>
    <p:extLst>
      <p:ext uri="{BB962C8B-B14F-4D97-AF65-F5344CB8AC3E}">
        <p14:creationId xmlns:p14="http://schemas.microsoft.com/office/powerpoint/2010/main" val="4171564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29431-408A-4CFA-80DD-1B19A37505CF}"/>
              </a:ext>
            </a:extLst>
          </p:cNvPr>
          <p:cNvSpPr>
            <a:spLocks noGrp="1"/>
          </p:cNvSpPr>
          <p:nvPr>
            <p:ph type="title"/>
          </p:nvPr>
        </p:nvSpPr>
        <p:spPr/>
        <p:txBody>
          <a:bodyPr/>
          <a:lstStyle/>
          <a:p>
            <a:r>
              <a:rPr lang="en-US" dirty="0"/>
              <a:t>Critical Thinking #4</a:t>
            </a:r>
          </a:p>
        </p:txBody>
      </p:sp>
      <p:sp>
        <p:nvSpPr>
          <p:cNvPr id="3" name="Content Placeholder 2">
            <a:extLst>
              <a:ext uri="{FF2B5EF4-FFF2-40B4-BE49-F238E27FC236}">
                <a16:creationId xmlns:a16="http://schemas.microsoft.com/office/drawing/2014/main" id="{0A6E3915-2C5D-46C9-8E66-3B2C60204938}"/>
              </a:ext>
            </a:extLst>
          </p:cNvPr>
          <p:cNvSpPr>
            <a:spLocks noGrp="1"/>
          </p:cNvSpPr>
          <p:nvPr>
            <p:ph idx="1"/>
          </p:nvPr>
        </p:nvSpPr>
        <p:spPr/>
        <p:txBody>
          <a:bodyPr/>
          <a:lstStyle/>
          <a:p>
            <a:r>
              <a:rPr lang="en-US" dirty="0"/>
              <a:t>What are some ways individual citizens of Latin America are working to improve their economic situation?</a:t>
            </a:r>
          </a:p>
          <a:p>
            <a:endParaRPr lang="en-US" dirty="0"/>
          </a:p>
          <a:p>
            <a:pPr marL="0" indent="0">
              <a:buNone/>
            </a:pPr>
            <a:r>
              <a:rPr lang="en-US" dirty="0"/>
              <a:t>	answer: moving to the cities in search of better jobs, getting 		training and education, looking for work in tourism and other 	growth industries, participation in the informal economy, and 	taking jobs in factories. </a:t>
            </a:r>
          </a:p>
        </p:txBody>
      </p:sp>
    </p:spTree>
    <p:extLst>
      <p:ext uri="{BB962C8B-B14F-4D97-AF65-F5344CB8AC3E}">
        <p14:creationId xmlns:p14="http://schemas.microsoft.com/office/powerpoint/2010/main" val="478347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8C735-828B-4712-8BA9-02E0C754F5D9}"/>
              </a:ext>
            </a:extLst>
          </p:cNvPr>
          <p:cNvSpPr>
            <a:spLocks noGrp="1"/>
          </p:cNvSpPr>
          <p:nvPr>
            <p:ph type="title"/>
          </p:nvPr>
        </p:nvSpPr>
        <p:spPr/>
        <p:txBody>
          <a:bodyPr/>
          <a:lstStyle/>
          <a:p>
            <a:r>
              <a:rPr lang="en-US" dirty="0"/>
              <a:t>Critical Thinking #5 </a:t>
            </a:r>
          </a:p>
        </p:txBody>
      </p:sp>
      <p:sp>
        <p:nvSpPr>
          <p:cNvPr id="3" name="Content Placeholder 2">
            <a:extLst>
              <a:ext uri="{FF2B5EF4-FFF2-40B4-BE49-F238E27FC236}">
                <a16:creationId xmlns:a16="http://schemas.microsoft.com/office/drawing/2014/main" id="{47C8DAD4-8F95-4990-B9CF-E759E5F4834C}"/>
              </a:ext>
            </a:extLst>
          </p:cNvPr>
          <p:cNvSpPr>
            <a:spLocks noGrp="1"/>
          </p:cNvSpPr>
          <p:nvPr>
            <p:ph idx="1"/>
          </p:nvPr>
        </p:nvSpPr>
        <p:spPr/>
        <p:txBody>
          <a:bodyPr/>
          <a:lstStyle/>
          <a:p>
            <a:pPr marL="0" indent="0">
              <a:buNone/>
            </a:pPr>
            <a:r>
              <a:rPr lang="en-US" dirty="0"/>
              <a:t>How are Spanish-speaking and Portuguese –speaking South America alike and different?</a:t>
            </a:r>
          </a:p>
          <a:p>
            <a:pPr marL="0" indent="0">
              <a:buNone/>
            </a:pPr>
            <a:endParaRPr lang="en-US" dirty="0"/>
          </a:p>
          <a:p>
            <a:pPr marL="0" indent="0">
              <a:buNone/>
            </a:pPr>
            <a:r>
              <a:rPr lang="en-US" dirty="0"/>
              <a:t>	answer: Both were settled by people who came from a dominant 	country in Europe.  Both have become more diverse over the 	years.  However, Spanish-speaking South America is divided into 	a number of countries, which Portuguese-speaking South 	America is composed of Brazil only. </a:t>
            </a:r>
          </a:p>
        </p:txBody>
      </p:sp>
    </p:spTree>
    <p:extLst>
      <p:ext uri="{BB962C8B-B14F-4D97-AF65-F5344CB8AC3E}">
        <p14:creationId xmlns:p14="http://schemas.microsoft.com/office/powerpoint/2010/main" val="2496828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8D0C3-5DC6-43EA-80F4-4FE3899CB5F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591DFEF-9752-4784-B58D-A735371548E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1844466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388</Words>
  <Application>Microsoft Office PowerPoint</Application>
  <PresentationFormat>Widescreen</PresentationFormat>
  <Paragraphs>70</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Ch. 10 Assessment </vt:lpstr>
      <vt:lpstr>Mexico (p. 217-221)</vt:lpstr>
      <vt:lpstr>PowerPoint Presentation</vt:lpstr>
      <vt:lpstr>Central America and the Caribbean (p. 222-229)</vt:lpstr>
      <vt:lpstr>PowerPoint Presentation</vt:lpstr>
      <vt:lpstr>Spanish-speaking South America (p. 230-235) </vt:lpstr>
      <vt:lpstr>PowerPoint Presentation</vt:lpstr>
      <vt:lpstr>Brazil (p. 236-241)</vt:lpstr>
      <vt:lpstr>PowerPoint Presentation</vt:lpstr>
      <vt:lpstr>Critical Thinking #1</vt:lpstr>
      <vt:lpstr>Critical Thinking #2</vt:lpstr>
      <vt:lpstr>Critical Thinking #3</vt:lpstr>
      <vt:lpstr>Critical Thinking #4</vt:lpstr>
      <vt:lpstr>Critical Thinking #5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 10 Assessment</dc:title>
  <dc:creator>Palmer, Robert</dc:creator>
  <cp:lastModifiedBy>Palmer, Robert</cp:lastModifiedBy>
  <cp:revision>3</cp:revision>
  <dcterms:created xsi:type="dcterms:W3CDTF">2019-03-19T14:46:56Z</dcterms:created>
  <dcterms:modified xsi:type="dcterms:W3CDTF">2019-03-19T15:05:40Z</dcterms:modified>
</cp:coreProperties>
</file>