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9" r:id="rId8"/>
    <p:sldId id="270" r:id="rId9"/>
    <p:sldId id="267" r:id="rId10"/>
    <p:sldId id="263" r:id="rId11"/>
    <p:sldId id="268" r:id="rId12"/>
    <p:sldId id="264" r:id="rId13"/>
    <p:sldId id="276" r:id="rId14"/>
    <p:sldId id="275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569C3-C821-4FD2-A3FE-311A58936F3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83BD8-52EF-45AB-82CB-3106F6F74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40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1119/1944, or 373/648, or 0.576</a:t>
            </a:r>
          </a:p>
          <a:p>
            <a:pPr marL="228600" indent="-228600">
              <a:buAutoNum type="arabicPeriod"/>
            </a:pPr>
            <a:r>
              <a:rPr lang="en-US" dirty="0" smtClean="0"/>
              <a:t>39/83, or 0.47</a:t>
            </a:r>
          </a:p>
          <a:p>
            <a:pPr marL="228600" indent="-228600">
              <a:buAutoNum type="arabicPeriod"/>
            </a:pPr>
            <a:r>
              <a:rPr lang="en-US" dirty="0" smtClean="0"/>
              <a:t>No, they aren’t, because the probability of choosing a woman changes when</a:t>
            </a:r>
            <a:r>
              <a:rPr lang="en-US" baseline="0" dirty="0" smtClean="0"/>
              <a:t> “professional degree recipient” happens.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A5459-7C98-426A-9A51-D1F31E41007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40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28B30-BDD5-45FB-98D8-D15549D7A203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1D7D7-0059-4810-ABC0-00AF78A4F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Probability – Important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15400" cy="52578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70C0"/>
                </a:solidFill>
              </a:rPr>
              <a:t>Probability</a:t>
            </a:r>
            <a:r>
              <a:rPr lang="en-US" sz="3000" dirty="0" smtClean="0">
                <a:solidFill>
                  <a:srgbClr val="0070C0"/>
                </a:solidFill>
              </a:rPr>
              <a:t> = proportion of successes in a </a:t>
            </a:r>
            <a:r>
              <a:rPr lang="en-US" sz="3000" u="sng" dirty="0" smtClean="0">
                <a:solidFill>
                  <a:srgbClr val="0070C0"/>
                </a:solidFill>
              </a:rPr>
              <a:t>very long</a:t>
            </a:r>
            <a:r>
              <a:rPr lang="en-US" sz="3000" dirty="0" smtClean="0">
                <a:solidFill>
                  <a:srgbClr val="0070C0"/>
                </a:solidFill>
              </a:rPr>
              <a:t> series of repetitions. 0 ≤ P(X) ≤ 1</a:t>
            </a:r>
          </a:p>
          <a:p>
            <a:r>
              <a:rPr lang="en-US" sz="3000" b="1" dirty="0" smtClean="0">
                <a:solidFill>
                  <a:srgbClr val="008000"/>
                </a:solidFill>
              </a:rPr>
              <a:t>Sample space </a:t>
            </a:r>
            <a:r>
              <a:rPr lang="en-US" sz="3000" dirty="0" smtClean="0">
                <a:solidFill>
                  <a:srgbClr val="008000"/>
                </a:solidFill>
              </a:rPr>
              <a:t>= set of all possible outcomes </a:t>
            </a:r>
            <a:r>
              <a:rPr lang="en-US" sz="2300" dirty="0" smtClean="0">
                <a:solidFill>
                  <a:srgbClr val="008000"/>
                </a:solidFill>
              </a:rPr>
              <a:t>(or “events”)</a:t>
            </a:r>
          </a:p>
          <a:p>
            <a:r>
              <a:rPr lang="en-US" sz="3000" b="1" dirty="0" smtClean="0">
                <a:solidFill>
                  <a:srgbClr val="660066"/>
                </a:solidFill>
              </a:rPr>
              <a:t>Probability model/table =</a:t>
            </a:r>
            <a:r>
              <a:rPr lang="en-US" sz="3000" dirty="0" smtClean="0">
                <a:solidFill>
                  <a:srgbClr val="660066"/>
                </a:solidFill>
              </a:rPr>
              <a:t> sample space, corresponding probabilities of each outcome in sample space.</a:t>
            </a:r>
          </a:p>
          <a:p>
            <a:endParaRPr lang="en-US" sz="3000" dirty="0" smtClean="0">
              <a:solidFill>
                <a:srgbClr val="660066"/>
              </a:solidFill>
            </a:endParaRPr>
          </a:p>
          <a:p>
            <a:r>
              <a:rPr lang="en-US" sz="3000" dirty="0">
                <a:solidFill>
                  <a:srgbClr val="FF0000"/>
                </a:solidFill>
              </a:rPr>
              <a:t>A</a:t>
            </a:r>
            <a:r>
              <a:rPr lang="en-US" sz="3000" dirty="0" smtClean="0">
                <a:solidFill>
                  <a:srgbClr val="FF0000"/>
                </a:solidFill>
              </a:rPr>
              <a:t>ll outcomes equally likely:		</a:t>
            </a:r>
            <a:r>
              <a:rPr lang="en-US" sz="3000" u="sng" dirty="0" smtClean="0">
                <a:solidFill>
                  <a:srgbClr val="FF0000"/>
                </a:solidFill>
              </a:rPr>
              <a:t># possible successes</a:t>
            </a:r>
          </a:p>
          <a:p>
            <a:pPr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							# possible outcomes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0117" y="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r>
              <a:rPr lang="en-US" smtClean="0"/>
              <a:t>of </a:t>
            </a:r>
            <a:r>
              <a:rPr lang="en-US" smtClean="0"/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#1: The “0-1” Rule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5562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“Any probability is a number between 0 and 1.”</a:t>
            </a:r>
          </a:p>
          <a:p>
            <a:pPr lvl="1"/>
            <a:r>
              <a:rPr lang="en-US" dirty="0" smtClean="0"/>
              <a:t>0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</a:t>
            </a:r>
            <a:r>
              <a:rPr lang="en-US" u="sng" dirty="0" smtClean="0"/>
              <a:t>never</a:t>
            </a:r>
            <a:r>
              <a:rPr lang="en-US" dirty="0" smtClean="0"/>
              <a:t> occurs</a:t>
            </a:r>
          </a:p>
          <a:p>
            <a:pPr lvl="1"/>
            <a:r>
              <a:rPr lang="en-US" dirty="0" smtClean="0"/>
              <a:t>1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</a:t>
            </a:r>
            <a:r>
              <a:rPr lang="en-US" u="sng" dirty="0" smtClean="0"/>
              <a:t>always</a:t>
            </a:r>
            <a:r>
              <a:rPr lang="en-US" dirty="0" smtClean="0"/>
              <a:t> occurs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of </a:t>
            </a:r>
            <a:r>
              <a:rPr lang="en-US" dirty="0" smtClean="0"/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#2: The “100%” Rule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4860925"/>
          </a:xfrm>
        </p:spPr>
        <p:txBody>
          <a:bodyPr>
            <a:normAutofit/>
          </a:bodyPr>
          <a:lstStyle/>
          <a:p>
            <a:r>
              <a:rPr lang="en-US" dirty="0" smtClean="0"/>
              <a:t>“The sum of the probabilities of all possible outcomes must equal 1.”</a:t>
            </a:r>
          </a:p>
          <a:p>
            <a:r>
              <a:rPr lang="en-US" i="1" dirty="0" smtClean="0">
                <a:solidFill>
                  <a:srgbClr val="7030A0"/>
                </a:solidFill>
              </a:rPr>
              <a:t>Example:</a:t>
            </a:r>
            <a:endParaRPr lang="en-US" dirty="0" smtClean="0">
              <a:solidFill>
                <a:srgbClr val="7030A0"/>
              </a:solidFill>
            </a:endParaRP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If P(black/brown hair) = .91, and P(blonde hair) = .045, what is P(other colored hair)?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0117" y="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of </a:t>
            </a:r>
            <a:r>
              <a:rPr lang="en-US" dirty="0" smtClean="0"/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#3: The Complement Rule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The probability that A does not occur is 1 – P(A).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Written as A’ or A</a:t>
            </a:r>
            <a:r>
              <a:rPr lang="en-US" baseline="30000" dirty="0" smtClean="0"/>
              <a:t>C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Called the “complement” of A</a:t>
            </a:r>
          </a:p>
          <a:p>
            <a:pPr lvl="1"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i="1" dirty="0" smtClean="0">
                <a:solidFill>
                  <a:srgbClr val="7030A0"/>
                </a:solidFill>
              </a:rPr>
              <a:t>Example: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7030A0"/>
                </a:solidFill>
              </a:rPr>
              <a:t>If P(A) is the probability of rolling two dice and getting a sum of at least 4, what is P(A</a:t>
            </a:r>
            <a:r>
              <a:rPr lang="en-US" baseline="30000" dirty="0" smtClean="0">
                <a:solidFill>
                  <a:srgbClr val="7030A0"/>
                </a:solidFill>
              </a:rPr>
              <a:t>C</a:t>
            </a:r>
            <a:r>
              <a:rPr lang="en-US" dirty="0" smtClean="0">
                <a:solidFill>
                  <a:srgbClr val="7030A0"/>
                </a:solidFill>
              </a:rPr>
              <a:t>)?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of </a:t>
            </a:r>
            <a:r>
              <a:rPr lang="en-US" dirty="0" smtClean="0"/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#4: The Addition Rule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410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The probability of Event A </a:t>
            </a:r>
            <a:r>
              <a:rPr lang="en-US" b="1" i="1" u="sng" dirty="0" smtClean="0"/>
              <a:t>or</a:t>
            </a:r>
            <a:r>
              <a:rPr lang="en-US" dirty="0" smtClean="0"/>
              <a:t> Event B is the sum of their probabilities, minus their “overlap”.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P(A or B) = P(A) + P(B) – P(A and B).</a:t>
            </a:r>
          </a:p>
          <a:p>
            <a:pPr lvl="2">
              <a:spcBef>
                <a:spcPts val="0"/>
              </a:spcBef>
            </a:pPr>
            <a:r>
              <a:rPr lang="en-US" dirty="0" smtClean="0"/>
              <a:t>Can be simplified to P(A) + P(B) if disjoint</a:t>
            </a:r>
          </a:p>
          <a:p>
            <a:pPr lvl="2"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i="1" dirty="0" smtClean="0">
                <a:solidFill>
                  <a:srgbClr val="7030A0"/>
                </a:solidFill>
              </a:rPr>
              <a:t>Examples:</a:t>
            </a:r>
            <a:endParaRPr lang="en-US" i="1" dirty="0" smtClean="0">
              <a:solidFill>
                <a:srgbClr val="7030A0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7030A0"/>
                </a:solidFill>
              </a:rPr>
              <a:t>What is the probability of drawing a Jack </a:t>
            </a:r>
            <a:r>
              <a:rPr lang="en-US" b="1" i="1" u="sng" dirty="0" smtClean="0">
                <a:solidFill>
                  <a:srgbClr val="7030A0"/>
                </a:solidFill>
              </a:rPr>
              <a:t>or</a:t>
            </a:r>
            <a:r>
              <a:rPr lang="en-US" dirty="0" smtClean="0">
                <a:solidFill>
                  <a:srgbClr val="7030A0"/>
                </a:solidFill>
              </a:rPr>
              <a:t> a diamond from a standard deck</a:t>
            </a:r>
            <a:r>
              <a:rPr lang="en-US" dirty="0" smtClean="0">
                <a:solidFill>
                  <a:srgbClr val="7030A0"/>
                </a:solidFill>
              </a:rPr>
              <a:t>?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7030A0"/>
                </a:solidFill>
              </a:rPr>
              <a:t>What is the probability of flipping Heads on a coin </a:t>
            </a:r>
            <a:r>
              <a:rPr lang="en-US" b="1" i="1" u="sng" dirty="0" smtClean="0">
                <a:solidFill>
                  <a:srgbClr val="7030A0"/>
                </a:solidFill>
              </a:rPr>
              <a:t>or </a:t>
            </a:r>
            <a:r>
              <a:rPr lang="en-US" dirty="0" smtClean="0">
                <a:solidFill>
                  <a:srgbClr val="7030A0"/>
                </a:solidFill>
              </a:rPr>
              <a:t>rolling a Four on a die?</a:t>
            </a:r>
            <a:endParaRPr lang="en-US" dirty="0" smtClean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of </a:t>
            </a:r>
            <a:r>
              <a:rPr lang="en-US" dirty="0" smtClean="0"/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#5: The Multiplication Rule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6637"/>
            <a:ext cx="8763000" cy="52117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Probability of Event A </a:t>
            </a:r>
            <a:r>
              <a:rPr lang="en-US" b="1" i="1" u="sng" dirty="0" smtClean="0"/>
              <a:t>and</a:t>
            </a:r>
            <a:r>
              <a:rPr lang="en-US" dirty="0" smtClean="0"/>
              <a:t> Event B is product of the probability of A and the probability of B </a:t>
            </a:r>
            <a:r>
              <a:rPr lang="en-US" i="1" u="sng" dirty="0" smtClean="0"/>
              <a:t>given that A has happened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i="1" dirty="0" smtClean="0">
                <a:solidFill>
                  <a:srgbClr val="7030A0"/>
                </a:solidFill>
              </a:rPr>
              <a:t>Example: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7030A0"/>
                </a:solidFill>
              </a:rPr>
              <a:t>What is the probability of getting an Ace and then a Jack?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0" y="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of </a:t>
            </a:r>
            <a:r>
              <a:rPr lang="en-US" dirty="0" smtClean="0"/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Liar, liar, pants on fire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371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percent (%) of the “fired” students do you think are really thieves?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5029200" y="2038290"/>
            <a:ext cx="3886200" cy="8002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300" dirty="0" smtClean="0">
                <a:solidFill>
                  <a:schemeClr val="tx1"/>
                </a:solidFill>
              </a:rPr>
              <a:t>10% of employees are stealing.</a:t>
            </a:r>
          </a:p>
          <a:p>
            <a:r>
              <a:rPr lang="en-US" sz="2300" dirty="0" smtClean="0">
                <a:solidFill>
                  <a:schemeClr val="tx1"/>
                </a:solidFill>
              </a:rPr>
              <a:t>Lie detector, 80% accuracy.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57200" y="2819400"/>
            <a:ext cx="7253859" cy="3581400"/>
            <a:chOff x="1447800" y="2198876"/>
            <a:chExt cx="7253859" cy="3581400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1447800" y="3352800"/>
              <a:ext cx="137160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447800" y="4038600"/>
              <a:ext cx="137160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3962400" y="2427476"/>
              <a:ext cx="2590800" cy="8491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3962400" y="3276600"/>
              <a:ext cx="2667000" cy="293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3962400" y="4267200"/>
              <a:ext cx="266700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962400" y="4800600"/>
              <a:ext cx="2667000" cy="674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819400" y="3058924"/>
              <a:ext cx="1165704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Honest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19400" y="4506724"/>
              <a:ext cx="95090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Thief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629400" y="2198876"/>
              <a:ext cx="199605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Honest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29400" y="4049524"/>
              <a:ext cx="185178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Thief!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705600" y="5334000"/>
              <a:ext cx="199605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Honest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629400" y="3352800"/>
              <a:ext cx="185178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Thief!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52600" y="32004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0.9</a:t>
              </a:r>
              <a:endParaRPr lang="en-US" sz="23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676400" y="44196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0.1</a:t>
              </a:r>
              <a:endParaRPr lang="en-US" sz="23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042162" y="4125724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0.8</a:t>
              </a:r>
              <a:endParaRPr lang="en-US" sz="23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105400" y="33528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0.2</a:t>
              </a:r>
              <a:endParaRPr lang="en-US" sz="23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105400" y="23622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0.8</a:t>
              </a:r>
              <a:endParaRPr lang="en-US" sz="23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181600" y="52578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0.2</a:t>
              </a:r>
              <a:endParaRPr lang="en-US" sz="23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269858" y="11675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of </a:t>
            </a:r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6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Liar, liar, pants on fire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37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percent (%) of the “fired” students do you think are really thieves?</a:t>
            </a:r>
          </a:p>
          <a:p>
            <a:pPr>
              <a:buNone/>
            </a:pPr>
            <a:endParaRPr lang="en-US" dirty="0"/>
          </a:p>
        </p:txBody>
      </p:sp>
      <p:grpSp>
        <p:nvGrpSpPr>
          <p:cNvPr id="4" name="Group 29"/>
          <p:cNvGrpSpPr/>
          <p:nvPr/>
        </p:nvGrpSpPr>
        <p:grpSpPr>
          <a:xfrm>
            <a:off x="457200" y="2819400"/>
            <a:ext cx="7253859" cy="3581400"/>
            <a:chOff x="1447800" y="2198876"/>
            <a:chExt cx="7253859" cy="3581400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1447800" y="3352800"/>
              <a:ext cx="137160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447800" y="4038600"/>
              <a:ext cx="137160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3962400" y="2427476"/>
              <a:ext cx="2590800" cy="8491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962400" y="3276600"/>
              <a:ext cx="2667000" cy="293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3962400" y="4267200"/>
              <a:ext cx="266700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962400" y="4800600"/>
              <a:ext cx="2667000" cy="674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819400" y="3058924"/>
              <a:ext cx="1165704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Honest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19400" y="4506724"/>
              <a:ext cx="95090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Thief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29400" y="2198876"/>
              <a:ext cx="199605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Honest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29400" y="4049524"/>
              <a:ext cx="185178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Thief!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05600" y="5334000"/>
              <a:ext cx="199605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Honest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29400" y="3352800"/>
              <a:ext cx="1851789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>
                  <a:latin typeface="Comic Sans MS" pitchFamily="66" charset="0"/>
                </a:rPr>
                <a:t>Says: Thief!</a:t>
              </a:r>
              <a:endParaRPr lang="en-US" sz="2300" dirty="0">
                <a:latin typeface="Comic Sans MS" pitchFamily="66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52600" y="32004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0.9</a:t>
              </a:r>
              <a:endParaRPr lang="en-US" sz="23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676400" y="44196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0.1</a:t>
              </a:r>
              <a:endParaRPr lang="en-US" sz="23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42162" y="4125724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0.8</a:t>
              </a:r>
              <a:endParaRPr lang="en-US" sz="23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05400" y="33528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0.2</a:t>
              </a:r>
              <a:endParaRPr lang="en-US" sz="23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05400" y="23622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0.8</a:t>
              </a:r>
              <a:endParaRPr lang="en-US" sz="23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181600" y="5257800"/>
              <a:ext cx="556563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0.2</a:t>
              </a:r>
              <a:endParaRPr lang="en-US" sz="2300" dirty="0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5029200" y="2021498"/>
            <a:ext cx="3886200" cy="8002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300" dirty="0" smtClean="0">
                <a:solidFill>
                  <a:schemeClr val="tx1"/>
                </a:solidFill>
              </a:rPr>
              <a:t>10% of employees are stealing.</a:t>
            </a:r>
          </a:p>
          <a:p>
            <a:r>
              <a:rPr lang="en-US" sz="2300" dirty="0" smtClean="0">
                <a:solidFill>
                  <a:schemeClr val="tx1"/>
                </a:solidFill>
              </a:rPr>
              <a:t>Lie detector, 80% accuracy.</a:t>
            </a: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/>
          </p:nvPr>
        </p:nvGraphicFramePr>
        <p:xfrm>
          <a:off x="7716000" y="2816225"/>
          <a:ext cx="10470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Equation" r:id="rId3" imgW="317160" imgH="177480" progId="Equation.3">
                  <p:embed/>
                </p:oleObj>
              </mc:Choice>
              <mc:Fallback>
                <p:oleObj name="Equation" r:id="rId3" imgW="317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6000" y="2816225"/>
                        <a:ext cx="1047000" cy="612775"/>
                      </a:xfrm>
                      <a:prstGeom prst="rect">
                        <a:avLst/>
                      </a:prstGeom>
                      <a:noFill/>
                      <a:ln w="31750"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/>
          </p:nvPr>
        </p:nvGraphicFramePr>
        <p:xfrm>
          <a:off x="7677298" y="3822985"/>
          <a:ext cx="10033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Equation" r:id="rId5" imgW="304560" imgH="177480" progId="Equation.3">
                  <p:embed/>
                </p:oleObj>
              </mc:Choice>
              <mc:Fallback>
                <p:oleObj name="Equation" r:id="rId5" imgW="3045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298" y="3822985"/>
                        <a:ext cx="1003300" cy="612775"/>
                      </a:xfrm>
                      <a:prstGeom prst="rect">
                        <a:avLst/>
                      </a:prstGeom>
                      <a:noFill/>
                      <a:ln w="3175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>
            <p:extLst/>
          </p:nvPr>
        </p:nvGraphicFramePr>
        <p:xfrm>
          <a:off x="7663225" y="4541934"/>
          <a:ext cx="10033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Equation" r:id="rId7" imgW="304560" imgH="177480" progId="Equation.3">
                  <p:embed/>
                </p:oleObj>
              </mc:Choice>
              <mc:Fallback>
                <p:oleObj name="Equation" r:id="rId7" imgW="3045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3225" y="4541934"/>
                        <a:ext cx="1003300" cy="612775"/>
                      </a:xfrm>
                      <a:prstGeom prst="rect">
                        <a:avLst/>
                      </a:prstGeom>
                      <a:noFill/>
                      <a:ln w="3175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/>
          </p:nvPr>
        </p:nvGraphicFramePr>
        <p:xfrm>
          <a:off x="7677298" y="5800307"/>
          <a:ext cx="10445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9" imgW="317160" imgH="177480" progId="Equation.3">
                  <p:embed/>
                </p:oleObj>
              </mc:Choice>
              <mc:Fallback>
                <p:oleObj name="Equation" r:id="rId9" imgW="317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298" y="5800307"/>
                        <a:ext cx="1044575" cy="612775"/>
                      </a:xfrm>
                      <a:prstGeom prst="rect">
                        <a:avLst/>
                      </a:prstGeom>
                      <a:noFill/>
                      <a:ln w="31750"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8199585" y="173735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of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0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53960"/>
            <a:ext cx="8686800" cy="439924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500" i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sz="2500" i="1" dirty="0" smtClean="0">
                <a:solidFill>
                  <a:srgbClr val="7030A0"/>
                </a:solidFill>
              </a:rPr>
              <a:t>Example (from previous activity)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i="1" dirty="0" smtClean="0">
                <a:solidFill>
                  <a:srgbClr val="7030A0"/>
                </a:solidFill>
              </a:rPr>
              <a:t>Given that the lie detector has “gone off”, what are the chances it’s right, and you’ve caught a thief?</a:t>
            </a:r>
          </a:p>
          <a:p>
            <a:pPr marL="0" indent="0">
              <a:spcBef>
                <a:spcPts val="0"/>
              </a:spcBef>
              <a:buNone/>
            </a:pPr>
            <a:endParaRPr lang="en-US" sz="2500" i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2362200" y="1010960"/>
            <a:ext cx="38862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100" u="sng" dirty="0">
                <a:solidFill>
                  <a:srgbClr val="FF0000"/>
                </a:solidFill>
              </a:rPr>
              <a:t># possible successes</a:t>
            </a:r>
          </a:p>
          <a:p>
            <a:pPr algn="r">
              <a:buNone/>
            </a:pPr>
            <a:r>
              <a:rPr lang="en-US" sz="3100" dirty="0" smtClean="0">
                <a:solidFill>
                  <a:srgbClr val="FF0000"/>
                </a:solidFill>
              </a:rPr>
              <a:t># </a:t>
            </a:r>
            <a:r>
              <a:rPr lang="en-US" sz="3100" dirty="0">
                <a:solidFill>
                  <a:srgbClr val="FF0000"/>
                </a:solidFill>
              </a:rPr>
              <a:t>possible outcomes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9858" y="165774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of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9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Independent vs. Disjoint, 1 of 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638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Two events are </a:t>
            </a:r>
            <a:r>
              <a:rPr lang="en-US" b="1" i="1" dirty="0" smtClean="0"/>
              <a:t>independent</a:t>
            </a:r>
            <a:r>
              <a:rPr lang="en-US" i="1" dirty="0" smtClean="0"/>
              <a:t> </a:t>
            </a:r>
            <a:r>
              <a:rPr lang="en-US" dirty="0" smtClean="0"/>
              <a:t>if whether one occurs does not change the probability that the other occurs.</a:t>
            </a:r>
          </a:p>
          <a:p>
            <a:pPr marL="342900" lvl="1" indent="-342900">
              <a:spcBef>
                <a:spcPts val="0"/>
              </a:spcBef>
            </a:pPr>
            <a:endParaRPr lang="en-US" dirty="0" smtClean="0"/>
          </a:p>
          <a:p>
            <a:pPr marL="0" lvl="1" indent="0" algn="ctr">
              <a:spcBef>
                <a:spcPts val="0"/>
              </a:spcBef>
              <a:buNone/>
            </a:pPr>
            <a:r>
              <a:rPr lang="en-US" sz="3100" b="1" dirty="0" smtClean="0"/>
              <a:t>P(A</a:t>
            </a:r>
            <a:r>
              <a:rPr lang="en-US" sz="3100" b="1" dirty="0" smtClean="0"/>
              <a:t>) </a:t>
            </a:r>
            <a:r>
              <a:rPr lang="en-US" sz="3100" b="1" dirty="0" smtClean="0"/>
              <a:t>= P(A|B)</a:t>
            </a:r>
            <a:endParaRPr lang="en-US" sz="31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256663" y="62278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of 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Example of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6825"/>
            <a:ext cx="82296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en-US" sz="2500" i="1" dirty="0" smtClean="0"/>
              <a:t>Below are the number of earned degrees in the US for the 2005-2006 academic year.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Are the events “male” and “doctorate” independent?</a:t>
            </a:r>
          </a:p>
          <a:p>
            <a:pPr marL="514350" indent="-514350">
              <a:buFont typeface="+mj-lt"/>
              <a:buAutoNum type="arabicPeriod"/>
            </a:pPr>
            <a:endParaRPr lang="en-US" sz="25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Are the events </a:t>
            </a:r>
            <a:r>
              <a:rPr lang="en-US" sz="2500" dirty="0" smtClean="0"/>
              <a:t>“female</a:t>
            </a:r>
            <a:r>
              <a:rPr lang="en-US" sz="2500" dirty="0"/>
              <a:t>” and </a:t>
            </a:r>
            <a:r>
              <a:rPr lang="en-US" sz="2500" dirty="0" smtClean="0"/>
              <a:t>“Bachelor’s degree” </a:t>
            </a:r>
            <a:r>
              <a:rPr lang="en-US" sz="2500" dirty="0"/>
              <a:t>independent?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81000" y="2209800"/>
          <a:ext cx="8458200" cy="14833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09700"/>
                <a:gridCol w="1409700"/>
                <a:gridCol w="1409700"/>
                <a:gridCol w="1409700"/>
                <a:gridCol w="1409700"/>
                <a:gridCol w="14097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Bachelor’s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Master’s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Professional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Doctorate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1119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825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1343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473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1944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53400" y="0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of </a:t>
            </a:r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Independent vs. Disjoint, 2 of 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715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Two events are </a:t>
            </a:r>
            <a:r>
              <a:rPr lang="en-US" b="1" i="1" dirty="0" smtClean="0"/>
              <a:t>disjoint </a:t>
            </a:r>
            <a:r>
              <a:rPr lang="en-US" sz="2500" dirty="0" smtClean="0"/>
              <a:t>(“mutually exclusive”) </a:t>
            </a:r>
            <a:r>
              <a:rPr lang="en-US" dirty="0" smtClean="0"/>
              <a:t>if they have no outcomes in common.</a:t>
            </a:r>
          </a:p>
          <a:p>
            <a:pPr lvl="1">
              <a:spcBef>
                <a:spcPts val="0"/>
              </a:spcBef>
            </a:pPr>
            <a:r>
              <a:rPr lang="en-US" i="1" dirty="0" smtClean="0">
                <a:solidFill>
                  <a:srgbClr val="7030A0"/>
                </a:solidFill>
              </a:rPr>
              <a:t>Yes: drawing a Jack or a Queen</a:t>
            </a:r>
          </a:p>
          <a:p>
            <a:pPr lvl="1">
              <a:spcBef>
                <a:spcPts val="0"/>
              </a:spcBef>
            </a:pPr>
            <a:r>
              <a:rPr lang="en-US" i="1" dirty="0" smtClean="0">
                <a:solidFill>
                  <a:srgbClr val="7030A0"/>
                </a:solidFill>
              </a:rPr>
              <a:t>No: drawing a Jack or a heart</a:t>
            </a:r>
          </a:p>
          <a:p>
            <a:pPr lvl="1">
              <a:spcBef>
                <a:spcPts val="0"/>
              </a:spcBef>
            </a:pPr>
            <a:endParaRPr lang="en-US" i="1" dirty="0" smtClean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3400" y="0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of </a:t>
            </a:r>
            <a:r>
              <a:rPr lang="en-US" dirty="0" smtClean="0"/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51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FRQ answer on next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25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FRQ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Athletes are often tested for use of performance-enhancing drugs. Drug tests aren’t perfect – they sometimes say that an athlete took a banned substance when that isn’t the case (a “false positive”). Other times, the test concludes that the athlete is “clean” when he or she actually took a banned substance (a “false negative”). For one commonly used drug test, the probability of a false negative is 0.03, and the probability of a false positive is 0.09. A random survey </a:t>
            </a:r>
            <a:r>
              <a:rPr lang="en-US" sz="2300" dirty="0" smtClean="0"/>
              <a:t>(World Anti-Doping Agency, 12/22/2008) </a:t>
            </a:r>
            <a:r>
              <a:rPr lang="en-US" dirty="0" smtClean="0"/>
              <a:t>of 21,849 professional athletes from 1968-2008 found that 0.49% of professional athletes use/used banned substances.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a tree diagram of this situation.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the probability that a randomly selected athlete will test positive for performance-enhancing drugs?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1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1728327"/>
            <a:ext cx="878767" cy="4462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dirty="0" smtClean="0"/>
              <a:t>Drugs</a:t>
            </a:r>
            <a:endParaRPr lang="en-US" sz="2300" dirty="0"/>
          </a:p>
        </p:txBody>
      </p:sp>
      <p:sp>
        <p:nvSpPr>
          <p:cNvPr id="5" name="TextBox 4"/>
          <p:cNvSpPr txBox="1"/>
          <p:nvPr/>
        </p:nvSpPr>
        <p:spPr>
          <a:xfrm>
            <a:off x="1723704" y="4446993"/>
            <a:ext cx="1266693" cy="4462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dirty="0" smtClean="0"/>
              <a:t>No drugs</a:t>
            </a:r>
            <a:endParaRPr lang="en-US" sz="2300" dirty="0"/>
          </a:p>
        </p:txBody>
      </p:sp>
      <p:sp>
        <p:nvSpPr>
          <p:cNvPr id="6" name="TextBox 5"/>
          <p:cNvSpPr txBox="1"/>
          <p:nvPr/>
        </p:nvSpPr>
        <p:spPr>
          <a:xfrm>
            <a:off x="4591912" y="522776"/>
            <a:ext cx="1878685" cy="8002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300" dirty="0" smtClean="0"/>
              <a:t>Test positive for drugs</a:t>
            </a:r>
            <a:endParaRPr lang="en-US" sz="2300" dirty="0"/>
          </a:p>
        </p:txBody>
      </p:sp>
      <p:sp>
        <p:nvSpPr>
          <p:cNvPr id="7" name="TextBox 6"/>
          <p:cNvSpPr txBox="1"/>
          <p:nvPr/>
        </p:nvSpPr>
        <p:spPr>
          <a:xfrm>
            <a:off x="4400855" y="1998350"/>
            <a:ext cx="2458123" cy="11541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300" dirty="0" smtClean="0"/>
              <a:t>Test negative</a:t>
            </a:r>
          </a:p>
          <a:p>
            <a:r>
              <a:rPr lang="en-US" sz="2300" dirty="0" smtClean="0"/>
              <a:t>for drugs</a:t>
            </a:r>
          </a:p>
          <a:p>
            <a:r>
              <a:rPr lang="en-US" sz="2300" dirty="0" smtClean="0"/>
              <a:t>(“</a:t>
            </a:r>
            <a:r>
              <a:rPr lang="en-US" sz="2300" i="1" dirty="0" smtClean="0"/>
              <a:t>false negative</a:t>
            </a:r>
            <a:r>
              <a:rPr lang="en-US" sz="2300" dirty="0" smtClean="0"/>
              <a:t>”)</a:t>
            </a:r>
            <a:endParaRPr lang="en-US" sz="23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04800" y="2088520"/>
            <a:ext cx="1295400" cy="85900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2947527"/>
            <a:ext cx="1313190" cy="1700673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819400" y="952279"/>
            <a:ext cx="1656678" cy="99084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19400" y="1943122"/>
            <a:ext cx="1465621" cy="63230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9675706">
            <a:off x="379266" y="2088519"/>
            <a:ext cx="114646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0.0049</a:t>
            </a:r>
            <a:endParaRPr lang="en-US" sz="2700" dirty="0"/>
          </a:p>
        </p:txBody>
      </p:sp>
      <p:sp>
        <p:nvSpPr>
          <p:cNvPr id="13" name="TextBox 12"/>
          <p:cNvSpPr txBox="1"/>
          <p:nvPr/>
        </p:nvSpPr>
        <p:spPr>
          <a:xfrm rot="3024448">
            <a:off x="283199" y="3812657"/>
            <a:ext cx="114646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0.9951</a:t>
            </a:r>
            <a:endParaRPr lang="en-US" sz="2700" dirty="0"/>
          </a:p>
        </p:txBody>
      </p:sp>
      <p:sp>
        <p:nvSpPr>
          <p:cNvPr id="14" name="TextBox 13"/>
          <p:cNvSpPr txBox="1"/>
          <p:nvPr/>
        </p:nvSpPr>
        <p:spPr>
          <a:xfrm rot="19399931">
            <a:off x="3192933" y="964421"/>
            <a:ext cx="79701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0.97</a:t>
            </a:r>
            <a:endParaRPr lang="en-US" sz="2700" dirty="0"/>
          </a:p>
        </p:txBody>
      </p:sp>
      <p:sp>
        <p:nvSpPr>
          <p:cNvPr id="15" name="TextBox 14"/>
          <p:cNvSpPr txBox="1"/>
          <p:nvPr/>
        </p:nvSpPr>
        <p:spPr>
          <a:xfrm rot="1425709">
            <a:off x="3096857" y="2196448"/>
            <a:ext cx="79701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0.03</a:t>
            </a:r>
            <a:endParaRPr lang="en-US" sz="2700" dirty="0"/>
          </a:p>
        </p:txBody>
      </p:sp>
      <p:sp>
        <p:nvSpPr>
          <p:cNvPr id="17" name="TextBox 16"/>
          <p:cNvSpPr txBox="1"/>
          <p:nvPr/>
        </p:nvSpPr>
        <p:spPr>
          <a:xfrm>
            <a:off x="6629400" y="457200"/>
            <a:ext cx="1664238" cy="630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500" dirty="0" smtClean="0"/>
              <a:t>0.00475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81979" y="2463391"/>
            <a:ext cx="1664238" cy="630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500" dirty="0" smtClean="0"/>
              <a:t>0.00015</a:t>
            </a:r>
            <a:endParaRPr lang="en-US" sz="3500" dirty="0"/>
          </a:p>
        </p:txBody>
      </p:sp>
      <p:sp>
        <p:nvSpPr>
          <p:cNvPr id="20" name="TextBox 19"/>
          <p:cNvSpPr txBox="1"/>
          <p:nvPr/>
        </p:nvSpPr>
        <p:spPr>
          <a:xfrm>
            <a:off x="4896712" y="3342176"/>
            <a:ext cx="2296113" cy="11541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300" dirty="0" smtClean="0"/>
              <a:t>Test positive</a:t>
            </a:r>
          </a:p>
          <a:p>
            <a:r>
              <a:rPr lang="en-US" sz="2300" dirty="0" smtClean="0"/>
              <a:t>for drugs</a:t>
            </a:r>
          </a:p>
          <a:p>
            <a:r>
              <a:rPr lang="en-US" sz="2300" dirty="0" smtClean="0"/>
              <a:t>(“</a:t>
            </a:r>
            <a:r>
              <a:rPr lang="en-US" sz="2300" i="1" dirty="0" smtClean="0"/>
              <a:t>false positive”)</a:t>
            </a:r>
            <a:endParaRPr lang="en-US" sz="2300" dirty="0"/>
          </a:p>
        </p:txBody>
      </p:sp>
      <p:sp>
        <p:nvSpPr>
          <p:cNvPr id="21" name="TextBox 20"/>
          <p:cNvSpPr txBox="1"/>
          <p:nvPr/>
        </p:nvSpPr>
        <p:spPr>
          <a:xfrm>
            <a:off x="4764738" y="5351784"/>
            <a:ext cx="2173979" cy="4462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300" dirty="0" smtClean="0"/>
              <a:t>Test negative</a:t>
            </a:r>
            <a:endParaRPr lang="en-US" sz="23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3124200" y="3771679"/>
            <a:ext cx="1656678" cy="99084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124200" y="4762522"/>
            <a:ext cx="1514044" cy="892218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9399931">
            <a:off x="3497733" y="3783821"/>
            <a:ext cx="79701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0.09</a:t>
            </a:r>
            <a:endParaRPr lang="en-US" sz="2700" dirty="0"/>
          </a:p>
        </p:txBody>
      </p:sp>
      <p:sp>
        <p:nvSpPr>
          <p:cNvPr id="25" name="TextBox 24"/>
          <p:cNvSpPr txBox="1"/>
          <p:nvPr/>
        </p:nvSpPr>
        <p:spPr>
          <a:xfrm rot="1718725">
            <a:off x="3368146" y="5183920"/>
            <a:ext cx="79701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smtClean="0"/>
              <a:t>0.91</a:t>
            </a:r>
            <a:endParaRPr lang="en-US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7341996" y="3640921"/>
            <a:ext cx="1436612" cy="630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500" dirty="0" smtClean="0"/>
              <a:t>0.0896</a:t>
            </a:r>
            <a:endParaRPr lang="en-US" sz="3500" dirty="0"/>
          </a:p>
        </p:txBody>
      </p:sp>
      <p:sp>
        <p:nvSpPr>
          <p:cNvPr id="27" name="TextBox 26"/>
          <p:cNvSpPr txBox="1"/>
          <p:nvPr/>
        </p:nvSpPr>
        <p:spPr>
          <a:xfrm>
            <a:off x="7174357" y="5381931"/>
            <a:ext cx="1436612" cy="630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500" dirty="0" smtClean="0"/>
              <a:t>0.9055</a:t>
            </a:r>
            <a:endParaRPr lang="en-US" sz="3500" dirty="0"/>
          </a:p>
        </p:txBody>
      </p:sp>
      <p:sp>
        <p:nvSpPr>
          <p:cNvPr id="29" name="TextBox 28"/>
          <p:cNvSpPr txBox="1"/>
          <p:nvPr/>
        </p:nvSpPr>
        <p:spPr>
          <a:xfrm>
            <a:off x="338137" y="5602318"/>
            <a:ext cx="230864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/>
              <a:t>0.09435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357671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 animBg="1"/>
      <p:bldP spid="18" grpId="0" animBg="1"/>
      <p:bldP spid="24" grpId="0"/>
      <p:bldP spid="25" grpId="0"/>
      <p:bldP spid="26" grpId="0" animBg="1"/>
      <p:bldP spid="27" grpId="0" animBg="1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866</Words>
  <Application>Microsoft Office PowerPoint</Application>
  <PresentationFormat>On-screen Show (4:3)</PresentationFormat>
  <Paragraphs>158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Comic Sans MS</vt:lpstr>
      <vt:lpstr>Wingdings</vt:lpstr>
      <vt:lpstr>Office Theme</vt:lpstr>
      <vt:lpstr>Equation</vt:lpstr>
      <vt:lpstr>Probability – Important Ideas</vt:lpstr>
      <vt:lpstr>#1: The “0-1” Rule</vt:lpstr>
      <vt:lpstr>#2: The “100%” Rule</vt:lpstr>
      <vt:lpstr>#3: The Complement Rule</vt:lpstr>
      <vt:lpstr>#4: The Addition Rule</vt:lpstr>
      <vt:lpstr>#5: The Multiplication Rule</vt:lpstr>
      <vt:lpstr>Liar, liar, pants on fire</vt:lpstr>
      <vt:lpstr>Liar, liar, pants on fire</vt:lpstr>
      <vt:lpstr>Conditional Probability</vt:lpstr>
      <vt:lpstr>Independent vs. Disjoint, 1 of 2</vt:lpstr>
      <vt:lpstr>Example of Independence</vt:lpstr>
      <vt:lpstr>Independent vs. Disjoint, 2 of 2</vt:lpstr>
      <vt:lpstr>The End</vt:lpstr>
      <vt:lpstr>FRQ answer on next slide</vt:lpstr>
      <vt:lpstr>FRQ</vt:lpstr>
      <vt:lpstr>PowerPoint Presentation</vt:lpstr>
    </vt:vector>
  </TitlesOfParts>
  <Company>WUSD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– Important Ideas</dc:title>
  <dc:creator>WUSD</dc:creator>
  <cp:lastModifiedBy>James Colligan</cp:lastModifiedBy>
  <cp:revision>14</cp:revision>
  <dcterms:created xsi:type="dcterms:W3CDTF">2014-03-20T22:01:20Z</dcterms:created>
  <dcterms:modified xsi:type="dcterms:W3CDTF">2019-03-19T14:55:44Z</dcterms:modified>
</cp:coreProperties>
</file>