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2"/>
  </p:sldMasterIdLst>
  <p:notesMasterIdLst>
    <p:notesMasterId r:id="rId155"/>
  </p:notesMasterIdLst>
  <p:handoutMasterIdLst>
    <p:handoutMasterId r:id="rId156"/>
  </p:handout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408"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5" r:id="rId81"/>
    <p:sldId id="346" r:id="rId82"/>
    <p:sldId id="336" r:id="rId83"/>
    <p:sldId id="337" r:id="rId84"/>
    <p:sldId id="338" r:id="rId85"/>
    <p:sldId id="334" r:id="rId86"/>
    <p:sldId id="339" r:id="rId87"/>
    <p:sldId id="340" r:id="rId88"/>
    <p:sldId id="341" r:id="rId89"/>
    <p:sldId id="342" r:id="rId90"/>
    <p:sldId id="343" r:id="rId91"/>
    <p:sldId id="347" r:id="rId92"/>
    <p:sldId id="344" r:id="rId93"/>
    <p:sldId id="345" r:id="rId94"/>
    <p:sldId id="348" r:id="rId95"/>
    <p:sldId id="349" r:id="rId96"/>
    <p:sldId id="350" r:id="rId97"/>
    <p:sldId id="352" r:id="rId98"/>
    <p:sldId id="353" r:id="rId99"/>
    <p:sldId id="354" r:id="rId100"/>
    <p:sldId id="351"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DDF3199-FC66-454A-BB14-1A4DF15BE189}">
          <p14:sldIdLst>
            <p14:sldId id="257"/>
            <p14:sldId id="258"/>
            <p14:sldId id="259"/>
            <p14:sldId id="260"/>
            <p14:sldId id="261"/>
            <p14:sldId id="262"/>
          </p14:sldIdLst>
        </p14:section>
        <p14:section name="Untitled Section" id="{A4BCD420-6EDC-4C14-8625-CD9667837580}">
          <p14:sldIdLst>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 id="303"/>
            <p14:sldId id="304"/>
            <p14:sldId id="305"/>
            <p14:sldId id="306"/>
            <p14:sldId id="307"/>
            <p14:sldId id="308"/>
            <p14:sldId id="309"/>
            <p14:sldId id="310"/>
            <p14:sldId id="311"/>
            <p14:sldId id="408"/>
            <p14:sldId id="312"/>
            <p14:sldId id="313"/>
            <p14:sldId id="314"/>
            <p14:sldId id="315"/>
            <p14:sldId id="316"/>
            <p14:sldId id="317"/>
            <p14:sldId id="318"/>
            <p14:sldId id="319"/>
            <p14:sldId id="320"/>
            <p14:sldId id="321"/>
            <p14:sldId id="322"/>
            <p14:sldId id="323"/>
            <p14:sldId id="324"/>
            <p14:sldId id="325"/>
            <p14:sldId id="326"/>
            <p14:sldId id="327"/>
            <p14:sldId id="328"/>
            <p14:sldId id="329"/>
            <p14:sldId id="330"/>
            <p14:sldId id="331"/>
            <p14:sldId id="332"/>
            <p14:sldId id="333"/>
            <p14:sldId id="335"/>
            <p14:sldId id="346"/>
            <p14:sldId id="336"/>
            <p14:sldId id="337"/>
            <p14:sldId id="338"/>
            <p14:sldId id="334"/>
            <p14:sldId id="339"/>
            <p14:sldId id="340"/>
            <p14:sldId id="341"/>
            <p14:sldId id="342"/>
            <p14:sldId id="343"/>
            <p14:sldId id="347"/>
            <p14:sldId id="344"/>
            <p14:sldId id="345"/>
            <p14:sldId id="348"/>
            <p14:sldId id="349"/>
            <p14:sldId id="350"/>
            <p14:sldId id="352"/>
            <p14:sldId id="353"/>
            <p14:sldId id="354"/>
            <p14:sldId id="351"/>
            <p14:sldId id="355"/>
            <p14:sldId id="356"/>
            <p14:sldId id="357"/>
            <p14:sldId id="358"/>
            <p14:sldId id="359"/>
            <p14:sldId id="360"/>
            <p14:sldId id="361"/>
            <p14:sldId id="362"/>
            <p14:sldId id="363"/>
            <p14:sldId id="364"/>
            <p14:sldId id="365"/>
            <p14:sldId id="366"/>
            <p14:sldId id="367"/>
            <p14:sldId id="368"/>
            <p14:sldId id="369"/>
            <p14:sldId id="370"/>
            <p14:sldId id="371"/>
            <p14:sldId id="372"/>
            <p14:sldId id="373"/>
            <p14:sldId id="374"/>
            <p14:sldId id="375"/>
            <p14:sldId id="376"/>
            <p14:sldId id="377"/>
            <p14:sldId id="378"/>
            <p14:sldId id="379"/>
            <p14:sldId id="380"/>
            <p14:sldId id="381"/>
            <p14:sldId id="382"/>
            <p14:sldId id="383"/>
            <p14:sldId id="384"/>
            <p14:sldId id="385"/>
            <p14:sldId id="386"/>
            <p14:sldId id="387"/>
            <p14:sldId id="388"/>
            <p14:sldId id="389"/>
            <p14:sldId id="390"/>
            <p14:sldId id="391"/>
            <p14:sldId id="392"/>
            <p14:sldId id="393"/>
            <p14:sldId id="394"/>
            <p14:sldId id="395"/>
            <p14:sldId id="396"/>
            <p14:sldId id="397"/>
            <p14:sldId id="398"/>
            <p14:sldId id="399"/>
            <p14:sldId id="400"/>
            <p14:sldId id="401"/>
            <p14:sldId id="402"/>
            <p14:sldId id="403"/>
            <p14:sldId id="404"/>
            <p14:sldId id="405"/>
            <p14:sldId id="406"/>
            <p14:sldId id="40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1" autoAdjust="0"/>
    <p:restoredTop sz="94660"/>
  </p:normalViewPr>
  <p:slideViewPr>
    <p:cSldViewPr snapToGrid="0">
      <p:cViewPr varScale="1">
        <p:scale>
          <a:sx n="103" d="100"/>
          <a:sy n="103" d="100"/>
        </p:scale>
        <p:origin x="150" y="312"/>
      </p:cViewPr>
      <p:guideLst/>
    </p:cSldViewPr>
  </p:slideViewPr>
  <p:notesTextViewPr>
    <p:cViewPr>
      <p:scale>
        <a:sx n="1" d="1"/>
        <a:sy n="1" d="1"/>
      </p:scale>
      <p:origin x="0" y="0"/>
    </p:cViewPr>
  </p:notesTextViewPr>
  <p:notesViewPr>
    <p:cSldViewPr snapToGrid="0">
      <p:cViewPr varScale="1">
        <p:scale>
          <a:sx n="83" d="100"/>
          <a:sy n="83" d="100"/>
        </p:scale>
        <p:origin x="2406"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54" Type="http://schemas.openxmlformats.org/officeDocument/2006/relationships/slide" Target="slides/slide152.xml"/><Relationship Id="rId159" Type="http://schemas.openxmlformats.org/officeDocument/2006/relationships/theme" Target="theme/theme1.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slide" Target="slides/slide14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60" Type="http://schemas.openxmlformats.org/officeDocument/2006/relationships/tableStyles" Target="tableStyle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notesMaster" Target="notesMasters/notesMaster1.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slide" Target="slides/slide130.xml"/><Relationship Id="rId140" Type="http://schemas.openxmlformats.org/officeDocument/2006/relationships/slide" Target="slides/slide138.xml"/><Relationship Id="rId145" Type="http://schemas.openxmlformats.org/officeDocument/2006/relationships/slide" Target="slides/slide143.xml"/><Relationship Id="rId153" Type="http://schemas.openxmlformats.org/officeDocument/2006/relationships/slide" Target="slides/slide151.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slide" Target="slides/slide141.xml"/><Relationship Id="rId148" Type="http://schemas.openxmlformats.org/officeDocument/2006/relationships/slide" Target="slides/slide146.xml"/><Relationship Id="rId151" Type="http://schemas.openxmlformats.org/officeDocument/2006/relationships/slide" Target="slides/slide149.xml"/><Relationship Id="rId156"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1.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presProps" Target="presProps.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E4560B6B-963E-45AD-B18D-9DA3469D83C9}" type="datetimeFigureOut">
              <a:rPr lang="en-US" smtClean="0"/>
              <a:t>10/24/2016</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A9B61BEE-A6B4-49DE-8859-2A55F155C514}" type="slidenum">
              <a:rPr lang="en-US" smtClean="0"/>
              <a:t>‹#›</a:t>
            </a:fld>
            <a:endParaRPr lang="en-US" dirty="0"/>
          </a:p>
        </p:txBody>
      </p:sp>
    </p:spTree>
    <p:extLst>
      <p:ext uri="{BB962C8B-B14F-4D97-AF65-F5344CB8AC3E}">
        <p14:creationId xmlns:p14="http://schemas.microsoft.com/office/powerpoint/2010/main" val="37849308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28D2A0D-6B45-4215-8A49-D14849101A69}" type="datetimeFigureOut">
              <a:rPr lang="en-US" smtClean="0"/>
              <a:t>10/24/2016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6E6A182-AF03-4CC8-94DC-C0726DF52A64}" type="slidenum">
              <a:rPr lang="en-US" smtClean="0"/>
              <a:t>‹#›</a:t>
            </a:fld>
            <a:endParaRPr lang="en-US" dirty="0"/>
          </a:p>
        </p:txBody>
      </p:sp>
    </p:spTree>
    <p:extLst>
      <p:ext uri="{BB962C8B-B14F-4D97-AF65-F5344CB8AC3E}">
        <p14:creationId xmlns:p14="http://schemas.microsoft.com/office/powerpoint/2010/main" val="33036401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E6A182-AF03-4CC8-94DC-C0726DF52A64}" type="slidenum">
              <a:rPr lang="en-US" smtClean="0"/>
              <a:t>1</a:t>
            </a:fld>
            <a:endParaRPr lang="en-US" dirty="0"/>
          </a:p>
        </p:txBody>
      </p:sp>
    </p:spTree>
    <p:extLst>
      <p:ext uri="{BB962C8B-B14F-4D97-AF65-F5344CB8AC3E}">
        <p14:creationId xmlns:p14="http://schemas.microsoft.com/office/powerpoint/2010/main" val="133775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8AE1E626-6EB7-4D9A-AD4A-B54D1684CAD1}" type="datetime1">
              <a:rPr lang="en-US" smtClean="0"/>
              <a:t>10/24/2016</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401CF334-2D5C-4859-84A6-CA7E6E43FAEB}" type="slidenum">
              <a:rPr lang="en-US" smtClean="0"/>
              <a:t>‹#›</a:t>
            </a:fld>
            <a:endParaRPr lang="en-US" dirty="0"/>
          </a:p>
        </p:txBody>
      </p:sp>
      <p:sp>
        <p:nvSpPr>
          <p:cNvPr id="9" name="Subtitle 8"/>
          <p:cNvSpPr>
            <a:spLocks noGrp="1"/>
          </p:cNvSpPr>
          <p:nvPr>
            <p:ph type="subTitle" idx="1"/>
          </p:nvPr>
        </p:nvSpPr>
        <p:spPr>
          <a:xfrm>
            <a:off x="562707" y="2320335"/>
            <a:ext cx="8534400" cy="1752600"/>
          </a:xfrm>
        </p:spPr>
        <p:txBody>
          <a:bodyPr/>
          <a:lstStyle>
            <a:lvl1pPr marL="0" indent="0" algn="l">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8" name="Title 7"/>
          <p:cNvSpPr>
            <a:spLocks noGrp="1"/>
          </p:cNvSpPr>
          <p:nvPr>
            <p:ph type="ctrTitle"/>
          </p:nvPr>
        </p:nvSpPr>
        <p:spPr>
          <a:xfrm>
            <a:off x="562707" y="288339"/>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lgn="l">
              <a:defRPr sz="4800" b="1" cap="all" baseline="0">
                <a:ln w="6350">
                  <a:noFill/>
                </a:ln>
                <a:solidFill>
                  <a:schemeClr val="accent2"/>
                </a:soli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dirty="0"/>
          </a:p>
        </p:txBody>
      </p:sp>
    </p:spTree>
    <p:extLst>
      <p:ext uri="{BB962C8B-B14F-4D97-AF65-F5344CB8AC3E}">
        <p14:creationId xmlns:p14="http://schemas.microsoft.com/office/powerpoint/2010/main" val="2386028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BD24A36-10EA-4DE5-9251-C62AA44714D2}" type="datetime1">
              <a:rPr lang="en-US" smtClean="0"/>
              <a:t>10/24/2016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920158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5E95A85-13CC-45EA-B1A6-5B8E77AB646B}" type="datetime1">
              <a:rPr lang="en-US" smtClean="0"/>
              <a:t>10/24/2016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66400" y="6416676"/>
            <a:ext cx="1016000" cy="365125"/>
          </a:xfrm>
        </p:spPr>
        <p:txBody>
          <a:bodyPr/>
          <a:lstStyle/>
          <a:p>
            <a:fld id="{401CF334-2D5C-4859-84A6-CA7E6E43FAEB}" type="slidenum">
              <a:rPr lang="en-US" smtClean="0"/>
              <a:t>‹#›</a:t>
            </a:fld>
            <a:endParaRPr lang="en-US" dirty="0"/>
          </a:p>
        </p:txBody>
      </p:sp>
      <p:sp>
        <p:nvSpPr>
          <p:cNvPr id="8" name="Subtitle 8"/>
          <p:cNvSpPr>
            <a:spLocks noGrp="1"/>
          </p:cNvSpPr>
          <p:nvPr>
            <p:ph type="subTitle" idx="1"/>
          </p:nvPr>
        </p:nvSpPr>
        <p:spPr>
          <a:xfrm>
            <a:off x="562707" y="2320335"/>
            <a:ext cx="8534400" cy="1752600"/>
          </a:xfrm>
        </p:spPr>
        <p:txBody>
          <a:bodyPr/>
          <a:lstStyle>
            <a:lvl1pPr marL="0" indent="0" algn="l">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7" name="Title 7"/>
          <p:cNvSpPr>
            <a:spLocks noGrp="1"/>
          </p:cNvSpPr>
          <p:nvPr>
            <p:ph type="ctrTitle"/>
          </p:nvPr>
        </p:nvSpPr>
        <p:spPr>
          <a:xfrm>
            <a:off x="562707" y="288339"/>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lgn="l">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dirty="0"/>
          </a:p>
        </p:txBody>
      </p:sp>
    </p:spTree>
    <p:extLst>
      <p:ext uri="{BB962C8B-B14F-4D97-AF65-F5344CB8AC3E}">
        <p14:creationId xmlns:p14="http://schemas.microsoft.com/office/powerpoint/2010/main" val="4226335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4B71815-F531-4787-BA2A-626422C133AD}" type="datetime1">
              <a:rPr lang="en-US" smtClean="0"/>
              <a:t>10/24/2016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3318383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56C4885B-3C5C-43BB-9862-47948E5DF551}" type="datetime1">
              <a:rPr lang="en-US" smtClean="0"/>
              <a:t>10/24/2016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dirty="0"/>
          </a:p>
        </p:txBody>
      </p:sp>
      <p:sp>
        <p:nvSpPr>
          <p:cNvPr id="6" name="Content Placeholder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 name="Title 1"/>
          <p:cNvSpPr>
            <a:spLocks noGrp="1"/>
          </p:cNvSpPr>
          <p:nvPr>
            <p:ph type="title"/>
          </p:nvPr>
        </p:nvSpPr>
        <p:spPr>
          <a:xfrm>
            <a:off x="609600" y="273050"/>
            <a:ext cx="10972800" cy="1143000"/>
          </a:xfrm>
        </p:spPr>
        <p:txBody>
          <a:bodyPr anchor="ctr"/>
          <a:lstStyle>
            <a:lvl1pPr>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2741844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703B6AF-AB61-4D8E-B7B7-705C5ACEBBCC}" type="datetime1">
              <a:rPr lang="en-US" smtClean="0"/>
              <a:t>10/24/2016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dirty="0"/>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1793208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B3EC9A-B094-4092-8061-75D86CB34931}" type="datetime1">
              <a:rPr lang="en-US" smtClean="0"/>
              <a:t>10/24/2016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4077768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4E1AEED-2323-4359-853E-316DF6600362}" type="datetime1">
              <a:rPr lang="en-US" smtClean="0"/>
              <a:t>10/24/2016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
        <p:nvSpPr>
          <p:cNvPr id="4" name="Content Placeholder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2" name="Title 1"/>
          <p:cNvSpPr>
            <a:spLocks noGrp="1"/>
          </p:cNvSpPr>
          <p:nvPr>
            <p:ph type="title"/>
          </p:nvPr>
        </p:nvSpPr>
        <p:spPr>
          <a:xfrm>
            <a:off x="609601" y="273050"/>
            <a:ext cx="4011084" cy="1162050"/>
          </a:xfrm>
        </p:spPr>
        <p:txBody>
          <a:bodyPr vert="horz" anchor="b">
            <a:normAutofit/>
            <a:sp3d prstMaterial="softEdge"/>
          </a:bodyPr>
          <a:lstStyle>
            <a:lvl1pPr algn="l">
              <a:buNone/>
              <a:defRPr sz="2200" b="1">
                <a:ln w="6350">
                  <a:noFill/>
                </a:ln>
                <a:solidFill>
                  <a:schemeClr val="accent2"/>
                </a:solidFill>
                <a:effectLst>
                  <a:outerShdw blurRad="38100" dist="38100" dir="2700000" algn="tl">
                    <a:srgbClr val="000000">
                      <a:alpha val="43137"/>
                    </a:srgbClr>
                  </a:outerShdw>
                </a:effectLst>
              </a:defRPr>
            </a:lvl1pPr>
          </a:lstStyle>
          <a:p>
            <a:r>
              <a:rPr kumimoji="0" lang="en-US" smtClean="0"/>
              <a:t>Click to edit Master title style</a:t>
            </a:r>
            <a:endParaRPr kumimoji="0" lang="en-US" dirty="0"/>
          </a:p>
        </p:txBody>
      </p:sp>
    </p:spTree>
    <p:extLst>
      <p:ext uri="{BB962C8B-B14F-4D97-AF65-F5344CB8AC3E}">
        <p14:creationId xmlns:p14="http://schemas.microsoft.com/office/powerpoint/2010/main" val="777504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33AC2DF-F1FD-4724-A563-92BADFC82ECC}" type="datetime1">
              <a:rPr lang="en-US" smtClean="0"/>
              <a:t>10/24/2016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
        <p:nvSpPr>
          <p:cNvPr id="3" name="Picture Placeholder 2"/>
          <p:cNvSpPr>
            <a:spLocks noGrp="1"/>
          </p:cNvSpPr>
          <p:nvPr>
            <p:ph type="pic" idx="1"/>
          </p:nvPr>
        </p:nvSpPr>
        <p:spPr>
          <a:xfrm>
            <a:off x="2438400" y="1831975"/>
            <a:ext cx="7315200" cy="3962400"/>
          </a:xfrm>
          <a:solidFill>
            <a:schemeClr val="bg2">
              <a:lumMod val="20000"/>
              <a:lumOff val="80000"/>
            </a:schemeClr>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32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dirty="0"/>
          </a:p>
        </p:txBody>
      </p:sp>
    </p:spTree>
    <p:extLst>
      <p:ext uri="{BB962C8B-B14F-4D97-AF65-F5344CB8AC3E}">
        <p14:creationId xmlns:p14="http://schemas.microsoft.com/office/powerpoint/2010/main" val="3144669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9932EDF-E99E-4C68-AFCB-7A835B309D6D}" type="datetime1">
              <a:rPr lang="en-US" smtClean="0"/>
              <a:t>10/24/2016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p:txBody>
          <a:bodyPr/>
          <a:lstStyle/>
          <a:p>
            <a:r>
              <a:rPr kumimoji="0" lang="en-US" smtClean="0"/>
              <a:t>Click to edit Master title style</a:t>
            </a:r>
            <a:endParaRPr kumimoji="0" lang="en-US" dirty="0"/>
          </a:p>
        </p:txBody>
      </p:sp>
    </p:spTree>
    <p:extLst>
      <p:ext uri="{BB962C8B-B14F-4D97-AF65-F5344CB8AC3E}">
        <p14:creationId xmlns:p14="http://schemas.microsoft.com/office/powerpoint/2010/main" val="2203361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F82D85F-A551-4C69-800A-8CFFA2306A88}" type="datetime1">
              <a:rPr lang="en-US" smtClean="0"/>
              <a:t>10/24/2016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Vertical Title 1"/>
          <p:cNvSpPr>
            <a:spLocks noGrp="1"/>
          </p:cNvSpPr>
          <p:nvPr>
            <p:ph type="title" orient="vert"/>
          </p:nvPr>
        </p:nvSpPr>
        <p:spPr>
          <a:xfrm>
            <a:off x="8839200" y="274639"/>
            <a:ext cx="2743200" cy="5851525"/>
          </a:xfrm>
        </p:spPr>
        <p:txBody>
          <a:bodyPr vert="eaVert"/>
          <a:lstStyle/>
          <a:p>
            <a:r>
              <a:rPr kumimoji="0" lang="en-US" smtClean="0"/>
              <a:t>Click to edit Master title style</a:t>
            </a:r>
            <a:endParaRPr kumimoji="0" lang="en-US"/>
          </a:p>
        </p:txBody>
      </p:sp>
    </p:spTree>
    <p:extLst>
      <p:ext uri="{BB962C8B-B14F-4D97-AF65-F5344CB8AC3E}">
        <p14:creationId xmlns:p14="http://schemas.microsoft.com/office/powerpoint/2010/main" val="643518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3">
        <a:schemeClr val="bg2"/>
      </p:bgRef>
    </p:bg>
    <p:spTree>
      <p:nvGrpSpPr>
        <p:cNvPr id="1" name=""/>
        <p:cNvGrpSpPr/>
        <p:nvPr/>
      </p:nvGrpSpPr>
      <p:grpSpPr>
        <a:xfrm>
          <a:off x="0" y="0"/>
          <a:ext cx="0" cy="0"/>
          <a:chOff x="0" y="0"/>
          <a:chExt cx="0" cy="0"/>
        </a:xfrm>
      </p:grpSpPr>
      <p:sp>
        <p:nvSpPr>
          <p:cNvPr id="14" name="Date Placeholder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8D20E2CF-D74B-4B51-899A-DCEA821C90C7}" type="datetime1">
              <a:rPr lang="en-US" smtClean="0"/>
              <a:t>10/24/2016</a:t>
            </a:fld>
            <a:endParaRPr lang="en-US" dirty="0"/>
          </a:p>
        </p:txBody>
      </p:sp>
      <p:sp>
        <p:nvSpPr>
          <p:cNvPr id="3" name="Footer Placeholder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401CF334-2D5C-4859-84A6-CA7E6E43FAEB}" type="slidenum">
              <a:rPr lang="en-US" smtClean="0"/>
              <a:t>‹#›</a:t>
            </a:fld>
            <a:endParaRPr lang="en-US" dirty="0"/>
          </a:p>
        </p:txBody>
      </p:sp>
      <p:grpSp>
        <p:nvGrpSpPr>
          <p:cNvPr id="24" name="Group 18"/>
          <p:cNvGrpSpPr>
            <a:grpSpLocks/>
          </p:cNvGrpSpPr>
          <p:nvPr/>
        </p:nvGrpSpPr>
        <p:grpSpPr bwMode="auto">
          <a:xfrm>
            <a:off x="4263969" y="1960564"/>
            <a:ext cx="3762431" cy="4821237"/>
            <a:chOff x="1365" y="355"/>
            <a:chExt cx="3024" cy="3875"/>
          </a:xfrm>
          <a:solidFill>
            <a:schemeClr val="bg2">
              <a:lumMod val="50000"/>
              <a:alpha val="20000"/>
            </a:schemeClr>
          </a:solidFill>
        </p:grpSpPr>
        <p:sp>
          <p:nvSpPr>
            <p:cNvPr id="25" name="Freeform 2"/>
            <p:cNvSpPr>
              <a:spLocks/>
            </p:cNvSpPr>
            <p:nvPr/>
          </p:nvSpPr>
          <p:spPr bwMode="auto">
            <a:xfrm>
              <a:off x="2835" y="586"/>
              <a:ext cx="88" cy="1121"/>
            </a:xfrm>
            <a:custGeom>
              <a:avLst/>
              <a:gdLst>
                <a:gd name="T0" fmla="*/ 0 w 88"/>
                <a:gd name="T1" fmla="*/ 1120 h 1121"/>
                <a:gd name="T2" fmla="*/ 0 w 88"/>
                <a:gd name="T3" fmla="*/ 0 h 1121"/>
                <a:gd name="T4" fmla="*/ 87 w 88"/>
                <a:gd name="T5" fmla="*/ 0 h 1121"/>
                <a:gd name="T6" fmla="*/ 87 w 88"/>
                <a:gd name="T7" fmla="*/ 1085 h 1121"/>
                <a:gd name="T8" fmla="*/ 0 w 88"/>
                <a:gd name="T9" fmla="*/ 1120 h 1121"/>
              </a:gdLst>
              <a:ahLst/>
              <a:cxnLst>
                <a:cxn ang="0">
                  <a:pos x="T0" y="T1"/>
                </a:cxn>
                <a:cxn ang="0">
                  <a:pos x="T2" y="T3"/>
                </a:cxn>
                <a:cxn ang="0">
                  <a:pos x="T4" y="T5"/>
                </a:cxn>
                <a:cxn ang="0">
                  <a:pos x="T6" y="T7"/>
                </a:cxn>
                <a:cxn ang="0">
                  <a:pos x="T8" y="T9"/>
                </a:cxn>
              </a:cxnLst>
              <a:rect l="0" t="0" r="r" b="b"/>
              <a:pathLst>
                <a:path w="88" h="1121">
                  <a:moveTo>
                    <a:pt x="0" y="1120"/>
                  </a:moveTo>
                  <a:lnTo>
                    <a:pt x="0" y="0"/>
                  </a:lnTo>
                  <a:lnTo>
                    <a:pt x="87" y="0"/>
                  </a:lnTo>
                  <a:lnTo>
                    <a:pt x="87" y="1085"/>
                  </a:lnTo>
                  <a:lnTo>
                    <a:pt x="0" y="1120"/>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6" name="Freeform 3"/>
            <p:cNvSpPr>
              <a:spLocks/>
            </p:cNvSpPr>
            <p:nvPr/>
          </p:nvSpPr>
          <p:spPr bwMode="auto">
            <a:xfrm>
              <a:off x="2834" y="1900"/>
              <a:ext cx="84" cy="363"/>
            </a:xfrm>
            <a:custGeom>
              <a:avLst/>
              <a:gdLst>
                <a:gd name="T0" fmla="*/ 0 w 84"/>
                <a:gd name="T1" fmla="*/ 29 h 363"/>
                <a:gd name="T2" fmla="*/ 83 w 84"/>
                <a:gd name="T3" fmla="*/ 0 h 363"/>
                <a:gd name="T4" fmla="*/ 74 w 84"/>
                <a:gd name="T5" fmla="*/ 329 h 363"/>
                <a:gd name="T6" fmla="*/ 0 w 84"/>
                <a:gd name="T7" fmla="*/ 362 h 363"/>
                <a:gd name="T8" fmla="*/ 0 w 84"/>
                <a:gd name="T9" fmla="*/ 29 h 363"/>
              </a:gdLst>
              <a:ahLst/>
              <a:cxnLst>
                <a:cxn ang="0">
                  <a:pos x="T0" y="T1"/>
                </a:cxn>
                <a:cxn ang="0">
                  <a:pos x="T2" y="T3"/>
                </a:cxn>
                <a:cxn ang="0">
                  <a:pos x="T4" y="T5"/>
                </a:cxn>
                <a:cxn ang="0">
                  <a:pos x="T6" y="T7"/>
                </a:cxn>
                <a:cxn ang="0">
                  <a:pos x="T8" y="T9"/>
                </a:cxn>
              </a:cxnLst>
              <a:rect l="0" t="0" r="r" b="b"/>
              <a:pathLst>
                <a:path w="84" h="363">
                  <a:moveTo>
                    <a:pt x="0" y="29"/>
                  </a:moveTo>
                  <a:lnTo>
                    <a:pt x="83" y="0"/>
                  </a:lnTo>
                  <a:lnTo>
                    <a:pt x="74" y="329"/>
                  </a:lnTo>
                  <a:lnTo>
                    <a:pt x="0" y="362"/>
                  </a:lnTo>
                  <a:lnTo>
                    <a:pt x="0" y="29"/>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7" name="Freeform 4"/>
            <p:cNvSpPr>
              <a:spLocks/>
            </p:cNvSpPr>
            <p:nvPr/>
          </p:nvSpPr>
          <p:spPr bwMode="auto">
            <a:xfrm>
              <a:off x="2825" y="2493"/>
              <a:ext cx="84" cy="249"/>
            </a:xfrm>
            <a:custGeom>
              <a:avLst/>
              <a:gdLst>
                <a:gd name="T0" fmla="*/ 2 w 84"/>
                <a:gd name="T1" fmla="*/ 213 h 249"/>
                <a:gd name="T2" fmla="*/ 0 w 84"/>
                <a:gd name="T3" fmla="*/ 28 h 249"/>
                <a:gd name="T4" fmla="*/ 83 w 84"/>
                <a:gd name="T5" fmla="*/ 0 h 249"/>
                <a:gd name="T6" fmla="*/ 72 w 84"/>
                <a:gd name="T7" fmla="*/ 248 h 249"/>
                <a:gd name="T8" fmla="*/ 2 w 84"/>
                <a:gd name="T9" fmla="*/ 213 h 249"/>
              </a:gdLst>
              <a:ahLst/>
              <a:cxnLst>
                <a:cxn ang="0">
                  <a:pos x="T0" y="T1"/>
                </a:cxn>
                <a:cxn ang="0">
                  <a:pos x="T2" y="T3"/>
                </a:cxn>
                <a:cxn ang="0">
                  <a:pos x="T4" y="T5"/>
                </a:cxn>
                <a:cxn ang="0">
                  <a:pos x="T6" y="T7"/>
                </a:cxn>
                <a:cxn ang="0">
                  <a:pos x="T8" y="T9"/>
                </a:cxn>
              </a:cxnLst>
              <a:rect l="0" t="0" r="r" b="b"/>
              <a:pathLst>
                <a:path w="84" h="249">
                  <a:moveTo>
                    <a:pt x="2" y="213"/>
                  </a:moveTo>
                  <a:lnTo>
                    <a:pt x="0" y="28"/>
                  </a:lnTo>
                  <a:lnTo>
                    <a:pt x="83" y="0"/>
                  </a:lnTo>
                  <a:lnTo>
                    <a:pt x="72" y="248"/>
                  </a:lnTo>
                  <a:lnTo>
                    <a:pt x="2" y="213"/>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5" name="Freeform 5"/>
            <p:cNvSpPr>
              <a:spLocks/>
            </p:cNvSpPr>
            <p:nvPr/>
          </p:nvSpPr>
          <p:spPr bwMode="auto">
            <a:xfrm>
              <a:off x="2831" y="2965"/>
              <a:ext cx="52" cy="232"/>
            </a:xfrm>
            <a:custGeom>
              <a:avLst/>
              <a:gdLst>
                <a:gd name="T0" fmla="*/ 13 w 52"/>
                <a:gd name="T1" fmla="*/ 204 h 232"/>
                <a:gd name="T2" fmla="*/ 0 w 52"/>
                <a:gd name="T3" fmla="*/ 0 h 232"/>
                <a:gd name="T4" fmla="*/ 51 w 52"/>
                <a:gd name="T5" fmla="*/ 26 h 232"/>
                <a:gd name="T6" fmla="*/ 47 w 52"/>
                <a:gd name="T7" fmla="*/ 231 h 232"/>
                <a:gd name="T8" fmla="*/ 13 w 52"/>
                <a:gd name="T9" fmla="*/ 204 h 232"/>
              </a:gdLst>
              <a:ahLst/>
              <a:cxnLst>
                <a:cxn ang="0">
                  <a:pos x="T0" y="T1"/>
                </a:cxn>
                <a:cxn ang="0">
                  <a:pos x="T2" y="T3"/>
                </a:cxn>
                <a:cxn ang="0">
                  <a:pos x="T4" y="T5"/>
                </a:cxn>
                <a:cxn ang="0">
                  <a:pos x="T6" y="T7"/>
                </a:cxn>
                <a:cxn ang="0">
                  <a:pos x="T8" y="T9"/>
                </a:cxn>
              </a:cxnLst>
              <a:rect l="0" t="0" r="r" b="b"/>
              <a:pathLst>
                <a:path w="52" h="232">
                  <a:moveTo>
                    <a:pt x="13" y="204"/>
                  </a:moveTo>
                  <a:lnTo>
                    <a:pt x="0" y="0"/>
                  </a:lnTo>
                  <a:lnTo>
                    <a:pt x="51" y="26"/>
                  </a:lnTo>
                  <a:lnTo>
                    <a:pt x="47" y="231"/>
                  </a:lnTo>
                  <a:lnTo>
                    <a:pt x="13" y="204"/>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6" name="Freeform 6"/>
            <p:cNvSpPr>
              <a:spLocks/>
            </p:cNvSpPr>
            <p:nvPr/>
          </p:nvSpPr>
          <p:spPr bwMode="auto">
            <a:xfrm>
              <a:off x="2851" y="3354"/>
              <a:ext cx="36" cy="133"/>
            </a:xfrm>
            <a:custGeom>
              <a:avLst/>
              <a:gdLst>
                <a:gd name="T0" fmla="*/ 4 w 36"/>
                <a:gd name="T1" fmla="*/ 101 h 133"/>
                <a:gd name="T2" fmla="*/ 0 w 36"/>
                <a:gd name="T3" fmla="*/ 0 h 133"/>
                <a:gd name="T4" fmla="*/ 35 w 36"/>
                <a:gd name="T5" fmla="*/ 20 h 133"/>
                <a:gd name="T6" fmla="*/ 28 w 36"/>
                <a:gd name="T7" fmla="*/ 132 h 133"/>
                <a:gd name="T8" fmla="*/ 4 w 36"/>
                <a:gd name="T9" fmla="*/ 101 h 133"/>
              </a:gdLst>
              <a:ahLst/>
              <a:cxnLst>
                <a:cxn ang="0">
                  <a:pos x="T0" y="T1"/>
                </a:cxn>
                <a:cxn ang="0">
                  <a:pos x="T2" y="T3"/>
                </a:cxn>
                <a:cxn ang="0">
                  <a:pos x="T4" y="T5"/>
                </a:cxn>
                <a:cxn ang="0">
                  <a:pos x="T6" y="T7"/>
                </a:cxn>
                <a:cxn ang="0">
                  <a:pos x="T8" y="T9"/>
                </a:cxn>
              </a:cxnLst>
              <a:rect l="0" t="0" r="r" b="b"/>
              <a:pathLst>
                <a:path w="36" h="133">
                  <a:moveTo>
                    <a:pt x="4" y="101"/>
                  </a:moveTo>
                  <a:lnTo>
                    <a:pt x="0" y="0"/>
                  </a:lnTo>
                  <a:lnTo>
                    <a:pt x="35" y="20"/>
                  </a:lnTo>
                  <a:lnTo>
                    <a:pt x="28" y="132"/>
                  </a:lnTo>
                  <a:lnTo>
                    <a:pt x="4" y="101"/>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7" name="Freeform 7"/>
            <p:cNvSpPr>
              <a:spLocks/>
            </p:cNvSpPr>
            <p:nvPr/>
          </p:nvSpPr>
          <p:spPr bwMode="auto">
            <a:xfrm>
              <a:off x="2851" y="3640"/>
              <a:ext cx="30" cy="590"/>
            </a:xfrm>
            <a:custGeom>
              <a:avLst/>
              <a:gdLst>
                <a:gd name="T0" fmla="*/ 15 w 30"/>
                <a:gd name="T1" fmla="*/ 589 h 590"/>
                <a:gd name="T2" fmla="*/ 0 w 30"/>
                <a:gd name="T3" fmla="*/ 0 h 590"/>
                <a:gd name="T4" fmla="*/ 29 w 30"/>
                <a:gd name="T5" fmla="*/ 37 h 590"/>
                <a:gd name="T6" fmla="*/ 15 w 30"/>
                <a:gd name="T7" fmla="*/ 589 h 590"/>
              </a:gdLst>
              <a:ahLst/>
              <a:cxnLst>
                <a:cxn ang="0">
                  <a:pos x="T0" y="T1"/>
                </a:cxn>
                <a:cxn ang="0">
                  <a:pos x="T2" y="T3"/>
                </a:cxn>
                <a:cxn ang="0">
                  <a:pos x="T4" y="T5"/>
                </a:cxn>
                <a:cxn ang="0">
                  <a:pos x="T6" y="T7"/>
                </a:cxn>
              </a:cxnLst>
              <a:rect l="0" t="0" r="r" b="b"/>
              <a:pathLst>
                <a:path w="30" h="590">
                  <a:moveTo>
                    <a:pt x="15" y="589"/>
                  </a:moveTo>
                  <a:lnTo>
                    <a:pt x="0" y="0"/>
                  </a:lnTo>
                  <a:lnTo>
                    <a:pt x="29" y="37"/>
                  </a:lnTo>
                  <a:lnTo>
                    <a:pt x="15" y="589"/>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8" name="Freeform 8"/>
            <p:cNvSpPr>
              <a:spLocks/>
            </p:cNvSpPr>
            <p:nvPr/>
          </p:nvSpPr>
          <p:spPr bwMode="auto">
            <a:xfrm>
              <a:off x="2600" y="3595"/>
              <a:ext cx="233" cy="130"/>
            </a:xfrm>
            <a:custGeom>
              <a:avLst/>
              <a:gdLst>
                <a:gd name="T0" fmla="*/ 0 w 233"/>
                <a:gd name="T1" fmla="*/ 117 h 130"/>
                <a:gd name="T2" fmla="*/ 48 w 233"/>
                <a:gd name="T3" fmla="*/ 101 h 130"/>
                <a:gd name="T4" fmla="*/ 93 w 233"/>
                <a:gd name="T5" fmla="*/ 79 h 130"/>
                <a:gd name="T6" fmla="*/ 146 w 233"/>
                <a:gd name="T7" fmla="*/ 39 h 130"/>
                <a:gd name="T8" fmla="*/ 182 w 233"/>
                <a:gd name="T9" fmla="*/ 0 h 130"/>
                <a:gd name="T10" fmla="*/ 232 w 233"/>
                <a:gd name="T11" fmla="*/ 42 h 130"/>
                <a:gd name="T12" fmla="*/ 188 w 233"/>
                <a:gd name="T13" fmla="*/ 74 h 130"/>
                <a:gd name="T14" fmla="*/ 134 w 233"/>
                <a:gd name="T15" fmla="*/ 110 h 130"/>
                <a:gd name="T16" fmla="*/ 61 w 233"/>
                <a:gd name="T17" fmla="*/ 129 h 130"/>
                <a:gd name="T18" fmla="*/ 0 w 233"/>
                <a:gd name="T19" fmla="*/ 11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3" h="130">
                  <a:moveTo>
                    <a:pt x="0" y="117"/>
                  </a:moveTo>
                  <a:lnTo>
                    <a:pt x="48" y="101"/>
                  </a:lnTo>
                  <a:lnTo>
                    <a:pt x="93" y="79"/>
                  </a:lnTo>
                  <a:lnTo>
                    <a:pt x="146" y="39"/>
                  </a:lnTo>
                  <a:lnTo>
                    <a:pt x="182" y="0"/>
                  </a:lnTo>
                  <a:lnTo>
                    <a:pt x="232" y="42"/>
                  </a:lnTo>
                  <a:lnTo>
                    <a:pt x="188" y="74"/>
                  </a:lnTo>
                  <a:lnTo>
                    <a:pt x="134" y="110"/>
                  </a:lnTo>
                  <a:lnTo>
                    <a:pt x="61" y="129"/>
                  </a:lnTo>
                  <a:lnTo>
                    <a:pt x="0" y="117"/>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9" name="Freeform 9"/>
            <p:cNvSpPr>
              <a:spLocks/>
            </p:cNvSpPr>
            <p:nvPr/>
          </p:nvSpPr>
          <p:spPr bwMode="auto">
            <a:xfrm>
              <a:off x="2583" y="2888"/>
              <a:ext cx="465" cy="646"/>
            </a:xfrm>
            <a:custGeom>
              <a:avLst/>
              <a:gdLst>
                <a:gd name="T0" fmla="*/ 359 w 465"/>
                <a:gd name="T1" fmla="*/ 645 h 646"/>
                <a:gd name="T2" fmla="*/ 405 w 465"/>
                <a:gd name="T3" fmla="*/ 616 h 646"/>
                <a:gd name="T4" fmla="*/ 447 w 465"/>
                <a:gd name="T5" fmla="*/ 580 h 646"/>
                <a:gd name="T6" fmla="*/ 460 w 465"/>
                <a:gd name="T7" fmla="*/ 552 h 646"/>
                <a:gd name="T8" fmla="*/ 464 w 465"/>
                <a:gd name="T9" fmla="*/ 515 h 646"/>
                <a:gd name="T10" fmla="*/ 451 w 465"/>
                <a:gd name="T11" fmla="*/ 468 h 646"/>
                <a:gd name="T12" fmla="*/ 424 w 465"/>
                <a:gd name="T13" fmla="*/ 424 h 646"/>
                <a:gd name="T14" fmla="*/ 380 w 465"/>
                <a:gd name="T15" fmla="*/ 385 h 646"/>
                <a:gd name="T16" fmla="*/ 168 w 465"/>
                <a:gd name="T17" fmla="*/ 259 h 646"/>
                <a:gd name="T18" fmla="*/ 133 w 465"/>
                <a:gd name="T19" fmla="*/ 235 h 646"/>
                <a:gd name="T20" fmla="*/ 111 w 465"/>
                <a:gd name="T21" fmla="*/ 208 h 646"/>
                <a:gd name="T22" fmla="*/ 104 w 465"/>
                <a:gd name="T23" fmla="*/ 166 h 646"/>
                <a:gd name="T24" fmla="*/ 117 w 465"/>
                <a:gd name="T25" fmla="*/ 124 h 646"/>
                <a:gd name="T26" fmla="*/ 155 w 465"/>
                <a:gd name="T27" fmla="*/ 95 h 646"/>
                <a:gd name="T28" fmla="*/ 222 w 465"/>
                <a:gd name="T29" fmla="*/ 52 h 646"/>
                <a:gd name="T30" fmla="*/ 124 w 465"/>
                <a:gd name="T31" fmla="*/ 0 h 646"/>
                <a:gd name="T32" fmla="*/ 55 w 465"/>
                <a:gd name="T33" fmla="*/ 41 h 646"/>
                <a:gd name="T34" fmla="*/ 27 w 465"/>
                <a:gd name="T35" fmla="*/ 70 h 646"/>
                <a:gd name="T36" fmla="*/ 2 w 465"/>
                <a:gd name="T37" fmla="*/ 123 h 646"/>
                <a:gd name="T38" fmla="*/ 0 w 465"/>
                <a:gd name="T39" fmla="*/ 189 h 646"/>
                <a:gd name="T40" fmla="*/ 29 w 465"/>
                <a:gd name="T41" fmla="*/ 257 h 646"/>
                <a:gd name="T42" fmla="*/ 78 w 465"/>
                <a:gd name="T43" fmla="*/ 300 h 646"/>
                <a:gd name="T44" fmla="*/ 311 w 465"/>
                <a:gd name="T45" fmla="*/ 442 h 646"/>
                <a:gd name="T46" fmla="*/ 358 w 465"/>
                <a:gd name="T47" fmla="*/ 474 h 646"/>
                <a:gd name="T48" fmla="*/ 375 w 465"/>
                <a:gd name="T49" fmla="*/ 516 h 646"/>
                <a:gd name="T50" fmla="*/ 375 w 465"/>
                <a:gd name="T51" fmla="*/ 550 h 646"/>
                <a:gd name="T52" fmla="*/ 308 w 465"/>
                <a:gd name="T53" fmla="*/ 608 h 646"/>
                <a:gd name="T54" fmla="*/ 359 w 465"/>
                <a:gd name="T55" fmla="*/ 645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5" h="646">
                  <a:moveTo>
                    <a:pt x="359" y="645"/>
                  </a:moveTo>
                  <a:lnTo>
                    <a:pt x="405" y="616"/>
                  </a:lnTo>
                  <a:lnTo>
                    <a:pt x="447" y="580"/>
                  </a:lnTo>
                  <a:lnTo>
                    <a:pt x="460" y="552"/>
                  </a:lnTo>
                  <a:lnTo>
                    <a:pt x="464" y="515"/>
                  </a:lnTo>
                  <a:lnTo>
                    <a:pt x="451" y="468"/>
                  </a:lnTo>
                  <a:lnTo>
                    <a:pt x="424" y="424"/>
                  </a:lnTo>
                  <a:lnTo>
                    <a:pt x="380" y="385"/>
                  </a:lnTo>
                  <a:lnTo>
                    <a:pt x="168" y="259"/>
                  </a:lnTo>
                  <a:lnTo>
                    <a:pt x="133" y="235"/>
                  </a:lnTo>
                  <a:lnTo>
                    <a:pt x="111" y="208"/>
                  </a:lnTo>
                  <a:lnTo>
                    <a:pt x="104" y="166"/>
                  </a:lnTo>
                  <a:lnTo>
                    <a:pt x="117" y="124"/>
                  </a:lnTo>
                  <a:lnTo>
                    <a:pt x="155" y="95"/>
                  </a:lnTo>
                  <a:lnTo>
                    <a:pt x="222" y="52"/>
                  </a:lnTo>
                  <a:lnTo>
                    <a:pt x="124" y="0"/>
                  </a:lnTo>
                  <a:lnTo>
                    <a:pt x="55" y="41"/>
                  </a:lnTo>
                  <a:lnTo>
                    <a:pt x="27" y="70"/>
                  </a:lnTo>
                  <a:lnTo>
                    <a:pt x="2" y="123"/>
                  </a:lnTo>
                  <a:lnTo>
                    <a:pt x="0" y="189"/>
                  </a:lnTo>
                  <a:lnTo>
                    <a:pt x="29" y="257"/>
                  </a:lnTo>
                  <a:lnTo>
                    <a:pt x="78" y="300"/>
                  </a:lnTo>
                  <a:lnTo>
                    <a:pt x="311" y="442"/>
                  </a:lnTo>
                  <a:lnTo>
                    <a:pt x="358" y="474"/>
                  </a:lnTo>
                  <a:lnTo>
                    <a:pt x="375" y="516"/>
                  </a:lnTo>
                  <a:lnTo>
                    <a:pt x="375" y="550"/>
                  </a:lnTo>
                  <a:lnTo>
                    <a:pt x="308" y="608"/>
                  </a:lnTo>
                  <a:lnTo>
                    <a:pt x="359" y="645"/>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0" name="Freeform 10"/>
            <p:cNvSpPr>
              <a:spLocks/>
            </p:cNvSpPr>
            <p:nvPr/>
          </p:nvSpPr>
          <p:spPr bwMode="auto">
            <a:xfrm>
              <a:off x="2966" y="2396"/>
              <a:ext cx="318" cy="422"/>
            </a:xfrm>
            <a:custGeom>
              <a:avLst/>
              <a:gdLst>
                <a:gd name="T0" fmla="*/ 92 w 318"/>
                <a:gd name="T1" fmla="*/ 421 h 422"/>
                <a:gd name="T2" fmla="*/ 163 w 318"/>
                <a:gd name="T3" fmla="*/ 399 h 422"/>
                <a:gd name="T4" fmla="*/ 218 w 318"/>
                <a:gd name="T5" fmla="*/ 357 h 422"/>
                <a:gd name="T6" fmla="*/ 263 w 318"/>
                <a:gd name="T7" fmla="*/ 316 h 422"/>
                <a:gd name="T8" fmla="*/ 300 w 318"/>
                <a:gd name="T9" fmla="*/ 265 h 422"/>
                <a:gd name="T10" fmla="*/ 317 w 318"/>
                <a:gd name="T11" fmla="*/ 203 h 422"/>
                <a:gd name="T12" fmla="*/ 316 w 318"/>
                <a:gd name="T13" fmla="*/ 139 h 422"/>
                <a:gd name="T14" fmla="*/ 299 w 318"/>
                <a:gd name="T15" fmla="*/ 95 h 422"/>
                <a:gd name="T16" fmla="*/ 276 w 318"/>
                <a:gd name="T17" fmla="*/ 64 h 422"/>
                <a:gd name="T18" fmla="*/ 241 w 318"/>
                <a:gd name="T19" fmla="*/ 36 h 422"/>
                <a:gd name="T20" fmla="*/ 218 w 318"/>
                <a:gd name="T21" fmla="*/ 14 h 422"/>
                <a:gd name="T22" fmla="*/ 180 w 318"/>
                <a:gd name="T23" fmla="*/ 0 h 422"/>
                <a:gd name="T24" fmla="*/ 61 w 318"/>
                <a:gd name="T25" fmla="*/ 52 h 422"/>
                <a:gd name="T26" fmla="*/ 106 w 318"/>
                <a:gd name="T27" fmla="*/ 93 h 422"/>
                <a:gd name="T28" fmla="*/ 137 w 318"/>
                <a:gd name="T29" fmla="*/ 130 h 422"/>
                <a:gd name="T30" fmla="*/ 159 w 318"/>
                <a:gd name="T31" fmla="*/ 159 h 422"/>
                <a:gd name="T32" fmla="*/ 176 w 318"/>
                <a:gd name="T33" fmla="*/ 196 h 422"/>
                <a:gd name="T34" fmla="*/ 176 w 318"/>
                <a:gd name="T35" fmla="*/ 246 h 422"/>
                <a:gd name="T36" fmla="*/ 145 w 318"/>
                <a:gd name="T37" fmla="*/ 279 h 422"/>
                <a:gd name="T38" fmla="*/ 105 w 318"/>
                <a:gd name="T39" fmla="*/ 309 h 422"/>
                <a:gd name="T40" fmla="*/ 50 w 318"/>
                <a:gd name="T41" fmla="*/ 342 h 422"/>
                <a:gd name="T42" fmla="*/ 0 w 318"/>
                <a:gd name="T43" fmla="*/ 369 h 422"/>
                <a:gd name="T44" fmla="*/ 92 w 318"/>
                <a:gd name="T45" fmla="*/ 421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8" h="422">
                  <a:moveTo>
                    <a:pt x="92" y="421"/>
                  </a:moveTo>
                  <a:lnTo>
                    <a:pt x="163" y="399"/>
                  </a:lnTo>
                  <a:lnTo>
                    <a:pt x="218" y="357"/>
                  </a:lnTo>
                  <a:lnTo>
                    <a:pt x="263" y="316"/>
                  </a:lnTo>
                  <a:lnTo>
                    <a:pt x="300" y="265"/>
                  </a:lnTo>
                  <a:lnTo>
                    <a:pt x="317" y="203"/>
                  </a:lnTo>
                  <a:lnTo>
                    <a:pt x="316" y="139"/>
                  </a:lnTo>
                  <a:lnTo>
                    <a:pt x="299" y="95"/>
                  </a:lnTo>
                  <a:lnTo>
                    <a:pt x="276" y="64"/>
                  </a:lnTo>
                  <a:lnTo>
                    <a:pt x="241" y="36"/>
                  </a:lnTo>
                  <a:lnTo>
                    <a:pt x="218" y="14"/>
                  </a:lnTo>
                  <a:lnTo>
                    <a:pt x="180" y="0"/>
                  </a:lnTo>
                  <a:lnTo>
                    <a:pt x="61" y="52"/>
                  </a:lnTo>
                  <a:lnTo>
                    <a:pt x="106" y="93"/>
                  </a:lnTo>
                  <a:lnTo>
                    <a:pt x="137" y="130"/>
                  </a:lnTo>
                  <a:lnTo>
                    <a:pt x="159" y="159"/>
                  </a:lnTo>
                  <a:lnTo>
                    <a:pt x="176" y="196"/>
                  </a:lnTo>
                  <a:lnTo>
                    <a:pt x="176" y="246"/>
                  </a:lnTo>
                  <a:lnTo>
                    <a:pt x="145" y="279"/>
                  </a:lnTo>
                  <a:lnTo>
                    <a:pt x="105" y="309"/>
                  </a:lnTo>
                  <a:lnTo>
                    <a:pt x="50" y="342"/>
                  </a:lnTo>
                  <a:lnTo>
                    <a:pt x="0" y="369"/>
                  </a:lnTo>
                  <a:lnTo>
                    <a:pt x="92" y="421"/>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1" name="Freeform 11"/>
            <p:cNvSpPr>
              <a:spLocks/>
            </p:cNvSpPr>
            <p:nvPr/>
          </p:nvSpPr>
          <p:spPr bwMode="auto">
            <a:xfrm>
              <a:off x="2308" y="1190"/>
              <a:ext cx="1404" cy="1153"/>
            </a:xfrm>
            <a:custGeom>
              <a:avLst/>
              <a:gdLst>
                <a:gd name="T0" fmla="*/ 466 w 1404"/>
                <a:gd name="T1" fmla="*/ 1084 h 1153"/>
                <a:gd name="T2" fmla="*/ 370 w 1404"/>
                <a:gd name="T3" fmla="*/ 1066 h 1153"/>
                <a:gd name="T4" fmla="*/ 299 w 1404"/>
                <a:gd name="T5" fmla="*/ 1035 h 1153"/>
                <a:gd name="T6" fmla="*/ 257 w 1404"/>
                <a:gd name="T7" fmla="*/ 1002 h 1153"/>
                <a:gd name="T8" fmla="*/ 220 w 1404"/>
                <a:gd name="T9" fmla="*/ 956 h 1153"/>
                <a:gd name="T10" fmla="*/ 209 w 1404"/>
                <a:gd name="T11" fmla="*/ 914 h 1153"/>
                <a:gd name="T12" fmla="*/ 215 w 1404"/>
                <a:gd name="T13" fmla="*/ 873 h 1153"/>
                <a:gd name="T14" fmla="*/ 231 w 1404"/>
                <a:gd name="T15" fmla="*/ 836 h 1153"/>
                <a:gd name="T16" fmla="*/ 273 w 1404"/>
                <a:gd name="T17" fmla="*/ 798 h 1153"/>
                <a:gd name="T18" fmla="*/ 330 w 1404"/>
                <a:gd name="T19" fmla="*/ 774 h 1153"/>
                <a:gd name="T20" fmla="*/ 400 w 1404"/>
                <a:gd name="T21" fmla="*/ 748 h 1153"/>
                <a:gd name="T22" fmla="*/ 1110 w 1404"/>
                <a:gd name="T23" fmla="*/ 499 h 1153"/>
                <a:gd name="T24" fmla="*/ 1207 w 1404"/>
                <a:gd name="T25" fmla="*/ 451 h 1153"/>
                <a:gd name="T26" fmla="*/ 1289 w 1404"/>
                <a:gd name="T27" fmla="*/ 398 h 1153"/>
                <a:gd name="T28" fmla="*/ 1344 w 1404"/>
                <a:gd name="T29" fmla="*/ 356 h 1153"/>
                <a:gd name="T30" fmla="*/ 1381 w 1404"/>
                <a:gd name="T31" fmla="*/ 310 h 1153"/>
                <a:gd name="T32" fmla="*/ 1403 w 1404"/>
                <a:gd name="T33" fmla="*/ 249 h 1153"/>
                <a:gd name="T34" fmla="*/ 1401 w 1404"/>
                <a:gd name="T35" fmla="*/ 185 h 1153"/>
                <a:gd name="T36" fmla="*/ 1386 w 1404"/>
                <a:gd name="T37" fmla="*/ 136 h 1153"/>
                <a:gd name="T38" fmla="*/ 1370 w 1404"/>
                <a:gd name="T39" fmla="*/ 90 h 1153"/>
                <a:gd name="T40" fmla="*/ 1335 w 1404"/>
                <a:gd name="T41" fmla="*/ 55 h 1153"/>
                <a:gd name="T42" fmla="*/ 1280 w 1404"/>
                <a:gd name="T43" fmla="*/ 18 h 1153"/>
                <a:gd name="T44" fmla="*/ 1214 w 1404"/>
                <a:gd name="T45" fmla="*/ 0 h 1153"/>
                <a:gd name="T46" fmla="*/ 1172 w 1404"/>
                <a:gd name="T47" fmla="*/ 4 h 1153"/>
                <a:gd name="T48" fmla="*/ 1111 w 1404"/>
                <a:gd name="T49" fmla="*/ 7 h 1153"/>
                <a:gd name="T50" fmla="*/ 1053 w 1404"/>
                <a:gd name="T51" fmla="*/ 20 h 1153"/>
                <a:gd name="T52" fmla="*/ 989 w 1404"/>
                <a:gd name="T53" fmla="*/ 46 h 1153"/>
                <a:gd name="T54" fmla="*/ 939 w 1404"/>
                <a:gd name="T55" fmla="*/ 79 h 1153"/>
                <a:gd name="T56" fmla="*/ 899 w 1404"/>
                <a:gd name="T57" fmla="*/ 106 h 1153"/>
                <a:gd name="T58" fmla="*/ 878 w 1404"/>
                <a:gd name="T59" fmla="*/ 149 h 1153"/>
                <a:gd name="T60" fmla="*/ 897 w 1404"/>
                <a:gd name="T61" fmla="*/ 187 h 1153"/>
                <a:gd name="T62" fmla="*/ 939 w 1404"/>
                <a:gd name="T63" fmla="*/ 183 h 1153"/>
                <a:gd name="T64" fmla="*/ 987 w 1404"/>
                <a:gd name="T65" fmla="*/ 171 h 1153"/>
                <a:gd name="T66" fmla="*/ 1033 w 1404"/>
                <a:gd name="T67" fmla="*/ 158 h 1153"/>
                <a:gd name="T68" fmla="*/ 1069 w 1404"/>
                <a:gd name="T69" fmla="*/ 150 h 1153"/>
                <a:gd name="T70" fmla="*/ 1111 w 1404"/>
                <a:gd name="T71" fmla="*/ 150 h 1153"/>
                <a:gd name="T72" fmla="*/ 1154 w 1404"/>
                <a:gd name="T73" fmla="*/ 163 h 1153"/>
                <a:gd name="T74" fmla="*/ 1183 w 1404"/>
                <a:gd name="T75" fmla="*/ 204 h 1153"/>
                <a:gd name="T76" fmla="*/ 1179 w 1404"/>
                <a:gd name="T77" fmla="*/ 248 h 1153"/>
                <a:gd name="T78" fmla="*/ 1157 w 1404"/>
                <a:gd name="T79" fmla="*/ 286 h 1153"/>
                <a:gd name="T80" fmla="*/ 1121 w 1404"/>
                <a:gd name="T81" fmla="*/ 323 h 1153"/>
                <a:gd name="T82" fmla="*/ 1047 w 1404"/>
                <a:gd name="T83" fmla="*/ 361 h 1153"/>
                <a:gd name="T84" fmla="*/ 908 w 1404"/>
                <a:gd name="T85" fmla="*/ 415 h 1153"/>
                <a:gd name="T86" fmla="*/ 194 w 1404"/>
                <a:gd name="T87" fmla="*/ 675 h 1153"/>
                <a:gd name="T88" fmla="*/ 123 w 1404"/>
                <a:gd name="T89" fmla="*/ 715 h 1153"/>
                <a:gd name="T90" fmla="*/ 68 w 1404"/>
                <a:gd name="T91" fmla="*/ 763 h 1153"/>
                <a:gd name="T92" fmla="*/ 29 w 1404"/>
                <a:gd name="T93" fmla="*/ 809 h 1153"/>
                <a:gd name="T94" fmla="*/ 6 w 1404"/>
                <a:gd name="T95" fmla="*/ 858 h 1153"/>
                <a:gd name="T96" fmla="*/ 0 w 1404"/>
                <a:gd name="T97" fmla="*/ 912 h 1153"/>
                <a:gd name="T98" fmla="*/ 8 w 1404"/>
                <a:gd name="T99" fmla="*/ 952 h 1153"/>
                <a:gd name="T100" fmla="*/ 22 w 1404"/>
                <a:gd name="T101" fmla="*/ 992 h 1153"/>
                <a:gd name="T102" fmla="*/ 59 w 1404"/>
                <a:gd name="T103" fmla="*/ 1036 h 1153"/>
                <a:gd name="T104" fmla="*/ 127 w 1404"/>
                <a:gd name="T105" fmla="*/ 1095 h 1153"/>
                <a:gd name="T106" fmla="*/ 198 w 1404"/>
                <a:gd name="T107" fmla="*/ 1135 h 1153"/>
                <a:gd name="T108" fmla="*/ 273 w 1404"/>
                <a:gd name="T109" fmla="*/ 1152 h 1153"/>
                <a:gd name="T110" fmla="*/ 466 w 1404"/>
                <a:gd name="T111" fmla="*/ 1084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4" h="1153">
                  <a:moveTo>
                    <a:pt x="466" y="1084"/>
                  </a:moveTo>
                  <a:lnTo>
                    <a:pt x="370" y="1066"/>
                  </a:lnTo>
                  <a:lnTo>
                    <a:pt x="299" y="1035"/>
                  </a:lnTo>
                  <a:lnTo>
                    <a:pt x="257" y="1002"/>
                  </a:lnTo>
                  <a:lnTo>
                    <a:pt x="220" y="956"/>
                  </a:lnTo>
                  <a:lnTo>
                    <a:pt x="209" y="914"/>
                  </a:lnTo>
                  <a:lnTo>
                    <a:pt x="215" y="873"/>
                  </a:lnTo>
                  <a:lnTo>
                    <a:pt x="231" y="836"/>
                  </a:lnTo>
                  <a:lnTo>
                    <a:pt x="273" y="798"/>
                  </a:lnTo>
                  <a:lnTo>
                    <a:pt x="330" y="774"/>
                  </a:lnTo>
                  <a:lnTo>
                    <a:pt x="400" y="748"/>
                  </a:lnTo>
                  <a:lnTo>
                    <a:pt x="1110" y="499"/>
                  </a:lnTo>
                  <a:lnTo>
                    <a:pt x="1207" y="451"/>
                  </a:lnTo>
                  <a:lnTo>
                    <a:pt x="1289" y="398"/>
                  </a:lnTo>
                  <a:lnTo>
                    <a:pt x="1344" y="356"/>
                  </a:lnTo>
                  <a:lnTo>
                    <a:pt x="1381" y="310"/>
                  </a:lnTo>
                  <a:lnTo>
                    <a:pt x="1403" y="249"/>
                  </a:lnTo>
                  <a:lnTo>
                    <a:pt x="1401" y="185"/>
                  </a:lnTo>
                  <a:lnTo>
                    <a:pt x="1386" y="136"/>
                  </a:lnTo>
                  <a:lnTo>
                    <a:pt x="1370" y="90"/>
                  </a:lnTo>
                  <a:lnTo>
                    <a:pt x="1335" y="55"/>
                  </a:lnTo>
                  <a:lnTo>
                    <a:pt x="1280" y="18"/>
                  </a:lnTo>
                  <a:lnTo>
                    <a:pt x="1214" y="0"/>
                  </a:lnTo>
                  <a:lnTo>
                    <a:pt x="1172" y="4"/>
                  </a:lnTo>
                  <a:lnTo>
                    <a:pt x="1111" y="7"/>
                  </a:lnTo>
                  <a:lnTo>
                    <a:pt x="1053" y="20"/>
                  </a:lnTo>
                  <a:lnTo>
                    <a:pt x="989" y="46"/>
                  </a:lnTo>
                  <a:lnTo>
                    <a:pt x="939" y="79"/>
                  </a:lnTo>
                  <a:lnTo>
                    <a:pt x="899" y="106"/>
                  </a:lnTo>
                  <a:lnTo>
                    <a:pt x="878" y="149"/>
                  </a:lnTo>
                  <a:lnTo>
                    <a:pt x="897" y="187"/>
                  </a:lnTo>
                  <a:lnTo>
                    <a:pt x="939" y="183"/>
                  </a:lnTo>
                  <a:lnTo>
                    <a:pt x="987" y="171"/>
                  </a:lnTo>
                  <a:lnTo>
                    <a:pt x="1033" y="158"/>
                  </a:lnTo>
                  <a:lnTo>
                    <a:pt x="1069" y="150"/>
                  </a:lnTo>
                  <a:lnTo>
                    <a:pt x="1111" y="150"/>
                  </a:lnTo>
                  <a:lnTo>
                    <a:pt x="1154" y="163"/>
                  </a:lnTo>
                  <a:lnTo>
                    <a:pt x="1183" y="204"/>
                  </a:lnTo>
                  <a:lnTo>
                    <a:pt x="1179" y="248"/>
                  </a:lnTo>
                  <a:lnTo>
                    <a:pt x="1157" y="286"/>
                  </a:lnTo>
                  <a:lnTo>
                    <a:pt x="1121" y="323"/>
                  </a:lnTo>
                  <a:lnTo>
                    <a:pt x="1047" y="361"/>
                  </a:lnTo>
                  <a:lnTo>
                    <a:pt x="908" y="415"/>
                  </a:lnTo>
                  <a:lnTo>
                    <a:pt x="194" y="675"/>
                  </a:lnTo>
                  <a:lnTo>
                    <a:pt x="123" y="715"/>
                  </a:lnTo>
                  <a:lnTo>
                    <a:pt x="68" y="763"/>
                  </a:lnTo>
                  <a:lnTo>
                    <a:pt x="29" y="809"/>
                  </a:lnTo>
                  <a:lnTo>
                    <a:pt x="6" y="858"/>
                  </a:lnTo>
                  <a:lnTo>
                    <a:pt x="0" y="912"/>
                  </a:lnTo>
                  <a:lnTo>
                    <a:pt x="8" y="952"/>
                  </a:lnTo>
                  <a:lnTo>
                    <a:pt x="22" y="992"/>
                  </a:lnTo>
                  <a:lnTo>
                    <a:pt x="59" y="1036"/>
                  </a:lnTo>
                  <a:lnTo>
                    <a:pt x="127" y="1095"/>
                  </a:lnTo>
                  <a:lnTo>
                    <a:pt x="198" y="1135"/>
                  </a:lnTo>
                  <a:lnTo>
                    <a:pt x="273" y="1152"/>
                  </a:lnTo>
                  <a:lnTo>
                    <a:pt x="466" y="1084"/>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2" name="Freeform 12"/>
            <p:cNvSpPr>
              <a:spLocks/>
            </p:cNvSpPr>
            <p:nvPr/>
          </p:nvSpPr>
          <p:spPr bwMode="auto">
            <a:xfrm>
              <a:off x="2711" y="3280"/>
              <a:ext cx="368" cy="422"/>
            </a:xfrm>
            <a:custGeom>
              <a:avLst/>
              <a:gdLst>
                <a:gd name="T0" fmla="*/ 367 w 368"/>
                <a:gd name="T1" fmla="*/ 421 h 422"/>
                <a:gd name="T2" fmla="*/ 171 w 368"/>
                <a:gd name="T3" fmla="*/ 340 h 422"/>
                <a:gd name="T4" fmla="*/ 117 w 368"/>
                <a:gd name="T5" fmla="*/ 304 h 422"/>
                <a:gd name="T6" fmla="*/ 73 w 368"/>
                <a:gd name="T7" fmla="*/ 265 h 422"/>
                <a:gd name="T8" fmla="*/ 31 w 368"/>
                <a:gd name="T9" fmla="*/ 219 h 422"/>
                <a:gd name="T10" fmla="*/ 9 w 368"/>
                <a:gd name="T11" fmla="*/ 179 h 422"/>
                <a:gd name="T12" fmla="*/ 0 w 368"/>
                <a:gd name="T13" fmla="*/ 137 h 422"/>
                <a:gd name="T14" fmla="*/ 2 w 368"/>
                <a:gd name="T15" fmla="*/ 95 h 422"/>
                <a:gd name="T16" fmla="*/ 19 w 368"/>
                <a:gd name="T17" fmla="*/ 51 h 422"/>
                <a:gd name="T18" fmla="*/ 44 w 368"/>
                <a:gd name="T19" fmla="*/ 0 h 422"/>
                <a:gd name="T20" fmla="*/ 120 w 368"/>
                <a:gd name="T21" fmla="*/ 52 h 422"/>
                <a:gd name="T22" fmla="*/ 95 w 368"/>
                <a:gd name="T23" fmla="*/ 98 h 422"/>
                <a:gd name="T24" fmla="*/ 95 w 368"/>
                <a:gd name="T25" fmla="*/ 143 h 422"/>
                <a:gd name="T26" fmla="*/ 122 w 368"/>
                <a:gd name="T27" fmla="*/ 191 h 422"/>
                <a:gd name="T28" fmla="*/ 162 w 368"/>
                <a:gd name="T29" fmla="*/ 235 h 422"/>
                <a:gd name="T30" fmla="*/ 223 w 368"/>
                <a:gd name="T31" fmla="*/ 284 h 422"/>
                <a:gd name="T32" fmla="*/ 290 w 368"/>
                <a:gd name="T33" fmla="*/ 317 h 422"/>
                <a:gd name="T34" fmla="*/ 332 w 368"/>
                <a:gd name="T35" fmla="*/ 351 h 422"/>
                <a:gd name="T36" fmla="*/ 351 w 368"/>
                <a:gd name="T37" fmla="*/ 378 h 422"/>
                <a:gd name="T38" fmla="*/ 367 w 368"/>
                <a:gd name="T39" fmla="*/ 421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8" h="422">
                  <a:moveTo>
                    <a:pt x="367" y="421"/>
                  </a:moveTo>
                  <a:lnTo>
                    <a:pt x="171" y="340"/>
                  </a:lnTo>
                  <a:lnTo>
                    <a:pt x="117" y="304"/>
                  </a:lnTo>
                  <a:lnTo>
                    <a:pt x="73" y="265"/>
                  </a:lnTo>
                  <a:lnTo>
                    <a:pt x="31" y="219"/>
                  </a:lnTo>
                  <a:lnTo>
                    <a:pt x="9" y="179"/>
                  </a:lnTo>
                  <a:lnTo>
                    <a:pt x="0" y="137"/>
                  </a:lnTo>
                  <a:lnTo>
                    <a:pt x="2" y="95"/>
                  </a:lnTo>
                  <a:lnTo>
                    <a:pt x="19" y="51"/>
                  </a:lnTo>
                  <a:lnTo>
                    <a:pt x="44" y="0"/>
                  </a:lnTo>
                  <a:lnTo>
                    <a:pt x="120" y="52"/>
                  </a:lnTo>
                  <a:lnTo>
                    <a:pt x="95" y="98"/>
                  </a:lnTo>
                  <a:lnTo>
                    <a:pt x="95" y="143"/>
                  </a:lnTo>
                  <a:lnTo>
                    <a:pt x="122" y="191"/>
                  </a:lnTo>
                  <a:lnTo>
                    <a:pt x="162" y="235"/>
                  </a:lnTo>
                  <a:lnTo>
                    <a:pt x="223" y="284"/>
                  </a:lnTo>
                  <a:lnTo>
                    <a:pt x="290" y="317"/>
                  </a:lnTo>
                  <a:lnTo>
                    <a:pt x="332" y="351"/>
                  </a:lnTo>
                  <a:lnTo>
                    <a:pt x="351" y="378"/>
                  </a:lnTo>
                  <a:lnTo>
                    <a:pt x="367" y="421"/>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3" name="Freeform 13"/>
            <p:cNvSpPr>
              <a:spLocks/>
            </p:cNvSpPr>
            <p:nvPr/>
          </p:nvSpPr>
          <p:spPr bwMode="auto">
            <a:xfrm>
              <a:off x="2432" y="1792"/>
              <a:ext cx="989" cy="1439"/>
            </a:xfrm>
            <a:custGeom>
              <a:avLst/>
              <a:gdLst>
                <a:gd name="T0" fmla="*/ 525 w 989"/>
                <a:gd name="T1" fmla="*/ 1438 h 1439"/>
                <a:gd name="T2" fmla="*/ 582 w 989"/>
                <a:gd name="T3" fmla="*/ 1409 h 1439"/>
                <a:gd name="T4" fmla="*/ 647 w 989"/>
                <a:gd name="T5" fmla="*/ 1355 h 1439"/>
                <a:gd name="T6" fmla="*/ 670 w 989"/>
                <a:gd name="T7" fmla="*/ 1304 h 1439"/>
                <a:gd name="T8" fmla="*/ 686 w 989"/>
                <a:gd name="T9" fmla="*/ 1255 h 1439"/>
                <a:gd name="T10" fmla="*/ 677 w 989"/>
                <a:gd name="T11" fmla="*/ 1198 h 1439"/>
                <a:gd name="T12" fmla="*/ 637 w 989"/>
                <a:gd name="T13" fmla="*/ 1125 h 1439"/>
                <a:gd name="T14" fmla="*/ 609 w 989"/>
                <a:gd name="T15" fmla="*/ 1092 h 1439"/>
                <a:gd name="T16" fmla="*/ 569 w 989"/>
                <a:gd name="T17" fmla="*/ 1063 h 1439"/>
                <a:gd name="T18" fmla="*/ 259 w 989"/>
                <a:gd name="T19" fmla="*/ 905 h 1439"/>
                <a:gd name="T20" fmla="*/ 201 w 989"/>
                <a:gd name="T21" fmla="*/ 863 h 1439"/>
                <a:gd name="T22" fmla="*/ 177 w 989"/>
                <a:gd name="T23" fmla="*/ 843 h 1439"/>
                <a:gd name="T24" fmla="*/ 160 w 989"/>
                <a:gd name="T25" fmla="*/ 800 h 1439"/>
                <a:gd name="T26" fmla="*/ 171 w 989"/>
                <a:gd name="T27" fmla="*/ 766 h 1439"/>
                <a:gd name="T28" fmla="*/ 215 w 989"/>
                <a:gd name="T29" fmla="*/ 738 h 1439"/>
                <a:gd name="T30" fmla="*/ 294 w 989"/>
                <a:gd name="T31" fmla="*/ 709 h 1439"/>
                <a:gd name="T32" fmla="*/ 780 w 989"/>
                <a:gd name="T33" fmla="*/ 521 h 1439"/>
                <a:gd name="T34" fmla="*/ 856 w 989"/>
                <a:gd name="T35" fmla="*/ 471 h 1439"/>
                <a:gd name="T36" fmla="*/ 918 w 989"/>
                <a:gd name="T37" fmla="*/ 417 h 1439"/>
                <a:gd name="T38" fmla="*/ 953 w 989"/>
                <a:gd name="T39" fmla="*/ 379 h 1439"/>
                <a:gd name="T40" fmla="*/ 984 w 989"/>
                <a:gd name="T41" fmla="*/ 334 h 1439"/>
                <a:gd name="T42" fmla="*/ 988 w 989"/>
                <a:gd name="T43" fmla="*/ 274 h 1439"/>
                <a:gd name="T44" fmla="*/ 972 w 989"/>
                <a:gd name="T45" fmla="*/ 214 h 1439"/>
                <a:gd name="T46" fmla="*/ 953 w 989"/>
                <a:gd name="T47" fmla="*/ 167 h 1439"/>
                <a:gd name="T48" fmla="*/ 920 w 989"/>
                <a:gd name="T49" fmla="*/ 126 h 1439"/>
                <a:gd name="T50" fmla="*/ 875 w 989"/>
                <a:gd name="T51" fmla="*/ 85 h 1439"/>
                <a:gd name="T52" fmla="*/ 828 w 989"/>
                <a:gd name="T53" fmla="*/ 50 h 1439"/>
                <a:gd name="T54" fmla="*/ 803 w 989"/>
                <a:gd name="T55" fmla="*/ 29 h 1439"/>
                <a:gd name="T56" fmla="*/ 756 w 989"/>
                <a:gd name="T57" fmla="*/ 0 h 1439"/>
                <a:gd name="T58" fmla="*/ 588 w 989"/>
                <a:gd name="T59" fmla="*/ 61 h 1439"/>
                <a:gd name="T60" fmla="*/ 649 w 989"/>
                <a:gd name="T61" fmla="*/ 104 h 1439"/>
                <a:gd name="T62" fmla="*/ 694 w 989"/>
                <a:gd name="T63" fmla="*/ 145 h 1439"/>
                <a:gd name="T64" fmla="*/ 739 w 989"/>
                <a:gd name="T65" fmla="*/ 182 h 1439"/>
                <a:gd name="T66" fmla="*/ 780 w 989"/>
                <a:gd name="T67" fmla="*/ 223 h 1439"/>
                <a:gd name="T68" fmla="*/ 803 w 989"/>
                <a:gd name="T69" fmla="*/ 272 h 1439"/>
                <a:gd name="T70" fmla="*/ 787 w 989"/>
                <a:gd name="T71" fmla="*/ 323 h 1439"/>
                <a:gd name="T72" fmla="*/ 729 w 989"/>
                <a:gd name="T73" fmla="*/ 369 h 1439"/>
                <a:gd name="T74" fmla="*/ 639 w 989"/>
                <a:gd name="T75" fmla="*/ 413 h 1439"/>
                <a:gd name="T76" fmla="*/ 212 w 989"/>
                <a:gd name="T77" fmla="*/ 589 h 1439"/>
                <a:gd name="T78" fmla="*/ 160 w 989"/>
                <a:gd name="T79" fmla="*/ 608 h 1439"/>
                <a:gd name="T80" fmla="*/ 88 w 989"/>
                <a:gd name="T81" fmla="*/ 653 h 1439"/>
                <a:gd name="T82" fmla="*/ 43 w 989"/>
                <a:gd name="T83" fmla="*/ 698 h 1439"/>
                <a:gd name="T84" fmla="*/ 9 w 989"/>
                <a:gd name="T85" fmla="*/ 755 h 1439"/>
                <a:gd name="T86" fmla="*/ 0 w 989"/>
                <a:gd name="T87" fmla="*/ 820 h 1439"/>
                <a:gd name="T88" fmla="*/ 10 w 989"/>
                <a:gd name="T89" fmla="*/ 872 h 1439"/>
                <a:gd name="T90" fmla="*/ 40 w 989"/>
                <a:gd name="T91" fmla="*/ 914 h 1439"/>
                <a:gd name="T92" fmla="*/ 84 w 989"/>
                <a:gd name="T93" fmla="*/ 949 h 1439"/>
                <a:gd name="T94" fmla="*/ 159 w 989"/>
                <a:gd name="T95" fmla="*/ 999 h 1439"/>
                <a:gd name="T96" fmla="*/ 487 w 989"/>
                <a:gd name="T97" fmla="*/ 1164 h 1439"/>
                <a:gd name="T98" fmla="*/ 530 w 989"/>
                <a:gd name="T99" fmla="*/ 1197 h 1439"/>
                <a:gd name="T100" fmla="*/ 569 w 989"/>
                <a:gd name="T101" fmla="*/ 1236 h 1439"/>
                <a:gd name="T102" fmla="*/ 557 w 989"/>
                <a:gd name="T103" fmla="*/ 1292 h 1439"/>
                <a:gd name="T104" fmla="*/ 502 w 989"/>
                <a:gd name="T105" fmla="*/ 1354 h 1439"/>
                <a:gd name="T106" fmla="*/ 434 w 989"/>
                <a:gd name="T107" fmla="*/ 1394 h 1439"/>
                <a:gd name="T108" fmla="*/ 525 w 989"/>
                <a:gd name="T109" fmla="*/ 1438 h 1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9" h="1439">
                  <a:moveTo>
                    <a:pt x="525" y="1438"/>
                  </a:moveTo>
                  <a:lnTo>
                    <a:pt x="582" y="1409"/>
                  </a:lnTo>
                  <a:lnTo>
                    <a:pt x="647" y="1355"/>
                  </a:lnTo>
                  <a:lnTo>
                    <a:pt x="670" y="1304"/>
                  </a:lnTo>
                  <a:lnTo>
                    <a:pt x="686" y="1255"/>
                  </a:lnTo>
                  <a:lnTo>
                    <a:pt x="677" y="1198"/>
                  </a:lnTo>
                  <a:lnTo>
                    <a:pt x="637" y="1125"/>
                  </a:lnTo>
                  <a:lnTo>
                    <a:pt x="609" y="1092"/>
                  </a:lnTo>
                  <a:lnTo>
                    <a:pt x="569" y="1063"/>
                  </a:lnTo>
                  <a:lnTo>
                    <a:pt x="259" y="905"/>
                  </a:lnTo>
                  <a:lnTo>
                    <a:pt x="201" y="863"/>
                  </a:lnTo>
                  <a:lnTo>
                    <a:pt x="177" y="843"/>
                  </a:lnTo>
                  <a:lnTo>
                    <a:pt x="160" y="800"/>
                  </a:lnTo>
                  <a:lnTo>
                    <a:pt x="171" y="766"/>
                  </a:lnTo>
                  <a:lnTo>
                    <a:pt x="215" y="738"/>
                  </a:lnTo>
                  <a:lnTo>
                    <a:pt x="294" y="709"/>
                  </a:lnTo>
                  <a:lnTo>
                    <a:pt x="780" y="521"/>
                  </a:lnTo>
                  <a:lnTo>
                    <a:pt x="856" y="471"/>
                  </a:lnTo>
                  <a:lnTo>
                    <a:pt x="918" y="417"/>
                  </a:lnTo>
                  <a:lnTo>
                    <a:pt x="953" y="379"/>
                  </a:lnTo>
                  <a:lnTo>
                    <a:pt x="984" y="334"/>
                  </a:lnTo>
                  <a:lnTo>
                    <a:pt x="988" y="274"/>
                  </a:lnTo>
                  <a:lnTo>
                    <a:pt x="972" y="214"/>
                  </a:lnTo>
                  <a:lnTo>
                    <a:pt x="953" y="167"/>
                  </a:lnTo>
                  <a:lnTo>
                    <a:pt x="920" y="126"/>
                  </a:lnTo>
                  <a:lnTo>
                    <a:pt x="875" y="85"/>
                  </a:lnTo>
                  <a:lnTo>
                    <a:pt x="828" y="50"/>
                  </a:lnTo>
                  <a:lnTo>
                    <a:pt x="803" y="29"/>
                  </a:lnTo>
                  <a:lnTo>
                    <a:pt x="756" y="0"/>
                  </a:lnTo>
                  <a:lnTo>
                    <a:pt x="588" y="61"/>
                  </a:lnTo>
                  <a:lnTo>
                    <a:pt x="649" y="104"/>
                  </a:lnTo>
                  <a:lnTo>
                    <a:pt x="694" y="145"/>
                  </a:lnTo>
                  <a:lnTo>
                    <a:pt x="739" y="182"/>
                  </a:lnTo>
                  <a:lnTo>
                    <a:pt x="780" y="223"/>
                  </a:lnTo>
                  <a:lnTo>
                    <a:pt x="803" y="272"/>
                  </a:lnTo>
                  <a:lnTo>
                    <a:pt x="787" y="323"/>
                  </a:lnTo>
                  <a:lnTo>
                    <a:pt x="729" y="369"/>
                  </a:lnTo>
                  <a:lnTo>
                    <a:pt x="639" y="413"/>
                  </a:lnTo>
                  <a:lnTo>
                    <a:pt x="212" y="589"/>
                  </a:lnTo>
                  <a:lnTo>
                    <a:pt x="160" y="608"/>
                  </a:lnTo>
                  <a:lnTo>
                    <a:pt x="88" y="653"/>
                  </a:lnTo>
                  <a:lnTo>
                    <a:pt x="43" y="698"/>
                  </a:lnTo>
                  <a:lnTo>
                    <a:pt x="9" y="755"/>
                  </a:lnTo>
                  <a:lnTo>
                    <a:pt x="0" y="820"/>
                  </a:lnTo>
                  <a:lnTo>
                    <a:pt x="10" y="872"/>
                  </a:lnTo>
                  <a:lnTo>
                    <a:pt x="40" y="914"/>
                  </a:lnTo>
                  <a:lnTo>
                    <a:pt x="84" y="949"/>
                  </a:lnTo>
                  <a:lnTo>
                    <a:pt x="159" y="999"/>
                  </a:lnTo>
                  <a:lnTo>
                    <a:pt x="487" y="1164"/>
                  </a:lnTo>
                  <a:lnTo>
                    <a:pt x="530" y="1197"/>
                  </a:lnTo>
                  <a:lnTo>
                    <a:pt x="569" y="1236"/>
                  </a:lnTo>
                  <a:lnTo>
                    <a:pt x="557" y="1292"/>
                  </a:lnTo>
                  <a:lnTo>
                    <a:pt x="502" y="1354"/>
                  </a:lnTo>
                  <a:lnTo>
                    <a:pt x="434" y="1394"/>
                  </a:lnTo>
                  <a:lnTo>
                    <a:pt x="525" y="1438"/>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4" name="Freeform 14"/>
            <p:cNvSpPr>
              <a:spLocks/>
            </p:cNvSpPr>
            <p:nvPr/>
          </p:nvSpPr>
          <p:spPr bwMode="auto">
            <a:xfrm>
              <a:off x="2100" y="1162"/>
              <a:ext cx="669" cy="582"/>
            </a:xfrm>
            <a:custGeom>
              <a:avLst/>
              <a:gdLst>
                <a:gd name="T0" fmla="*/ 668 w 669"/>
                <a:gd name="T1" fmla="*/ 553 h 582"/>
                <a:gd name="T2" fmla="*/ 668 w 669"/>
                <a:gd name="T3" fmla="*/ 450 h 582"/>
                <a:gd name="T4" fmla="*/ 562 w 669"/>
                <a:gd name="T5" fmla="*/ 435 h 582"/>
                <a:gd name="T6" fmla="*/ 448 w 669"/>
                <a:gd name="T7" fmla="*/ 420 h 582"/>
                <a:gd name="T8" fmla="*/ 367 w 669"/>
                <a:gd name="T9" fmla="*/ 400 h 582"/>
                <a:gd name="T10" fmla="*/ 314 w 669"/>
                <a:gd name="T11" fmla="*/ 378 h 582"/>
                <a:gd name="T12" fmla="*/ 257 w 669"/>
                <a:gd name="T13" fmla="*/ 349 h 582"/>
                <a:gd name="T14" fmla="*/ 220 w 669"/>
                <a:gd name="T15" fmla="*/ 314 h 582"/>
                <a:gd name="T16" fmla="*/ 193 w 669"/>
                <a:gd name="T17" fmla="*/ 274 h 582"/>
                <a:gd name="T18" fmla="*/ 180 w 669"/>
                <a:gd name="T19" fmla="*/ 231 h 582"/>
                <a:gd name="T20" fmla="*/ 180 w 669"/>
                <a:gd name="T21" fmla="*/ 189 h 582"/>
                <a:gd name="T22" fmla="*/ 193 w 669"/>
                <a:gd name="T23" fmla="*/ 165 h 582"/>
                <a:gd name="T24" fmla="*/ 209 w 669"/>
                <a:gd name="T25" fmla="*/ 143 h 582"/>
                <a:gd name="T26" fmla="*/ 255 w 669"/>
                <a:gd name="T27" fmla="*/ 127 h 582"/>
                <a:gd name="T28" fmla="*/ 297 w 669"/>
                <a:gd name="T29" fmla="*/ 127 h 582"/>
                <a:gd name="T30" fmla="*/ 345 w 669"/>
                <a:gd name="T31" fmla="*/ 141 h 582"/>
                <a:gd name="T32" fmla="*/ 396 w 669"/>
                <a:gd name="T33" fmla="*/ 156 h 582"/>
                <a:gd name="T34" fmla="*/ 448 w 669"/>
                <a:gd name="T35" fmla="*/ 163 h 582"/>
                <a:gd name="T36" fmla="*/ 477 w 669"/>
                <a:gd name="T37" fmla="*/ 125 h 582"/>
                <a:gd name="T38" fmla="*/ 464 w 669"/>
                <a:gd name="T39" fmla="*/ 86 h 582"/>
                <a:gd name="T40" fmla="*/ 415 w 669"/>
                <a:gd name="T41" fmla="*/ 42 h 582"/>
                <a:gd name="T42" fmla="*/ 363 w 669"/>
                <a:gd name="T43" fmla="*/ 18 h 582"/>
                <a:gd name="T44" fmla="*/ 319 w 669"/>
                <a:gd name="T45" fmla="*/ 7 h 582"/>
                <a:gd name="T46" fmla="*/ 273 w 669"/>
                <a:gd name="T47" fmla="*/ 2 h 582"/>
                <a:gd name="T48" fmla="*/ 222 w 669"/>
                <a:gd name="T49" fmla="*/ 0 h 582"/>
                <a:gd name="T50" fmla="*/ 176 w 669"/>
                <a:gd name="T51" fmla="*/ 4 h 582"/>
                <a:gd name="T52" fmla="*/ 136 w 669"/>
                <a:gd name="T53" fmla="*/ 15 h 582"/>
                <a:gd name="T54" fmla="*/ 86 w 669"/>
                <a:gd name="T55" fmla="*/ 33 h 582"/>
                <a:gd name="T56" fmla="*/ 50 w 669"/>
                <a:gd name="T57" fmla="*/ 66 h 582"/>
                <a:gd name="T58" fmla="*/ 22 w 669"/>
                <a:gd name="T59" fmla="*/ 99 h 582"/>
                <a:gd name="T60" fmla="*/ 6 w 669"/>
                <a:gd name="T61" fmla="*/ 145 h 582"/>
                <a:gd name="T62" fmla="*/ 0 w 669"/>
                <a:gd name="T63" fmla="*/ 189 h 582"/>
                <a:gd name="T64" fmla="*/ 9 w 669"/>
                <a:gd name="T65" fmla="*/ 237 h 582"/>
                <a:gd name="T66" fmla="*/ 22 w 669"/>
                <a:gd name="T67" fmla="*/ 285 h 582"/>
                <a:gd name="T68" fmla="*/ 50 w 669"/>
                <a:gd name="T69" fmla="*/ 330 h 582"/>
                <a:gd name="T70" fmla="*/ 81 w 669"/>
                <a:gd name="T71" fmla="*/ 375 h 582"/>
                <a:gd name="T72" fmla="*/ 125 w 669"/>
                <a:gd name="T73" fmla="*/ 419 h 582"/>
                <a:gd name="T74" fmla="*/ 169 w 669"/>
                <a:gd name="T75" fmla="*/ 457 h 582"/>
                <a:gd name="T76" fmla="*/ 217 w 669"/>
                <a:gd name="T77" fmla="*/ 488 h 582"/>
                <a:gd name="T78" fmla="*/ 266 w 669"/>
                <a:gd name="T79" fmla="*/ 514 h 582"/>
                <a:gd name="T80" fmla="*/ 310 w 669"/>
                <a:gd name="T81" fmla="*/ 534 h 582"/>
                <a:gd name="T82" fmla="*/ 369 w 669"/>
                <a:gd name="T83" fmla="*/ 549 h 582"/>
                <a:gd name="T84" fmla="*/ 437 w 669"/>
                <a:gd name="T85" fmla="*/ 568 h 582"/>
                <a:gd name="T86" fmla="*/ 516 w 669"/>
                <a:gd name="T87" fmla="*/ 581 h 582"/>
                <a:gd name="T88" fmla="*/ 595 w 669"/>
                <a:gd name="T89" fmla="*/ 577 h 582"/>
                <a:gd name="T90" fmla="*/ 668 w 669"/>
                <a:gd name="T91" fmla="*/ 553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69" h="582">
                  <a:moveTo>
                    <a:pt x="668" y="553"/>
                  </a:moveTo>
                  <a:lnTo>
                    <a:pt x="668" y="450"/>
                  </a:lnTo>
                  <a:lnTo>
                    <a:pt x="562" y="435"/>
                  </a:lnTo>
                  <a:lnTo>
                    <a:pt x="448" y="420"/>
                  </a:lnTo>
                  <a:lnTo>
                    <a:pt x="367" y="400"/>
                  </a:lnTo>
                  <a:lnTo>
                    <a:pt x="314" y="378"/>
                  </a:lnTo>
                  <a:lnTo>
                    <a:pt x="257" y="349"/>
                  </a:lnTo>
                  <a:lnTo>
                    <a:pt x="220" y="314"/>
                  </a:lnTo>
                  <a:lnTo>
                    <a:pt x="193" y="274"/>
                  </a:lnTo>
                  <a:lnTo>
                    <a:pt x="180" y="231"/>
                  </a:lnTo>
                  <a:lnTo>
                    <a:pt x="180" y="189"/>
                  </a:lnTo>
                  <a:lnTo>
                    <a:pt x="193" y="165"/>
                  </a:lnTo>
                  <a:lnTo>
                    <a:pt x="209" y="143"/>
                  </a:lnTo>
                  <a:lnTo>
                    <a:pt x="255" y="127"/>
                  </a:lnTo>
                  <a:lnTo>
                    <a:pt x="297" y="127"/>
                  </a:lnTo>
                  <a:lnTo>
                    <a:pt x="345" y="141"/>
                  </a:lnTo>
                  <a:lnTo>
                    <a:pt x="396" y="156"/>
                  </a:lnTo>
                  <a:lnTo>
                    <a:pt x="448" y="163"/>
                  </a:lnTo>
                  <a:lnTo>
                    <a:pt x="477" y="125"/>
                  </a:lnTo>
                  <a:lnTo>
                    <a:pt x="464" y="86"/>
                  </a:lnTo>
                  <a:lnTo>
                    <a:pt x="415" y="42"/>
                  </a:lnTo>
                  <a:lnTo>
                    <a:pt x="363" y="18"/>
                  </a:lnTo>
                  <a:lnTo>
                    <a:pt x="319" y="7"/>
                  </a:lnTo>
                  <a:lnTo>
                    <a:pt x="273" y="2"/>
                  </a:lnTo>
                  <a:lnTo>
                    <a:pt x="222" y="0"/>
                  </a:lnTo>
                  <a:lnTo>
                    <a:pt x="176" y="4"/>
                  </a:lnTo>
                  <a:lnTo>
                    <a:pt x="136" y="15"/>
                  </a:lnTo>
                  <a:lnTo>
                    <a:pt x="86" y="33"/>
                  </a:lnTo>
                  <a:lnTo>
                    <a:pt x="50" y="66"/>
                  </a:lnTo>
                  <a:lnTo>
                    <a:pt x="22" y="99"/>
                  </a:lnTo>
                  <a:lnTo>
                    <a:pt x="6" y="145"/>
                  </a:lnTo>
                  <a:lnTo>
                    <a:pt x="0" y="189"/>
                  </a:lnTo>
                  <a:lnTo>
                    <a:pt x="9" y="237"/>
                  </a:lnTo>
                  <a:lnTo>
                    <a:pt x="22" y="285"/>
                  </a:lnTo>
                  <a:lnTo>
                    <a:pt x="50" y="330"/>
                  </a:lnTo>
                  <a:lnTo>
                    <a:pt x="81" y="375"/>
                  </a:lnTo>
                  <a:lnTo>
                    <a:pt x="125" y="419"/>
                  </a:lnTo>
                  <a:lnTo>
                    <a:pt x="169" y="457"/>
                  </a:lnTo>
                  <a:lnTo>
                    <a:pt x="217" y="488"/>
                  </a:lnTo>
                  <a:lnTo>
                    <a:pt x="266" y="514"/>
                  </a:lnTo>
                  <a:lnTo>
                    <a:pt x="310" y="534"/>
                  </a:lnTo>
                  <a:lnTo>
                    <a:pt x="369" y="549"/>
                  </a:lnTo>
                  <a:lnTo>
                    <a:pt x="437" y="568"/>
                  </a:lnTo>
                  <a:lnTo>
                    <a:pt x="516" y="581"/>
                  </a:lnTo>
                  <a:lnTo>
                    <a:pt x="595" y="577"/>
                  </a:lnTo>
                  <a:lnTo>
                    <a:pt x="668" y="553"/>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5" name="Freeform 15"/>
            <p:cNvSpPr>
              <a:spLocks/>
            </p:cNvSpPr>
            <p:nvPr/>
          </p:nvSpPr>
          <p:spPr bwMode="auto">
            <a:xfrm>
              <a:off x="1365" y="583"/>
              <a:ext cx="1413" cy="549"/>
            </a:xfrm>
            <a:custGeom>
              <a:avLst/>
              <a:gdLst>
                <a:gd name="T0" fmla="*/ 1412 w 1413"/>
                <a:gd name="T1" fmla="*/ 548 h 549"/>
                <a:gd name="T2" fmla="*/ 1316 w 1413"/>
                <a:gd name="T3" fmla="*/ 537 h 549"/>
                <a:gd name="T4" fmla="*/ 1237 w 1413"/>
                <a:gd name="T5" fmla="*/ 524 h 549"/>
                <a:gd name="T6" fmla="*/ 1179 w 1413"/>
                <a:gd name="T7" fmla="*/ 511 h 549"/>
                <a:gd name="T8" fmla="*/ 1118 w 1413"/>
                <a:gd name="T9" fmla="*/ 499 h 549"/>
                <a:gd name="T10" fmla="*/ 1060 w 1413"/>
                <a:gd name="T11" fmla="*/ 493 h 549"/>
                <a:gd name="T12" fmla="*/ 1000 w 1413"/>
                <a:gd name="T13" fmla="*/ 495 h 549"/>
                <a:gd name="T14" fmla="*/ 939 w 1413"/>
                <a:gd name="T15" fmla="*/ 499 h 549"/>
                <a:gd name="T16" fmla="*/ 894 w 1413"/>
                <a:gd name="T17" fmla="*/ 482 h 549"/>
                <a:gd name="T18" fmla="*/ 962 w 1413"/>
                <a:gd name="T19" fmla="*/ 440 h 549"/>
                <a:gd name="T20" fmla="*/ 1005 w 1413"/>
                <a:gd name="T21" fmla="*/ 411 h 549"/>
                <a:gd name="T22" fmla="*/ 1043 w 1413"/>
                <a:gd name="T23" fmla="*/ 381 h 549"/>
                <a:gd name="T24" fmla="*/ 1069 w 1413"/>
                <a:gd name="T25" fmla="*/ 348 h 549"/>
                <a:gd name="T26" fmla="*/ 962 w 1413"/>
                <a:gd name="T27" fmla="*/ 383 h 549"/>
                <a:gd name="T28" fmla="*/ 855 w 1413"/>
                <a:gd name="T29" fmla="*/ 418 h 549"/>
                <a:gd name="T30" fmla="*/ 783 w 1413"/>
                <a:gd name="T31" fmla="*/ 436 h 549"/>
                <a:gd name="T32" fmla="*/ 670 w 1413"/>
                <a:gd name="T33" fmla="*/ 449 h 549"/>
                <a:gd name="T34" fmla="*/ 597 w 1413"/>
                <a:gd name="T35" fmla="*/ 449 h 549"/>
                <a:gd name="T36" fmla="*/ 531 w 1413"/>
                <a:gd name="T37" fmla="*/ 444 h 549"/>
                <a:gd name="T38" fmla="*/ 486 w 1413"/>
                <a:gd name="T39" fmla="*/ 427 h 549"/>
                <a:gd name="T40" fmla="*/ 459 w 1413"/>
                <a:gd name="T41" fmla="*/ 407 h 549"/>
                <a:gd name="T42" fmla="*/ 527 w 1413"/>
                <a:gd name="T43" fmla="*/ 389 h 549"/>
                <a:gd name="T44" fmla="*/ 572 w 1413"/>
                <a:gd name="T45" fmla="*/ 365 h 549"/>
                <a:gd name="T46" fmla="*/ 599 w 1413"/>
                <a:gd name="T47" fmla="*/ 339 h 549"/>
                <a:gd name="T48" fmla="*/ 634 w 1413"/>
                <a:gd name="T49" fmla="*/ 308 h 549"/>
                <a:gd name="T50" fmla="*/ 544 w 1413"/>
                <a:gd name="T51" fmla="*/ 334 h 549"/>
                <a:gd name="T52" fmla="*/ 463 w 1413"/>
                <a:gd name="T53" fmla="*/ 348 h 549"/>
                <a:gd name="T54" fmla="*/ 378 w 1413"/>
                <a:gd name="T55" fmla="*/ 356 h 549"/>
                <a:gd name="T56" fmla="*/ 303 w 1413"/>
                <a:gd name="T57" fmla="*/ 352 h 549"/>
                <a:gd name="T58" fmla="*/ 254 w 1413"/>
                <a:gd name="T59" fmla="*/ 334 h 549"/>
                <a:gd name="T60" fmla="*/ 233 w 1413"/>
                <a:gd name="T61" fmla="*/ 312 h 549"/>
                <a:gd name="T62" fmla="*/ 281 w 1413"/>
                <a:gd name="T63" fmla="*/ 291 h 549"/>
                <a:gd name="T64" fmla="*/ 313 w 1413"/>
                <a:gd name="T65" fmla="*/ 269 h 549"/>
                <a:gd name="T66" fmla="*/ 341 w 1413"/>
                <a:gd name="T67" fmla="*/ 244 h 549"/>
                <a:gd name="T68" fmla="*/ 339 w 1413"/>
                <a:gd name="T69" fmla="*/ 229 h 549"/>
                <a:gd name="T70" fmla="*/ 262 w 1413"/>
                <a:gd name="T71" fmla="*/ 246 h 549"/>
                <a:gd name="T72" fmla="*/ 179 w 1413"/>
                <a:gd name="T73" fmla="*/ 255 h 549"/>
                <a:gd name="T74" fmla="*/ 109 w 1413"/>
                <a:gd name="T75" fmla="*/ 254 h 549"/>
                <a:gd name="T76" fmla="*/ 51 w 1413"/>
                <a:gd name="T77" fmla="*/ 244 h 549"/>
                <a:gd name="T78" fmla="*/ 19 w 1413"/>
                <a:gd name="T79" fmla="*/ 229 h 549"/>
                <a:gd name="T80" fmla="*/ 0 w 1413"/>
                <a:gd name="T81" fmla="*/ 205 h 549"/>
                <a:gd name="T82" fmla="*/ 120 w 1413"/>
                <a:gd name="T83" fmla="*/ 187 h 549"/>
                <a:gd name="T84" fmla="*/ 309 w 1413"/>
                <a:gd name="T85" fmla="*/ 156 h 549"/>
                <a:gd name="T86" fmla="*/ 544 w 1413"/>
                <a:gd name="T87" fmla="*/ 119 h 549"/>
                <a:gd name="T88" fmla="*/ 742 w 1413"/>
                <a:gd name="T89" fmla="*/ 71 h 549"/>
                <a:gd name="T90" fmla="*/ 926 w 1413"/>
                <a:gd name="T91" fmla="*/ 26 h 549"/>
                <a:gd name="T92" fmla="*/ 1020 w 1413"/>
                <a:gd name="T93" fmla="*/ 9 h 549"/>
                <a:gd name="T94" fmla="*/ 1098 w 1413"/>
                <a:gd name="T95" fmla="*/ 0 h 549"/>
                <a:gd name="T96" fmla="*/ 1165 w 1413"/>
                <a:gd name="T97" fmla="*/ 2 h 549"/>
                <a:gd name="T98" fmla="*/ 1211 w 1413"/>
                <a:gd name="T99" fmla="*/ 7 h 549"/>
                <a:gd name="T100" fmla="*/ 1254 w 1413"/>
                <a:gd name="T101" fmla="*/ 27 h 549"/>
                <a:gd name="T102" fmla="*/ 1288 w 1413"/>
                <a:gd name="T103" fmla="*/ 71 h 549"/>
                <a:gd name="T104" fmla="*/ 1301 w 1413"/>
                <a:gd name="T105" fmla="*/ 117 h 549"/>
                <a:gd name="T106" fmla="*/ 1316 w 1413"/>
                <a:gd name="T107" fmla="*/ 148 h 549"/>
                <a:gd name="T108" fmla="*/ 1344 w 1413"/>
                <a:gd name="T109" fmla="*/ 159 h 549"/>
                <a:gd name="T110" fmla="*/ 1384 w 1413"/>
                <a:gd name="T111" fmla="*/ 156 h 549"/>
                <a:gd name="T112" fmla="*/ 1412 w 1413"/>
                <a:gd name="T113" fmla="*/ 145 h 549"/>
                <a:gd name="T114" fmla="*/ 1412 w 1413"/>
                <a:gd name="T115" fmla="*/ 548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3" h="549">
                  <a:moveTo>
                    <a:pt x="1412" y="548"/>
                  </a:moveTo>
                  <a:lnTo>
                    <a:pt x="1316" y="537"/>
                  </a:lnTo>
                  <a:lnTo>
                    <a:pt x="1237" y="524"/>
                  </a:lnTo>
                  <a:lnTo>
                    <a:pt x="1179" y="511"/>
                  </a:lnTo>
                  <a:lnTo>
                    <a:pt x="1118" y="499"/>
                  </a:lnTo>
                  <a:lnTo>
                    <a:pt x="1060" y="493"/>
                  </a:lnTo>
                  <a:lnTo>
                    <a:pt x="1000" y="495"/>
                  </a:lnTo>
                  <a:lnTo>
                    <a:pt x="939" y="499"/>
                  </a:lnTo>
                  <a:lnTo>
                    <a:pt x="894" y="482"/>
                  </a:lnTo>
                  <a:lnTo>
                    <a:pt x="962" y="440"/>
                  </a:lnTo>
                  <a:lnTo>
                    <a:pt x="1005" y="411"/>
                  </a:lnTo>
                  <a:lnTo>
                    <a:pt x="1043" y="381"/>
                  </a:lnTo>
                  <a:lnTo>
                    <a:pt x="1069" y="348"/>
                  </a:lnTo>
                  <a:lnTo>
                    <a:pt x="962" y="383"/>
                  </a:lnTo>
                  <a:lnTo>
                    <a:pt x="855" y="418"/>
                  </a:lnTo>
                  <a:lnTo>
                    <a:pt x="783" y="436"/>
                  </a:lnTo>
                  <a:lnTo>
                    <a:pt x="670" y="449"/>
                  </a:lnTo>
                  <a:lnTo>
                    <a:pt x="597" y="449"/>
                  </a:lnTo>
                  <a:lnTo>
                    <a:pt x="531" y="444"/>
                  </a:lnTo>
                  <a:lnTo>
                    <a:pt x="486" y="427"/>
                  </a:lnTo>
                  <a:lnTo>
                    <a:pt x="459" y="407"/>
                  </a:lnTo>
                  <a:lnTo>
                    <a:pt x="527" y="389"/>
                  </a:lnTo>
                  <a:lnTo>
                    <a:pt x="572" y="365"/>
                  </a:lnTo>
                  <a:lnTo>
                    <a:pt x="599" y="339"/>
                  </a:lnTo>
                  <a:lnTo>
                    <a:pt x="634" y="308"/>
                  </a:lnTo>
                  <a:lnTo>
                    <a:pt x="544" y="334"/>
                  </a:lnTo>
                  <a:lnTo>
                    <a:pt x="463" y="348"/>
                  </a:lnTo>
                  <a:lnTo>
                    <a:pt x="378" y="356"/>
                  </a:lnTo>
                  <a:lnTo>
                    <a:pt x="303" y="352"/>
                  </a:lnTo>
                  <a:lnTo>
                    <a:pt x="254" y="334"/>
                  </a:lnTo>
                  <a:lnTo>
                    <a:pt x="233" y="312"/>
                  </a:lnTo>
                  <a:lnTo>
                    <a:pt x="281" y="291"/>
                  </a:lnTo>
                  <a:lnTo>
                    <a:pt x="313" y="269"/>
                  </a:lnTo>
                  <a:lnTo>
                    <a:pt x="341" y="244"/>
                  </a:lnTo>
                  <a:lnTo>
                    <a:pt x="339" y="229"/>
                  </a:lnTo>
                  <a:lnTo>
                    <a:pt x="262" y="246"/>
                  </a:lnTo>
                  <a:lnTo>
                    <a:pt x="179" y="255"/>
                  </a:lnTo>
                  <a:lnTo>
                    <a:pt x="109" y="254"/>
                  </a:lnTo>
                  <a:lnTo>
                    <a:pt x="51" y="244"/>
                  </a:lnTo>
                  <a:lnTo>
                    <a:pt x="19" y="229"/>
                  </a:lnTo>
                  <a:lnTo>
                    <a:pt x="0" y="205"/>
                  </a:lnTo>
                  <a:lnTo>
                    <a:pt x="120" y="187"/>
                  </a:lnTo>
                  <a:lnTo>
                    <a:pt x="309" y="156"/>
                  </a:lnTo>
                  <a:lnTo>
                    <a:pt x="544" y="119"/>
                  </a:lnTo>
                  <a:lnTo>
                    <a:pt x="742" y="71"/>
                  </a:lnTo>
                  <a:lnTo>
                    <a:pt x="926" y="26"/>
                  </a:lnTo>
                  <a:lnTo>
                    <a:pt x="1020" y="9"/>
                  </a:lnTo>
                  <a:lnTo>
                    <a:pt x="1098" y="0"/>
                  </a:lnTo>
                  <a:lnTo>
                    <a:pt x="1165" y="2"/>
                  </a:lnTo>
                  <a:lnTo>
                    <a:pt x="1211" y="7"/>
                  </a:lnTo>
                  <a:lnTo>
                    <a:pt x="1254" y="27"/>
                  </a:lnTo>
                  <a:lnTo>
                    <a:pt x="1288" y="71"/>
                  </a:lnTo>
                  <a:lnTo>
                    <a:pt x="1301" y="117"/>
                  </a:lnTo>
                  <a:lnTo>
                    <a:pt x="1316" y="148"/>
                  </a:lnTo>
                  <a:lnTo>
                    <a:pt x="1344" y="159"/>
                  </a:lnTo>
                  <a:lnTo>
                    <a:pt x="1384" y="156"/>
                  </a:lnTo>
                  <a:lnTo>
                    <a:pt x="1412" y="145"/>
                  </a:lnTo>
                  <a:lnTo>
                    <a:pt x="1412" y="548"/>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6" name="Oval 16"/>
            <p:cNvSpPr>
              <a:spLocks noChangeArrowheads="1"/>
            </p:cNvSpPr>
            <p:nvPr/>
          </p:nvSpPr>
          <p:spPr bwMode="auto">
            <a:xfrm>
              <a:off x="2785" y="355"/>
              <a:ext cx="187" cy="198"/>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 name="Freeform 17"/>
            <p:cNvSpPr>
              <a:spLocks/>
            </p:cNvSpPr>
            <p:nvPr/>
          </p:nvSpPr>
          <p:spPr bwMode="auto">
            <a:xfrm>
              <a:off x="2976" y="583"/>
              <a:ext cx="1413" cy="549"/>
            </a:xfrm>
            <a:custGeom>
              <a:avLst/>
              <a:gdLst>
                <a:gd name="T0" fmla="*/ 0 w 1413"/>
                <a:gd name="T1" fmla="*/ 548 h 549"/>
                <a:gd name="T2" fmla="*/ 96 w 1413"/>
                <a:gd name="T3" fmla="*/ 537 h 549"/>
                <a:gd name="T4" fmla="*/ 175 w 1413"/>
                <a:gd name="T5" fmla="*/ 524 h 549"/>
                <a:gd name="T6" fmla="*/ 233 w 1413"/>
                <a:gd name="T7" fmla="*/ 511 h 549"/>
                <a:gd name="T8" fmla="*/ 294 w 1413"/>
                <a:gd name="T9" fmla="*/ 499 h 549"/>
                <a:gd name="T10" fmla="*/ 352 w 1413"/>
                <a:gd name="T11" fmla="*/ 493 h 549"/>
                <a:gd name="T12" fmla="*/ 412 w 1413"/>
                <a:gd name="T13" fmla="*/ 495 h 549"/>
                <a:gd name="T14" fmla="*/ 473 w 1413"/>
                <a:gd name="T15" fmla="*/ 499 h 549"/>
                <a:gd name="T16" fmla="*/ 518 w 1413"/>
                <a:gd name="T17" fmla="*/ 482 h 549"/>
                <a:gd name="T18" fmla="*/ 450 w 1413"/>
                <a:gd name="T19" fmla="*/ 440 h 549"/>
                <a:gd name="T20" fmla="*/ 407 w 1413"/>
                <a:gd name="T21" fmla="*/ 411 h 549"/>
                <a:gd name="T22" fmla="*/ 369 w 1413"/>
                <a:gd name="T23" fmla="*/ 381 h 549"/>
                <a:gd name="T24" fmla="*/ 343 w 1413"/>
                <a:gd name="T25" fmla="*/ 348 h 549"/>
                <a:gd name="T26" fmla="*/ 450 w 1413"/>
                <a:gd name="T27" fmla="*/ 383 h 549"/>
                <a:gd name="T28" fmla="*/ 557 w 1413"/>
                <a:gd name="T29" fmla="*/ 418 h 549"/>
                <a:gd name="T30" fmla="*/ 629 w 1413"/>
                <a:gd name="T31" fmla="*/ 436 h 549"/>
                <a:gd name="T32" fmla="*/ 742 w 1413"/>
                <a:gd name="T33" fmla="*/ 449 h 549"/>
                <a:gd name="T34" fmla="*/ 815 w 1413"/>
                <a:gd name="T35" fmla="*/ 449 h 549"/>
                <a:gd name="T36" fmla="*/ 881 w 1413"/>
                <a:gd name="T37" fmla="*/ 444 h 549"/>
                <a:gd name="T38" fmla="*/ 926 w 1413"/>
                <a:gd name="T39" fmla="*/ 427 h 549"/>
                <a:gd name="T40" fmla="*/ 953 w 1413"/>
                <a:gd name="T41" fmla="*/ 407 h 549"/>
                <a:gd name="T42" fmla="*/ 885 w 1413"/>
                <a:gd name="T43" fmla="*/ 389 h 549"/>
                <a:gd name="T44" fmla="*/ 840 w 1413"/>
                <a:gd name="T45" fmla="*/ 365 h 549"/>
                <a:gd name="T46" fmla="*/ 809 w 1413"/>
                <a:gd name="T47" fmla="*/ 339 h 549"/>
                <a:gd name="T48" fmla="*/ 778 w 1413"/>
                <a:gd name="T49" fmla="*/ 308 h 549"/>
                <a:gd name="T50" fmla="*/ 868 w 1413"/>
                <a:gd name="T51" fmla="*/ 334 h 549"/>
                <a:gd name="T52" fmla="*/ 949 w 1413"/>
                <a:gd name="T53" fmla="*/ 348 h 549"/>
                <a:gd name="T54" fmla="*/ 1034 w 1413"/>
                <a:gd name="T55" fmla="*/ 356 h 549"/>
                <a:gd name="T56" fmla="*/ 1109 w 1413"/>
                <a:gd name="T57" fmla="*/ 352 h 549"/>
                <a:gd name="T58" fmla="*/ 1158 w 1413"/>
                <a:gd name="T59" fmla="*/ 334 h 549"/>
                <a:gd name="T60" fmla="*/ 1179 w 1413"/>
                <a:gd name="T61" fmla="*/ 312 h 549"/>
                <a:gd name="T62" fmla="*/ 1131 w 1413"/>
                <a:gd name="T63" fmla="*/ 291 h 549"/>
                <a:gd name="T64" fmla="*/ 1099 w 1413"/>
                <a:gd name="T65" fmla="*/ 269 h 549"/>
                <a:gd name="T66" fmla="*/ 1071 w 1413"/>
                <a:gd name="T67" fmla="*/ 244 h 549"/>
                <a:gd name="T68" fmla="*/ 1073 w 1413"/>
                <a:gd name="T69" fmla="*/ 229 h 549"/>
                <a:gd name="T70" fmla="*/ 1150 w 1413"/>
                <a:gd name="T71" fmla="*/ 246 h 549"/>
                <a:gd name="T72" fmla="*/ 1233 w 1413"/>
                <a:gd name="T73" fmla="*/ 255 h 549"/>
                <a:gd name="T74" fmla="*/ 1311 w 1413"/>
                <a:gd name="T75" fmla="*/ 253 h 549"/>
                <a:gd name="T76" fmla="*/ 1361 w 1413"/>
                <a:gd name="T77" fmla="*/ 244 h 549"/>
                <a:gd name="T78" fmla="*/ 1393 w 1413"/>
                <a:gd name="T79" fmla="*/ 229 h 549"/>
                <a:gd name="T80" fmla="*/ 1412 w 1413"/>
                <a:gd name="T81" fmla="*/ 205 h 549"/>
                <a:gd name="T82" fmla="*/ 1292 w 1413"/>
                <a:gd name="T83" fmla="*/ 187 h 549"/>
                <a:gd name="T84" fmla="*/ 1087 w 1413"/>
                <a:gd name="T85" fmla="*/ 158 h 549"/>
                <a:gd name="T86" fmla="*/ 868 w 1413"/>
                <a:gd name="T87" fmla="*/ 119 h 549"/>
                <a:gd name="T88" fmla="*/ 670 w 1413"/>
                <a:gd name="T89" fmla="*/ 71 h 549"/>
                <a:gd name="T90" fmla="*/ 486 w 1413"/>
                <a:gd name="T91" fmla="*/ 26 h 549"/>
                <a:gd name="T92" fmla="*/ 392 w 1413"/>
                <a:gd name="T93" fmla="*/ 9 h 549"/>
                <a:gd name="T94" fmla="*/ 314 w 1413"/>
                <a:gd name="T95" fmla="*/ 0 h 549"/>
                <a:gd name="T96" fmla="*/ 247 w 1413"/>
                <a:gd name="T97" fmla="*/ 2 h 549"/>
                <a:gd name="T98" fmla="*/ 201 w 1413"/>
                <a:gd name="T99" fmla="*/ 7 h 549"/>
                <a:gd name="T100" fmla="*/ 158 w 1413"/>
                <a:gd name="T101" fmla="*/ 27 h 549"/>
                <a:gd name="T102" fmla="*/ 124 w 1413"/>
                <a:gd name="T103" fmla="*/ 71 h 549"/>
                <a:gd name="T104" fmla="*/ 111 w 1413"/>
                <a:gd name="T105" fmla="*/ 117 h 549"/>
                <a:gd name="T106" fmla="*/ 96 w 1413"/>
                <a:gd name="T107" fmla="*/ 148 h 549"/>
                <a:gd name="T108" fmla="*/ 68 w 1413"/>
                <a:gd name="T109" fmla="*/ 159 h 549"/>
                <a:gd name="T110" fmla="*/ 28 w 1413"/>
                <a:gd name="T111" fmla="*/ 156 h 549"/>
                <a:gd name="T112" fmla="*/ 0 w 1413"/>
                <a:gd name="T113" fmla="*/ 145 h 549"/>
                <a:gd name="T114" fmla="*/ 0 w 1413"/>
                <a:gd name="T115" fmla="*/ 548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3" h="549">
                  <a:moveTo>
                    <a:pt x="0" y="548"/>
                  </a:moveTo>
                  <a:lnTo>
                    <a:pt x="96" y="537"/>
                  </a:lnTo>
                  <a:lnTo>
                    <a:pt x="175" y="524"/>
                  </a:lnTo>
                  <a:lnTo>
                    <a:pt x="233" y="511"/>
                  </a:lnTo>
                  <a:lnTo>
                    <a:pt x="294" y="499"/>
                  </a:lnTo>
                  <a:lnTo>
                    <a:pt x="352" y="493"/>
                  </a:lnTo>
                  <a:lnTo>
                    <a:pt x="412" y="495"/>
                  </a:lnTo>
                  <a:lnTo>
                    <a:pt x="473" y="499"/>
                  </a:lnTo>
                  <a:lnTo>
                    <a:pt x="518" y="482"/>
                  </a:lnTo>
                  <a:lnTo>
                    <a:pt x="450" y="440"/>
                  </a:lnTo>
                  <a:lnTo>
                    <a:pt x="407" y="411"/>
                  </a:lnTo>
                  <a:lnTo>
                    <a:pt x="369" y="381"/>
                  </a:lnTo>
                  <a:lnTo>
                    <a:pt x="343" y="348"/>
                  </a:lnTo>
                  <a:lnTo>
                    <a:pt x="450" y="383"/>
                  </a:lnTo>
                  <a:lnTo>
                    <a:pt x="557" y="418"/>
                  </a:lnTo>
                  <a:lnTo>
                    <a:pt x="629" y="436"/>
                  </a:lnTo>
                  <a:lnTo>
                    <a:pt x="742" y="449"/>
                  </a:lnTo>
                  <a:lnTo>
                    <a:pt x="815" y="449"/>
                  </a:lnTo>
                  <a:lnTo>
                    <a:pt x="881" y="444"/>
                  </a:lnTo>
                  <a:lnTo>
                    <a:pt x="926" y="427"/>
                  </a:lnTo>
                  <a:lnTo>
                    <a:pt x="953" y="407"/>
                  </a:lnTo>
                  <a:lnTo>
                    <a:pt x="885" y="389"/>
                  </a:lnTo>
                  <a:lnTo>
                    <a:pt x="840" y="365"/>
                  </a:lnTo>
                  <a:lnTo>
                    <a:pt x="809" y="339"/>
                  </a:lnTo>
                  <a:lnTo>
                    <a:pt x="778" y="308"/>
                  </a:lnTo>
                  <a:lnTo>
                    <a:pt x="868" y="334"/>
                  </a:lnTo>
                  <a:lnTo>
                    <a:pt x="949" y="348"/>
                  </a:lnTo>
                  <a:lnTo>
                    <a:pt x="1034" y="356"/>
                  </a:lnTo>
                  <a:lnTo>
                    <a:pt x="1109" y="352"/>
                  </a:lnTo>
                  <a:lnTo>
                    <a:pt x="1158" y="334"/>
                  </a:lnTo>
                  <a:lnTo>
                    <a:pt x="1179" y="312"/>
                  </a:lnTo>
                  <a:lnTo>
                    <a:pt x="1131" y="291"/>
                  </a:lnTo>
                  <a:lnTo>
                    <a:pt x="1099" y="269"/>
                  </a:lnTo>
                  <a:lnTo>
                    <a:pt x="1071" y="244"/>
                  </a:lnTo>
                  <a:lnTo>
                    <a:pt x="1073" y="229"/>
                  </a:lnTo>
                  <a:lnTo>
                    <a:pt x="1150" y="246"/>
                  </a:lnTo>
                  <a:lnTo>
                    <a:pt x="1233" y="255"/>
                  </a:lnTo>
                  <a:lnTo>
                    <a:pt x="1311" y="253"/>
                  </a:lnTo>
                  <a:lnTo>
                    <a:pt x="1361" y="244"/>
                  </a:lnTo>
                  <a:lnTo>
                    <a:pt x="1393" y="229"/>
                  </a:lnTo>
                  <a:lnTo>
                    <a:pt x="1412" y="205"/>
                  </a:lnTo>
                  <a:lnTo>
                    <a:pt x="1292" y="187"/>
                  </a:lnTo>
                  <a:lnTo>
                    <a:pt x="1087" y="158"/>
                  </a:lnTo>
                  <a:lnTo>
                    <a:pt x="868" y="119"/>
                  </a:lnTo>
                  <a:lnTo>
                    <a:pt x="670" y="71"/>
                  </a:lnTo>
                  <a:lnTo>
                    <a:pt x="486" y="26"/>
                  </a:lnTo>
                  <a:lnTo>
                    <a:pt x="392" y="9"/>
                  </a:lnTo>
                  <a:lnTo>
                    <a:pt x="314" y="0"/>
                  </a:lnTo>
                  <a:lnTo>
                    <a:pt x="247" y="2"/>
                  </a:lnTo>
                  <a:lnTo>
                    <a:pt x="201" y="7"/>
                  </a:lnTo>
                  <a:lnTo>
                    <a:pt x="158" y="27"/>
                  </a:lnTo>
                  <a:lnTo>
                    <a:pt x="124" y="71"/>
                  </a:lnTo>
                  <a:lnTo>
                    <a:pt x="111" y="117"/>
                  </a:lnTo>
                  <a:lnTo>
                    <a:pt x="96" y="148"/>
                  </a:lnTo>
                  <a:lnTo>
                    <a:pt x="68" y="159"/>
                  </a:lnTo>
                  <a:lnTo>
                    <a:pt x="28" y="156"/>
                  </a:lnTo>
                  <a:lnTo>
                    <a:pt x="0" y="145"/>
                  </a:lnTo>
                  <a:lnTo>
                    <a:pt x="0" y="548"/>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Tree>
    <p:extLst>
      <p:ext uri="{BB962C8B-B14F-4D97-AF65-F5344CB8AC3E}">
        <p14:creationId xmlns:p14="http://schemas.microsoft.com/office/powerpoint/2010/main" val="1165621288"/>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ctr" rtl="0" eaLnBrk="1" latinLnBrk="0" hangingPunct="1">
        <a:spcBef>
          <a:spcPct val="0"/>
        </a:spcBef>
        <a:buNone/>
        <a:defRPr kumimoji="0" sz="4100" b="1" kern="1200" cap="none" baseline="0">
          <a:ln w="6350">
            <a:noFill/>
          </a:ln>
          <a:solidFill>
            <a:schemeClr val="accent2"/>
          </a:soli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bg2"/>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bg2"/>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bg2"/>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bg2"/>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bg2"/>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bg2"/>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bg2"/>
        </a:buClr>
        <a:buFont typeface="Wingdings 2"/>
        <a:buChar char=""/>
        <a:defRPr kumimoji="0" sz="1800" kern="1200">
          <a:solidFill>
            <a:schemeClr val="tx1"/>
          </a:solidFill>
          <a:latin typeface="+mn-lt"/>
          <a:ea typeface="+mn-ea"/>
          <a:cs typeface="+mn-cs"/>
        </a:defRPr>
      </a:lvl7pPr>
      <a:lvl8pPr marL="2167128" indent="-182880" algn="l" rtl="0" eaLnBrk="1" latinLnBrk="0" hangingPunct="1">
        <a:spcBef>
          <a:spcPct val="20000"/>
        </a:spcBef>
        <a:buClr>
          <a:schemeClr val="bg2"/>
        </a:buClr>
        <a:buFont typeface="Wingdings 2"/>
        <a:buChar char=""/>
        <a:defRPr kumimoji="0" sz="1800" kern="1200">
          <a:solidFill>
            <a:schemeClr val="tx1"/>
          </a:solidFill>
          <a:latin typeface="+mn-lt"/>
          <a:ea typeface="+mn-ea"/>
          <a:cs typeface="+mn-cs"/>
        </a:defRPr>
      </a:lvl8pPr>
      <a:lvl9pPr marL="2368296" indent="-182880" algn="l" rtl="0" eaLnBrk="1" latinLnBrk="0" hangingPunct="1">
        <a:spcBef>
          <a:spcPct val="20000"/>
        </a:spcBef>
        <a:buClr>
          <a:schemeClr val="bg2"/>
        </a:buClr>
        <a:buFont typeface="Wingdings 2"/>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guide id="3" orient="horz" pos="16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jp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59.gif"/><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64.jpg"/><Relationship Id="rId1" Type="http://schemas.openxmlformats.org/officeDocument/2006/relationships/slideLayout" Target="../slideLayouts/slideLayout2.xml"/><Relationship Id="rId4" Type="http://schemas.openxmlformats.org/officeDocument/2006/relationships/image" Target="../media/image66.jp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g"/><Relationship Id="rId1" Type="http://schemas.openxmlformats.org/officeDocument/2006/relationships/slideLayout" Target="../slideLayouts/slideLayout2.xml"/><Relationship Id="rId4" Type="http://schemas.openxmlformats.org/officeDocument/2006/relationships/image" Target="../media/image70.jp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74.gif"/><Relationship Id="rId2" Type="http://schemas.openxmlformats.org/officeDocument/2006/relationships/image" Target="../media/image73.jpg"/><Relationship Id="rId1" Type="http://schemas.openxmlformats.org/officeDocument/2006/relationships/slideLayout" Target="../slideLayouts/slideLayout2.xml"/><Relationship Id="rId4" Type="http://schemas.openxmlformats.org/officeDocument/2006/relationships/image" Target="../media/image75.jp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jpg"/><Relationship Id="rId1" Type="http://schemas.openxmlformats.org/officeDocument/2006/relationships/slideLayout" Target="../slideLayouts/slideLayout2.xml"/><Relationship Id="rId6" Type="http://schemas.openxmlformats.org/officeDocument/2006/relationships/image" Target="../media/image80.JPG"/><Relationship Id="rId5" Type="http://schemas.openxmlformats.org/officeDocument/2006/relationships/image" Target="../media/image79.jpg"/><Relationship Id="rId4" Type="http://schemas.openxmlformats.org/officeDocument/2006/relationships/image" Target="../media/image7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dirty="0"/>
          </a:p>
        </p:txBody>
      </p:sp>
      <p:sp>
        <p:nvSpPr>
          <p:cNvPr id="2" name="Title 1"/>
          <p:cNvSpPr>
            <a:spLocks noGrp="1"/>
          </p:cNvSpPr>
          <p:nvPr>
            <p:ph type="ctrTitle"/>
          </p:nvPr>
        </p:nvSpPr>
        <p:spPr/>
        <p:txBody>
          <a:bodyPr/>
          <a:lstStyle/>
          <a:p>
            <a:r>
              <a:rPr lang="en-US" dirty="0" smtClean="0"/>
              <a:t>Anatomy and Physiology </a:t>
            </a:r>
            <a:endParaRPr lang="en-US" dirty="0"/>
          </a:p>
        </p:txBody>
      </p:sp>
    </p:spTree>
    <p:extLst>
      <p:ext uri="{BB962C8B-B14F-4D97-AF65-F5344CB8AC3E}">
        <p14:creationId xmlns:p14="http://schemas.microsoft.com/office/powerpoint/2010/main" val="1297645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The entire body is made of cells that vary in size, shape, and function</a:t>
            </a:r>
          </a:p>
          <a:p>
            <a:r>
              <a:rPr lang="en-US" dirty="0" smtClean="0"/>
              <a:t>All cells need food, water, and oxygen to live and function</a:t>
            </a:r>
          </a:p>
          <a:p>
            <a:r>
              <a:rPr lang="en-US" dirty="0" smtClean="0"/>
              <a:t>Basic cell structures are the cell membrane, nucleus, and cytoplasm</a:t>
            </a:r>
          </a:p>
          <a:p>
            <a:r>
              <a:rPr lang="en-US" dirty="0" smtClean="0"/>
              <a:t>Cell membrane: is the outer covering of the cell. It holds the substance inside the cell and helps the cell maintained its shape </a:t>
            </a:r>
          </a:p>
          <a:p>
            <a:r>
              <a:rPr lang="en-US" dirty="0" smtClean="0"/>
              <a:t>The nucleus is the center portion of each cell. It directs the cell’s activities and contains the chromosomes. </a:t>
            </a:r>
          </a:p>
          <a:p>
            <a:r>
              <a:rPr lang="en-US" dirty="0" smtClean="0"/>
              <a:t>All cells have nucleus, with the exception of a RBC</a:t>
            </a:r>
          </a:p>
          <a:p>
            <a:r>
              <a:rPr lang="en-US" dirty="0" smtClean="0"/>
              <a:t>The cytoplasm surrounds the nucleus, this substance that does the work of the cell, ie. Reproduction to movement </a:t>
            </a:r>
          </a:p>
        </p:txBody>
      </p:sp>
      <p:sp>
        <p:nvSpPr>
          <p:cNvPr id="3" name="Title 2"/>
          <p:cNvSpPr>
            <a:spLocks noGrp="1"/>
          </p:cNvSpPr>
          <p:nvPr>
            <p:ph type="title"/>
          </p:nvPr>
        </p:nvSpPr>
        <p:spPr/>
        <p:txBody>
          <a:bodyPr/>
          <a:lstStyle/>
          <a:p>
            <a:r>
              <a:rPr lang="en-US" dirty="0" smtClean="0"/>
              <a:t>Cells</a:t>
            </a:r>
            <a:endParaRPr lang="en-US" dirty="0"/>
          </a:p>
        </p:txBody>
      </p:sp>
    </p:spTree>
    <p:extLst>
      <p:ext uri="{BB962C8B-B14F-4D97-AF65-F5344CB8AC3E}">
        <p14:creationId xmlns:p14="http://schemas.microsoft.com/office/powerpoint/2010/main" val="1906721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11355" y="1976858"/>
            <a:ext cx="8173615" cy="3817452"/>
          </a:xfrm>
        </p:spPr>
      </p:pic>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2142039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All cells have specific function, this is influenced by their shape. All cell types are different. Their shape and function chance to fit a specific need </a:t>
            </a:r>
          </a:p>
          <a:p>
            <a:r>
              <a:rPr lang="en-US" dirty="0" smtClean="0"/>
              <a:t>Nerve cells usually have long, thin extensions that can transmit nerve cell impulses over a distance </a:t>
            </a:r>
          </a:p>
          <a:p>
            <a:r>
              <a:rPr lang="en-US" dirty="0" smtClean="0"/>
              <a:t>Epithelial tissue are thin, flat, and tightly packed so that they form a protective layer over underlying cells </a:t>
            </a:r>
          </a:p>
          <a:p>
            <a:r>
              <a:rPr lang="en-US" dirty="0" smtClean="0"/>
              <a:t>Muscle cells are slender rods that attach at the ends of the structure they move  </a:t>
            </a:r>
            <a:endParaRPr lang="en-US" dirty="0"/>
          </a:p>
        </p:txBody>
      </p:sp>
      <p:sp>
        <p:nvSpPr>
          <p:cNvPr id="3" name="Title 2"/>
          <p:cNvSpPr>
            <a:spLocks noGrp="1"/>
          </p:cNvSpPr>
          <p:nvPr>
            <p:ph type="title"/>
          </p:nvPr>
        </p:nvSpPr>
        <p:spPr/>
        <p:txBody>
          <a:bodyPr/>
          <a:lstStyle/>
          <a:p>
            <a:r>
              <a:rPr lang="en-US" dirty="0" smtClean="0"/>
              <a:t>Cell types </a:t>
            </a:r>
            <a:endParaRPr lang="en-US" dirty="0"/>
          </a:p>
        </p:txBody>
      </p:sp>
    </p:spTree>
    <p:extLst>
      <p:ext uri="{BB962C8B-B14F-4D97-AF65-F5344CB8AC3E}">
        <p14:creationId xmlns:p14="http://schemas.microsoft.com/office/powerpoint/2010/main" val="2432471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88265" y="1756325"/>
            <a:ext cx="3994135" cy="3459487"/>
          </a:xfrm>
        </p:spPr>
      </p:pic>
      <p:sp>
        <p:nvSpPr>
          <p:cNvPr id="3" name="Title 2"/>
          <p:cNvSpPr>
            <a:spLocks noGrp="1"/>
          </p:cNvSpPr>
          <p:nvPr>
            <p:ph type="title"/>
          </p:nvPr>
        </p:nvSpPr>
        <p:spPr/>
        <p:txBody>
          <a:bodyPr/>
          <a:lstStyle/>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23" y="2126765"/>
            <a:ext cx="5854027" cy="3686207"/>
          </a:xfrm>
          <a:prstGeom prst="rect">
            <a:avLst/>
          </a:prstGeom>
        </p:spPr>
      </p:pic>
    </p:spTree>
    <p:extLst>
      <p:ext uri="{BB962C8B-B14F-4D97-AF65-F5344CB8AC3E}">
        <p14:creationId xmlns:p14="http://schemas.microsoft.com/office/powerpoint/2010/main" val="3801058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Connective tissues holds body parts together and connects them </a:t>
            </a:r>
          </a:p>
          <a:p>
            <a:r>
              <a:rPr lang="en-US" dirty="0" smtClean="0"/>
              <a:t>Bones, ligaments, and tendons are examples</a:t>
            </a:r>
          </a:p>
          <a:p>
            <a:r>
              <a:rPr lang="en-US" dirty="0" smtClean="0"/>
              <a:t>Epithelial tissue covers the internal and external body surface </a:t>
            </a:r>
          </a:p>
          <a:p>
            <a:r>
              <a:rPr lang="en-US" dirty="0" smtClean="0"/>
              <a:t>The skin and linings of internal organs, such as the intestines, are epithelial  </a:t>
            </a:r>
          </a:p>
          <a:p>
            <a:r>
              <a:rPr lang="en-US" dirty="0" smtClean="0"/>
              <a:t>Muscle tissue expands and contracts, allowing the body to move. </a:t>
            </a:r>
          </a:p>
          <a:p>
            <a:r>
              <a:rPr lang="en-US" dirty="0" smtClean="0"/>
              <a:t>Nervous tissue carries messages from all parts of the body to and from the brain and spinal cord. </a:t>
            </a:r>
            <a:endParaRPr lang="en-US" dirty="0"/>
          </a:p>
        </p:txBody>
      </p:sp>
      <p:sp>
        <p:nvSpPr>
          <p:cNvPr id="3" name="Title 2"/>
          <p:cNvSpPr>
            <a:spLocks noGrp="1"/>
          </p:cNvSpPr>
          <p:nvPr>
            <p:ph type="title"/>
          </p:nvPr>
        </p:nvSpPr>
        <p:spPr/>
        <p:txBody>
          <a:bodyPr/>
          <a:lstStyle/>
          <a:p>
            <a:r>
              <a:rPr lang="en-US" dirty="0" smtClean="0"/>
              <a:t>Tissues </a:t>
            </a:r>
            <a:endParaRPr lang="en-US" dirty="0"/>
          </a:p>
        </p:txBody>
      </p:sp>
    </p:spTree>
    <p:extLst>
      <p:ext uri="{BB962C8B-B14F-4D97-AF65-F5344CB8AC3E}">
        <p14:creationId xmlns:p14="http://schemas.microsoft.com/office/powerpoint/2010/main" val="3499492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2363" y="1506895"/>
            <a:ext cx="4329545" cy="3429000"/>
          </a:xfrm>
        </p:spPr>
      </p:pic>
      <p:sp>
        <p:nvSpPr>
          <p:cNvPr id="3" name="Title 2"/>
          <p:cNvSpPr>
            <a:spLocks noGrp="1"/>
          </p:cNvSpPr>
          <p:nvPr>
            <p:ph type="title"/>
          </p:nvPr>
        </p:nvSpPr>
        <p:spPr/>
        <p:txBody>
          <a:bodyPr/>
          <a:lstStyle/>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9453" y="1572209"/>
            <a:ext cx="4248539" cy="3811554"/>
          </a:xfrm>
          <a:prstGeom prst="rect">
            <a:avLst/>
          </a:prstGeom>
        </p:spPr>
      </p:pic>
    </p:spTree>
    <p:extLst>
      <p:ext uri="{BB962C8B-B14F-4D97-AF65-F5344CB8AC3E}">
        <p14:creationId xmlns:p14="http://schemas.microsoft.com/office/powerpoint/2010/main" val="1087875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Groups of tissue that work together to perform a specific function are called organs </a:t>
            </a:r>
          </a:p>
          <a:p>
            <a:r>
              <a:rPr lang="en-US" dirty="0" smtClean="0"/>
              <a:t>EX:</a:t>
            </a:r>
          </a:p>
          <a:p>
            <a:r>
              <a:rPr lang="en-US" dirty="0" smtClean="0"/>
              <a:t>The kidneys, which maintain water and salt balance in the blood </a:t>
            </a:r>
          </a:p>
          <a:p>
            <a:r>
              <a:rPr lang="en-US" dirty="0" smtClean="0"/>
              <a:t>The stomach, which breaks down food into substance that the circulatory system can transport throughout the body as nourishment for its cell.</a:t>
            </a:r>
            <a:endParaRPr lang="en-US" dirty="0"/>
          </a:p>
        </p:txBody>
      </p:sp>
      <p:sp>
        <p:nvSpPr>
          <p:cNvPr id="3" name="Title 2"/>
          <p:cNvSpPr>
            <a:spLocks noGrp="1"/>
          </p:cNvSpPr>
          <p:nvPr>
            <p:ph type="title"/>
          </p:nvPr>
        </p:nvSpPr>
        <p:spPr/>
        <p:txBody>
          <a:bodyPr/>
          <a:lstStyle/>
          <a:p>
            <a:r>
              <a:rPr lang="en-US" dirty="0" smtClean="0"/>
              <a:t>Organs </a:t>
            </a:r>
            <a:endParaRPr lang="en-US" dirty="0"/>
          </a:p>
        </p:txBody>
      </p:sp>
    </p:spTree>
    <p:extLst>
      <p:ext uri="{BB962C8B-B14F-4D97-AF65-F5344CB8AC3E}">
        <p14:creationId xmlns:p14="http://schemas.microsoft.com/office/powerpoint/2010/main" val="2297401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91000" y="1982593"/>
            <a:ext cx="3810000" cy="4091636"/>
          </a:xfrm>
        </p:spPr>
      </p:pic>
    </p:spTree>
    <p:extLst>
      <p:ext uri="{BB962C8B-B14F-4D97-AF65-F5344CB8AC3E}">
        <p14:creationId xmlns:p14="http://schemas.microsoft.com/office/powerpoint/2010/main" val="2603601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37160" indent="0">
              <a:buNone/>
            </a:pPr>
            <a:r>
              <a:rPr lang="en-US" dirty="0" smtClean="0"/>
              <a:t>Groups of organs working together to perform on of the body’s major functions are called a “system”. Systems have separate and distinct functions, but they rely on one another to perform their tasks </a:t>
            </a:r>
          </a:p>
          <a:p>
            <a:pPr marL="137160" indent="0">
              <a:buNone/>
            </a:pPr>
            <a:r>
              <a:rPr lang="en-US" dirty="0" smtClean="0"/>
              <a:t>Integumentary system 				Lymphatic system </a:t>
            </a:r>
          </a:p>
          <a:p>
            <a:pPr marL="137160" indent="0">
              <a:buNone/>
            </a:pPr>
            <a:r>
              <a:rPr lang="en-US" dirty="0" smtClean="0"/>
              <a:t>Muscular System 					Digestive system </a:t>
            </a:r>
          </a:p>
          <a:p>
            <a:pPr marL="137160" indent="0">
              <a:buNone/>
            </a:pPr>
            <a:r>
              <a:rPr lang="en-US" dirty="0" smtClean="0"/>
              <a:t>Central Nervous system 				Urinary system </a:t>
            </a:r>
          </a:p>
          <a:p>
            <a:pPr marL="137160" indent="0">
              <a:buNone/>
            </a:pPr>
            <a:r>
              <a:rPr lang="en-US" dirty="0" smtClean="0"/>
              <a:t>Peripheral Nervous system 			Reproductive system </a:t>
            </a:r>
          </a:p>
          <a:p>
            <a:pPr marL="137160" indent="0">
              <a:buNone/>
            </a:pPr>
            <a:r>
              <a:rPr lang="en-US" dirty="0" smtClean="0"/>
              <a:t>Endocrine system 				</a:t>
            </a:r>
          </a:p>
          <a:p>
            <a:pPr marL="137160" indent="0">
              <a:buNone/>
            </a:pPr>
            <a:r>
              <a:rPr lang="en-US" dirty="0" smtClean="0"/>
              <a:t>Cardiovascular </a:t>
            </a:r>
          </a:p>
          <a:p>
            <a:pPr marL="137160" indent="0">
              <a:buNone/>
            </a:pPr>
            <a:endParaRPr lang="en-US" dirty="0" smtClean="0"/>
          </a:p>
          <a:p>
            <a:pPr marL="137160" indent="0">
              <a:buNone/>
            </a:pPr>
            <a:endParaRPr lang="en-US" dirty="0"/>
          </a:p>
        </p:txBody>
      </p:sp>
      <p:sp>
        <p:nvSpPr>
          <p:cNvPr id="3" name="Title 2"/>
          <p:cNvSpPr>
            <a:spLocks noGrp="1"/>
          </p:cNvSpPr>
          <p:nvPr>
            <p:ph type="title"/>
          </p:nvPr>
        </p:nvSpPr>
        <p:spPr/>
        <p:txBody>
          <a:bodyPr/>
          <a:lstStyle/>
          <a:p>
            <a:r>
              <a:rPr lang="en-US" dirty="0" smtClean="0"/>
              <a:t>Systems </a:t>
            </a:r>
            <a:endParaRPr lang="en-US" dirty="0"/>
          </a:p>
        </p:txBody>
      </p:sp>
    </p:spTree>
    <p:extLst>
      <p:ext uri="{BB962C8B-B14F-4D97-AF65-F5344CB8AC3E}">
        <p14:creationId xmlns:p14="http://schemas.microsoft.com/office/powerpoint/2010/main" val="641629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skin and its derivatives(sweat and oil glands, hairs, and nails) make up a complex set of organs that serve several functions, mostly protective.</a:t>
            </a:r>
          </a:p>
          <a:p>
            <a:r>
              <a:rPr lang="en-US" dirty="0" smtClean="0"/>
              <a:t>This is the covering of the entire body roughly 1-2 square feet. It is the largest organ in the body. The skin weights about 9-11 lb. and accounts for 7% of total body weight </a:t>
            </a:r>
          </a:p>
          <a:p>
            <a:r>
              <a:rPr lang="en-US" dirty="0" smtClean="0"/>
              <a:t>Skin varies in thickness from 1.5- 4.0 mm. </a:t>
            </a:r>
          </a:p>
          <a:p>
            <a:r>
              <a:rPr lang="en-US" dirty="0" smtClean="0"/>
              <a:t>2 distinct regions the epidermis, and the dermis  </a:t>
            </a:r>
          </a:p>
        </p:txBody>
      </p:sp>
      <p:sp>
        <p:nvSpPr>
          <p:cNvPr id="3" name="Title 2"/>
          <p:cNvSpPr>
            <a:spLocks noGrp="1"/>
          </p:cNvSpPr>
          <p:nvPr>
            <p:ph type="title"/>
          </p:nvPr>
        </p:nvSpPr>
        <p:spPr/>
        <p:txBody>
          <a:bodyPr/>
          <a:lstStyle/>
          <a:p>
            <a:r>
              <a:rPr lang="en-US" i="1" dirty="0" smtClean="0"/>
              <a:t>Integumentary System </a:t>
            </a:r>
            <a:endParaRPr lang="en-US" i="1" dirty="0"/>
          </a:p>
        </p:txBody>
      </p:sp>
    </p:spTree>
    <p:extLst>
      <p:ext uri="{BB962C8B-B14F-4D97-AF65-F5344CB8AC3E}">
        <p14:creationId xmlns:p14="http://schemas.microsoft.com/office/powerpoint/2010/main" val="1899898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Epidermis-is composed of epithelial cells, is the outermost protective shield of the body </a:t>
            </a:r>
          </a:p>
          <a:p>
            <a:r>
              <a:rPr lang="en-US" dirty="0" smtClean="0"/>
              <a:t>Dermis lies under the epidermis it is vascular, it makes up the bulk of the skin. It is tough and leathery composed of fibrous connective tissue. </a:t>
            </a:r>
          </a:p>
          <a:p>
            <a:r>
              <a:rPr lang="en-US" dirty="0" smtClean="0"/>
              <a:t>Nutrients reach the epidermis by diffusing through the tissue fluid from the blood vessels in the dermis </a:t>
            </a:r>
          </a:p>
          <a:p>
            <a:r>
              <a:rPr lang="en-US" dirty="0" smtClean="0"/>
              <a:t> </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1557105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1217" y="1600200"/>
            <a:ext cx="11181184" cy="5061857"/>
          </a:xfrm>
        </p:spPr>
      </p:pic>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3848470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Variation in epidermal thickness determines if skin is thick or thin. In thick skin, which covers the palms, fingertips, and soles of the feet, the epidermis consists of five layers, or strata</a:t>
            </a:r>
          </a:p>
          <a:p>
            <a:r>
              <a:rPr lang="en-US" dirty="0" smtClean="0"/>
              <a:t>From deep to superficial, these layers are stratum basale, stratum spinosum, stratum granulosum, stratum lucidum, and satum corneum. </a:t>
            </a:r>
          </a:p>
          <a:p>
            <a:r>
              <a:rPr lang="en-US" dirty="0" smtClean="0"/>
              <a:t>Thin skin covers the remaining parts to the body</a:t>
            </a:r>
          </a:p>
          <a:p>
            <a:endParaRPr lang="en-US" dirty="0" smtClean="0"/>
          </a:p>
          <a:p>
            <a:endParaRPr lang="en-US" dirty="0"/>
          </a:p>
        </p:txBody>
      </p:sp>
      <p:sp>
        <p:nvSpPr>
          <p:cNvPr id="3" name="Title 2"/>
          <p:cNvSpPr>
            <a:spLocks noGrp="1"/>
          </p:cNvSpPr>
          <p:nvPr>
            <p:ph type="title"/>
          </p:nvPr>
        </p:nvSpPr>
        <p:spPr/>
        <p:txBody>
          <a:bodyPr/>
          <a:lstStyle/>
          <a:p>
            <a:r>
              <a:rPr lang="en-US" dirty="0" smtClean="0"/>
              <a:t>Layers of epidermis </a:t>
            </a:r>
            <a:endParaRPr lang="en-US" dirty="0"/>
          </a:p>
        </p:txBody>
      </p:sp>
    </p:spTree>
    <p:extLst>
      <p:ext uri="{BB962C8B-B14F-4D97-AF65-F5344CB8AC3E}">
        <p14:creationId xmlns:p14="http://schemas.microsoft.com/office/powerpoint/2010/main" val="3179372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581539"/>
            <a:ext cx="10972800" cy="4709160"/>
          </a:xfrm>
        </p:spPr>
        <p:txBody>
          <a:bodyPr/>
          <a:lstStyle/>
          <a:p>
            <a:r>
              <a:rPr lang="en-US" dirty="0" smtClean="0"/>
              <a:t>The 2</a:t>
            </a:r>
            <a:r>
              <a:rPr lang="en-US" baseline="30000" dirty="0" smtClean="0"/>
              <a:t>nd</a:t>
            </a:r>
            <a:r>
              <a:rPr lang="en-US" dirty="0" smtClean="0"/>
              <a:t> major skin region is the dermis, strong, flexible connective tissue. </a:t>
            </a:r>
          </a:p>
          <a:p>
            <a:r>
              <a:rPr lang="en-US" dirty="0" smtClean="0"/>
              <a:t>The dermis binds the entire body together like a body stocking.  </a:t>
            </a:r>
          </a:p>
          <a:p>
            <a:r>
              <a:rPr lang="en-US" dirty="0" smtClean="0"/>
              <a:t>Richly supplied with nerve fibers, blood vessels, and lymphatic vessels</a:t>
            </a:r>
          </a:p>
          <a:p>
            <a:r>
              <a:rPr lang="en-US" dirty="0" smtClean="0"/>
              <a:t>Major structures include hair follicles, as well as oil and sweat glands</a:t>
            </a:r>
          </a:p>
          <a:p>
            <a:endParaRPr lang="en-US" dirty="0"/>
          </a:p>
        </p:txBody>
      </p:sp>
      <p:sp>
        <p:nvSpPr>
          <p:cNvPr id="3" name="Title 2"/>
          <p:cNvSpPr>
            <a:spLocks noGrp="1"/>
          </p:cNvSpPr>
          <p:nvPr>
            <p:ph type="title"/>
          </p:nvPr>
        </p:nvSpPr>
        <p:spPr/>
        <p:txBody>
          <a:bodyPr/>
          <a:lstStyle/>
          <a:p>
            <a:r>
              <a:rPr lang="en-US" dirty="0" smtClean="0"/>
              <a:t>Dermis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3706" y="4097596"/>
            <a:ext cx="4814596" cy="2600325"/>
          </a:xfrm>
          <a:prstGeom prst="rect">
            <a:avLst/>
          </a:prstGeom>
        </p:spPr>
      </p:pic>
    </p:spTree>
    <p:extLst>
      <p:ext uri="{BB962C8B-B14F-4D97-AF65-F5344CB8AC3E}">
        <p14:creationId xmlns:p14="http://schemas.microsoft.com/office/powerpoint/2010/main" val="2717445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Three pigments contribute to skin color: melanin, carotene, and hemoglobin . Of these three only melanin in made with in the skin</a:t>
            </a:r>
          </a:p>
          <a:p>
            <a:r>
              <a:rPr lang="en-US" dirty="0" smtClean="0"/>
              <a:t>Melanin is made of an amino acid, this amino acid ranges in color from yellow to reddish brown to black. </a:t>
            </a:r>
          </a:p>
          <a:p>
            <a:r>
              <a:rPr lang="en-US" dirty="0" smtClean="0"/>
              <a:t>Obviously humans come in different colors, however distribution of those colors are not random</a:t>
            </a:r>
          </a:p>
          <a:p>
            <a:r>
              <a:rPr lang="en-US" dirty="0" smtClean="0"/>
              <a:t>Darker colored skin populations tend to be found nearer the equator where greater protection from the sun is needed, whereas those with lighter skin are found nearer the poles.</a:t>
            </a:r>
            <a:endParaRPr lang="en-US" dirty="0"/>
          </a:p>
        </p:txBody>
      </p:sp>
      <p:sp>
        <p:nvSpPr>
          <p:cNvPr id="3" name="Title 2"/>
          <p:cNvSpPr>
            <a:spLocks noGrp="1"/>
          </p:cNvSpPr>
          <p:nvPr>
            <p:ph type="title"/>
          </p:nvPr>
        </p:nvSpPr>
        <p:spPr/>
        <p:txBody>
          <a:bodyPr/>
          <a:lstStyle/>
          <a:p>
            <a:r>
              <a:rPr lang="en-US" dirty="0" smtClean="0"/>
              <a:t>Skin color </a:t>
            </a:r>
            <a:endParaRPr lang="en-US" dirty="0"/>
          </a:p>
        </p:txBody>
      </p:sp>
    </p:spTree>
    <p:extLst>
      <p:ext uri="{BB962C8B-B14F-4D97-AF65-F5344CB8AC3E}">
        <p14:creationId xmlns:p14="http://schemas.microsoft.com/office/powerpoint/2010/main" val="4241649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Since all humans have roughly the same amount of melanocytes, individual and racial differences in skin color reflect the relative kind and amount of melanin made and retained </a:t>
            </a:r>
          </a:p>
          <a:p>
            <a:r>
              <a:rPr lang="en-US" dirty="0" smtClean="0"/>
              <a:t>Melanocytes of black and brown skinned people produce more and darker melanosomes than those of fair skinned people </a:t>
            </a:r>
          </a:p>
          <a:p>
            <a:r>
              <a:rPr lang="en-US" dirty="0" smtClean="0"/>
              <a:t>Freckles and pigmented moles are local accumulations of melanin</a:t>
            </a:r>
          </a:p>
          <a:p>
            <a:r>
              <a:rPr lang="en-US" dirty="0" smtClean="0"/>
              <a:t>Stimulation by sunlight causes greater activity within our skin </a:t>
            </a:r>
          </a:p>
          <a:p>
            <a:r>
              <a:rPr lang="en-US" dirty="0" smtClean="0"/>
              <a:t>Prolonged exposure causes a substantial melanin buildup</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4137678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When hemoglobin is poorly oxygenated, both the blood and the skin of Caucasians appear blue or cyanotic in darker colored skin this would present in the lips as pale or almost white. </a:t>
            </a:r>
          </a:p>
          <a:p>
            <a:endParaRPr lang="en-US" dirty="0"/>
          </a:p>
          <a:p>
            <a:r>
              <a:rPr lang="en-US" dirty="0" smtClean="0"/>
              <a:t>This presentation appears during heart failure and severe respiratory disorders.</a:t>
            </a:r>
          </a:p>
          <a:p>
            <a:endParaRPr lang="en-US" dirty="0" smtClean="0"/>
          </a:p>
        </p:txBody>
      </p:sp>
      <p:sp>
        <p:nvSpPr>
          <p:cNvPr id="3" name="Title 2"/>
          <p:cNvSpPr>
            <a:spLocks noGrp="1"/>
          </p:cNvSpPr>
          <p:nvPr>
            <p:ph type="title"/>
          </p:nvPr>
        </p:nvSpPr>
        <p:spPr/>
        <p:txBody>
          <a:bodyPr/>
          <a:lstStyle/>
          <a:p>
            <a:r>
              <a:rPr lang="en-US" dirty="0" smtClean="0"/>
              <a:t>Hemostatic imbalance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1607" y="3886200"/>
            <a:ext cx="3797559" cy="284816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1767" y="3954780"/>
            <a:ext cx="2333625" cy="3048000"/>
          </a:xfrm>
          <a:prstGeom prst="rect">
            <a:avLst/>
          </a:prstGeom>
        </p:spPr>
      </p:pic>
    </p:spTree>
    <p:extLst>
      <p:ext uri="{BB962C8B-B14F-4D97-AF65-F5344CB8AC3E}">
        <p14:creationId xmlns:p14="http://schemas.microsoft.com/office/powerpoint/2010/main" val="4190623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Redness or erythema- this presents during embarrassment, fever, hypertension(HTN), inflammation, or allergy</a:t>
            </a:r>
          </a:p>
          <a:p>
            <a:r>
              <a:rPr lang="en-US" dirty="0" smtClean="0"/>
              <a:t>Pallor or blanching-During episodes of fear, anger, and certain other types of emotional stress, some people become pale. Pale skin can also indicate anemia, or low blood pressure(hypotension) </a:t>
            </a:r>
          </a:p>
          <a:p>
            <a:r>
              <a:rPr lang="en-US" dirty="0" smtClean="0"/>
              <a:t>Jaundice or yellow cast-an abnormal yellow skin tone usually signifies a liver disorder in which yellow pigment accumulates in the blood and are deposited in the body tissues</a:t>
            </a:r>
          </a:p>
          <a:p>
            <a:r>
              <a:rPr lang="en-US" dirty="0" smtClean="0"/>
              <a:t>Black and blue marks or bruises- reveal where blood escaped from the circulation and clotted beneath the skin(hematomas)</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1576973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52800" y="1825980"/>
            <a:ext cx="2743200" cy="2743200"/>
          </a:xfrm>
        </p:spPr>
      </p:pic>
      <p:sp>
        <p:nvSpPr>
          <p:cNvPr id="3" name="Title 2"/>
          <p:cNvSpPr>
            <a:spLocks noGrp="1"/>
          </p:cNvSpPr>
          <p:nvPr>
            <p:ph type="title"/>
          </p:nvPr>
        </p:nvSpPr>
        <p:spPr/>
        <p:txBody>
          <a:bodyPr/>
          <a:lstStyle/>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162" y="4569180"/>
            <a:ext cx="1585426" cy="211390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7796" y="2050143"/>
            <a:ext cx="3048000" cy="4064000"/>
          </a:xfrm>
          <a:prstGeom prst="rect">
            <a:avLst/>
          </a:prstGeom>
        </p:spPr>
      </p:pic>
    </p:spTree>
    <p:extLst>
      <p:ext uri="{BB962C8B-B14F-4D97-AF65-F5344CB8AC3E}">
        <p14:creationId xmlns:p14="http://schemas.microsoft.com/office/powerpoint/2010/main" val="3209053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Along with skin itself the integumentary system includes several derivatives of the epidermis. Including nails, sweat glands, sebaceous(oil) glands, and hair follicles.</a:t>
            </a:r>
          </a:p>
          <a:p>
            <a:r>
              <a:rPr lang="en-US" dirty="0" smtClean="0"/>
              <a:t>Sweat Glands- are distributed over the entire skin surface except for the nipples and parts of the external genitalia. We have roughly 3 million sweat glands per person</a:t>
            </a:r>
          </a:p>
          <a:p>
            <a:r>
              <a:rPr lang="en-US" dirty="0" smtClean="0"/>
              <a:t>There are two types of sweat glands Eccrine and Apocrine </a:t>
            </a:r>
            <a:endParaRPr lang="en-US" dirty="0"/>
          </a:p>
        </p:txBody>
      </p:sp>
      <p:sp>
        <p:nvSpPr>
          <p:cNvPr id="3" name="Title 2"/>
          <p:cNvSpPr>
            <a:spLocks noGrp="1"/>
          </p:cNvSpPr>
          <p:nvPr>
            <p:ph type="title"/>
          </p:nvPr>
        </p:nvSpPr>
        <p:spPr/>
        <p:txBody>
          <a:bodyPr/>
          <a:lstStyle/>
          <a:p>
            <a:r>
              <a:rPr lang="en-US" dirty="0" smtClean="0"/>
              <a:t>Appendages of the Skin </a:t>
            </a:r>
            <a:endParaRPr lang="en-US" dirty="0"/>
          </a:p>
        </p:txBody>
      </p:sp>
    </p:spTree>
    <p:extLst>
      <p:ext uri="{BB962C8B-B14F-4D97-AF65-F5344CB8AC3E}">
        <p14:creationId xmlns:p14="http://schemas.microsoft.com/office/powerpoint/2010/main" val="1439555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Eccrine</a:t>
            </a:r>
            <a:r>
              <a:rPr lang="en-US" dirty="0"/>
              <a:t>-</a:t>
            </a:r>
            <a:r>
              <a:rPr lang="en-US" dirty="0" smtClean="0"/>
              <a:t>sweat glands are far more numerous and are particularly abundant on the palms, soles of the feet, and forehead. This type of sweat is 99% water with some salts, vitamin c, has a ph between 4-6</a:t>
            </a:r>
          </a:p>
          <a:p>
            <a:r>
              <a:rPr lang="en-US" dirty="0" smtClean="0"/>
              <a:t>Apocrine sweat glands- approx. 2000 of them are largely confined to the axillary and anogential areas. These glands begin functioning at puberty , they play little role in thermoregulation. </a:t>
            </a:r>
            <a:endParaRPr lang="en-US" dirty="0"/>
          </a:p>
          <a:p>
            <a:r>
              <a:rPr lang="en-US" dirty="0" smtClean="0"/>
              <a:t>Ceruminous glands- found lining of the external ear canal. They secrete a sticky substance called cerumen or ear wax. This is thought to deter insects and block entry of foreign material </a:t>
            </a:r>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2592749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Mammary glands-another variety of specialized sweat glands except these secret milk</a:t>
            </a:r>
          </a:p>
          <a:p>
            <a:r>
              <a:rPr lang="en-US" dirty="0" smtClean="0"/>
              <a:t>Sebaceous(oil) glands-found all over the body except on the palms and soles. They are small on the body trunk and limbs, but large on the face, neck, and upper chest. These glands secrete an oily substance called sebum. </a:t>
            </a:r>
          </a:p>
          <a:p>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807532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If sebaceous gland duct becomes blocked by accumulated sebum, a whitehead appears on the skin surface. If the material oxidizes and dries, it darkens to form a blackhead </a:t>
            </a:r>
          </a:p>
          <a:p>
            <a:r>
              <a:rPr lang="en-US" dirty="0" smtClean="0"/>
              <a:t>Acne is an inflammation of the sebaceous glands accompanied by “pimples” on the skin. Usually caused by bacterial infection</a:t>
            </a:r>
            <a:endParaRPr lang="en-US" dirty="0"/>
          </a:p>
        </p:txBody>
      </p:sp>
      <p:sp>
        <p:nvSpPr>
          <p:cNvPr id="3" name="Title 2"/>
          <p:cNvSpPr>
            <a:spLocks noGrp="1"/>
          </p:cNvSpPr>
          <p:nvPr>
            <p:ph type="title"/>
          </p:nvPr>
        </p:nvSpPr>
        <p:spPr/>
        <p:txBody>
          <a:bodyPr/>
          <a:lstStyle/>
          <a:p>
            <a:r>
              <a:rPr lang="en-US" dirty="0" smtClean="0"/>
              <a:t>Homeostatic Imbalance </a:t>
            </a:r>
            <a:endParaRPr lang="en-US" dirty="0"/>
          </a:p>
        </p:txBody>
      </p:sp>
    </p:spTree>
    <p:extLst>
      <p:ext uri="{BB962C8B-B14F-4D97-AF65-F5344CB8AC3E}">
        <p14:creationId xmlns:p14="http://schemas.microsoft.com/office/powerpoint/2010/main" val="1698034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skin and its derivatives perform a variety of functions that affect body metabolism and prevent external factors from upsetting body homeostasis </a:t>
            </a:r>
          </a:p>
          <a:p>
            <a:r>
              <a:rPr lang="en-US" dirty="0" smtClean="0"/>
              <a:t>Protection- the skin constitutes at least 3 types of barriers</a:t>
            </a:r>
          </a:p>
          <a:p>
            <a:r>
              <a:rPr lang="en-US" dirty="0" smtClean="0"/>
              <a:t>Chemical, physical, and biological </a:t>
            </a:r>
          </a:p>
          <a:p>
            <a:r>
              <a:rPr lang="en-US" dirty="0" smtClean="0"/>
              <a:t>Chemical Barriers-the chemical barriers include skin secretions and melanin. Although the skin’s surface teems with bacteria, the low ph of skin secretions, this slows the growth of bacteria that case infection </a:t>
            </a:r>
          </a:p>
          <a:p>
            <a:endParaRPr lang="en-US" dirty="0"/>
          </a:p>
        </p:txBody>
      </p:sp>
      <p:sp>
        <p:nvSpPr>
          <p:cNvPr id="3" name="Title 2"/>
          <p:cNvSpPr>
            <a:spLocks noGrp="1"/>
          </p:cNvSpPr>
          <p:nvPr>
            <p:ph type="title"/>
          </p:nvPr>
        </p:nvSpPr>
        <p:spPr/>
        <p:txBody>
          <a:bodyPr/>
          <a:lstStyle/>
          <a:p>
            <a:r>
              <a:rPr lang="en-US" dirty="0" smtClean="0"/>
              <a:t>Functions of the Integumentary System</a:t>
            </a:r>
            <a:endParaRPr lang="en-US" dirty="0"/>
          </a:p>
        </p:txBody>
      </p:sp>
    </p:spTree>
    <p:extLst>
      <p:ext uri="{BB962C8B-B14F-4D97-AF65-F5344CB8AC3E}">
        <p14:creationId xmlns:p14="http://schemas.microsoft.com/office/powerpoint/2010/main" val="3040511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The skin plays an extensive role in body temperature regulation. As long as the external temp is lower than the body temp, the skin surface loses heat to the air and the cooler objects in its environment.</a:t>
            </a:r>
          </a:p>
          <a:p>
            <a:r>
              <a:rPr lang="en-US" dirty="0" smtClean="0"/>
              <a:t>Under normal resting conditions, and as long as the environment temp is below 88-90F, sweat glands continuously secrete unnoticeable amounts of sweat. When the body temp rises, dermal blood vessels dilate and the sweat glands are stimulated into vigorous secretory activity. Sweat becomes noticeable and can count for the loss of up to 12L of the bodies water in one day </a:t>
            </a:r>
          </a:p>
          <a:p>
            <a:r>
              <a:rPr lang="en-US" dirty="0" smtClean="0"/>
              <a:t>Evaporation of sweat from the skin cools the body thus preventing overheating </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3131797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When the external environment is cold, dermal blood vessels constrict. This causes the warm blood to bypass the skin temporarily and allows skin temp to drop. This causes passive heat loss from the body to slow, thus conserving body heat</a:t>
            </a:r>
            <a:endParaRPr lang="en-US" dirty="0"/>
          </a:p>
        </p:txBody>
      </p:sp>
      <p:sp>
        <p:nvSpPr>
          <p:cNvPr id="3" name="Title 2"/>
          <p:cNvSpPr>
            <a:spLocks noGrp="1"/>
          </p:cNvSpPr>
          <p:nvPr>
            <p:ph type="title"/>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7751" y="3062874"/>
            <a:ext cx="5237805" cy="3552530"/>
          </a:xfrm>
          <a:prstGeom prst="rect">
            <a:avLst/>
          </a:prstGeom>
        </p:spPr>
      </p:pic>
    </p:spTree>
    <p:extLst>
      <p:ext uri="{BB962C8B-B14F-4D97-AF65-F5344CB8AC3E}">
        <p14:creationId xmlns:p14="http://schemas.microsoft.com/office/powerpoint/2010/main" val="189161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Skin Cancer- 1 in 5 Americans develops skin cancer at some point. Most tumors arise in the skin are benign and do not spread(metastasize) to other body areas</a:t>
            </a:r>
          </a:p>
          <a:p>
            <a:r>
              <a:rPr lang="en-US" dirty="0" smtClean="0"/>
              <a:t>A wart, or a neoplasm caused by a virus is one example </a:t>
            </a:r>
          </a:p>
          <a:p>
            <a:r>
              <a:rPr lang="en-US" dirty="0" smtClean="0"/>
              <a:t>Some skin tumors are malignant, or cancerous and invade other body areas</a:t>
            </a:r>
          </a:p>
          <a:p>
            <a:r>
              <a:rPr lang="en-US" dirty="0" smtClean="0"/>
              <a:t>The leading factor for skin CA is exposure to UV light, from the sun which damages DNA. UV light also disables the tumor  suppressor gene</a:t>
            </a:r>
            <a:endParaRPr lang="en-US" dirty="0"/>
          </a:p>
        </p:txBody>
      </p:sp>
      <p:sp>
        <p:nvSpPr>
          <p:cNvPr id="3" name="Title 2"/>
          <p:cNvSpPr>
            <a:spLocks noGrp="1"/>
          </p:cNvSpPr>
          <p:nvPr>
            <p:ph type="title"/>
          </p:nvPr>
        </p:nvSpPr>
        <p:spPr/>
        <p:txBody>
          <a:bodyPr/>
          <a:lstStyle/>
          <a:p>
            <a:r>
              <a:rPr lang="en-US" dirty="0" smtClean="0"/>
              <a:t>Homeostatic Imbalance </a:t>
            </a:r>
            <a:endParaRPr lang="en-US" dirty="0"/>
          </a:p>
        </p:txBody>
      </p:sp>
    </p:spTree>
    <p:extLst>
      <p:ext uri="{BB962C8B-B14F-4D97-AF65-F5344CB8AC3E}">
        <p14:creationId xmlns:p14="http://schemas.microsoft.com/office/powerpoint/2010/main" val="69472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Burns are a devastating threat to the body primarily because of their effects on skin. A burn is tissue damage inflicted by intense heat, electricity, radiation, or certain chemicals</a:t>
            </a:r>
          </a:p>
          <a:p>
            <a:r>
              <a:rPr lang="en-US" dirty="0" smtClean="0"/>
              <a:t>The immediate life threat from severe burns is the catastrophic loss of body fluids containing proteins, electrolytes, resulting in dehydration and electrolyte imbalance. </a:t>
            </a:r>
          </a:p>
          <a:p>
            <a:r>
              <a:rPr lang="en-US" dirty="0" smtClean="0"/>
              <a:t>This in turn results in renal shutdown, and circulatory shock</a:t>
            </a:r>
            <a:endParaRPr lang="en-US" dirty="0"/>
          </a:p>
        </p:txBody>
      </p:sp>
      <p:sp>
        <p:nvSpPr>
          <p:cNvPr id="3" name="Title 2"/>
          <p:cNvSpPr>
            <a:spLocks noGrp="1"/>
          </p:cNvSpPr>
          <p:nvPr>
            <p:ph type="title"/>
          </p:nvPr>
        </p:nvSpPr>
        <p:spPr/>
        <p:txBody>
          <a:bodyPr/>
          <a:lstStyle/>
          <a:p>
            <a:r>
              <a:rPr lang="en-US" dirty="0" smtClean="0"/>
              <a:t>Burns </a:t>
            </a:r>
            <a:endParaRPr lang="en-US" dirty="0"/>
          </a:p>
        </p:txBody>
      </p:sp>
    </p:spTree>
    <p:extLst>
      <p:ext uri="{BB962C8B-B14F-4D97-AF65-F5344CB8AC3E}">
        <p14:creationId xmlns:p14="http://schemas.microsoft.com/office/powerpoint/2010/main" val="4033600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192278" y="3642296"/>
            <a:ext cx="3465362" cy="2562559"/>
          </a:xfrm>
        </p:spPr>
      </p:pic>
      <p:sp>
        <p:nvSpPr>
          <p:cNvPr id="3" name="Title 2"/>
          <p:cNvSpPr>
            <a:spLocks noGrp="1"/>
          </p:cNvSpPr>
          <p:nvPr>
            <p:ph type="title"/>
          </p:nvPr>
        </p:nvSpPr>
        <p:spPr/>
        <p:txBody>
          <a:bodyPr/>
          <a:lstStyle/>
          <a:p>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3893" y="3498980"/>
            <a:ext cx="3814041" cy="2705875"/>
          </a:xfrm>
          <a:prstGeom prst="rect">
            <a:avLst/>
          </a:prstGeom>
        </p:spPr>
      </p:pic>
    </p:spTree>
    <p:extLst>
      <p:ext uri="{BB962C8B-B14F-4D97-AF65-F5344CB8AC3E}">
        <p14:creationId xmlns:p14="http://schemas.microsoft.com/office/powerpoint/2010/main" val="1137429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When calculating your Pt burns we use the percentage of body surface burned using a tool called the rule of nines. This method divides the body up in 11 areas, each accounting for 9% of total body area. This method is used only as a approximate to aid in treatment and evaluation as to the extent of the burns. </a:t>
            </a:r>
          </a:p>
          <a:p>
            <a:r>
              <a:rPr lang="en-US" dirty="0" smtClean="0"/>
              <a:t>Burn Pt’s need thousands of extra calories daily to replace lost proteins and allow for tissue repair. After the initial crisis of the burn infection becomes the main threat and is the leading cause of death in burn victims </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1004900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Burned skin is sterile for about 24 hours. Thereafter bacteria, fungi, and other pathogens easily invade areas where the skin barrier is destroyed, and they multiply rapidly in the nutrient rich environment of dead tissue. Adding to the problem is the fact that the immune system becomes deficient within one to two days after severe burning injury </a:t>
            </a:r>
            <a:endParaRPr lang="en-US" dirty="0"/>
          </a:p>
        </p:txBody>
      </p:sp>
      <p:sp>
        <p:nvSpPr>
          <p:cNvPr id="3" name="Title 2"/>
          <p:cNvSpPr>
            <a:spLocks noGrp="1"/>
          </p:cNvSpPr>
          <p:nvPr>
            <p:ph type="title"/>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7518" y="3724962"/>
            <a:ext cx="4049485" cy="2766959"/>
          </a:xfrm>
          <a:prstGeom prst="rect">
            <a:avLst/>
          </a:prstGeom>
        </p:spPr>
      </p:pic>
    </p:spTree>
    <p:extLst>
      <p:ext uri="{BB962C8B-B14F-4D97-AF65-F5344CB8AC3E}">
        <p14:creationId xmlns:p14="http://schemas.microsoft.com/office/powerpoint/2010/main" val="4049435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1</a:t>
            </a:r>
            <a:r>
              <a:rPr lang="en-US" baseline="30000" dirty="0" smtClean="0"/>
              <a:t>st</a:t>
            </a:r>
            <a:r>
              <a:rPr lang="en-US" dirty="0" smtClean="0"/>
              <a:t> degree burns-only the epidermis is damaged. </a:t>
            </a:r>
            <a:endParaRPr lang="en-US" dirty="0"/>
          </a:p>
          <a:p>
            <a:r>
              <a:rPr lang="en-US" dirty="0" smtClean="0"/>
              <a:t>S/S-localized redness, swelling, and pain</a:t>
            </a:r>
          </a:p>
          <a:p>
            <a:r>
              <a:rPr lang="en-US" dirty="0" smtClean="0"/>
              <a:t>1</a:t>
            </a:r>
            <a:r>
              <a:rPr lang="en-US" baseline="30000" dirty="0" smtClean="0"/>
              <a:t>st</a:t>
            </a:r>
            <a:r>
              <a:rPr lang="en-US" dirty="0" smtClean="0"/>
              <a:t> degree tend to heal in 2-3 days without special treatment</a:t>
            </a:r>
          </a:p>
          <a:p>
            <a:r>
              <a:rPr lang="en-US" dirty="0" smtClean="0"/>
              <a:t>Sunburns are usually a source for these burns </a:t>
            </a:r>
            <a:endParaRPr lang="en-US" dirty="0"/>
          </a:p>
        </p:txBody>
      </p:sp>
      <p:sp>
        <p:nvSpPr>
          <p:cNvPr id="3" name="Title 2"/>
          <p:cNvSpPr>
            <a:spLocks noGrp="1"/>
          </p:cNvSpPr>
          <p:nvPr>
            <p:ph type="title"/>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3029" y="3125755"/>
            <a:ext cx="3405673" cy="3183605"/>
          </a:xfrm>
          <a:prstGeom prst="rect">
            <a:avLst/>
          </a:prstGeom>
        </p:spPr>
      </p:pic>
    </p:spTree>
    <p:extLst>
      <p:ext uri="{BB962C8B-B14F-4D97-AF65-F5344CB8AC3E}">
        <p14:creationId xmlns:p14="http://schemas.microsoft.com/office/powerpoint/2010/main" val="1503795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2</a:t>
            </a:r>
            <a:r>
              <a:rPr lang="en-US" baseline="30000" dirty="0" smtClean="0"/>
              <a:t>nd</a:t>
            </a:r>
            <a:r>
              <a:rPr lang="en-US" dirty="0" smtClean="0"/>
              <a:t> degree burns-injure the epidermis and the upper regions of the dermis</a:t>
            </a:r>
          </a:p>
          <a:p>
            <a:r>
              <a:rPr lang="en-US" dirty="0" smtClean="0"/>
              <a:t>S/S- mimic those of 1</a:t>
            </a:r>
            <a:r>
              <a:rPr lang="en-US" baseline="30000" dirty="0" smtClean="0"/>
              <a:t>st</a:t>
            </a:r>
            <a:r>
              <a:rPr lang="en-US" dirty="0" smtClean="0"/>
              <a:t> degree burns, but blistering usually occurs. </a:t>
            </a:r>
          </a:p>
          <a:p>
            <a:r>
              <a:rPr lang="en-US" dirty="0" smtClean="0"/>
              <a:t>Skin regeneration occurs with little to no scaring within three to four weeks if care is taken to avoid infection </a:t>
            </a:r>
          </a:p>
          <a:p>
            <a:r>
              <a:rPr lang="en-US" dirty="0" smtClean="0"/>
              <a:t>1</a:t>
            </a:r>
            <a:r>
              <a:rPr lang="en-US" baseline="30000" dirty="0" smtClean="0"/>
              <a:t>st</a:t>
            </a:r>
            <a:r>
              <a:rPr lang="en-US" dirty="0" smtClean="0"/>
              <a:t> and 2</a:t>
            </a:r>
            <a:r>
              <a:rPr lang="en-US" baseline="30000" dirty="0" smtClean="0"/>
              <a:t>nd</a:t>
            </a:r>
            <a:r>
              <a:rPr lang="en-US" dirty="0" smtClean="0"/>
              <a:t> degree burns are know as partial thickness burns </a:t>
            </a:r>
          </a:p>
        </p:txBody>
      </p:sp>
      <p:sp>
        <p:nvSpPr>
          <p:cNvPr id="3" name="Title 2"/>
          <p:cNvSpPr>
            <a:spLocks noGrp="1"/>
          </p:cNvSpPr>
          <p:nvPr>
            <p:ph type="title"/>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6212" y="4469364"/>
            <a:ext cx="3166188" cy="209161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034" y="4478176"/>
            <a:ext cx="3658248" cy="2082800"/>
          </a:xfrm>
          <a:prstGeom prst="rect">
            <a:avLst/>
          </a:prstGeom>
        </p:spPr>
      </p:pic>
    </p:spTree>
    <p:extLst>
      <p:ext uri="{BB962C8B-B14F-4D97-AF65-F5344CB8AC3E}">
        <p14:creationId xmlns:p14="http://schemas.microsoft.com/office/powerpoint/2010/main" val="729511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3</a:t>
            </a:r>
            <a:r>
              <a:rPr lang="en-US" baseline="30000" dirty="0" smtClean="0"/>
              <a:t>rd</a:t>
            </a:r>
            <a:r>
              <a:rPr lang="en-US" dirty="0" smtClean="0"/>
              <a:t> degree burns are full thickness burns, involving the entire thickness of the skin. The burned area appears gray-white, cherry red, or blackened, and initially there is little or no edema. Since the nerve endings in the area have been destroyed  the burn area has no pain. Skin grafts are necessary </a:t>
            </a:r>
            <a:endParaRPr lang="en-US" dirty="0"/>
          </a:p>
        </p:txBody>
      </p:sp>
      <p:sp>
        <p:nvSpPr>
          <p:cNvPr id="3" name="Title 2"/>
          <p:cNvSpPr>
            <a:spLocks noGrp="1"/>
          </p:cNvSpPr>
          <p:nvPr>
            <p:ph type="title"/>
          </p:nvPr>
        </p:nvSpPr>
        <p:spPr/>
        <p:txBody>
          <a:bodyPr/>
          <a:lstStyle/>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1802" y="4067026"/>
            <a:ext cx="3223876" cy="215649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5053" y="3757515"/>
            <a:ext cx="3560714" cy="2551845"/>
          </a:xfrm>
          <a:prstGeom prst="rect">
            <a:avLst/>
          </a:prstGeom>
        </p:spPr>
      </p:pic>
    </p:spTree>
    <p:extLst>
      <p:ext uri="{BB962C8B-B14F-4D97-AF65-F5344CB8AC3E}">
        <p14:creationId xmlns:p14="http://schemas.microsoft.com/office/powerpoint/2010/main" val="2489726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In general burns are considered critical if any of the following conditions exist. </a:t>
            </a:r>
            <a:endParaRPr lang="en-US" dirty="0"/>
          </a:p>
          <a:p>
            <a:r>
              <a:rPr lang="en-US" dirty="0" smtClean="0"/>
              <a:t>1. over 25% of the body has 2</a:t>
            </a:r>
            <a:r>
              <a:rPr lang="en-US" baseline="30000" dirty="0" smtClean="0"/>
              <a:t>nd</a:t>
            </a:r>
            <a:r>
              <a:rPr lang="en-US" dirty="0" smtClean="0"/>
              <a:t> degree burns</a:t>
            </a:r>
          </a:p>
          <a:p>
            <a:r>
              <a:rPr lang="en-US" dirty="0" smtClean="0"/>
              <a:t>2. over 10% of the body has third degree burns</a:t>
            </a:r>
          </a:p>
          <a:p>
            <a:r>
              <a:rPr lang="en-US" dirty="0" smtClean="0"/>
              <a:t>3. there are third degree burns of the face, hands, or feet. </a:t>
            </a:r>
          </a:p>
          <a:p>
            <a:r>
              <a:rPr lang="en-US" dirty="0" smtClean="0"/>
              <a:t>Facial burns introduce the possibility of burned respiratory passage ways, which will cause swelling and cause suffocation</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999780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Naming of the skeletal muscles depends on a few things</a:t>
            </a:r>
          </a:p>
          <a:p>
            <a:r>
              <a:rPr lang="en-US" dirty="0" smtClean="0"/>
              <a:t>Location of the muscle-Some muscle names indicate the bone or body region with which the muscle is associated. ex= the temporal muscles cover the temporal bone in the skull</a:t>
            </a:r>
          </a:p>
          <a:p>
            <a:r>
              <a:rPr lang="en-US" dirty="0" smtClean="0"/>
              <a:t>Shape of the muscle- Some muscles are named for their distinctive shapes. Ex=the deltoid muscle is roughly triangular (deltoid means triangle)</a:t>
            </a:r>
          </a:p>
          <a:p>
            <a:r>
              <a:rPr lang="en-US" dirty="0" smtClean="0"/>
              <a:t>Relative size of the muscle-terms such as maximums, minimums, longus, and brevis are often used in muscle names </a:t>
            </a:r>
          </a:p>
          <a:p>
            <a:r>
              <a:rPr lang="en-US" dirty="0" smtClean="0"/>
              <a:t>Direction of muscle fiber- Then names of some muscles reveal the direction in which their fibers run in reference to some imaginary line usually midline in the body </a:t>
            </a:r>
            <a:endParaRPr lang="en-US" dirty="0"/>
          </a:p>
        </p:txBody>
      </p:sp>
      <p:sp>
        <p:nvSpPr>
          <p:cNvPr id="3" name="Title 2"/>
          <p:cNvSpPr>
            <a:spLocks noGrp="1"/>
          </p:cNvSpPr>
          <p:nvPr>
            <p:ph type="title"/>
          </p:nvPr>
        </p:nvSpPr>
        <p:spPr/>
        <p:txBody>
          <a:bodyPr/>
          <a:lstStyle/>
          <a:p>
            <a:r>
              <a:rPr lang="en-US" dirty="0" smtClean="0"/>
              <a:t>Muscular System </a:t>
            </a:r>
            <a:endParaRPr lang="en-US" dirty="0"/>
          </a:p>
        </p:txBody>
      </p:sp>
    </p:spTree>
    <p:extLst>
      <p:ext uri="{BB962C8B-B14F-4D97-AF65-F5344CB8AC3E}">
        <p14:creationId xmlns:p14="http://schemas.microsoft.com/office/powerpoint/2010/main" val="1717843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Number of origins-when biceps, triceps, or quadriceps form parts of a muscle name, you can assume that the muscle has two, three, or four origins.</a:t>
            </a:r>
          </a:p>
          <a:p>
            <a:r>
              <a:rPr lang="en-US" dirty="0" smtClean="0"/>
              <a:t>Location of attachments-Some muscles are named according their points of insertion and origin. Ex- sternocleidomastoid this is the muscle of the neck that originates on the sternum and clavicle </a:t>
            </a:r>
          </a:p>
          <a:p>
            <a:r>
              <a:rPr lang="en-US" dirty="0" smtClean="0"/>
              <a:t>Action- when muscles are named for their actions, action words such as flexor, extensor…</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3886813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muscle system is made up of more than 600 individual muscles which together are about 40% of the adults body weight</a:t>
            </a:r>
          </a:p>
          <a:p>
            <a:r>
              <a:rPr lang="en-US" dirty="0" smtClean="0"/>
              <a:t>Muscles work in groups to provide body movement</a:t>
            </a:r>
          </a:p>
          <a:p>
            <a:r>
              <a:rPr lang="en-US" dirty="0" smtClean="0"/>
              <a:t>Movement is accomplished by shortening in length the muscle fibers</a:t>
            </a:r>
          </a:p>
          <a:p>
            <a:r>
              <a:rPr lang="en-US" dirty="0" smtClean="0"/>
              <a:t>We have three types of muscle tissue in the body, involuntary, cardiac, and voluntary </a:t>
            </a:r>
          </a:p>
          <a:p>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1423460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These attach to and cover the bony skeleton. Skeletal muscle fibers are the longest muscle cells, they have obvious stripes called striations and can be controlled voluntarily, these are usually activated by reflexes.</a:t>
            </a:r>
          </a:p>
          <a:p>
            <a:r>
              <a:rPr lang="en-US" dirty="0" smtClean="0"/>
              <a:t>These are under conscious control.</a:t>
            </a:r>
          </a:p>
          <a:p>
            <a:r>
              <a:rPr lang="en-US" dirty="0" smtClean="0"/>
              <a:t>Responsible for overall body mobility, they can contract rapidly, but they tires easily and must rest after short periods of activity </a:t>
            </a:r>
          </a:p>
          <a:p>
            <a:r>
              <a:rPr lang="en-US" dirty="0" smtClean="0"/>
              <a:t>They are extremely powerful, during tremendous times of stress people have been known to lift cars and other heavy objects</a:t>
            </a:r>
            <a:endParaRPr lang="en-US" dirty="0"/>
          </a:p>
        </p:txBody>
      </p:sp>
      <p:sp>
        <p:nvSpPr>
          <p:cNvPr id="3" name="Title 2"/>
          <p:cNvSpPr>
            <a:spLocks noGrp="1"/>
          </p:cNvSpPr>
          <p:nvPr>
            <p:ph type="title"/>
          </p:nvPr>
        </p:nvSpPr>
        <p:spPr/>
        <p:txBody>
          <a:bodyPr/>
          <a:lstStyle/>
          <a:p>
            <a:r>
              <a:rPr lang="en-US" dirty="0" smtClean="0"/>
              <a:t>Involuntary or Skeletal</a:t>
            </a:r>
            <a:endParaRPr lang="en-US" dirty="0"/>
          </a:p>
        </p:txBody>
      </p:sp>
    </p:spTree>
    <p:extLst>
      <p:ext uri="{BB962C8B-B14F-4D97-AF65-F5344CB8AC3E}">
        <p14:creationId xmlns:p14="http://schemas.microsoft.com/office/powerpoint/2010/main" val="1947820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4990" y="1546790"/>
            <a:ext cx="4359259" cy="2922573"/>
          </a:xfrm>
        </p:spPr>
      </p:pic>
      <p:sp>
        <p:nvSpPr>
          <p:cNvPr id="3" name="Title 2"/>
          <p:cNvSpPr>
            <a:spLocks noGrp="1"/>
          </p:cNvSpPr>
          <p:nvPr>
            <p:ph type="title"/>
          </p:nvPr>
        </p:nvSpPr>
        <p:spPr/>
        <p:txBody>
          <a:bodyPr/>
          <a:lstStyle/>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1469" y="1546789"/>
            <a:ext cx="5052526" cy="4042021"/>
          </a:xfrm>
          <a:prstGeom prst="rect">
            <a:avLst/>
          </a:prstGeom>
        </p:spPr>
      </p:pic>
    </p:spTree>
    <p:extLst>
      <p:ext uri="{BB962C8B-B14F-4D97-AF65-F5344CB8AC3E}">
        <p14:creationId xmlns:p14="http://schemas.microsoft.com/office/powerpoint/2010/main" val="1548140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This muscle only occurs in the heart, where it constitutes the bulk of the heart walls. Cardiac muscles are NOT voluntary. Most of us have no conscious control over how fast our heart beats</a:t>
            </a:r>
          </a:p>
          <a:p>
            <a:r>
              <a:rPr lang="en-US" dirty="0" smtClean="0"/>
              <a:t>Cardiac muscle should contract at a steady rate, set by the hearts pacemaker. Neural control allows the heart to shift into a higher rate for brief periods</a:t>
            </a:r>
          </a:p>
          <a:p>
            <a:pPr marL="137160" indent="0">
              <a:buNone/>
            </a:pPr>
            <a:endParaRPr lang="en-US" dirty="0" smtClean="0"/>
          </a:p>
          <a:p>
            <a:endParaRPr lang="en-US" dirty="0"/>
          </a:p>
        </p:txBody>
      </p:sp>
      <p:sp>
        <p:nvSpPr>
          <p:cNvPr id="3" name="Title 2"/>
          <p:cNvSpPr>
            <a:spLocks noGrp="1"/>
          </p:cNvSpPr>
          <p:nvPr>
            <p:ph type="title"/>
          </p:nvPr>
        </p:nvSpPr>
        <p:spPr/>
        <p:txBody>
          <a:bodyPr/>
          <a:lstStyle/>
          <a:p>
            <a:r>
              <a:rPr lang="en-US" dirty="0" smtClean="0"/>
              <a:t>Cardiac Muscle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0238" y="4051742"/>
            <a:ext cx="4432040" cy="2440180"/>
          </a:xfrm>
          <a:prstGeom prst="rect">
            <a:avLst/>
          </a:prstGeom>
        </p:spPr>
      </p:pic>
    </p:spTree>
    <p:extLst>
      <p:ext uri="{BB962C8B-B14F-4D97-AF65-F5344CB8AC3E}">
        <p14:creationId xmlns:p14="http://schemas.microsoft.com/office/powerpoint/2010/main" val="3161383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These muscles are found in the walls of hollow visceral organs, such as the stomach, urinary bladder, and respiratory passages. It’s role is to force fluids or other substances through internal body channels. It has no striation, and like cardiac muscle, it is not subject to voluntary control </a:t>
            </a:r>
            <a:endParaRPr lang="en-US" dirty="0"/>
          </a:p>
        </p:txBody>
      </p:sp>
      <p:sp>
        <p:nvSpPr>
          <p:cNvPr id="3" name="Title 2"/>
          <p:cNvSpPr>
            <a:spLocks noGrp="1"/>
          </p:cNvSpPr>
          <p:nvPr>
            <p:ph type="title"/>
          </p:nvPr>
        </p:nvSpPr>
        <p:spPr/>
        <p:txBody>
          <a:bodyPr/>
          <a:lstStyle/>
          <a:p>
            <a:r>
              <a:rPr lang="en-US" dirty="0" smtClean="0"/>
              <a:t>Smooth Muscle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6108" y="3613816"/>
            <a:ext cx="3497726" cy="2798181"/>
          </a:xfrm>
          <a:prstGeom prst="rect">
            <a:avLst/>
          </a:prstGeom>
        </p:spPr>
      </p:pic>
    </p:spTree>
    <p:extLst>
      <p:ext uri="{BB962C8B-B14F-4D97-AF65-F5344CB8AC3E}">
        <p14:creationId xmlns:p14="http://schemas.microsoft.com/office/powerpoint/2010/main" val="3978213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Excitability also called responsiveness or irritability, is the ability to receive and respond to stimulus, that is any change in the environment whether inside or out side the body</a:t>
            </a:r>
          </a:p>
          <a:p>
            <a:r>
              <a:rPr lang="en-US" dirty="0" smtClean="0"/>
              <a:t>Contractility- the ability to shorten forcibly when adequately stimulated. This property sets muscle apart from all other tissue types. </a:t>
            </a:r>
          </a:p>
          <a:p>
            <a:r>
              <a:rPr lang="en-US" dirty="0" smtClean="0"/>
              <a:t>Extensibility- is the ability to be stretched or extended. Muscle fibers shorten when contracting, but they can be stretched, even beyond their resting length, when relaxed</a:t>
            </a:r>
          </a:p>
          <a:p>
            <a:r>
              <a:rPr lang="en-US" dirty="0" smtClean="0"/>
              <a:t>Elasticity is the ability of a muscle fiber to recoil and resume its resting length after being stretched. </a:t>
            </a:r>
            <a:endParaRPr lang="en-US" dirty="0"/>
          </a:p>
        </p:txBody>
      </p:sp>
      <p:sp>
        <p:nvSpPr>
          <p:cNvPr id="3" name="Title 2"/>
          <p:cNvSpPr>
            <a:spLocks noGrp="1"/>
          </p:cNvSpPr>
          <p:nvPr>
            <p:ph type="title"/>
          </p:nvPr>
        </p:nvSpPr>
        <p:spPr/>
        <p:txBody>
          <a:bodyPr/>
          <a:lstStyle/>
          <a:p>
            <a:r>
              <a:rPr lang="en-US" dirty="0" smtClean="0"/>
              <a:t>Functional Characteristics </a:t>
            </a:r>
            <a:endParaRPr lang="en-US" dirty="0"/>
          </a:p>
        </p:txBody>
      </p:sp>
    </p:spTree>
    <p:extLst>
      <p:ext uri="{BB962C8B-B14F-4D97-AF65-F5344CB8AC3E}">
        <p14:creationId xmlns:p14="http://schemas.microsoft.com/office/powerpoint/2010/main" val="2241638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Muscle disease and disorders arise from congenital conditions, injury, degenerative disease, or other systemic disorders</a:t>
            </a:r>
          </a:p>
          <a:p>
            <a:r>
              <a:rPr lang="en-US" dirty="0" smtClean="0"/>
              <a:t>Strain is overuse of muscle and/or tendon. Muscles in the back, arms,  and legs are prone to strains. Strains cause pain, swelling, and limited movement. They should be treated immediately with RICE(rest, ice, compressions, and elevation)</a:t>
            </a:r>
          </a:p>
          <a:p>
            <a:r>
              <a:rPr lang="en-US" dirty="0" smtClean="0"/>
              <a:t>Depending on the injury and location, hot applications, pain medications, and medication to relax the muscle are also given</a:t>
            </a:r>
            <a:endParaRPr lang="en-US" dirty="0"/>
          </a:p>
        </p:txBody>
      </p:sp>
      <p:sp>
        <p:nvSpPr>
          <p:cNvPr id="3" name="Title 2"/>
          <p:cNvSpPr>
            <a:spLocks noGrp="1"/>
          </p:cNvSpPr>
          <p:nvPr>
            <p:ph type="title"/>
          </p:nvPr>
        </p:nvSpPr>
        <p:spPr/>
        <p:txBody>
          <a:bodyPr/>
          <a:lstStyle/>
          <a:p>
            <a:r>
              <a:rPr lang="en-US" dirty="0" smtClean="0"/>
              <a:t>Diseases and Disorders</a:t>
            </a:r>
            <a:endParaRPr lang="en-US" dirty="0"/>
          </a:p>
        </p:txBody>
      </p:sp>
    </p:spTree>
    <p:extLst>
      <p:ext uri="{BB962C8B-B14F-4D97-AF65-F5344CB8AC3E}">
        <p14:creationId xmlns:p14="http://schemas.microsoft.com/office/powerpoint/2010/main" val="3955034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Fibromyalgia is chronic pain in muscle and in the fibrous tissue that surrounds them. Although the cause is unknown, this disease can also cause numbers, tingling, fatigue, headaches, sleep disturbances, and depression. Clients who have fibromyalgia are treated with pain meds, physical therapy, massage, and muscle relaxants, reducing the Pt’s stress levels will also help</a:t>
            </a:r>
          </a:p>
          <a:p>
            <a:r>
              <a:rPr lang="en-US" dirty="0" smtClean="0"/>
              <a:t>Bursitis is an inflammation of the surrounding joints. Tendonitis is inflammation of a tendon in a joint caused by overwork. Both conditions are painful and cause limited mobility and swelling. Both are treated with rest, pain, mediations, splinting and/or steroids. </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2908307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Dislocation may result from an injury or from a strenuous, sudden movement. A dislocation joint is characterized by pain, swelling, rapid discoloration of surrounding tissue, inability to move the area, and a misshapen appearance. The joint must be relocated by a physician and then immobilized and splinted to allow for healing.</a:t>
            </a:r>
          </a:p>
          <a:p>
            <a:endParaRPr lang="en-US" dirty="0" smtClean="0"/>
          </a:p>
          <a:p>
            <a:pPr marL="137160" indent="0">
              <a:buNone/>
            </a:pPr>
            <a:endParaRPr lang="en-US" dirty="0"/>
          </a:p>
        </p:txBody>
      </p:sp>
      <p:sp>
        <p:nvSpPr>
          <p:cNvPr id="3" name="Title 2"/>
          <p:cNvSpPr>
            <a:spLocks noGrp="1"/>
          </p:cNvSpPr>
          <p:nvPr>
            <p:ph type="title"/>
          </p:nvPr>
        </p:nvSpPr>
        <p:spPr/>
        <p:txBody>
          <a:bodyPr/>
          <a:lstStyle/>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3739243"/>
            <a:ext cx="4158343" cy="311875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9886" y="3739242"/>
            <a:ext cx="3626497" cy="3626497"/>
          </a:xfrm>
          <a:prstGeom prst="rect">
            <a:avLst/>
          </a:prstGeom>
        </p:spPr>
      </p:pic>
    </p:spTree>
    <p:extLst>
      <p:ext uri="{BB962C8B-B14F-4D97-AF65-F5344CB8AC3E}">
        <p14:creationId xmlns:p14="http://schemas.microsoft.com/office/powerpoint/2010/main" val="2444424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Muscular dystrophy is the name of a group of inherited diseases that cause progressive weakness and disability. This disease causes the muscles to atrophy. The disease may result in disability and death. No cure is known. Physical therapy can slow the disease.</a:t>
            </a:r>
          </a:p>
          <a:p>
            <a:r>
              <a:rPr lang="en-US" dirty="0" smtClean="0"/>
              <a:t> </a:t>
            </a:r>
            <a:endParaRPr lang="en-US" dirty="0"/>
          </a:p>
        </p:txBody>
      </p:sp>
      <p:sp>
        <p:nvSpPr>
          <p:cNvPr id="3" name="Title 2"/>
          <p:cNvSpPr>
            <a:spLocks noGrp="1"/>
          </p:cNvSpPr>
          <p:nvPr>
            <p:ph type="title"/>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0988" y="3384291"/>
            <a:ext cx="4618653" cy="3271942"/>
          </a:xfrm>
          <a:prstGeom prst="rect">
            <a:avLst/>
          </a:prstGeom>
        </p:spPr>
      </p:pic>
    </p:spTree>
    <p:extLst>
      <p:ext uri="{BB962C8B-B14F-4D97-AF65-F5344CB8AC3E}">
        <p14:creationId xmlns:p14="http://schemas.microsoft.com/office/powerpoint/2010/main" val="3532674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Directs the functions of all the human body systems. Both voluntary and involuntary are controlled by the nervous system </a:t>
            </a:r>
          </a:p>
          <a:p>
            <a:r>
              <a:rPr lang="en-US" dirty="0" smtClean="0"/>
              <a:t>Nerve cells, or neurons, are the basic element of the nervous system. Neurons are highly specialized types of cells </a:t>
            </a:r>
          </a:p>
          <a:p>
            <a:r>
              <a:rPr lang="en-US" dirty="0" smtClean="0"/>
              <a:t>The cell body, can take many shapes all have branches or fibers that reach out to send or receive impulses</a:t>
            </a:r>
          </a:p>
          <a:p>
            <a:r>
              <a:rPr lang="en-US" dirty="0" smtClean="0"/>
              <a:t>Dendrites, are thin branching extensions of the cell body. They conduct nerve impulses toward the cell body</a:t>
            </a:r>
          </a:p>
          <a:p>
            <a:r>
              <a:rPr lang="en-US" dirty="0" smtClean="0"/>
              <a:t>Axon, conducts nerve impulses away from the cell body. It is generally a single branch covered by fatty tissue called the “myelin sheath”</a:t>
            </a:r>
            <a:endParaRPr lang="en-US" dirty="0"/>
          </a:p>
        </p:txBody>
      </p:sp>
      <p:sp>
        <p:nvSpPr>
          <p:cNvPr id="3" name="Title 2"/>
          <p:cNvSpPr>
            <a:spLocks noGrp="1"/>
          </p:cNvSpPr>
          <p:nvPr>
            <p:ph type="title"/>
          </p:nvPr>
        </p:nvSpPr>
        <p:spPr/>
        <p:txBody>
          <a:bodyPr/>
          <a:lstStyle/>
          <a:p>
            <a:r>
              <a:rPr lang="en-US" dirty="0" smtClean="0"/>
              <a:t>Nervous System </a:t>
            </a:r>
            <a:endParaRPr lang="en-US" dirty="0"/>
          </a:p>
        </p:txBody>
      </p:sp>
    </p:spTree>
    <p:extLst>
      <p:ext uri="{BB962C8B-B14F-4D97-AF65-F5344CB8AC3E}">
        <p14:creationId xmlns:p14="http://schemas.microsoft.com/office/powerpoint/2010/main" val="494122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Nerve impulses jump from one neuron to another via a space called the synapse. </a:t>
            </a:r>
            <a:endParaRPr lang="en-US" dirty="0"/>
          </a:p>
        </p:txBody>
      </p:sp>
      <p:sp>
        <p:nvSpPr>
          <p:cNvPr id="3" name="Title 2"/>
          <p:cNvSpPr>
            <a:spLocks noGrp="1"/>
          </p:cNvSpPr>
          <p:nvPr>
            <p:ph type="title"/>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5661" y="2409502"/>
            <a:ext cx="6623041" cy="4170446"/>
          </a:xfrm>
          <a:prstGeom prst="rect">
            <a:avLst/>
          </a:prstGeom>
        </p:spPr>
      </p:pic>
    </p:spTree>
    <p:extLst>
      <p:ext uri="{BB962C8B-B14F-4D97-AF65-F5344CB8AC3E}">
        <p14:creationId xmlns:p14="http://schemas.microsoft.com/office/powerpoint/2010/main" val="3927447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All neurons have two basic properties</a:t>
            </a:r>
          </a:p>
          <a:p>
            <a:r>
              <a:rPr lang="en-US" dirty="0" smtClean="0"/>
              <a:t>Excitability- the ability to respond to a stimulus </a:t>
            </a:r>
          </a:p>
          <a:p>
            <a:r>
              <a:rPr lang="en-US" dirty="0" smtClean="0"/>
              <a:t>Conductivity-the ability to transmit a signal </a:t>
            </a:r>
          </a:p>
          <a:p>
            <a:r>
              <a:rPr lang="en-US" dirty="0" smtClean="0"/>
              <a:t>3 types of neurons </a:t>
            </a:r>
          </a:p>
          <a:p>
            <a:r>
              <a:rPr lang="en-US" dirty="0" smtClean="0"/>
              <a:t>Efferent or motor neurons, these convey info to the muscles and glands from the CNS</a:t>
            </a:r>
          </a:p>
          <a:p>
            <a:r>
              <a:rPr lang="en-US" dirty="0" smtClean="0"/>
              <a:t>Afferent or sensory neurons which carry info from the sensory receptors to the CNS</a:t>
            </a:r>
          </a:p>
          <a:p>
            <a:r>
              <a:rPr lang="en-US" dirty="0" smtClean="0"/>
              <a:t>Interneurons which carry and process sensory info </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3041861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CNS consists of the brain and the spinal cord. This is the center of control. It receives and interrupts all stimuli and sends nerve impulses to instruct muscles and glands to take or respond to certain actions.</a:t>
            </a:r>
          </a:p>
          <a:p>
            <a:r>
              <a:rPr lang="en-US" dirty="0" smtClean="0"/>
              <a:t>Brainstem is made up of the midbrain, the pons, and the medulla oblongata. Midbrain is involved with visual reflexes. The pons controls certain respiratory function. The medulla oblongata regulates heart and lung functions, swallowing, vomiting, coughing, and sneezing.  </a:t>
            </a:r>
            <a:endParaRPr lang="en-US" dirty="0"/>
          </a:p>
        </p:txBody>
      </p:sp>
      <p:sp>
        <p:nvSpPr>
          <p:cNvPr id="3" name="Title 2"/>
          <p:cNvSpPr>
            <a:spLocks noGrp="1"/>
          </p:cNvSpPr>
          <p:nvPr>
            <p:ph type="title"/>
          </p:nvPr>
        </p:nvSpPr>
        <p:spPr/>
        <p:txBody>
          <a:bodyPr/>
          <a:lstStyle/>
          <a:p>
            <a:r>
              <a:rPr lang="en-US" dirty="0" smtClean="0"/>
              <a:t>Central Nervous System</a:t>
            </a:r>
            <a:endParaRPr lang="en-US" dirty="0"/>
          </a:p>
        </p:txBody>
      </p:sp>
    </p:spTree>
    <p:extLst>
      <p:ext uri="{BB962C8B-B14F-4D97-AF65-F5344CB8AC3E}">
        <p14:creationId xmlns:p14="http://schemas.microsoft.com/office/powerpoint/2010/main" val="110908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58007" y="1465557"/>
            <a:ext cx="7996335" cy="5392443"/>
          </a:xfrm>
        </p:spPr>
      </p:pic>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994043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Cerebellum is the area that coordinates musculoskeletal movement to maintain posture, balance, and muscle tone</a:t>
            </a:r>
          </a:p>
          <a:p>
            <a:r>
              <a:rPr lang="en-US" dirty="0" smtClean="0"/>
              <a:t>The cerebrum lies above the cerebellum has the left and the right hemispheres </a:t>
            </a:r>
          </a:p>
          <a:p>
            <a:r>
              <a:rPr lang="en-US" dirty="0" smtClean="0"/>
              <a:t>The cerebrum is divided into 4 lobes</a:t>
            </a:r>
          </a:p>
          <a:p>
            <a:r>
              <a:rPr lang="en-US" dirty="0" smtClean="0"/>
              <a:t>Frontal lobe- controls voluntary motor movements, emotional expressions, and moral behavior </a:t>
            </a:r>
          </a:p>
          <a:p>
            <a:r>
              <a:rPr lang="en-US" dirty="0" smtClean="0"/>
              <a:t>The parietal lobe-controls and interprets senses and taste</a:t>
            </a:r>
          </a:p>
          <a:p>
            <a:r>
              <a:rPr lang="en-US" dirty="0" smtClean="0"/>
              <a:t>Temporal lobe controls memory, equilibrium, emotion, and hearing</a:t>
            </a:r>
          </a:p>
          <a:p>
            <a:r>
              <a:rPr lang="en-US" dirty="0" smtClean="0"/>
              <a:t>Occipital lobe-controls vision</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3247898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85592" y="1697750"/>
            <a:ext cx="4945224" cy="4975750"/>
          </a:xfrm>
        </p:spPr>
      </p:pic>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1875917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END QUIZ 1 TEST 1 SLIDES……</a:t>
            </a: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678636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spinal cord extends from the base of the skull to the area of the first lumbar near the small of the back</a:t>
            </a:r>
          </a:p>
          <a:p>
            <a:endParaRPr lang="en-US" dirty="0"/>
          </a:p>
        </p:txBody>
      </p:sp>
      <p:sp>
        <p:nvSpPr>
          <p:cNvPr id="3" name="Title 2"/>
          <p:cNvSpPr>
            <a:spLocks noGrp="1"/>
          </p:cNvSpPr>
          <p:nvPr>
            <p:ph type="title"/>
          </p:nvPr>
        </p:nvSpPr>
        <p:spPr/>
        <p:txBody>
          <a:bodyPr/>
          <a:lstStyle/>
          <a:p>
            <a:r>
              <a:rPr lang="en-US" dirty="0" smtClean="0"/>
              <a:t>Spinal Cord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9968" y="2859930"/>
            <a:ext cx="3536348" cy="3130323"/>
          </a:xfrm>
          <a:prstGeom prst="rect">
            <a:avLst/>
          </a:prstGeom>
        </p:spPr>
      </p:pic>
    </p:spTree>
    <p:extLst>
      <p:ext uri="{BB962C8B-B14F-4D97-AF65-F5344CB8AC3E}">
        <p14:creationId xmlns:p14="http://schemas.microsoft.com/office/powerpoint/2010/main" val="3057328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skull is the boney structure that surrounds and protects the brain. it is composed of the following structure</a:t>
            </a:r>
          </a:p>
          <a:p>
            <a:r>
              <a:rPr lang="en-US" dirty="0" smtClean="0"/>
              <a:t>The outer layer known as the dura mater is a tough, fibrous membrane that covers the entire brain it contains channels for blood and brain tissue</a:t>
            </a:r>
          </a:p>
          <a:p>
            <a:r>
              <a:rPr lang="en-US" dirty="0" smtClean="0"/>
              <a:t>Middle layer is a web like structure that runs across the space containing cerebrospinal fluid. It is referred to as the arachnoid membrane</a:t>
            </a:r>
          </a:p>
          <a:p>
            <a:r>
              <a:rPr lang="en-US" dirty="0" smtClean="0"/>
              <a:t>Pia matter innermost layer, this is a thin membrane containing many blood vessels and some fat</a:t>
            </a:r>
          </a:p>
          <a:p>
            <a:endParaRPr lang="en-US" dirty="0"/>
          </a:p>
        </p:txBody>
      </p:sp>
      <p:sp>
        <p:nvSpPr>
          <p:cNvPr id="3" name="Title 2"/>
          <p:cNvSpPr>
            <a:spLocks noGrp="1"/>
          </p:cNvSpPr>
          <p:nvPr>
            <p:ph type="title"/>
          </p:nvPr>
        </p:nvSpPr>
        <p:spPr/>
        <p:txBody>
          <a:bodyPr/>
          <a:lstStyle/>
          <a:p>
            <a:r>
              <a:rPr lang="en-US" dirty="0" smtClean="0"/>
              <a:t>Skull </a:t>
            </a:r>
            <a:endParaRPr lang="en-US" dirty="0"/>
          </a:p>
        </p:txBody>
      </p:sp>
    </p:spTree>
    <p:extLst>
      <p:ext uri="{BB962C8B-B14F-4D97-AF65-F5344CB8AC3E}">
        <p14:creationId xmlns:p14="http://schemas.microsoft.com/office/powerpoint/2010/main" val="1586536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80114" y="1833302"/>
            <a:ext cx="4307633" cy="4307633"/>
          </a:xfrm>
        </p:spPr>
      </p:pic>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3685267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Made up of 12 cranial nerves that carry impulses to and from the brain </a:t>
            </a:r>
          </a:p>
          <a:p>
            <a:r>
              <a:rPr lang="en-US" dirty="0" smtClean="0"/>
              <a:t>31 pairs of spinal nerves that carry messages to and from the spinal cord and the torso and extremities of the body </a:t>
            </a:r>
          </a:p>
          <a:p>
            <a:r>
              <a:rPr lang="en-US" dirty="0" smtClean="0"/>
              <a:t>The PNS broken down further into 2 subsystems according to their function </a:t>
            </a:r>
          </a:p>
          <a:p>
            <a:r>
              <a:rPr lang="en-US" dirty="0" smtClean="0"/>
              <a:t>Somatic Nervous System </a:t>
            </a:r>
          </a:p>
          <a:p>
            <a:r>
              <a:rPr lang="en-US" dirty="0" smtClean="0"/>
              <a:t>Autonomic Nervous System  </a:t>
            </a:r>
            <a:endParaRPr lang="en-US" dirty="0"/>
          </a:p>
        </p:txBody>
      </p:sp>
      <p:sp>
        <p:nvSpPr>
          <p:cNvPr id="3" name="Title 2"/>
          <p:cNvSpPr>
            <a:spLocks noGrp="1"/>
          </p:cNvSpPr>
          <p:nvPr>
            <p:ph type="title"/>
          </p:nvPr>
        </p:nvSpPr>
        <p:spPr/>
        <p:txBody>
          <a:bodyPr/>
          <a:lstStyle/>
          <a:p>
            <a:r>
              <a:rPr lang="en-US" dirty="0" smtClean="0"/>
              <a:t>PNS</a:t>
            </a:r>
            <a:endParaRPr lang="en-US" dirty="0"/>
          </a:p>
        </p:txBody>
      </p:sp>
    </p:spTree>
    <p:extLst>
      <p:ext uri="{BB962C8B-B14F-4D97-AF65-F5344CB8AC3E}">
        <p14:creationId xmlns:p14="http://schemas.microsoft.com/office/powerpoint/2010/main" val="996868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nerves of the somatic nervous system receive and process sensory input from the skin, muscle, tendons, joints, eyes, tongue, nose, and ears. </a:t>
            </a:r>
          </a:p>
          <a:p>
            <a:r>
              <a:rPr lang="en-US" dirty="0" smtClean="0"/>
              <a:t>Known as the voluntary nervous system because it allows us to consciously control our skeletal muscles.</a:t>
            </a:r>
            <a:endParaRPr lang="en-US" dirty="0"/>
          </a:p>
        </p:txBody>
      </p:sp>
      <p:sp>
        <p:nvSpPr>
          <p:cNvPr id="3" name="Title 2"/>
          <p:cNvSpPr>
            <a:spLocks noGrp="1"/>
          </p:cNvSpPr>
          <p:nvPr>
            <p:ph type="title"/>
          </p:nvPr>
        </p:nvSpPr>
        <p:spPr/>
        <p:txBody>
          <a:bodyPr/>
          <a:lstStyle/>
          <a:p>
            <a:r>
              <a:rPr lang="en-US" dirty="0" smtClean="0"/>
              <a:t>Somatic nervous system </a:t>
            </a:r>
            <a:endParaRPr lang="en-US" dirty="0"/>
          </a:p>
        </p:txBody>
      </p:sp>
    </p:spTree>
    <p:extLst>
      <p:ext uri="{BB962C8B-B14F-4D97-AF65-F5344CB8AC3E}">
        <p14:creationId xmlns:p14="http://schemas.microsoft.com/office/powerpoint/2010/main" val="3238118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nerves of the ANS carry impulses from the CNS to glands, various involuntary muscles, cardiac muscles, and various membranes. </a:t>
            </a:r>
          </a:p>
          <a:p>
            <a:r>
              <a:rPr lang="en-US" dirty="0" smtClean="0"/>
              <a:t>Further divided into the sympathetic and parasympathetic divisions.  The two divisions play opposite roles. </a:t>
            </a:r>
          </a:p>
          <a:p>
            <a:r>
              <a:rPr lang="en-US" dirty="0" smtClean="0"/>
              <a:t>The sympathetic divisions operates when the body is under stress</a:t>
            </a:r>
          </a:p>
          <a:p>
            <a:r>
              <a:rPr lang="en-US" dirty="0" smtClean="0"/>
              <a:t>This is more commonly known as “fight or flight”</a:t>
            </a:r>
          </a:p>
          <a:p>
            <a:r>
              <a:rPr lang="en-US" dirty="0" smtClean="0"/>
              <a:t>Parasympathetic division focuses on maintaining homeostasis </a:t>
            </a:r>
            <a:endParaRPr lang="en-US" dirty="0"/>
          </a:p>
        </p:txBody>
      </p:sp>
      <p:sp>
        <p:nvSpPr>
          <p:cNvPr id="3" name="Title 2"/>
          <p:cNvSpPr>
            <a:spLocks noGrp="1"/>
          </p:cNvSpPr>
          <p:nvPr>
            <p:ph type="title"/>
          </p:nvPr>
        </p:nvSpPr>
        <p:spPr/>
        <p:txBody>
          <a:bodyPr/>
          <a:lstStyle/>
          <a:p>
            <a:r>
              <a:rPr lang="en-US" dirty="0" smtClean="0"/>
              <a:t>Autonomic </a:t>
            </a:r>
            <a:r>
              <a:rPr lang="en-US" dirty="0"/>
              <a:t>N</a:t>
            </a:r>
            <a:r>
              <a:rPr lang="en-US" dirty="0" smtClean="0"/>
              <a:t>ervous </a:t>
            </a:r>
            <a:r>
              <a:rPr lang="en-US" dirty="0"/>
              <a:t>S</a:t>
            </a:r>
            <a:r>
              <a:rPr lang="en-US" dirty="0" smtClean="0"/>
              <a:t>ystem </a:t>
            </a:r>
            <a:endParaRPr lang="en-US" dirty="0"/>
          </a:p>
        </p:txBody>
      </p:sp>
    </p:spTree>
    <p:extLst>
      <p:ext uri="{BB962C8B-B14F-4D97-AF65-F5344CB8AC3E}">
        <p14:creationId xmlns:p14="http://schemas.microsoft.com/office/powerpoint/2010/main" val="173696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Traumatic brain injuries are the leading cause of accidental death in America. </a:t>
            </a:r>
            <a:endParaRPr lang="en-US" dirty="0"/>
          </a:p>
          <a:p>
            <a:r>
              <a:rPr lang="en-US" dirty="0" smtClean="0"/>
              <a:t>Coup/Contrecoup head injuries usually result in concussions or even death </a:t>
            </a:r>
          </a:p>
          <a:p>
            <a:r>
              <a:rPr lang="en-US" dirty="0" smtClean="0"/>
              <a:t>Concussion- an alteration in brain function, usually temporary, following a blow or traumatic event to the head. The Pt will present with dizziness, lowered LOC, or become unresponsive. </a:t>
            </a:r>
          </a:p>
          <a:p>
            <a:r>
              <a:rPr lang="en-US" dirty="0" smtClean="0"/>
              <a:t>Typically mild and short lived, concussions can be damaging</a:t>
            </a:r>
          </a:p>
          <a:p>
            <a:r>
              <a:rPr lang="en-US" dirty="0" smtClean="0"/>
              <a:t>Serious concussions of a more sever nature can result in a contusion. This is the actually bruising of the brain with permanent neurological defect </a:t>
            </a:r>
            <a:endParaRPr lang="en-US" dirty="0"/>
          </a:p>
        </p:txBody>
      </p:sp>
      <p:sp>
        <p:nvSpPr>
          <p:cNvPr id="3" name="Title 2"/>
          <p:cNvSpPr>
            <a:spLocks noGrp="1"/>
          </p:cNvSpPr>
          <p:nvPr>
            <p:ph type="title"/>
          </p:nvPr>
        </p:nvSpPr>
        <p:spPr/>
        <p:txBody>
          <a:bodyPr/>
          <a:lstStyle/>
          <a:p>
            <a:r>
              <a:rPr lang="en-US" dirty="0" smtClean="0"/>
              <a:t>Diseases and Disorders of CNS</a:t>
            </a:r>
            <a:endParaRPr lang="en-US" dirty="0"/>
          </a:p>
        </p:txBody>
      </p:sp>
    </p:spTree>
    <p:extLst>
      <p:ext uri="{BB962C8B-B14F-4D97-AF65-F5344CB8AC3E}">
        <p14:creationId xmlns:p14="http://schemas.microsoft.com/office/powerpoint/2010/main" val="4101484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02703" y="2351734"/>
            <a:ext cx="2066925" cy="2533650"/>
          </a:xfrm>
        </p:spPr>
      </p:pic>
      <p:sp>
        <p:nvSpPr>
          <p:cNvPr id="3" name="Title 2"/>
          <p:cNvSpPr>
            <a:spLocks noGrp="1"/>
          </p:cNvSpPr>
          <p:nvPr>
            <p:ph type="title"/>
          </p:nvPr>
        </p:nvSpPr>
        <p:spPr/>
        <p:txBody>
          <a:bodyPr/>
          <a:lstStyle/>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3056" y="1838130"/>
            <a:ext cx="3909818" cy="3909818"/>
          </a:xfrm>
          <a:prstGeom prst="rect">
            <a:avLst/>
          </a:prstGeom>
        </p:spPr>
      </p:pic>
    </p:spTree>
    <p:extLst>
      <p:ext uri="{BB962C8B-B14F-4D97-AF65-F5344CB8AC3E}">
        <p14:creationId xmlns:p14="http://schemas.microsoft.com/office/powerpoint/2010/main" val="2247432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smtClean="0"/>
              <a:t>Cerebrovascular Accidents(CVA)- Strokes occur when blood circulation to a certain brain area is blocked and brain tissue dies. </a:t>
            </a:r>
          </a:p>
          <a:p>
            <a:r>
              <a:rPr lang="en-US" dirty="0" smtClean="0"/>
              <a:t>Any tissue death that results from blood loss to an area is referred to as ischemia. </a:t>
            </a:r>
          </a:p>
          <a:p>
            <a:r>
              <a:rPr lang="en-US" dirty="0" smtClean="0"/>
              <a:t>The most common cause of a CVA is blockage of a cerebral artery by a blood clot. </a:t>
            </a:r>
          </a:p>
          <a:p>
            <a:r>
              <a:rPr lang="en-US" dirty="0" smtClean="0"/>
              <a:t>Other causes include compression of brain tissue by hemorrhage or edema and narrowing of brain vessels by atherosclerosis (high cholesterol) </a:t>
            </a:r>
          </a:p>
          <a:p>
            <a:r>
              <a:rPr lang="en-US" dirty="0" smtClean="0"/>
              <a:t>Pt’s affected by a CVA who survive are typically paralyzed on one side of the body. They will have sensory defects, difficulty with comprehension, and most notably speech. </a:t>
            </a:r>
          </a:p>
          <a:p>
            <a:r>
              <a:rPr lang="en-US" dirty="0" smtClean="0"/>
              <a:t>Less than 35% of Pt who survive a CVA are alive 3 years later </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3869915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785" y="1656020"/>
            <a:ext cx="4134831" cy="3307865"/>
          </a:xfrm>
        </p:spPr>
      </p:pic>
      <p:sp>
        <p:nvSpPr>
          <p:cNvPr id="3" name="Title 2"/>
          <p:cNvSpPr>
            <a:spLocks noGrp="1"/>
          </p:cNvSpPr>
          <p:nvPr>
            <p:ph type="title"/>
          </p:nvPr>
        </p:nvSpPr>
        <p:spPr/>
        <p:txBody>
          <a:bodyPr/>
          <a:lstStyle/>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4458" y="1417638"/>
            <a:ext cx="3963859" cy="5346069"/>
          </a:xfrm>
          <a:prstGeom prst="rect">
            <a:avLst/>
          </a:prstGeom>
        </p:spPr>
      </p:pic>
    </p:spTree>
    <p:extLst>
      <p:ext uri="{BB962C8B-B14F-4D97-AF65-F5344CB8AC3E}">
        <p14:creationId xmlns:p14="http://schemas.microsoft.com/office/powerpoint/2010/main" val="2849909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Transient ischemic attack (TIA)- Not all strokes are complete or total strokes. TIA’s are temporary episodes of reversible cerebral ischemia.</a:t>
            </a:r>
          </a:p>
          <a:p>
            <a:r>
              <a:rPr lang="en-US" dirty="0" smtClean="0"/>
              <a:t>TIA’s last from 5-50 mins.  And are characterized by numbness, paralysis, or impaired speech. </a:t>
            </a:r>
          </a:p>
          <a:p>
            <a:r>
              <a:rPr lang="en-US" dirty="0" smtClean="0"/>
              <a:t>TIA’s are a warning of impending CVA if corrective action isn’t taken. </a:t>
            </a:r>
          </a:p>
          <a:p>
            <a:r>
              <a:rPr lang="en-US" dirty="0" smtClean="0"/>
              <a:t>HTN, smoking, DM, and poor diet and lack of exercise are contributing factors. Certain medications can also exacerbate stroke risk </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3086867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Alzheimer’s disease- is a progressive degenerative disease of the brain that ultimately results in dementia. Alzheimer’s Pt’s represent nearly half of the people living in nursing homes. Between 5-15% of people over 65 develop this condition, and up to half of those over 85 contributes to their deaths. </a:t>
            </a:r>
          </a:p>
          <a:p>
            <a:r>
              <a:rPr lang="en-US" dirty="0" smtClean="0"/>
              <a:t>S/S- memory loss(more so on recent events), shorten attention spans, disorientation, and eventual language loss. Over time these Pt’s formerly good natured people may show signs of constant irritability, moodiness, and confusion. Ultimately hallucinations occur. </a:t>
            </a:r>
            <a:endParaRPr lang="en-US" dirty="0"/>
          </a:p>
        </p:txBody>
      </p:sp>
      <p:sp>
        <p:nvSpPr>
          <p:cNvPr id="3" name="Title 2"/>
          <p:cNvSpPr>
            <a:spLocks noGrp="1"/>
          </p:cNvSpPr>
          <p:nvPr>
            <p:ph type="title"/>
          </p:nvPr>
        </p:nvSpPr>
        <p:spPr/>
        <p:txBody>
          <a:bodyPr/>
          <a:lstStyle/>
          <a:p>
            <a:r>
              <a:rPr lang="en-US" dirty="0" smtClean="0"/>
              <a:t>Degenerative Brain Disorders</a:t>
            </a:r>
            <a:endParaRPr lang="en-US" dirty="0"/>
          </a:p>
        </p:txBody>
      </p:sp>
    </p:spTree>
    <p:extLst>
      <p:ext uri="{BB962C8B-B14F-4D97-AF65-F5344CB8AC3E}">
        <p14:creationId xmlns:p14="http://schemas.microsoft.com/office/powerpoint/2010/main" val="2750392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Typically striking people in their 50’s and 60’s, Parkinson’s disease results from a degeneration of the dopamine-releasing neurons in the brain. As these neurons deteriorate they become over active causing the well known symptom of the disease.  Head nodding and “pill rolling” are common. </a:t>
            </a:r>
          </a:p>
          <a:p>
            <a:r>
              <a:rPr lang="en-US" dirty="0" smtClean="0"/>
              <a:t>Cause of Parkinson’s is still unknown</a:t>
            </a:r>
            <a:endParaRPr lang="en-US" dirty="0"/>
          </a:p>
        </p:txBody>
      </p:sp>
      <p:sp>
        <p:nvSpPr>
          <p:cNvPr id="3" name="Title 2"/>
          <p:cNvSpPr>
            <a:spLocks noGrp="1"/>
          </p:cNvSpPr>
          <p:nvPr>
            <p:ph type="title"/>
          </p:nvPr>
        </p:nvSpPr>
        <p:spPr/>
        <p:txBody>
          <a:bodyPr/>
          <a:lstStyle/>
          <a:p>
            <a:r>
              <a:rPr lang="en-US" dirty="0" smtClean="0"/>
              <a:t>Parkinson’s Disease</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2783" y="4323074"/>
            <a:ext cx="2227988" cy="22830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3820" y="3387012"/>
            <a:ext cx="3485389" cy="3219062"/>
          </a:xfrm>
          <a:prstGeom prst="rect">
            <a:avLst/>
          </a:prstGeom>
        </p:spPr>
      </p:pic>
    </p:spTree>
    <p:extLst>
      <p:ext uri="{BB962C8B-B14F-4D97-AF65-F5344CB8AC3E}">
        <p14:creationId xmlns:p14="http://schemas.microsoft.com/office/powerpoint/2010/main" val="535971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 fatal hereditary disorder that strikes during the middle ages. Mutant huntingtin proteins accumulate in the brain cells and the tissue dies</a:t>
            </a:r>
          </a:p>
          <a:p>
            <a:endParaRPr lang="en-US" dirty="0"/>
          </a:p>
          <a:p>
            <a:r>
              <a:rPr lang="en-US" dirty="0" smtClean="0"/>
              <a:t>S/S wild jerking almost continuous flapping movements are initially seen.</a:t>
            </a:r>
          </a:p>
          <a:p>
            <a:r>
              <a:rPr lang="en-US" dirty="0" smtClean="0"/>
              <a:t>The movements seem to be voluntary but they are not.</a:t>
            </a:r>
          </a:p>
          <a:p>
            <a:r>
              <a:rPr lang="en-US" dirty="0" smtClean="0"/>
              <a:t>Late in the disease mental deterioration occurs the disease is fatal within 15 years after first onset of symptoms.</a:t>
            </a:r>
          </a:p>
          <a:p>
            <a:endParaRPr lang="en-US" dirty="0" smtClean="0"/>
          </a:p>
        </p:txBody>
      </p:sp>
      <p:sp>
        <p:nvSpPr>
          <p:cNvPr id="3" name="Title 2"/>
          <p:cNvSpPr>
            <a:spLocks noGrp="1"/>
          </p:cNvSpPr>
          <p:nvPr>
            <p:ph type="title"/>
          </p:nvPr>
        </p:nvSpPr>
        <p:spPr/>
        <p:txBody>
          <a:bodyPr/>
          <a:lstStyle/>
          <a:p>
            <a:r>
              <a:rPr lang="en-US" dirty="0" smtClean="0"/>
              <a:t>Huntington’s Disease</a:t>
            </a:r>
            <a:endParaRPr lang="en-US" dirty="0"/>
          </a:p>
        </p:txBody>
      </p:sp>
    </p:spTree>
    <p:extLst>
      <p:ext uri="{BB962C8B-B14F-4D97-AF65-F5344CB8AC3E}">
        <p14:creationId xmlns:p14="http://schemas.microsoft.com/office/powerpoint/2010/main" val="3895168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49559" y="1417638"/>
            <a:ext cx="10972800" cy="4709160"/>
          </a:xfrm>
        </p:spPr>
        <p:txBody>
          <a:bodyPr/>
          <a:lstStyle/>
          <a:p>
            <a:r>
              <a:rPr lang="en-US" dirty="0" smtClean="0"/>
              <a:t>A system made of a group of glands that act as the body’s master regulator. This system acts by means of chemical stimuli only. Unlike the nervous system, which has immediate and short term effects on the muscles and glands, the endocrine system has wide-spread, slower, and longer lasting effects. </a:t>
            </a:r>
          </a:p>
          <a:p>
            <a:r>
              <a:rPr lang="en-US" dirty="0" smtClean="0"/>
              <a:t>Affects growth, metabolism, and reproduction  </a:t>
            </a:r>
          </a:p>
          <a:p>
            <a:endParaRPr lang="en-US" dirty="0"/>
          </a:p>
        </p:txBody>
      </p:sp>
      <p:sp>
        <p:nvSpPr>
          <p:cNvPr id="3" name="Title 2"/>
          <p:cNvSpPr>
            <a:spLocks noGrp="1"/>
          </p:cNvSpPr>
          <p:nvPr>
            <p:ph type="title"/>
          </p:nvPr>
        </p:nvSpPr>
        <p:spPr/>
        <p:txBody>
          <a:bodyPr/>
          <a:lstStyle/>
          <a:p>
            <a:r>
              <a:rPr lang="en-US" dirty="0" smtClean="0"/>
              <a:t>Endocrine System</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8527" y="3366699"/>
            <a:ext cx="3713791" cy="3071424"/>
          </a:xfrm>
          <a:prstGeom prst="rect">
            <a:avLst/>
          </a:prstGeom>
        </p:spPr>
      </p:pic>
    </p:spTree>
    <p:extLst>
      <p:ext uri="{BB962C8B-B14F-4D97-AF65-F5344CB8AC3E}">
        <p14:creationId xmlns:p14="http://schemas.microsoft.com/office/powerpoint/2010/main" val="1793694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hypothalamus is a part of the nervous system that serves as an endocrine gland because it releases hormones that regulate pituitary hormones. This hormone allows secretion of other hormones to take place</a:t>
            </a:r>
          </a:p>
          <a:p>
            <a:r>
              <a:rPr lang="en-US" dirty="0" smtClean="0"/>
              <a:t>The Pineal gland releases melatonin.</a:t>
            </a:r>
          </a:p>
          <a:p>
            <a:r>
              <a:rPr lang="en-US" dirty="0" smtClean="0"/>
              <a:t>The pituitary gland is the body’s master gland in regulating or aiding in the secretion of essential hormones</a:t>
            </a:r>
          </a:p>
          <a:p>
            <a:r>
              <a:rPr lang="en-US" dirty="0" smtClean="0"/>
              <a:t>Thyroid gland controls metabolism</a:t>
            </a:r>
          </a:p>
          <a:p>
            <a:r>
              <a:rPr lang="en-US" dirty="0" smtClean="0"/>
              <a:t>Parathyroid helps regulate calcium and phosphate, 2 elements necessary to maintain homeostasis, or normal body function </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2812997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Adrenal glands-help regulate electrolytes or essential mineral salts in the body. These salts effect metabolism, and bp. Also secrete hormone in response to stress. </a:t>
            </a:r>
          </a:p>
          <a:p>
            <a:r>
              <a:rPr lang="en-US" dirty="0" smtClean="0"/>
              <a:t>Pancreas- helps maintain proper levels of blood glucose.  Housed in the pancreas are the “islets of Langerhans” which secrete insulin when blood sugar levels are to high and glucagon when levels are low. </a:t>
            </a:r>
          </a:p>
          <a:p>
            <a:r>
              <a:rPr lang="en-US" dirty="0" smtClean="0"/>
              <a:t>Ovaries- produce female sex hormones, estrogen and progesterone. </a:t>
            </a:r>
          </a:p>
          <a:p>
            <a:r>
              <a:rPr lang="en-US" dirty="0" smtClean="0"/>
              <a:t>Testes- produce male sex hormones called testosterone</a:t>
            </a:r>
            <a:endParaRPr lang="en-US" dirty="0"/>
          </a:p>
          <a:p>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1538982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Acromegaly- an enlargement of features after childhood. Over secretion of growth hormone. Gigantism </a:t>
            </a:r>
          </a:p>
          <a:p>
            <a:r>
              <a:rPr lang="en-US" dirty="0" smtClean="0"/>
              <a:t>Dwarfism- stunted growth, under secretion of growth hormone. </a:t>
            </a:r>
          </a:p>
          <a:p>
            <a:r>
              <a:rPr lang="en-US" dirty="0" smtClean="0"/>
              <a:t>Diabetes insipidus-characterized by excessive amounts of water being secreted in the urine and excessive and constant thirst</a:t>
            </a:r>
            <a:endParaRPr lang="en-US" dirty="0"/>
          </a:p>
        </p:txBody>
      </p:sp>
      <p:sp>
        <p:nvSpPr>
          <p:cNvPr id="3" name="Title 2"/>
          <p:cNvSpPr>
            <a:spLocks noGrp="1"/>
          </p:cNvSpPr>
          <p:nvPr>
            <p:ph type="title"/>
          </p:nvPr>
        </p:nvSpPr>
        <p:spPr/>
        <p:txBody>
          <a:bodyPr/>
          <a:lstStyle/>
          <a:p>
            <a:r>
              <a:rPr lang="en-US" dirty="0" smtClean="0"/>
              <a:t>Disorders of the Pituitary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094" y="3954780"/>
            <a:ext cx="3992913" cy="265129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40068" y="3887308"/>
            <a:ext cx="2600488" cy="2786237"/>
          </a:xfrm>
          <a:prstGeom prst="rect">
            <a:avLst/>
          </a:prstGeom>
        </p:spPr>
      </p:pic>
    </p:spTree>
    <p:extLst>
      <p:ext uri="{BB962C8B-B14F-4D97-AF65-F5344CB8AC3E}">
        <p14:creationId xmlns:p14="http://schemas.microsoft.com/office/powerpoint/2010/main" val="1605070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This system is the body’s delivery service. The heart pumps blood through the blood vessels to the entire body, this is referred to as circulation. </a:t>
            </a:r>
          </a:p>
          <a:p>
            <a:r>
              <a:rPr lang="en-US" dirty="0" smtClean="0"/>
              <a:t>The average adult heart is about the size of your fist and lies in the thoracic cavity between the 2</a:t>
            </a:r>
            <a:r>
              <a:rPr lang="en-US" baseline="30000" dirty="0" smtClean="0"/>
              <a:t>nd</a:t>
            </a:r>
            <a:r>
              <a:rPr lang="en-US" dirty="0" smtClean="0"/>
              <a:t> rib and 5</a:t>
            </a:r>
            <a:r>
              <a:rPr lang="en-US" baseline="30000" dirty="0" smtClean="0"/>
              <a:t>th</a:t>
            </a:r>
            <a:r>
              <a:rPr lang="en-US" dirty="0" smtClean="0"/>
              <a:t> intercostal space. A majority of the heart lies to the left of the sternum. </a:t>
            </a:r>
          </a:p>
          <a:p>
            <a:endParaRPr lang="en-US" dirty="0"/>
          </a:p>
        </p:txBody>
      </p:sp>
      <p:sp>
        <p:nvSpPr>
          <p:cNvPr id="3" name="Title 2"/>
          <p:cNvSpPr>
            <a:spLocks noGrp="1"/>
          </p:cNvSpPr>
          <p:nvPr>
            <p:ph type="title"/>
          </p:nvPr>
        </p:nvSpPr>
        <p:spPr/>
        <p:txBody>
          <a:bodyPr/>
          <a:lstStyle/>
          <a:p>
            <a:r>
              <a:rPr lang="en-US" dirty="0" smtClean="0"/>
              <a:t>Cardiovascular Syste</a:t>
            </a:r>
            <a:r>
              <a:rPr lang="en-US" dirty="0"/>
              <a:t>m</a:t>
            </a:r>
          </a:p>
        </p:txBody>
      </p:sp>
    </p:spTree>
    <p:extLst>
      <p:ext uri="{BB962C8B-B14F-4D97-AF65-F5344CB8AC3E}">
        <p14:creationId xmlns:p14="http://schemas.microsoft.com/office/powerpoint/2010/main" val="3705276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heart is covered by a sac known as the pericardium, this is a protective sac. </a:t>
            </a:r>
          </a:p>
          <a:p>
            <a:r>
              <a:rPr lang="en-US" dirty="0" smtClean="0"/>
              <a:t>The heart is divided into right and left side and has 2 chambers to each side(for a total of 4)</a:t>
            </a:r>
          </a:p>
          <a:p>
            <a:r>
              <a:rPr lang="en-US" dirty="0" smtClean="0"/>
              <a:t>The top chambers are called the left atrium and right atrium and the lower chambers are the left ventricle and right ventricle. The center of the heart muscle is called the septum </a:t>
            </a:r>
          </a:p>
          <a:p>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3987733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Blood flows through the chambers of the heart in only one direction, to ensure this happens the heart regulates blood flow with valves. The blood is pumped through the system of arteries and veins. Arteries carry blood away from the heart(oxygenated blood) and veins carry blood back to the heart(deoxygenated blood). </a:t>
            </a:r>
          </a:p>
          <a:p>
            <a:r>
              <a:rPr lang="en-US" dirty="0" smtClean="0"/>
              <a:t>The only exception in the body is the pulmonary circulation where the pulmonary artery brings blood low in oxygen to the lungs and the pulmonary vein carries oxygen rich blood from the lungs to the heart</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4126490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79306" y="1516742"/>
            <a:ext cx="7156580" cy="5264051"/>
          </a:xfrm>
        </p:spPr>
      </p:pic>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40395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valves of the heart control the blood flow to and from the heart. The valve between the left atrium and the left ventricle is the bicuspid or mitral valve. </a:t>
            </a:r>
          </a:p>
          <a:p>
            <a:r>
              <a:rPr lang="en-US" dirty="0" smtClean="0"/>
              <a:t>The valve between the right atrium and the right ventricle is the tricuspid valve. </a:t>
            </a:r>
          </a:p>
          <a:p>
            <a:endParaRPr lang="en-US" dirty="0"/>
          </a:p>
        </p:txBody>
      </p:sp>
      <p:sp>
        <p:nvSpPr>
          <p:cNvPr id="3" name="Title 2"/>
          <p:cNvSpPr>
            <a:spLocks noGrp="1"/>
          </p:cNvSpPr>
          <p:nvPr>
            <p:ph type="title"/>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4898" y="3400427"/>
            <a:ext cx="4367502" cy="3275626"/>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7869" y="3978511"/>
            <a:ext cx="4348066" cy="2697542"/>
          </a:xfrm>
          <a:prstGeom prst="rect">
            <a:avLst/>
          </a:prstGeom>
        </p:spPr>
      </p:pic>
    </p:spTree>
    <p:extLst>
      <p:ext uri="{BB962C8B-B14F-4D97-AF65-F5344CB8AC3E}">
        <p14:creationId xmlns:p14="http://schemas.microsoft.com/office/powerpoint/2010/main" val="1946506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Heart murmurs- abnormal heart sounds are called heart murmurs. Blood flows silently as long as the flow is smooth and uninterrupted. If it strikes an obstruction, however, its flow becomes turbulent and generates heart murmurs that can be heard with a stethoscope. </a:t>
            </a:r>
          </a:p>
          <a:p>
            <a:r>
              <a:rPr lang="en-US" dirty="0" smtClean="0"/>
              <a:t>Heart murmurs are common in young children and elderly Pt</a:t>
            </a:r>
          </a:p>
          <a:p>
            <a:r>
              <a:rPr lang="en-US" dirty="0" smtClean="0"/>
              <a:t>Murmurs indicate there is a valve problem</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3619424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Blood is a mixture of cells, water, various proteins and sugars</a:t>
            </a:r>
          </a:p>
          <a:p>
            <a:r>
              <a:rPr lang="en-US" dirty="0" smtClean="0"/>
              <a:t>It carries life-sustaining nutrients, oxygen and hormones to all parts of the body, it also removes waste products from cells in the body thus preventing toxic buildup.</a:t>
            </a:r>
          </a:p>
          <a:p>
            <a:r>
              <a:rPr lang="en-US" dirty="0" smtClean="0"/>
              <a:t>The average adult has 5 liters of blood. If a person losses blood either through bleeding or blood donation the body replaces most blood within 24 hours. If bleeding is extensive blood transfusion may be necessary. </a:t>
            </a:r>
            <a:endParaRPr lang="en-US" dirty="0"/>
          </a:p>
        </p:txBody>
      </p:sp>
      <p:sp>
        <p:nvSpPr>
          <p:cNvPr id="3" name="Title 2"/>
          <p:cNvSpPr>
            <a:spLocks noGrp="1"/>
          </p:cNvSpPr>
          <p:nvPr>
            <p:ph type="title"/>
          </p:nvPr>
        </p:nvSpPr>
        <p:spPr/>
        <p:txBody>
          <a:bodyPr/>
          <a:lstStyle/>
          <a:p>
            <a:r>
              <a:rPr lang="en-US" dirty="0" smtClean="0"/>
              <a:t>Blood </a:t>
            </a:r>
            <a:endParaRPr lang="en-US" dirty="0"/>
          </a:p>
        </p:txBody>
      </p:sp>
    </p:spTree>
    <p:extLst>
      <p:ext uri="{BB962C8B-B14F-4D97-AF65-F5344CB8AC3E}">
        <p14:creationId xmlns:p14="http://schemas.microsoft.com/office/powerpoint/2010/main" val="551814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Blood is a thick liquid made up of fluid called plasma, and a solid part.</a:t>
            </a:r>
          </a:p>
          <a:p>
            <a:r>
              <a:rPr lang="en-US" dirty="0" smtClean="0"/>
              <a:t>Plasma consists of water, proteins, salts, nutrients, vitamins, and hormones. </a:t>
            </a:r>
          </a:p>
          <a:p>
            <a:r>
              <a:rPr lang="en-US" dirty="0" smtClean="0"/>
              <a:t>Plasma, which is about 55% of the blood is a clear liquid. </a:t>
            </a:r>
          </a:p>
          <a:p>
            <a:r>
              <a:rPr lang="en-US" dirty="0" smtClean="0"/>
              <a:t>The solid part of blood is made of </a:t>
            </a:r>
          </a:p>
          <a:p>
            <a:r>
              <a:rPr lang="en-US" dirty="0" smtClean="0"/>
              <a:t>Erythrocytes- red blood cells (RBC)</a:t>
            </a:r>
          </a:p>
          <a:p>
            <a:r>
              <a:rPr lang="en-US" dirty="0" smtClean="0"/>
              <a:t>Leukocytes- white blood cells (WBC)</a:t>
            </a:r>
          </a:p>
          <a:p>
            <a:r>
              <a:rPr lang="en-US" dirty="0" smtClean="0"/>
              <a:t>Thrombocytes- platelets</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2791110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600" y="1608689"/>
            <a:ext cx="2993139" cy="2244854"/>
          </a:xfrm>
        </p:spPr>
      </p:pic>
      <p:sp>
        <p:nvSpPr>
          <p:cNvPr id="3" name="Title 2"/>
          <p:cNvSpPr>
            <a:spLocks noGrp="1"/>
          </p:cNvSpPr>
          <p:nvPr>
            <p:ph type="title"/>
          </p:nvPr>
        </p:nvSpPr>
        <p:spPr/>
        <p:txBody>
          <a:bodyPr/>
          <a:lstStyle/>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8141" y="1688938"/>
            <a:ext cx="3264259" cy="224858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87282" y="3784212"/>
            <a:ext cx="3708224" cy="2420646"/>
          </a:xfrm>
          <a:prstGeom prst="rect">
            <a:avLst/>
          </a:prstGeom>
        </p:spPr>
      </p:pic>
    </p:spTree>
    <p:extLst>
      <p:ext uri="{BB962C8B-B14F-4D97-AF65-F5344CB8AC3E}">
        <p14:creationId xmlns:p14="http://schemas.microsoft.com/office/powerpoint/2010/main" val="3163272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Basophils release heparin to stop clotting, produce histamine to cause the blood vessels to dilate, help control inflammation, and kill parasites. </a:t>
            </a:r>
          </a:p>
          <a:p>
            <a:r>
              <a:rPr lang="en-US" dirty="0" smtClean="0"/>
              <a:t>Eosinophils kill parasites and help control inflammation and allergic reaction </a:t>
            </a:r>
          </a:p>
          <a:p>
            <a:r>
              <a:rPr lang="en-US" dirty="0" smtClean="0"/>
              <a:t>Neutrophils remove small unwanted particles and materials from blood </a:t>
            </a:r>
          </a:p>
          <a:p>
            <a:r>
              <a:rPr lang="en-US" dirty="0" smtClean="0"/>
              <a:t>Lymphocytes are essential to the immune system and protect the body against the formation of cancer cells</a:t>
            </a:r>
          </a:p>
          <a:p>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331966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Platelets, or thrombocytes, are fragments that break off from large cells in bone marrow</a:t>
            </a:r>
          </a:p>
          <a:p>
            <a:r>
              <a:rPr lang="en-US" dirty="0" smtClean="0"/>
              <a:t>Platelets live about 10 days and help with clotting</a:t>
            </a:r>
          </a:p>
          <a:p>
            <a:r>
              <a:rPr lang="en-US" dirty="0" smtClean="0"/>
              <a:t>When an injury occurs, platelets stick to damaged tissue and to each other, they also group together to prevent blood loss</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2054136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When blood is needed for transfusion, the blood from donations given is tested and categorized into one of four human blood types, or groups. </a:t>
            </a:r>
          </a:p>
          <a:p>
            <a:r>
              <a:rPr lang="en-US" dirty="0" smtClean="0"/>
              <a:t>Blood types are A, B, O, AB</a:t>
            </a:r>
          </a:p>
          <a:p>
            <a:r>
              <a:rPr lang="en-US" dirty="0" smtClean="0"/>
              <a:t>In addition to the blood types there is a positive or negative, this is known as Rh factor</a:t>
            </a:r>
          </a:p>
          <a:p>
            <a:r>
              <a:rPr lang="en-US" dirty="0" smtClean="0"/>
              <a:t>The Rh factor is a type of antigen, or substance that causes the body to produce antibodies </a:t>
            </a:r>
          </a:p>
          <a:p>
            <a:r>
              <a:rPr lang="en-US" dirty="0" smtClean="0"/>
              <a:t>AB- universal recipient </a:t>
            </a:r>
          </a:p>
          <a:p>
            <a:r>
              <a:rPr lang="en-US" dirty="0" smtClean="0"/>
              <a:t>O-universal donor </a:t>
            </a:r>
            <a:endParaRPr lang="en-US" dirty="0"/>
          </a:p>
        </p:txBody>
      </p:sp>
      <p:sp>
        <p:nvSpPr>
          <p:cNvPr id="3" name="Title 2"/>
          <p:cNvSpPr>
            <a:spLocks noGrp="1"/>
          </p:cNvSpPr>
          <p:nvPr>
            <p:ph type="title"/>
          </p:nvPr>
        </p:nvSpPr>
        <p:spPr/>
        <p:txBody>
          <a:bodyPr/>
          <a:lstStyle/>
          <a:p>
            <a:r>
              <a:rPr lang="en-US" dirty="0" smtClean="0"/>
              <a:t>Blood Types </a:t>
            </a:r>
            <a:endParaRPr lang="en-US" dirty="0"/>
          </a:p>
        </p:txBody>
      </p:sp>
    </p:spTree>
    <p:extLst>
      <p:ext uri="{BB962C8B-B14F-4D97-AF65-F5344CB8AC3E}">
        <p14:creationId xmlns:p14="http://schemas.microsoft.com/office/powerpoint/2010/main" val="611137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Hypertension(HTN)- is high blood pressure. This is the force of the blood surging against the walls of the arteries. HTN is a dangerous condition. It is symptomless, commonly the result of lifestyle factors. </a:t>
            </a:r>
          </a:p>
          <a:p>
            <a:r>
              <a:rPr lang="en-US" dirty="0" smtClean="0"/>
              <a:t>Overeating, smoking, lack of exercise, all effect bp.</a:t>
            </a:r>
          </a:p>
          <a:p>
            <a:r>
              <a:rPr lang="en-US" dirty="0" smtClean="0"/>
              <a:t>Arteriosclerosis more commonly known as hardening of the arteries, is a condition in which the arteries lose their elasticity and ability to contract. Common occurs as a result of aging and can lead to an aneurysm </a:t>
            </a:r>
          </a:p>
          <a:p>
            <a:r>
              <a:rPr lang="en-US" dirty="0" smtClean="0"/>
              <a:t>Impaired liver function-occurs when a deficiency in vitamin k occurs. Vitamin k is produced by a bacteria that resides in the intestines, however vit k deficiency can occur if fat absorption is impaired. </a:t>
            </a:r>
            <a:endParaRPr lang="en-US" dirty="0"/>
          </a:p>
        </p:txBody>
      </p:sp>
      <p:sp>
        <p:nvSpPr>
          <p:cNvPr id="3" name="Title 2"/>
          <p:cNvSpPr>
            <a:spLocks noGrp="1"/>
          </p:cNvSpPr>
          <p:nvPr>
            <p:ph type="title"/>
          </p:nvPr>
        </p:nvSpPr>
        <p:spPr/>
        <p:txBody>
          <a:bodyPr/>
          <a:lstStyle/>
          <a:p>
            <a:r>
              <a:rPr lang="en-US" dirty="0" smtClean="0"/>
              <a:t>Diseases and Disorders of Cardiovascular </a:t>
            </a:r>
            <a:endParaRPr lang="en-US" dirty="0"/>
          </a:p>
        </p:txBody>
      </p:sp>
    </p:spTree>
    <p:extLst>
      <p:ext uri="{BB962C8B-B14F-4D97-AF65-F5344CB8AC3E}">
        <p14:creationId xmlns:p14="http://schemas.microsoft.com/office/powerpoint/2010/main" val="812001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Aneurysm occurs when a disease or a defect present at birth weakens the wall of an artery. It is the ballooning out of, or saclike formation on, an artery wall </a:t>
            </a:r>
          </a:p>
          <a:p>
            <a:r>
              <a:rPr lang="en-US" dirty="0" smtClean="0"/>
              <a:t>Coronary artery disease (CAD)- is the narrowing of the coronary arteries that supply blood to the heart. It is usually caused by atherosclerosis, which is a build up of fatty plaque</a:t>
            </a:r>
          </a:p>
          <a:p>
            <a:r>
              <a:rPr lang="en-US" dirty="0" smtClean="0"/>
              <a:t>Myocardial infarction(MI)- heart attack. During a MI, blood flow to the heart is cut off. This can result in permanent damage to heart tissue. Without fresh blood getting to the heart the deprived heart tissue starts to die. If a large enough portion dies the Pt will likely die</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2000932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Angina is a temporary lack of blood in the heart muscle, which can cause symptoms similar to those of a heart attack</a:t>
            </a:r>
          </a:p>
          <a:p>
            <a:r>
              <a:rPr lang="en-US" dirty="0" smtClean="0"/>
              <a:t>Congestive heart failure(CHF)- occurs when the heart can not pump at its usual capacity. When this happens the vital organs do not receive enough. CHF may occur from atherosclerosis and or MI. </a:t>
            </a:r>
            <a:endParaRPr lang="en-US" dirty="0"/>
          </a:p>
          <a:p>
            <a:r>
              <a:rPr lang="en-US" dirty="0" smtClean="0"/>
              <a:t>Anemia- is a condition in which the RBC do not send enough oxygen to the tissue. Anemia is caused by a low number or low amount or RBC or low hemoglobin. S/S pallor, fatigue, difficulty breathing, and rapid heart rate. </a:t>
            </a:r>
          </a:p>
          <a:p>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1125482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Vascular spasms- an immediate response to blood vessel injury is constriction of the damaged blood vessel(vasoconstriction). Factors that trigger spasms include direct injury to vascular smooth muscle chemicals release by endothelial cells and platelets.  </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1347558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Hemophilia- is a disorder of the blood that involves excessive bleeding. It is caused by hereditary lack of a clotting factor. Treatment includes medications and transfusions. </a:t>
            </a:r>
          </a:p>
          <a:p>
            <a:r>
              <a:rPr lang="en-US" dirty="0" smtClean="0"/>
              <a:t>Leukemia- is a disease involving an abnormal increase in the number of WBC in the bone marrow and bloodstream. S/S fever, pallor, anemia, bleeding gums, excessive bruising, and joint pain. </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717605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 Digestion is the process of breaking down foods into nutrients that can be absorbed by cells. The digestive tract or gastrointestinal(GI) tract is composed of several accessory organs.</a:t>
            </a:r>
          </a:p>
          <a:p>
            <a:r>
              <a:rPr lang="en-US" dirty="0" smtClean="0"/>
              <a:t>Mouth 				Liver </a:t>
            </a:r>
          </a:p>
          <a:p>
            <a:r>
              <a:rPr lang="en-US" dirty="0" smtClean="0"/>
              <a:t>Pharynx				Gallbladder  </a:t>
            </a:r>
          </a:p>
          <a:p>
            <a:r>
              <a:rPr lang="en-US" dirty="0" smtClean="0"/>
              <a:t>Esophagus			Pancreas </a:t>
            </a:r>
          </a:p>
          <a:p>
            <a:r>
              <a:rPr lang="en-US" dirty="0" smtClean="0"/>
              <a:t>Stomach </a:t>
            </a:r>
          </a:p>
          <a:p>
            <a:r>
              <a:rPr lang="en-US" dirty="0" smtClean="0"/>
              <a:t>Small intestine </a:t>
            </a:r>
          </a:p>
          <a:p>
            <a:r>
              <a:rPr lang="en-US" dirty="0" smtClean="0"/>
              <a:t>Large intestine  </a:t>
            </a:r>
            <a:endParaRPr lang="en-US" dirty="0"/>
          </a:p>
        </p:txBody>
      </p:sp>
      <p:sp>
        <p:nvSpPr>
          <p:cNvPr id="3" name="Title 2"/>
          <p:cNvSpPr>
            <a:spLocks noGrp="1"/>
          </p:cNvSpPr>
          <p:nvPr>
            <p:ph type="title"/>
          </p:nvPr>
        </p:nvSpPr>
        <p:spPr/>
        <p:txBody>
          <a:bodyPr/>
          <a:lstStyle/>
          <a:p>
            <a:r>
              <a:rPr lang="en-US" dirty="0" smtClean="0"/>
              <a:t>Digestive System </a:t>
            </a:r>
            <a:endParaRPr lang="en-US" dirty="0"/>
          </a:p>
        </p:txBody>
      </p:sp>
    </p:spTree>
    <p:extLst>
      <p:ext uri="{BB962C8B-B14F-4D97-AF65-F5344CB8AC3E}">
        <p14:creationId xmlns:p14="http://schemas.microsoft.com/office/powerpoint/2010/main" val="3072008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GI tract is sometimes referred to as the “alimentary canal”. It is a tube that extends from the mouth to the anus. The call of the GI  tract has 4 layers that aid in the digestion of the food that passes through it. </a:t>
            </a:r>
          </a:p>
          <a:p>
            <a:r>
              <a:rPr lang="en-US" dirty="0" smtClean="0"/>
              <a:t>Outer covering- is a layer of tissue with serum like substance. It protects the canal and lubricates the outer surface. This covering allows the organs within the abd cavity to slide freely and not get lodged next to the abd cavity </a:t>
            </a:r>
          </a:p>
          <a:p>
            <a:r>
              <a:rPr lang="en-US" dirty="0" smtClean="0"/>
              <a:t>The next layer is the muscle layer, which contracts and expands in wavelike motion, called peristalsis</a:t>
            </a:r>
            <a:endParaRPr lang="en-US" dirty="0"/>
          </a:p>
        </p:txBody>
      </p:sp>
      <p:sp>
        <p:nvSpPr>
          <p:cNvPr id="3" name="Title 2"/>
          <p:cNvSpPr>
            <a:spLocks noGrp="1"/>
          </p:cNvSpPr>
          <p:nvPr>
            <p:ph type="title"/>
          </p:nvPr>
        </p:nvSpPr>
        <p:spPr/>
        <p:txBody>
          <a:bodyPr/>
          <a:lstStyle/>
          <a:p>
            <a:r>
              <a:rPr lang="en-US" dirty="0" smtClean="0"/>
              <a:t>GI tract </a:t>
            </a:r>
            <a:endParaRPr lang="en-US" dirty="0"/>
          </a:p>
        </p:txBody>
      </p:sp>
    </p:spTree>
    <p:extLst>
      <p:ext uri="{BB962C8B-B14F-4D97-AF65-F5344CB8AC3E}">
        <p14:creationId xmlns:p14="http://schemas.microsoft.com/office/powerpoint/2010/main" val="2182091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third layer is made of loose connective tissue that holds various vessels, glands, and nerves that both nourish the surrounding tissue and carry away waste from it. </a:t>
            </a:r>
          </a:p>
          <a:p>
            <a:r>
              <a:rPr lang="en-US" dirty="0" smtClean="0"/>
              <a:t>Innermost layer is a mucous membrane that secretes mucus and digestive enzymes while protecting the tissue within the canal. </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1539446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Food is taken into the oral cavity or mouth. The lips sense the temperature and texture of the food and serve to protect the mouth from receiving food that is too hot or too rough on the surface.</a:t>
            </a:r>
          </a:p>
          <a:p>
            <a:r>
              <a:rPr lang="en-US" dirty="0" smtClean="0"/>
              <a:t>Once inside the mouth, food is chewed by teeth in a process called mastication, with the help of muscles of the cheeks and the tongue </a:t>
            </a:r>
          </a:p>
          <a:p>
            <a:r>
              <a:rPr lang="en-US" dirty="0" smtClean="0"/>
              <a:t>At the back of the tongue, lingual tonsils form 2 mounds of rounded tissue that play an important role in the immune system</a:t>
            </a:r>
          </a:p>
          <a:p>
            <a:r>
              <a:rPr lang="en-US" dirty="0" smtClean="0"/>
              <a:t>The roof is formed by the hard palate and the soft palate. At the back of the soft palate is a downward pointing, cone shaped projection called the “uvula”</a:t>
            </a:r>
            <a:endParaRPr lang="en-US" dirty="0"/>
          </a:p>
        </p:txBody>
      </p:sp>
      <p:sp>
        <p:nvSpPr>
          <p:cNvPr id="3" name="Title 2"/>
          <p:cNvSpPr>
            <a:spLocks noGrp="1"/>
          </p:cNvSpPr>
          <p:nvPr>
            <p:ph type="title"/>
          </p:nvPr>
        </p:nvSpPr>
        <p:spPr/>
        <p:txBody>
          <a:bodyPr/>
          <a:lstStyle/>
          <a:p>
            <a:r>
              <a:rPr lang="en-US" dirty="0" smtClean="0"/>
              <a:t>Mouth </a:t>
            </a:r>
            <a:endParaRPr lang="en-US" dirty="0"/>
          </a:p>
        </p:txBody>
      </p:sp>
    </p:spTree>
    <p:extLst>
      <p:ext uri="{BB962C8B-B14F-4D97-AF65-F5344CB8AC3E}">
        <p14:creationId xmlns:p14="http://schemas.microsoft.com/office/powerpoint/2010/main" val="2455751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Digestion of food begins in the mouth with chewing, or mastication. In addition, three sets of salivary glands surrounding the oral cavity secret saliva. This fluid contains enzymes that begin the digestion of carbohydrates and aid in breaking down food. </a:t>
            </a:r>
            <a:endParaRPr lang="en-US" dirty="0"/>
          </a:p>
        </p:txBody>
      </p:sp>
      <p:sp>
        <p:nvSpPr>
          <p:cNvPr id="3" name="Title 2"/>
          <p:cNvSpPr>
            <a:spLocks noGrp="1"/>
          </p:cNvSpPr>
          <p:nvPr>
            <p:ph type="title"/>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21713" y="3380274"/>
            <a:ext cx="4183873" cy="3347098"/>
          </a:xfrm>
          <a:prstGeom prst="rect">
            <a:avLst/>
          </a:prstGeom>
        </p:spPr>
      </p:pic>
    </p:spTree>
    <p:extLst>
      <p:ext uri="{BB962C8B-B14F-4D97-AF65-F5344CB8AC3E}">
        <p14:creationId xmlns:p14="http://schemas.microsoft.com/office/powerpoint/2010/main" val="3518740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From the mouth, food goes through the throat, or pharynx. Food and air share this passageway. The pharynx is a muscular tube that moves food into the esophagus. When we swallow food a flap of tissue known as the epiglottis covers the trachea until the food is moved into the esophagus. </a:t>
            </a:r>
          </a:p>
          <a:p>
            <a:r>
              <a:rPr lang="en-US" dirty="0" smtClean="0"/>
              <a:t>The esophagus is a muscular tube that contracts rhythmically to push food toward the stomach. At the bottom of the esophagus, just above the stomach is a group of thickened muscles in the esophageal wall called the “cardiac sphincter”. This is the group of muscles that contracts and closes the opening to the stomach. </a:t>
            </a:r>
            <a:endParaRPr lang="en-US" dirty="0"/>
          </a:p>
        </p:txBody>
      </p:sp>
      <p:sp>
        <p:nvSpPr>
          <p:cNvPr id="3" name="Title 2"/>
          <p:cNvSpPr>
            <a:spLocks noGrp="1"/>
          </p:cNvSpPr>
          <p:nvPr>
            <p:ph type="title"/>
          </p:nvPr>
        </p:nvSpPr>
        <p:spPr/>
        <p:txBody>
          <a:bodyPr/>
          <a:lstStyle/>
          <a:p>
            <a:r>
              <a:rPr lang="en-US" dirty="0" smtClean="0"/>
              <a:t>Pharynx/Esophagus</a:t>
            </a:r>
            <a:endParaRPr lang="en-US" dirty="0"/>
          </a:p>
        </p:txBody>
      </p:sp>
    </p:spTree>
    <p:extLst>
      <p:ext uri="{BB962C8B-B14F-4D97-AF65-F5344CB8AC3E}">
        <p14:creationId xmlns:p14="http://schemas.microsoft.com/office/powerpoint/2010/main" val="3280806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stomach is a pouch like organ. It receives food from the esophagus and mixes it with gastric juice. Gastric juice contains hydrochloric acid and gastric juice. Pepsin, and enzyme in the gastric juice, begins protein digestion. </a:t>
            </a:r>
          </a:p>
          <a:p>
            <a:r>
              <a:rPr lang="en-US" dirty="0" smtClean="0"/>
              <a:t>The cardiac region is the area closet to the heart.</a:t>
            </a:r>
            <a:endParaRPr lang="en-US" dirty="0"/>
          </a:p>
          <a:p>
            <a:r>
              <a:rPr lang="en-US" dirty="0" smtClean="0"/>
              <a:t>The fundus is the middle portion.</a:t>
            </a:r>
          </a:p>
          <a:p>
            <a:r>
              <a:rPr lang="en-US" dirty="0" smtClean="0"/>
              <a:t>The body is the middle portion</a:t>
            </a:r>
          </a:p>
          <a:p>
            <a:r>
              <a:rPr lang="en-US" dirty="0" smtClean="0"/>
              <a:t>The pylorus is the narrowed bottom part. </a:t>
            </a:r>
            <a:endParaRPr lang="en-US" dirty="0"/>
          </a:p>
        </p:txBody>
      </p:sp>
      <p:sp>
        <p:nvSpPr>
          <p:cNvPr id="3" name="Title 2"/>
          <p:cNvSpPr>
            <a:spLocks noGrp="1"/>
          </p:cNvSpPr>
          <p:nvPr>
            <p:ph type="title"/>
          </p:nvPr>
        </p:nvSpPr>
        <p:spPr/>
        <p:txBody>
          <a:bodyPr/>
          <a:lstStyle/>
          <a:p>
            <a:r>
              <a:rPr lang="en-US" dirty="0" smtClean="0"/>
              <a:t>Stomach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199" y="3778899"/>
            <a:ext cx="4348065" cy="2824992"/>
          </a:xfrm>
          <a:prstGeom prst="rect">
            <a:avLst/>
          </a:prstGeom>
        </p:spPr>
      </p:pic>
    </p:spTree>
    <p:extLst>
      <p:ext uri="{BB962C8B-B14F-4D97-AF65-F5344CB8AC3E}">
        <p14:creationId xmlns:p14="http://schemas.microsoft.com/office/powerpoint/2010/main" val="2685213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pylorus has a powerful circular muscle at its base, the pyloric sphincter. This sphincter controls the emptying of the stomach’s content into the small intestine </a:t>
            </a:r>
          </a:p>
          <a:p>
            <a:r>
              <a:rPr lang="en-US" dirty="0" smtClean="0"/>
              <a:t>The lining of the stomach is relatively thick and has many folds of mucous tissue called rugae. As the stomach fills up the walls distend and folds disappear. </a:t>
            </a:r>
          </a:p>
          <a:p>
            <a:r>
              <a:rPr lang="en-US" dirty="0" smtClean="0"/>
              <a:t>After eating, the muscle movements of the stomach and the mixture of food with gastric juice from a semifluid mass called chyme. Chyme may consist of food that has been in the stomach for several hours, or as little as one hour</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2898610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Small intestine receives chyme from the stomach, bile from the liver and pancreatic juices from the pancreas. Bile is a yellow-brown to green substance secreted from the liver. Chyme takes from 1-6 hours to travel through the small intestine. </a:t>
            </a:r>
          </a:p>
          <a:p>
            <a:r>
              <a:rPr lang="en-US" dirty="0" smtClean="0"/>
              <a:t>The length of time for digestion varies depending on the food being digested and the health of the GI tract. Absorption begins in the small intestine, is the passage of material through the walls of the GI tract to the bloodstream. </a:t>
            </a:r>
            <a:endParaRPr lang="en-US" dirty="0"/>
          </a:p>
          <a:p>
            <a:r>
              <a:rPr lang="en-US" dirty="0" smtClean="0"/>
              <a:t>Small intestine is roughly 20 feet long, and has three parts</a:t>
            </a:r>
            <a:endParaRPr lang="en-US" dirty="0"/>
          </a:p>
        </p:txBody>
      </p:sp>
      <p:sp>
        <p:nvSpPr>
          <p:cNvPr id="3" name="Title 2"/>
          <p:cNvSpPr>
            <a:spLocks noGrp="1"/>
          </p:cNvSpPr>
          <p:nvPr>
            <p:ph type="title"/>
          </p:nvPr>
        </p:nvSpPr>
        <p:spPr/>
        <p:txBody>
          <a:bodyPr/>
          <a:lstStyle/>
          <a:p>
            <a:r>
              <a:rPr lang="en-US" dirty="0" smtClean="0"/>
              <a:t>Small intestine </a:t>
            </a:r>
            <a:endParaRPr lang="en-US" dirty="0"/>
          </a:p>
        </p:txBody>
      </p:sp>
    </p:spTree>
    <p:extLst>
      <p:ext uri="{BB962C8B-B14F-4D97-AF65-F5344CB8AC3E}">
        <p14:creationId xmlns:p14="http://schemas.microsoft.com/office/powerpoint/2010/main" val="4100690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Duodenum- about 10 inches, here the chyme mixes with bile, pancreatic juice, and intestinal juice. Bile aids in fat digestion. Pancreatic juice aids in digestion of starch, proteins, and fat. Intestinal juice aid in digestion of sugars such as glucose. </a:t>
            </a:r>
          </a:p>
          <a:p>
            <a:r>
              <a:rPr lang="en-US" dirty="0" smtClean="0"/>
              <a:t>Jejunum- is a section of the small intestine that is 8 feet long. It continues the digestion process. </a:t>
            </a:r>
          </a:p>
          <a:p>
            <a:r>
              <a:rPr lang="en-US" dirty="0" smtClean="0"/>
              <a:t>Ileum- is the third section. It connects the small intestine to the large intestine. The food is released from here to the large intestine. </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2180588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large intestine is about 5 feet long and forms a rectangle around the tightly packed small intestine. Waste products from digestion usually remain in the large intestine from 12-24 hours. Large intestine has four parts</a:t>
            </a:r>
          </a:p>
          <a:p>
            <a:r>
              <a:rPr lang="en-US" dirty="0" smtClean="0"/>
              <a:t>Cecum- first part and has three openings: one from the ileum into the cecum, one from the cecum into the colon, and one from the cecum into the appendix.</a:t>
            </a:r>
          </a:p>
          <a:p>
            <a:r>
              <a:rPr lang="en-US" dirty="0" smtClean="0"/>
              <a:t>The appendix is filled with lymphatic tissue and is considered an accessory part of the body because it has no function or role in digestion. </a:t>
            </a:r>
            <a:endParaRPr lang="en-US" dirty="0"/>
          </a:p>
        </p:txBody>
      </p:sp>
      <p:sp>
        <p:nvSpPr>
          <p:cNvPr id="3" name="Title 2"/>
          <p:cNvSpPr>
            <a:spLocks noGrp="1"/>
          </p:cNvSpPr>
          <p:nvPr>
            <p:ph type="title"/>
          </p:nvPr>
        </p:nvSpPr>
        <p:spPr/>
        <p:txBody>
          <a:bodyPr/>
          <a:lstStyle/>
          <a:p>
            <a:r>
              <a:rPr lang="en-US" dirty="0" smtClean="0"/>
              <a:t>Large Intestine</a:t>
            </a:r>
            <a:endParaRPr lang="en-US" dirty="0"/>
          </a:p>
        </p:txBody>
      </p:sp>
    </p:spTree>
    <p:extLst>
      <p:ext uri="{BB962C8B-B14F-4D97-AF65-F5344CB8AC3E}">
        <p14:creationId xmlns:p14="http://schemas.microsoft.com/office/powerpoint/2010/main" val="94136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Within the cecum the process of turning waste material into feces (stool) begins when water and certain necessary substances are absorbed back into the bloodstream. As the water is removed, the semisolid mass known as feces is formed and moved into the colon.</a:t>
            </a:r>
          </a:p>
          <a:p>
            <a:r>
              <a:rPr lang="en-US" dirty="0" smtClean="0"/>
              <a:t>Colon- is further divided into three parts that form a horseshoe shape in the abd cavity. The ascending colon extends upward, transverse extends across, and the descending extends downward, where it connects to the sigmoid colon. </a:t>
            </a:r>
          </a:p>
          <a:p>
            <a:r>
              <a:rPr lang="en-US" dirty="0" smtClean="0"/>
              <a:t>Sigmoid colon- is an S-shaped body that goes across the pelvis to the middle of the sacrum, where it connects to the rectum. </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945391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Rectum- attaches to the anal canal. The sphincter muscle at the mouth of the anus open during the release of feces from the body. This release is known as defecation. </a:t>
            </a:r>
            <a:endParaRPr lang="en-US" dirty="0"/>
          </a:p>
        </p:txBody>
      </p:sp>
      <p:sp>
        <p:nvSpPr>
          <p:cNvPr id="3" name="Title 2"/>
          <p:cNvSpPr>
            <a:spLocks noGrp="1"/>
          </p:cNvSpPr>
          <p:nvPr>
            <p:ph type="title"/>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3625" y="3041687"/>
            <a:ext cx="4898571" cy="3583048"/>
          </a:xfrm>
          <a:prstGeom prst="rect">
            <a:avLst/>
          </a:prstGeom>
        </p:spPr>
      </p:pic>
    </p:spTree>
    <p:extLst>
      <p:ext uri="{BB962C8B-B14F-4D97-AF65-F5344CB8AC3E}">
        <p14:creationId xmlns:p14="http://schemas.microsoft.com/office/powerpoint/2010/main" val="4005447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Liver is an important digestive organ located in the upper right quadrant of the abd cavity. Although it is not with in the GI tract, it performs many digestive functions. </a:t>
            </a:r>
          </a:p>
          <a:p>
            <a:r>
              <a:rPr lang="en-US" dirty="0" smtClean="0"/>
              <a:t>Liver weights about 3 pounds in the average adult. </a:t>
            </a:r>
          </a:p>
          <a:p>
            <a:r>
              <a:rPr lang="en-US" dirty="0" smtClean="0"/>
              <a:t>The hepatic portal system is a group of blood vessels that transports blood and other substances to and from the liver. </a:t>
            </a:r>
          </a:p>
          <a:p>
            <a:r>
              <a:rPr lang="en-US" dirty="0" smtClean="0"/>
              <a:t>Liver helps change food nutrients into usable substances. It secretes bile, a yellow brown to green substance, which is stored in the gallbladder. </a:t>
            </a:r>
            <a:endParaRPr lang="en-US" dirty="0"/>
          </a:p>
        </p:txBody>
      </p:sp>
      <p:sp>
        <p:nvSpPr>
          <p:cNvPr id="3" name="Title 2"/>
          <p:cNvSpPr>
            <a:spLocks noGrp="1"/>
          </p:cNvSpPr>
          <p:nvPr>
            <p:ph type="title"/>
          </p:nvPr>
        </p:nvSpPr>
        <p:spPr/>
        <p:txBody>
          <a:bodyPr/>
          <a:lstStyle/>
          <a:p>
            <a:r>
              <a:rPr lang="en-US" dirty="0" smtClean="0"/>
              <a:t>Liver </a:t>
            </a:r>
            <a:endParaRPr lang="en-US" dirty="0"/>
          </a:p>
        </p:txBody>
      </p:sp>
    </p:spTree>
    <p:extLst>
      <p:ext uri="{BB962C8B-B14F-4D97-AF65-F5344CB8AC3E}">
        <p14:creationId xmlns:p14="http://schemas.microsoft.com/office/powerpoint/2010/main" val="3656088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bile that is released from the liver goes into the gallbladder. The gallbladder stores bile until it is needed for digestion. Then it aids in the breaking down of fats </a:t>
            </a:r>
            <a:endParaRPr lang="en-US" dirty="0"/>
          </a:p>
        </p:txBody>
      </p:sp>
      <p:sp>
        <p:nvSpPr>
          <p:cNvPr id="3" name="Title 2"/>
          <p:cNvSpPr>
            <a:spLocks noGrp="1"/>
          </p:cNvSpPr>
          <p:nvPr>
            <p:ph type="title"/>
          </p:nvPr>
        </p:nvSpPr>
        <p:spPr/>
        <p:txBody>
          <a:bodyPr/>
          <a:lstStyle/>
          <a:p>
            <a:r>
              <a:rPr lang="en-US" dirty="0" smtClean="0"/>
              <a:t>Gallbladder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6951" y="2866312"/>
            <a:ext cx="5752323" cy="3905032"/>
          </a:xfrm>
          <a:prstGeom prst="rect">
            <a:avLst/>
          </a:prstGeom>
        </p:spPr>
      </p:pic>
    </p:spTree>
    <p:extLst>
      <p:ext uri="{BB962C8B-B14F-4D97-AF65-F5344CB8AC3E}">
        <p14:creationId xmlns:p14="http://schemas.microsoft.com/office/powerpoint/2010/main" val="3359605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Pancreas is 5 to 6 inches long and lies across the posterior side of the stomach. It is a digestive organ because it secretes pancreatic juice into the small intestine through its system of ducts. Pancreatic juice includes various enzymes such as amylase and lipase. The pancreas is also an endocrine gland. </a:t>
            </a:r>
            <a:endParaRPr lang="en-US" dirty="0"/>
          </a:p>
        </p:txBody>
      </p:sp>
      <p:sp>
        <p:nvSpPr>
          <p:cNvPr id="3" name="Title 2"/>
          <p:cNvSpPr>
            <a:spLocks noGrp="1"/>
          </p:cNvSpPr>
          <p:nvPr>
            <p:ph type="title"/>
          </p:nvPr>
        </p:nvSpPr>
        <p:spPr/>
        <p:txBody>
          <a:bodyPr/>
          <a:lstStyle/>
          <a:p>
            <a:r>
              <a:rPr lang="en-US" dirty="0" smtClean="0"/>
              <a:t>Pancreas</a:t>
            </a:r>
            <a:endParaRPr lang="en-US" dirty="0"/>
          </a:p>
        </p:txBody>
      </p:sp>
    </p:spTree>
    <p:extLst>
      <p:ext uri="{BB962C8B-B14F-4D97-AF65-F5344CB8AC3E}">
        <p14:creationId xmlns:p14="http://schemas.microsoft.com/office/powerpoint/2010/main" val="383306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Eating disorders are at the top of the list with problems associated with the digestive system</a:t>
            </a:r>
          </a:p>
          <a:p>
            <a:r>
              <a:rPr lang="en-US" dirty="0" smtClean="0"/>
              <a:t>Anorexia nervosa- these patients refuse to eat because they want to be thin. Anorexia nervosa occurs most often in adolescents and young adults. It can produce many health problems. </a:t>
            </a:r>
            <a:endParaRPr lang="en-US" dirty="0"/>
          </a:p>
        </p:txBody>
      </p:sp>
      <p:sp>
        <p:nvSpPr>
          <p:cNvPr id="3" name="Title 2"/>
          <p:cNvSpPr>
            <a:spLocks noGrp="1"/>
          </p:cNvSpPr>
          <p:nvPr>
            <p:ph type="title"/>
          </p:nvPr>
        </p:nvSpPr>
        <p:spPr/>
        <p:txBody>
          <a:bodyPr/>
          <a:lstStyle/>
          <a:p>
            <a:r>
              <a:rPr lang="en-US" dirty="0" smtClean="0"/>
              <a:t>Diseases and Disorders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87742" y="3445588"/>
            <a:ext cx="2354564" cy="3412412"/>
          </a:xfrm>
          <a:prstGeom prst="rect">
            <a:avLst/>
          </a:prstGeom>
        </p:spPr>
      </p:pic>
    </p:spTree>
    <p:extLst>
      <p:ext uri="{BB962C8B-B14F-4D97-AF65-F5344CB8AC3E}">
        <p14:creationId xmlns:p14="http://schemas.microsoft.com/office/powerpoint/2010/main" val="2484676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Bulimia nervosa- is a disorder involving consuming food and then purposely purging or vomiting in a quest to lose weight. Like anorexia it occurs mostly in adolescents and young adults</a:t>
            </a:r>
            <a:endParaRPr lang="en-US" dirty="0"/>
          </a:p>
        </p:txBody>
      </p:sp>
      <p:sp>
        <p:nvSpPr>
          <p:cNvPr id="3" name="Title 2"/>
          <p:cNvSpPr>
            <a:spLocks noGrp="1"/>
          </p:cNvSpPr>
          <p:nvPr>
            <p:ph type="title"/>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4883" y="3283501"/>
            <a:ext cx="4777272" cy="2734744"/>
          </a:xfrm>
          <a:prstGeom prst="rect">
            <a:avLst/>
          </a:prstGeom>
        </p:spPr>
      </p:pic>
    </p:spTree>
    <p:extLst>
      <p:ext uri="{BB962C8B-B14F-4D97-AF65-F5344CB8AC3E}">
        <p14:creationId xmlns:p14="http://schemas.microsoft.com/office/powerpoint/2010/main" val="1528319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Obesity is often the result of over eating. Some studies indicate that obese people may have a heredity defect. Obesity can be a factor in a variety of health problems. Heart disease, and diabetes.</a:t>
            </a:r>
          </a:p>
          <a:p>
            <a:r>
              <a:rPr lang="en-US" dirty="0" smtClean="0"/>
              <a:t>Obesity is classified into 3 levels</a:t>
            </a:r>
          </a:p>
          <a:p>
            <a:r>
              <a:rPr lang="en-US" dirty="0" smtClean="0"/>
              <a:t>(I)- Overweight- overweight is less than 20 percent over ideal body weight </a:t>
            </a:r>
          </a:p>
          <a:p>
            <a:r>
              <a:rPr lang="en-US" dirty="0" smtClean="0"/>
              <a:t>(II)- Obese is 20 percent over an individual’s ideal body weight</a:t>
            </a:r>
          </a:p>
          <a:p>
            <a:r>
              <a:rPr lang="en-US" dirty="0" smtClean="0"/>
              <a:t>(III)- Morbid obesity is 100 pounds over an individual’s ideal body weight. Morbid obesity is a sever threat to health and life </a:t>
            </a:r>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2340102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2764" y="1845744"/>
            <a:ext cx="4114800" cy="4572000"/>
          </a:xfrm>
        </p:spPr>
      </p:pic>
      <p:sp>
        <p:nvSpPr>
          <p:cNvPr id="3" name="Title 2"/>
          <p:cNvSpPr>
            <a:spLocks noGrp="1"/>
          </p:cNvSpPr>
          <p:nvPr>
            <p:ph type="title"/>
          </p:nvPr>
        </p:nvSpPr>
        <p:spPr/>
        <p:txBody>
          <a:bodyPr/>
          <a:lstStyle/>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1236" y="1719943"/>
            <a:ext cx="3810000" cy="3810000"/>
          </a:xfrm>
          <a:prstGeom prst="rect">
            <a:avLst/>
          </a:prstGeom>
        </p:spPr>
      </p:pic>
    </p:spTree>
    <p:extLst>
      <p:ext uri="{BB962C8B-B14F-4D97-AF65-F5344CB8AC3E}">
        <p14:creationId xmlns:p14="http://schemas.microsoft.com/office/powerpoint/2010/main" val="487621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Halitosis is foul mouth odor, or bad breath. It may be caused by poor dental hygiene or by lung or intestinal disorder</a:t>
            </a:r>
          </a:p>
          <a:p>
            <a:r>
              <a:rPr lang="en-US" dirty="0" smtClean="0"/>
              <a:t>Esophageal varices- are twisted veins in the esophagus that are susceptible to hemorrhage and ulcer. This is a very serious condition that can cause a client to bleed to death quickly. It is frequently related to a disease of the liver known as cirrhosis. </a:t>
            </a:r>
          </a:p>
          <a:p>
            <a:r>
              <a:rPr lang="en-US" dirty="0" smtClean="0"/>
              <a:t>Gastroenteritis- an inflammation of both the stomach and the small intestine. Better known as the stomach flu. Usually caused by a virus, this condition may produce n/v diarrhea, abd pain, cramping, and fever. Recovery is usually rapid occurring within one or two days.</a:t>
            </a:r>
          </a:p>
          <a:p>
            <a:pPr marL="137160" indent="0">
              <a:buNone/>
            </a:pP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1187968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Patients with this should increase their fluid intake, especially clear fluid, and reduce their solid food intake during recovery. Gastroenteritis may be prevented by good hygiene, hand washing, not sharing eating or drinking utensils, and other measures of infection control . In addition eating raw and unwashed fruits and vegetables or uncooked food is important to prevention </a:t>
            </a:r>
          </a:p>
          <a:p>
            <a:r>
              <a:rPr lang="en-US" dirty="0" smtClean="0"/>
              <a:t>Flatulence is an accumulation of gas in the stomach or intestine. Flatus is the release of gas through the anus. </a:t>
            </a:r>
          </a:p>
          <a:p>
            <a:r>
              <a:rPr lang="en-US" dirty="0" smtClean="0"/>
              <a:t>Nausea- is a sick feeling in the stomach caused by illness or the ingestion of spoiled food. Nausea may also be felt in certain situations in early pregnancy or when repetitive motion cause discomfort as in car sickness or seasickness. Nausea is not a disease it is a symptom of a disease or disorder</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2957574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GI ulcers are also known as peptic or stomach ulcers. These are sores on the mucous membrane or any part of the GI tract. Symptoms include a gnawing pain or burning sensation that is relieved by milk or antacids. Medication is commonly used to treat ulcers. </a:t>
            </a:r>
          </a:p>
          <a:p>
            <a:r>
              <a:rPr lang="en-US" dirty="0" smtClean="0"/>
              <a:t>Recurring ulcers may require surgery. </a:t>
            </a:r>
          </a:p>
          <a:p>
            <a:r>
              <a:rPr lang="en-US" dirty="0" smtClean="0"/>
              <a:t>Hiatal hernia is a protrusion of the stomach through the opening in the diaphragm. Stomach acid flowing back into the esophagus cause pain and burning in the stomach and chest. Certain eating habits makes this worse. Pt should not bend over or lie down after eating, they should not drink carbonated beverages, talk while eating, nor chew gum. If Pt is obese losing weight is important.  </a:t>
            </a:r>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593562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Jaundice is excessive bilirubin in the blood causing a yellow discoloration of the skin. Frequently, the whites of the eyes, the sclera, turns yellow as well. Jaundice may be a result of liver disease. Newborn jaundice is a common condition.</a:t>
            </a:r>
          </a:p>
          <a:p>
            <a:r>
              <a:rPr lang="en-US" dirty="0" smtClean="0"/>
              <a:t>Cholecystitis is any inflammation of gallbladder, either acute or chronic. It is more commonly known as gall stones</a:t>
            </a:r>
          </a:p>
          <a:p>
            <a:r>
              <a:rPr lang="en-US" dirty="0" smtClean="0"/>
              <a:t>Diverticulitis is an inflammation of the small pouches in the intestinal wall due to trapped food or bacteria. This condition causes abd pain and fever. </a:t>
            </a:r>
          </a:p>
          <a:p>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2862722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Constipation is a condition with infrequent or difficult release of bowel movements. It is sometimes the result of insufficient moisture to soften or more stools. </a:t>
            </a:r>
          </a:p>
          <a:p>
            <a:r>
              <a:rPr lang="en-US" dirty="0" smtClean="0"/>
              <a:t>Diarrhea is loose, watery stools that may cause roughage or by an internal disorders. An analysis or stool for blood, bacteria, and other elements can provide a clue to the cause </a:t>
            </a:r>
          </a:p>
          <a:p>
            <a:r>
              <a:rPr lang="en-US" dirty="0" smtClean="0"/>
              <a:t>Hemorrhoids are swollen, twisted veins that cause great discomfort in the internal and external anal area. Medication to sooth the pain and itching is available. Maintaining soft stool with bran and warm baths may help prevent recurrence. </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3024316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Human reproduction requires specialized sex cells from both male female. These are known as “germ cells”, or gametes. In the male they are called “spermatozoa” or sperm. In the female, they are ova. Germ cells only have half the chromosomes or 23. The sperm and ova each having 23 when joined they result in 46, or the amount needed to start life. </a:t>
            </a:r>
          </a:p>
          <a:p>
            <a:r>
              <a:rPr lang="en-US" dirty="0" smtClean="0"/>
              <a:t>Although the reproductive system of males and females are different, the reproductive organs of both sexes may be divided into 2 groups</a:t>
            </a:r>
            <a:endParaRPr lang="en-US" dirty="0"/>
          </a:p>
        </p:txBody>
      </p:sp>
      <p:sp>
        <p:nvSpPr>
          <p:cNvPr id="3" name="Title 2"/>
          <p:cNvSpPr>
            <a:spLocks noGrp="1"/>
          </p:cNvSpPr>
          <p:nvPr>
            <p:ph type="title"/>
          </p:nvPr>
        </p:nvSpPr>
        <p:spPr/>
        <p:txBody>
          <a:bodyPr/>
          <a:lstStyle/>
          <a:p>
            <a:r>
              <a:rPr lang="en-US" dirty="0" smtClean="0"/>
              <a:t>Reproductive system</a:t>
            </a:r>
            <a:endParaRPr lang="en-US" dirty="0"/>
          </a:p>
        </p:txBody>
      </p:sp>
    </p:spTree>
    <p:extLst>
      <p:ext uri="{BB962C8B-B14F-4D97-AF65-F5344CB8AC3E}">
        <p14:creationId xmlns:p14="http://schemas.microsoft.com/office/powerpoint/2010/main" val="3352583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primary organs are the gonads, or sex glands. These produce the germ cells and manufacture hormones. The female gonads are ovaries, the males are testes. </a:t>
            </a:r>
          </a:p>
          <a:p>
            <a:r>
              <a:rPr lang="en-US" dirty="0" smtClean="0"/>
              <a:t>Accessory organs provide for transport and protection of germ cells and are glands and ducts</a:t>
            </a:r>
            <a:endParaRPr lang="en-US" dirty="0"/>
          </a:p>
        </p:txBody>
      </p:sp>
      <p:sp>
        <p:nvSpPr>
          <p:cNvPr id="3" name="Title 2"/>
          <p:cNvSpPr>
            <a:spLocks noGrp="1"/>
          </p:cNvSpPr>
          <p:nvPr>
            <p:ph type="title"/>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7576" y="3954780"/>
            <a:ext cx="2895906" cy="268595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5750" y="3772825"/>
            <a:ext cx="3354538" cy="2719097"/>
          </a:xfrm>
          <a:prstGeom prst="rect">
            <a:avLst/>
          </a:prstGeom>
        </p:spPr>
      </p:pic>
    </p:spTree>
    <p:extLst>
      <p:ext uri="{BB962C8B-B14F-4D97-AF65-F5344CB8AC3E}">
        <p14:creationId xmlns:p14="http://schemas.microsoft.com/office/powerpoint/2010/main" val="3784916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ovaries release an egg as part of the ovarian cycle. A fertilized egg is transported via one of the fallopian tubes to the uterus, where it develops into an embryo and then into a fetus. At the end of gestation or 40 weeks, the infant is born through the vagina in a routine delivery or surgically through the abd in a Caesarean “C-section”, delivery. </a:t>
            </a:r>
          </a:p>
          <a:p>
            <a:r>
              <a:rPr lang="en-US" dirty="0" smtClean="0"/>
              <a:t>The ovaries lie on either side of the uterus and usually release only one mature ovum during each monthly cycle. The is called “ovulation”. In rare cases more than one egg is released, this is where we see occurrences of twins, triplets…</a:t>
            </a:r>
            <a:endParaRPr lang="en-US" dirty="0"/>
          </a:p>
        </p:txBody>
      </p:sp>
      <p:sp>
        <p:nvSpPr>
          <p:cNvPr id="3" name="Title 2"/>
          <p:cNvSpPr>
            <a:spLocks noGrp="1"/>
          </p:cNvSpPr>
          <p:nvPr>
            <p:ph type="title"/>
          </p:nvPr>
        </p:nvSpPr>
        <p:spPr/>
        <p:txBody>
          <a:bodyPr/>
          <a:lstStyle/>
          <a:p>
            <a:r>
              <a:rPr lang="en-US" dirty="0" smtClean="0"/>
              <a:t>Female Reproductive </a:t>
            </a:r>
            <a:endParaRPr lang="en-US" dirty="0"/>
          </a:p>
        </p:txBody>
      </p:sp>
    </p:spTree>
    <p:extLst>
      <p:ext uri="{BB962C8B-B14F-4D97-AF65-F5344CB8AC3E}">
        <p14:creationId xmlns:p14="http://schemas.microsoft.com/office/powerpoint/2010/main" val="162246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smtClean="0"/>
              <a:t>At birth, most females have between 200,000 to 400,000 immature ova in each ovary. Many of these disintegrate before the female reaches puberty and before her first menstruation, called menarche. Menopause signals the end of the menstruation cycle and of childbearing years. </a:t>
            </a:r>
          </a:p>
          <a:p>
            <a:r>
              <a:rPr lang="en-US" dirty="0" smtClean="0"/>
              <a:t>When the ovum is released, it enters the fallopian tubes, which have hair like  ends called “fimbriae”. Fimbriae sweep the ovum into one of the fallopian tubes, where it may be fertilized by a sperm. Fertilized or not, the ovum moves be the contraction of the tube to the uterus. The uterus is about 3 inches long. Once inside the uterus, a fertilized ovum attaches to the uterine wall, where it will be nourished for about 40 weeks of development called gestation. </a:t>
            </a:r>
          </a:p>
          <a:p>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1521994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upper part of the uterus, the fundus, is the place where the placenta grows into the uterine wall. An ovum that doesn’t get fertilized is released along with the lining of the uterus during menstruation. </a:t>
            </a:r>
          </a:p>
          <a:p>
            <a:r>
              <a:rPr lang="en-US" dirty="0" smtClean="0"/>
              <a:t>The cervix is a protective body with glands that secrete mucous substance into the vagina. The vagina can expand to accommodate the passage of a baby during childbirth. </a:t>
            </a:r>
          </a:p>
          <a:p>
            <a:endParaRPr lang="en-US" dirty="0"/>
          </a:p>
        </p:txBody>
      </p:sp>
      <p:sp>
        <p:nvSpPr>
          <p:cNvPr id="3" name="Title 2"/>
          <p:cNvSpPr>
            <a:spLocks noGrp="1"/>
          </p:cNvSpPr>
          <p:nvPr>
            <p:ph type="title"/>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6240" y="4280567"/>
            <a:ext cx="4430495" cy="2577433"/>
          </a:xfrm>
          <a:prstGeom prst="rect">
            <a:avLst/>
          </a:prstGeom>
        </p:spPr>
      </p:pic>
    </p:spTree>
    <p:extLst>
      <p:ext uri="{BB962C8B-B14F-4D97-AF65-F5344CB8AC3E}">
        <p14:creationId xmlns:p14="http://schemas.microsoft.com/office/powerpoint/2010/main" val="3705326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female reproductive structures that lie external to the vagina are called external genitalia. The external genitalia is also called the vulva. This consists of the mons pubis, this is a fatty, rounded area overlying the pubic symphysis, the labia majora, and labia minora. </a:t>
            </a:r>
          </a:p>
          <a:p>
            <a:r>
              <a:rPr lang="en-US" dirty="0" smtClean="0"/>
              <a:t>The female breast, or mammary gland, is an accessory organ, providing milk to nurse the infant after birth. The breasts are full of glandular tissue that is stimulated by hormones after puberty to grow and respond to the cycles of menstruation and birth. During pregnancy, hormones stimulate the milk-producing ducts and sinuses that transport milk to the nipple. </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1268724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dark pigmented area surrounding the nipple is called the “areola.”</a:t>
            </a:r>
          </a:p>
          <a:p>
            <a:r>
              <a:rPr lang="en-US" dirty="0" smtClean="0"/>
              <a:t>After birth the mammary gland experience a “let down reflex, which allows milk to flow through the nipples when the infant to suckles. This is called lactation.</a:t>
            </a:r>
          </a:p>
          <a:p>
            <a:r>
              <a:rPr lang="en-US" dirty="0" smtClean="0"/>
              <a:t>The ovaries secrete estrogen and progesterone, the primary female hormones. In the stages before and during puberty estrogen and progesterone play an important role in the development of mature genitalia and of secondary sex </a:t>
            </a:r>
            <a:r>
              <a:rPr lang="en-US" dirty="0"/>
              <a:t>c</a:t>
            </a:r>
            <a:r>
              <a:rPr lang="en-US" dirty="0" smtClean="0"/>
              <a:t>haracteristics, such as pubic hair and breasts. Other hormones help in child birth and milk production </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1196800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Ectopic pregnancy takes place when a zygote, or fertilized egg, is fertilized in the peritoneal cavity or distal portion of the uterine tube. Because the tube lacks adequate mass of vascularization to support full term of pregnancy, such pregnancy naturally abort, often with substantial bleeding. Another potential problem is infection spreading into the peritoneal cavity from other parts of the reproductive tract. </a:t>
            </a:r>
          </a:p>
          <a:p>
            <a:r>
              <a:rPr lang="en-US" dirty="0" smtClean="0"/>
              <a:t>Gonorrhea bacteria and other STD’s sometimes infect the peritoneal cavity causing pelvic inflammatory disease. Unless PID is treated promptly with broad-spectrum antibiotics, it can cause scarring of the narrow uterine tubes and of the ovaries, resulting in sterility. </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2886335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uterus is located in the pelvis, anterior to the rectum and posterior to the bladder. It is a hollow, thick-walled, muscular organ that functions to receive, retain, and nourish a fertilized ovum. In a premenopausal woman who has never been pregnant, the uterus is about the size and shape of an inverted pear, it is however slightly longer in woman who have had children. </a:t>
            </a:r>
            <a:endParaRPr lang="en-US" dirty="0"/>
          </a:p>
        </p:txBody>
      </p:sp>
      <p:sp>
        <p:nvSpPr>
          <p:cNvPr id="3" name="Title 2"/>
          <p:cNvSpPr>
            <a:spLocks noGrp="1"/>
          </p:cNvSpPr>
          <p:nvPr>
            <p:ph type="title"/>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6432" y="3788228"/>
            <a:ext cx="4115967" cy="3004457"/>
          </a:xfrm>
          <a:prstGeom prst="rect">
            <a:avLst/>
          </a:prstGeom>
        </p:spPr>
      </p:pic>
    </p:spTree>
    <p:extLst>
      <p:ext uri="{BB962C8B-B14F-4D97-AF65-F5344CB8AC3E}">
        <p14:creationId xmlns:p14="http://schemas.microsoft.com/office/powerpoint/2010/main" val="1750211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Cancer of the uterus strikes about 450,000 women worldwide, resulting in the death of half. Most common in women between the ages of 30-50 years old. Risk factors include frequent cervical inflammation, STD’s including genital warts and multiple pregnancies. Pap smear is the most effective way to detect the occurrence of uterus ca. </a:t>
            </a:r>
            <a:endParaRPr lang="en-US" dirty="0"/>
          </a:p>
        </p:txBody>
      </p:sp>
      <p:sp>
        <p:nvSpPr>
          <p:cNvPr id="3" name="Title 2"/>
          <p:cNvSpPr>
            <a:spLocks noGrp="1"/>
          </p:cNvSpPr>
          <p:nvPr>
            <p:ph type="title"/>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0918" y="3743131"/>
            <a:ext cx="3810000" cy="3048000"/>
          </a:xfrm>
          <a:prstGeom prst="rect">
            <a:avLst/>
          </a:prstGeom>
        </p:spPr>
      </p:pic>
    </p:spTree>
    <p:extLst>
      <p:ext uri="{BB962C8B-B14F-4D97-AF65-F5344CB8AC3E}">
        <p14:creationId xmlns:p14="http://schemas.microsoft.com/office/powerpoint/2010/main" val="3330071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monthly series of events associated with the maturation of an egg is called the ovarian cycle. The ovarian cycle is best described in terms of two consecutive phases. The follicular phase is the period of follicle growth, typically indicated as lasting from the 1</a:t>
            </a:r>
            <a:r>
              <a:rPr lang="en-US" baseline="30000" dirty="0" smtClean="0"/>
              <a:t>st</a:t>
            </a:r>
            <a:r>
              <a:rPr lang="en-US" dirty="0" smtClean="0"/>
              <a:t> to the 14</a:t>
            </a:r>
            <a:r>
              <a:rPr lang="en-US" baseline="30000" dirty="0" smtClean="0"/>
              <a:t>th</a:t>
            </a:r>
            <a:r>
              <a:rPr lang="en-US" dirty="0" smtClean="0"/>
              <a:t> day of the cycle. The luteal phase is the period from day 14-28</a:t>
            </a:r>
            <a:r>
              <a:rPr lang="en-US" baseline="30000" dirty="0" smtClean="0"/>
              <a:t>th</a:t>
            </a:r>
            <a:r>
              <a:rPr lang="en-US" dirty="0" smtClean="0"/>
              <a:t>. </a:t>
            </a:r>
          </a:p>
          <a:p>
            <a:r>
              <a:rPr lang="en-US" dirty="0" smtClean="0"/>
              <a:t>The typical ovarian cycle repeats at 28 day intervals, with ovulation occurring mid-cycle. However only 10-15% of women naturally have 28 day cycles. Cycles as long as 40 days or as short as 21 days are fairly common. </a:t>
            </a:r>
            <a:endParaRPr lang="en-US" dirty="0"/>
          </a:p>
        </p:txBody>
      </p:sp>
      <p:sp>
        <p:nvSpPr>
          <p:cNvPr id="3" name="Title 2"/>
          <p:cNvSpPr>
            <a:spLocks noGrp="1"/>
          </p:cNvSpPr>
          <p:nvPr>
            <p:ph type="title"/>
          </p:nvPr>
        </p:nvSpPr>
        <p:spPr/>
        <p:txBody>
          <a:bodyPr/>
          <a:lstStyle/>
          <a:p>
            <a:r>
              <a:rPr lang="en-US" dirty="0" smtClean="0"/>
              <a:t>Ovarian cycle </a:t>
            </a:r>
            <a:endParaRPr lang="en-US" dirty="0"/>
          </a:p>
        </p:txBody>
      </p:sp>
    </p:spTree>
    <p:extLst>
      <p:ext uri="{BB962C8B-B14F-4D97-AF65-F5344CB8AC3E}">
        <p14:creationId xmlns:p14="http://schemas.microsoft.com/office/powerpoint/2010/main" val="194475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Follicular phase- Maturation of a follicle to the mature state occupies the first half of the cycle and involves several events.</a:t>
            </a:r>
          </a:p>
          <a:p>
            <a:r>
              <a:rPr lang="en-US" dirty="0" smtClean="0"/>
              <a:t>Ovulation occurs when the ballooning ovary wall ruptures and expels the oocyte. Some women experience a twinge of pain in the lower abd when ovulation occurs. </a:t>
            </a:r>
          </a:p>
          <a:p>
            <a:r>
              <a:rPr lang="en-US" dirty="0" smtClean="0"/>
              <a:t>In the ovaries of adult females, there are always several follicles at difference stages of maturation. </a:t>
            </a:r>
          </a:p>
          <a:p>
            <a:r>
              <a:rPr lang="en-US" dirty="0" smtClean="0"/>
              <a:t>In 1-2% of all ovulation, more than one oocyte is ovulated. This phenomenon, which increases with age, can result in multiple births. Since in such cases, different oocytes are fertilized by different sperms, the siblings are fraternal , or non-identical twins. </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2597811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Identical twins result from the fertilization of a single oocyte by a single sperm, followed by separation of the fertilized egg’s daughter cell in early development.</a:t>
            </a:r>
          </a:p>
          <a:p>
            <a:r>
              <a:rPr lang="en-US" dirty="0" smtClean="0"/>
              <a:t>During childhood, the ovaries grow and continuously secrete small amount of estrogen. As puberty nears roughly 4 years, pubertal girls still do not ovulate and thus can’t get pregnant. Eventually, the adult cycle pattern is achieved, and hormonal interaction stabilize. </a:t>
            </a:r>
          </a:p>
          <a:p>
            <a:r>
              <a:rPr lang="en-US" dirty="0" smtClean="0"/>
              <a:t>The first menstrual period is referred to as menarche, it usually takes 3 years after the first menstrual cycle to become regular.  </a:t>
            </a:r>
          </a:p>
          <a:p>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3496365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Days 1-5: Menstrual phase- in this phase, menstruation, the uterus sheds all but the deepest part of its endometrium. The thick, hormone dependent functioning layer of the endometrium detaches from the uttering wall, a process that is accompanied by bleeding for 3-5 days. The detached tissue and blood pass out through the vagina as the menstrual flow. By day 5 the growing ovarian follicles are starting to produce more estrogen. </a:t>
            </a:r>
            <a:endParaRPr lang="en-US" dirty="0"/>
          </a:p>
        </p:txBody>
      </p:sp>
      <p:sp>
        <p:nvSpPr>
          <p:cNvPr id="3" name="Title 2"/>
          <p:cNvSpPr>
            <a:spLocks noGrp="1"/>
          </p:cNvSpPr>
          <p:nvPr>
            <p:ph type="title"/>
          </p:nvPr>
        </p:nvSpPr>
        <p:spPr/>
        <p:txBody>
          <a:bodyPr/>
          <a:lstStyle/>
          <a:p>
            <a:r>
              <a:rPr lang="en-US" dirty="0" smtClean="0"/>
              <a:t>Menstrual Cycle </a:t>
            </a:r>
            <a:endParaRPr lang="en-US" dirty="0"/>
          </a:p>
        </p:txBody>
      </p:sp>
    </p:spTree>
    <p:extLst>
      <p:ext uri="{BB962C8B-B14F-4D97-AF65-F5344CB8AC3E}">
        <p14:creationId xmlns:p14="http://schemas.microsoft.com/office/powerpoint/2010/main" val="2097665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Day 6-14: Proliferative phase- In this phase, the endometrium rebuilds itself. Under the influence of rising blood levels of estrogen. As the new layer thickens, its glands enlarge and spiral arteries increase in numbers. In this stage ovulation occurs. Ovulation takes less than 5 minutes to occur and happens at around day 14.</a:t>
            </a:r>
          </a:p>
          <a:p>
            <a:r>
              <a:rPr lang="en-US" dirty="0" smtClean="0"/>
              <a:t>Days 15-28: Secretory phase-This 14 day phase is the most constant time wise. During this phase the endometrium prepares for implantation of an embryo. If fertilization has not occurred, degeneration begins to occur. Progesterone levels fall, resulting in the starting over of the 28 day cycle. </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1742480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74033" y="1788119"/>
            <a:ext cx="7623110" cy="4461939"/>
          </a:xfrm>
        </p:spPr>
      </p:pic>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388591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Extremely strenuous activities and or stress can delay or change this 28 day cycle. Female athletes have little body fat deposits thus delaying puberty or even the stopping of a monthly period. </a:t>
            </a:r>
          </a:p>
          <a:p>
            <a:r>
              <a:rPr lang="en-US" dirty="0" smtClean="0"/>
              <a:t>Estrogen also supports the growth spurts at puberty that makes girls grow much more quickly than boys during the ages of 12 and 13. This spurt is short lived. </a:t>
            </a:r>
          </a:p>
          <a:p>
            <a:r>
              <a:rPr lang="en-US" dirty="0" smtClean="0"/>
              <a:t>Females reach full height between 15 and 17, until the ages of 19-21 at which point s minor growth spurt may occur. </a:t>
            </a:r>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1255528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male’s reproductive role is to manufacture male gametes called sperm and deliver them to the female reproductive tract.</a:t>
            </a:r>
          </a:p>
          <a:p>
            <a:r>
              <a:rPr lang="en-US" dirty="0" smtClean="0"/>
              <a:t> Sex hormones androgens in males and estrogen and progesterone in females play vitals roles both in the development and function of the reproductive organs and in sexual behavior and drives. </a:t>
            </a:r>
          </a:p>
          <a:p>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2916596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sperm-producing tests or male gonads, lie within the scrotum. From the testes, the sperm are delivered to the body exterior through a system of ducts including the epididymis, the ductus deferens, the ejaculatory duct, and finally the urethra, which opens to the out side at the tip of the penis. </a:t>
            </a:r>
            <a:endParaRPr lang="en-US" dirty="0"/>
          </a:p>
        </p:txBody>
      </p:sp>
      <p:sp>
        <p:nvSpPr>
          <p:cNvPr id="3" name="Title 2"/>
          <p:cNvSpPr>
            <a:spLocks noGrp="1"/>
          </p:cNvSpPr>
          <p:nvPr>
            <p:ph type="title"/>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1441" y="3316449"/>
            <a:ext cx="5492231" cy="3438913"/>
          </a:xfrm>
          <a:prstGeom prst="rect">
            <a:avLst/>
          </a:prstGeom>
        </p:spPr>
      </p:pic>
    </p:spTree>
    <p:extLst>
      <p:ext uri="{BB962C8B-B14F-4D97-AF65-F5344CB8AC3E}">
        <p14:creationId xmlns:p14="http://schemas.microsoft.com/office/powerpoint/2010/main" val="53652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scrotum is a sac of skin that hangs outside the body cavity. </a:t>
            </a:r>
          </a:p>
          <a:p>
            <a:r>
              <a:rPr lang="en-US" dirty="0" smtClean="0"/>
              <a:t>Because viable sperm cannot be produced in abundance at core body temp(37c) the superficial location of the scrotum, which provides a temp. about 3 degrees Celsius lower, is an essential adaptation. </a:t>
            </a:r>
          </a:p>
          <a:p>
            <a:r>
              <a:rPr lang="en-US" dirty="0" smtClean="0"/>
              <a:t>The scrotum responds to temp. changes when it is cold, the testes are pulled closer to the warmth of the body wall ,and the scrotum becomes shorter and heavily wrinkled. </a:t>
            </a:r>
          </a:p>
          <a:p>
            <a:r>
              <a:rPr lang="en-US" dirty="0" smtClean="0"/>
              <a:t>When it is warm the scrotal skin is flaccid and loose to increase surface area for cooling, and the testes hang lower away from the body  </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3763281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epididymis is where the sperm mature and become able to move. Once mature they leave the epididymis and enter a narrow tube called the “vas deferens.” The sperm pass through the ejaculatory duct leading to the prostate gland and the urethra. The prostate secretes a fluid that helps the sperm move. </a:t>
            </a:r>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1037657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PID- is a bacterial infection that can occur anywhere in the female reproductive system. Women with PID are at increased risk of chronic pelvic pain, ectopic pregnancy, tubal infertility. S/S include abd pain, fever, vaginal discharge. Treatment includes antibiotics, rest, and increase fluids. </a:t>
            </a:r>
          </a:p>
          <a:p>
            <a:r>
              <a:rPr lang="en-US" dirty="0" smtClean="0"/>
              <a:t>Endometriosis- is a condition in which uterine wall or endometrial tissue is found in the pelvis or abd wall. This can cause pain, irregular bleeding, and frequently infertility. </a:t>
            </a:r>
          </a:p>
          <a:p>
            <a:r>
              <a:rPr lang="en-US" dirty="0" smtClean="0"/>
              <a:t>Cervical Ca- is potentially fatal disease that can be detected early with a pelvic exam and Pap smear. S/S include abnormal vaginal bleeding and discharge.</a:t>
            </a:r>
            <a:endParaRPr lang="en-US" dirty="0"/>
          </a:p>
        </p:txBody>
      </p:sp>
      <p:sp>
        <p:nvSpPr>
          <p:cNvPr id="3" name="Title 2"/>
          <p:cNvSpPr>
            <a:spLocks noGrp="1"/>
          </p:cNvSpPr>
          <p:nvPr>
            <p:ph type="title"/>
          </p:nvPr>
        </p:nvSpPr>
        <p:spPr/>
        <p:txBody>
          <a:bodyPr/>
          <a:lstStyle/>
          <a:p>
            <a:r>
              <a:rPr lang="en-US" dirty="0" smtClean="0"/>
              <a:t>Female reproductive disorders </a:t>
            </a:r>
            <a:endParaRPr lang="en-US" dirty="0"/>
          </a:p>
        </p:txBody>
      </p:sp>
    </p:spTree>
    <p:extLst>
      <p:ext uri="{BB962C8B-B14F-4D97-AF65-F5344CB8AC3E}">
        <p14:creationId xmlns:p14="http://schemas.microsoft.com/office/powerpoint/2010/main" val="2266963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Ovarian Ca- potentially fatal ca of the ovary. It is difficult to dx in its earliest stages because there are few noticeable symptoms or the symptoms are thought to be something else.  It often spreads to other organs before its detected. </a:t>
            </a:r>
          </a:p>
          <a:p>
            <a:r>
              <a:rPr lang="en-US" dirty="0" smtClean="0"/>
              <a:t>Breast ca- is a cancerous or malignant tumor that may be found locally in one site. If the ca has spread to the lymph nodes, extensive treatment may be required. Depending on severity, one or more of the following treatments may be used:</a:t>
            </a:r>
          </a:p>
          <a:p>
            <a:r>
              <a:rPr lang="en-US" dirty="0" smtClean="0"/>
              <a:t>Hormone therapy- a chemical test is available to estrogen receptors. It indicates whether hormone therapy is an option</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2439098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Lumpectomy-removal of the tumor</a:t>
            </a:r>
          </a:p>
          <a:p>
            <a:r>
              <a:rPr lang="en-US" dirty="0" smtClean="0"/>
              <a:t>Mastectomy- removal of the breast </a:t>
            </a:r>
          </a:p>
          <a:p>
            <a:r>
              <a:rPr lang="en-US" dirty="0" smtClean="0"/>
              <a:t>Radical mastectomy- removal of breast and surrounding tissue </a:t>
            </a:r>
          </a:p>
          <a:p>
            <a:r>
              <a:rPr lang="en-US" dirty="0" smtClean="0"/>
              <a:t>Radiation therapy- utilizes radiation treatments </a:t>
            </a:r>
          </a:p>
          <a:p>
            <a:r>
              <a:rPr lang="en-US" dirty="0" smtClean="0"/>
              <a:t>Chemotherapy- utilizes drugs </a:t>
            </a:r>
          </a:p>
          <a:p>
            <a:r>
              <a:rPr lang="en-US" dirty="0" smtClean="0"/>
              <a:t>Abortion- is the premature end of a pregnancy. This can be spontaneous, during a miscarriage, or can be done surgically. An ectopic pregnancy usually requires surgery to remove the fetus. It will die b/c of lack of nourishment, or it may rupture the fallopian tube as it grows </a:t>
            </a:r>
          </a:p>
          <a:p>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2670384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Epididymitis- inflammation of the epididymis. Frequently caused by streptococcus, or staphylococcus. The testes become painful and swell. This is accompanied by fever. Treatment includes antibiotics and pain medication. </a:t>
            </a:r>
          </a:p>
          <a:p>
            <a:r>
              <a:rPr lang="en-US" dirty="0" smtClean="0"/>
              <a:t>Prostate ca- enlargement of the prostate gland due to ca tumor. S/S include delayed or slow urination, urinary dribbling, especially after urinating, urinary retention, pain associated with urination, bowel movement, or ejaculation. Treatment includes surgical removal, chemotherapy, radiation, and hormonal therapy aimed at the reduction of testosterone levels. </a:t>
            </a:r>
            <a:endParaRPr lang="en-US" dirty="0"/>
          </a:p>
        </p:txBody>
      </p:sp>
      <p:sp>
        <p:nvSpPr>
          <p:cNvPr id="3" name="Title 2"/>
          <p:cNvSpPr>
            <a:spLocks noGrp="1"/>
          </p:cNvSpPr>
          <p:nvPr>
            <p:ph type="title"/>
          </p:nvPr>
        </p:nvSpPr>
        <p:spPr/>
        <p:txBody>
          <a:bodyPr/>
          <a:lstStyle/>
          <a:p>
            <a:r>
              <a:rPr lang="en-US" dirty="0" smtClean="0"/>
              <a:t>Male Reproductive disorders </a:t>
            </a:r>
            <a:endParaRPr lang="en-US" dirty="0"/>
          </a:p>
        </p:txBody>
      </p:sp>
    </p:spTree>
    <p:extLst>
      <p:ext uri="{BB962C8B-B14F-4D97-AF65-F5344CB8AC3E}">
        <p14:creationId xmlns:p14="http://schemas.microsoft.com/office/powerpoint/2010/main" val="76162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Gonorrhea- invades the mucosae of the reproductive and urinary tract. These bacteria are spread by contact with genital and anal surfaces. Commonly called “the clap”. Adolescents and young adults are the primary demographic affected. </a:t>
            </a:r>
          </a:p>
          <a:p>
            <a:r>
              <a:rPr lang="en-US" dirty="0" smtClean="0"/>
              <a:t>Males- most common s/s painful urination and discharge of pus from penis. S/S in women vary from no symptoms to abd discomfort, vaginal discharge, uterine bleeding, and occasional ureteral symptoms similar to males. </a:t>
            </a:r>
          </a:p>
          <a:p>
            <a:r>
              <a:rPr lang="en-US" dirty="0" smtClean="0"/>
              <a:t>Untreated gonorrhea can cause urethral constriction and inflammation of the entire male duct system, in females PID and sterility. </a:t>
            </a:r>
            <a:endParaRPr lang="en-US" dirty="0"/>
          </a:p>
        </p:txBody>
      </p:sp>
      <p:sp>
        <p:nvSpPr>
          <p:cNvPr id="3" name="Title 2"/>
          <p:cNvSpPr>
            <a:spLocks noGrp="1"/>
          </p:cNvSpPr>
          <p:nvPr>
            <p:ph type="title"/>
          </p:nvPr>
        </p:nvSpPr>
        <p:spPr/>
        <p:txBody>
          <a:bodyPr/>
          <a:lstStyle/>
          <a:p>
            <a:r>
              <a:rPr lang="en-US" dirty="0" smtClean="0"/>
              <a:t>Sexually Transmitted Diseases/STD</a:t>
            </a:r>
            <a:endParaRPr lang="en-US" dirty="0"/>
          </a:p>
        </p:txBody>
      </p:sp>
    </p:spTree>
    <p:extLst>
      <p:ext uri="{BB962C8B-B14F-4D97-AF65-F5344CB8AC3E}">
        <p14:creationId xmlns:p14="http://schemas.microsoft.com/office/powerpoint/2010/main" val="3316064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600" y="1727167"/>
            <a:ext cx="3577916" cy="2368972"/>
          </a:xfrm>
        </p:spPr>
      </p:pic>
      <p:sp>
        <p:nvSpPr>
          <p:cNvPr id="3" name="Title 2"/>
          <p:cNvSpPr>
            <a:spLocks noGrp="1"/>
          </p:cNvSpPr>
          <p:nvPr>
            <p:ph type="title"/>
          </p:nvPr>
        </p:nvSpPr>
        <p:spPr/>
        <p:txBody>
          <a:bodyPr/>
          <a:lstStyle/>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3822" y="1727167"/>
            <a:ext cx="3965494" cy="317739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99249" y="4299565"/>
            <a:ext cx="2656114" cy="2118339"/>
          </a:xfrm>
          <a:prstGeom prst="rect">
            <a:avLst/>
          </a:prstGeom>
        </p:spPr>
      </p:pic>
    </p:spTree>
    <p:extLst>
      <p:ext uri="{BB962C8B-B14F-4D97-AF65-F5344CB8AC3E}">
        <p14:creationId xmlns:p14="http://schemas.microsoft.com/office/powerpoint/2010/main" val="1542069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Syphilis- usually transmitted sexually, but can be transmitted congenitally from an infected mother. Fetuses infected with syphilis are usually still born or die shortly after birth. The bacteria easily penetrates intact mucosae and abraded skin. Within a few hours of exposure, an asymptomatic body wide infection is in progress. After incubation period of 2-3 weeks a red painless primary lesion called chancre appears at the site of bacterial invasion. </a:t>
            </a:r>
          </a:p>
          <a:p>
            <a:r>
              <a:rPr lang="en-US" dirty="0" smtClean="0"/>
              <a:t>Males- typically the penis, in females the lesion go undetected within the vagina or cervix. The lesions become crusty then heals spontaneously and disappear for a few weeks </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3160054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If it goes untreated its secondary signs appear several weeks later. A pink skin rash appears all over the body. Fever an joint pain are common. These s/s disappear spontaneously in 3-12 weeks. Then the disease enters the latent period and is detectable only by blood test.  This stage may last the remainder of the Pt life or the persons immune system may kill it. It more likely will kill the person by making destructive lesions on the CNS, blood vessels, bones, and skin. Penicillin is still the treatment for all stages. </a:t>
            </a:r>
            <a:endParaRPr lang="en-US" dirty="0"/>
          </a:p>
        </p:txBody>
      </p:sp>
      <p:sp>
        <p:nvSpPr>
          <p:cNvPr id="3" name="Title 2"/>
          <p:cNvSpPr>
            <a:spLocks noGrp="1"/>
          </p:cNvSpPr>
          <p:nvPr>
            <p:ph type="title"/>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6376" y="4736014"/>
            <a:ext cx="2655596" cy="1864228"/>
          </a:xfrm>
          <a:prstGeom prst="rect">
            <a:avLst/>
          </a:prstGeom>
        </p:spPr>
      </p:pic>
    </p:spTree>
    <p:extLst>
      <p:ext uri="{BB962C8B-B14F-4D97-AF65-F5344CB8AC3E}">
        <p14:creationId xmlns:p14="http://schemas.microsoft.com/office/powerpoint/2010/main" val="1349164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21466" y="1724056"/>
            <a:ext cx="3547656" cy="2502710"/>
          </a:xfrm>
        </p:spPr>
      </p:pic>
      <p:sp>
        <p:nvSpPr>
          <p:cNvPr id="3" name="Title 2"/>
          <p:cNvSpPr>
            <a:spLocks noGrp="1"/>
          </p:cNvSpPr>
          <p:nvPr>
            <p:ph type="title"/>
          </p:nvPr>
        </p:nvSpPr>
        <p:spPr/>
        <p:txBody>
          <a:bodyPr/>
          <a:lstStyle/>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5596" y="4431004"/>
            <a:ext cx="3200400" cy="20828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080" y="1606420"/>
            <a:ext cx="4051300" cy="3048000"/>
          </a:xfrm>
          <a:prstGeom prst="rect">
            <a:avLst/>
          </a:prstGeom>
        </p:spPr>
      </p:pic>
    </p:spTree>
    <p:extLst>
      <p:ext uri="{BB962C8B-B14F-4D97-AF65-F5344CB8AC3E}">
        <p14:creationId xmlns:p14="http://schemas.microsoft.com/office/powerpoint/2010/main" val="2884886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Chlamydia- Is largely undiagnosed, silent epidemic that infects about 4-5 million yearly. This makes it the most common STD. Chlamydia is responsible for 25-50% of cases of PID and at least 1 in 4 ectopic pregnancy. About 20% of men and 30% of women infected with gonorrhea are also infected by the same bacteria as chlamydia. </a:t>
            </a:r>
          </a:p>
          <a:p>
            <a:r>
              <a:rPr lang="en-US" dirty="0" smtClean="0"/>
              <a:t>It has an incubation period of about 1 week. S/S painful urination, frequent urination, and thick penile d/c. Vaginal d/c, abd, rectal, testicular pain, painful intercourse, and irregular periods in women. </a:t>
            </a:r>
          </a:p>
          <a:p>
            <a:r>
              <a:rPr lang="en-US" dirty="0" smtClean="0"/>
              <a:t>Newborns infected in the birth canal tend to develop conjunctivitis or painful eye infection that leads to corneal scarring </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1917774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600" y="1716962"/>
            <a:ext cx="2671062" cy="1772687"/>
          </a:xfrm>
        </p:spPr>
      </p:pic>
      <p:sp>
        <p:nvSpPr>
          <p:cNvPr id="3" name="Title 2"/>
          <p:cNvSpPr>
            <a:spLocks noGrp="1"/>
          </p:cNvSpPr>
          <p:nvPr>
            <p:ph type="title"/>
          </p:nvPr>
        </p:nvSpPr>
        <p:spPr/>
        <p:txBody>
          <a:bodyPr/>
          <a:lstStyle/>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2469" y="2603305"/>
            <a:ext cx="4669867" cy="3497165"/>
          </a:xfrm>
          <a:prstGeom prst="rect">
            <a:avLst/>
          </a:prstGeom>
        </p:spPr>
      </p:pic>
    </p:spTree>
    <p:extLst>
      <p:ext uri="{BB962C8B-B14F-4D97-AF65-F5344CB8AC3E}">
        <p14:creationId xmlns:p14="http://schemas.microsoft.com/office/powerpoint/2010/main" val="2962019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smtClean="0"/>
              <a:t>Trichomoniasis- is the most common curable STD in sexually active young women in the US. This parasitic infection is easy to treat with antibiotics. It presents with a yellow-green vaginal discharge with strong odor. Many people exhibit no symptoms</a:t>
            </a:r>
          </a:p>
          <a:p>
            <a:r>
              <a:rPr lang="en-US" dirty="0" smtClean="0"/>
              <a:t>Genital Warts- caused by the human papillomavirus(HPV) actually a group of about 60 viruses is the 2</a:t>
            </a:r>
            <a:r>
              <a:rPr lang="en-US" baseline="30000" dirty="0" smtClean="0"/>
              <a:t>nd</a:t>
            </a:r>
            <a:r>
              <a:rPr lang="en-US" dirty="0" smtClean="0"/>
              <a:t> most curable STD in the US. HPV causes an increase in cancers and is responsible for 80% of all cervical cancer</a:t>
            </a:r>
          </a:p>
          <a:p>
            <a:r>
              <a:rPr lang="en-US" dirty="0" smtClean="0"/>
              <a:t>Treatment is difficult and </a:t>
            </a:r>
            <a:r>
              <a:rPr lang="en-US" dirty="0" err="1" smtClean="0"/>
              <a:t>controversal</a:t>
            </a:r>
            <a:r>
              <a:rPr lang="en-US" dirty="0" smtClean="0"/>
              <a:t>, and the warts tend to disappear. Some clinicians prefer to leave the warts untreated unless they become widespread. Removal is done with cryosurgery, or laser therapy. </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1356808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32283" y="1650870"/>
            <a:ext cx="1295400" cy="2025391"/>
          </a:xfrm>
        </p:spPr>
      </p:pic>
      <p:sp>
        <p:nvSpPr>
          <p:cNvPr id="3" name="Title 2"/>
          <p:cNvSpPr>
            <a:spLocks noGrp="1"/>
          </p:cNvSpPr>
          <p:nvPr>
            <p:ph type="title"/>
          </p:nvPr>
        </p:nvSpPr>
        <p:spPr/>
        <p:txBody>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8008" y="4674053"/>
            <a:ext cx="2419350" cy="142875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21151" y="2106386"/>
            <a:ext cx="4572000" cy="3429000"/>
          </a:xfrm>
          <a:prstGeom prst="rect">
            <a:avLst/>
          </a:prstGeom>
        </p:spPr>
      </p:pic>
    </p:spTree>
    <p:extLst>
      <p:ext uri="{BB962C8B-B14F-4D97-AF65-F5344CB8AC3E}">
        <p14:creationId xmlns:p14="http://schemas.microsoft.com/office/powerpoint/2010/main" val="450653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Genital Herpes- The common cause of genital herpes is herpes simplex virus type 2, and are the most difficult to control. The remain silent for weeks and even years. They then suddenly flare up, cause a burst of blister-like lesions. Direct transmission of the virus is via infectious secretions. The painful lesions appear on the reproductive organs of infected adults. </a:t>
            </a:r>
          </a:p>
          <a:p>
            <a:r>
              <a:rPr lang="en-US" dirty="0" smtClean="0"/>
              <a:t>Congenital herpes- cause severe malformations of a fetus. </a:t>
            </a:r>
          </a:p>
          <a:p>
            <a:r>
              <a:rPr lang="en-US" dirty="0" smtClean="0"/>
              <a:t>Most people who have herpes don’t know it, only 15% show s/s. Genital herpes never leaves the body just goes into periodic remissions. </a:t>
            </a: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4176835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3539" y="1736824"/>
            <a:ext cx="1274064" cy="1822704"/>
          </a:xfrm>
        </p:spPr>
      </p:pic>
      <p:sp>
        <p:nvSpPr>
          <p:cNvPr id="3" name="Title 2"/>
          <p:cNvSpPr>
            <a:spLocks noGrp="1"/>
          </p:cNvSpPr>
          <p:nvPr>
            <p:ph type="title"/>
          </p:nvPr>
        </p:nvSpPr>
        <p:spPr/>
        <p:txBody>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6839" y="4723623"/>
            <a:ext cx="1540764" cy="11430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36023" y="1736824"/>
            <a:ext cx="4338735" cy="3254051"/>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45760" y="1604299"/>
            <a:ext cx="4408836" cy="2932663"/>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18052" y="4723623"/>
            <a:ext cx="2787521" cy="1858347"/>
          </a:xfrm>
          <a:prstGeom prst="rect">
            <a:avLst/>
          </a:prstGeom>
        </p:spPr>
      </p:pic>
    </p:spTree>
    <p:extLst>
      <p:ext uri="{BB962C8B-B14F-4D97-AF65-F5344CB8AC3E}">
        <p14:creationId xmlns:p14="http://schemas.microsoft.com/office/powerpoint/2010/main" val="3234410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dical design templat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extLst>
    <a:ext uri="{05A4C25C-085E-4340-85A3-A5531E510DB2}">
      <thm15:themeFamily xmlns:thm15="http://schemas.microsoft.com/office/thememl/2012/main" name="Medical design template" id="{BE883315-6697-4975-AEB2-5905098383C4}" vid="{D3CC9EF4-996F-4232-B765-B82F773B7949}"/>
    </a:ext>
  </a:extLst>
</a:theme>
</file>

<file path=ppt/theme/theme2.xml><?xml version="1.0" encoding="utf-8"?>
<a:theme xmlns:a="http://schemas.openxmlformats.org/drawingml/2006/main" name="Office Them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00AC149-8447-4BE5-88C7-DBE24EA73E8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Medical presentation design slides</Template>
  <TotalTime>0</TotalTime>
  <Words>10448</Words>
  <Application>Microsoft Office PowerPoint</Application>
  <PresentationFormat>Widescreen</PresentationFormat>
  <Paragraphs>456</Paragraphs>
  <Slides>152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152</vt:i4>
      </vt:variant>
    </vt:vector>
  </HeadingPairs>
  <TitlesOfParts>
    <vt:vector size="157" baseType="lpstr">
      <vt:lpstr>Calibri</vt:lpstr>
      <vt:lpstr>Wingdings</vt:lpstr>
      <vt:lpstr>Wingdings 2</vt:lpstr>
      <vt:lpstr>Wingdings 3</vt:lpstr>
      <vt:lpstr>Medical design template</vt:lpstr>
      <vt:lpstr>Anatomy and Physiology </vt:lpstr>
      <vt:lpstr>Cells</vt:lpstr>
      <vt:lpstr>PowerPoint Presentation</vt:lpstr>
      <vt:lpstr>Cell types </vt:lpstr>
      <vt:lpstr>PowerPoint Presentation</vt:lpstr>
      <vt:lpstr>Tissues </vt:lpstr>
      <vt:lpstr>PowerPoint Presentation</vt:lpstr>
      <vt:lpstr>Organs </vt:lpstr>
      <vt:lpstr>PowerPoint Presentation</vt:lpstr>
      <vt:lpstr>Systems </vt:lpstr>
      <vt:lpstr>Integumentary System </vt:lpstr>
      <vt:lpstr>PowerPoint Presentation</vt:lpstr>
      <vt:lpstr>PowerPoint Presentation</vt:lpstr>
      <vt:lpstr>Layers of epidermis </vt:lpstr>
      <vt:lpstr>Dermis</vt:lpstr>
      <vt:lpstr>Skin color </vt:lpstr>
      <vt:lpstr>PowerPoint Presentation</vt:lpstr>
      <vt:lpstr>Hemostatic imbalance </vt:lpstr>
      <vt:lpstr>PowerPoint Presentation</vt:lpstr>
      <vt:lpstr>PowerPoint Presentation</vt:lpstr>
      <vt:lpstr>Appendages of the Skin </vt:lpstr>
      <vt:lpstr>PowerPoint Presentation</vt:lpstr>
      <vt:lpstr>PowerPoint Presentation</vt:lpstr>
      <vt:lpstr>Homeostatic Imbalance </vt:lpstr>
      <vt:lpstr>Functions of the Integumentary System</vt:lpstr>
      <vt:lpstr>PowerPoint Presentation</vt:lpstr>
      <vt:lpstr>PowerPoint Presentation</vt:lpstr>
      <vt:lpstr>Homeostatic Imbalance </vt:lpstr>
      <vt:lpstr>Burns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Muscular System </vt:lpstr>
      <vt:lpstr>PowerPoint Presentation</vt:lpstr>
      <vt:lpstr>PowerPoint Presentation</vt:lpstr>
      <vt:lpstr>Involuntary or Skeletal</vt:lpstr>
      <vt:lpstr>PowerPoint Presentation</vt:lpstr>
      <vt:lpstr>Cardiac Muscle </vt:lpstr>
      <vt:lpstr>Smooth Muscle </vt:lpstr>
      <vt:lpstr>Functional Characteristics </vt:lpstr>
      <vt:lpstr>Diseases and Disorders</vt:lpstr>
      <vt:lpstr>PowerPoint Presentation</vt:lpstr>
      <vt:lpstr>PowerPoint Presentation</vt:lpstr>
      <vt:lpstr>PowerPoint Presentation</vt:lpstr>
      <vt:lpstr>Nervous System </vt:lpstr>
      <vt:lpstr>PowerPoint Presentation</vt:lpstr>
      <vt:lpstr>PowerPoint Presentation</vt:lpstr>
      <vt:lpstr>Central Nervous System</vt:lpstr>
      <vt:lpstr>PowerPoint Presentation</vt:lpstr>
      <vt:lpstr>PowerPoint Presentation</vt:lpstr>
      <vt:lpstr>PowerPoint Presentation</vt:lpstr>
      <vt:lpstr>PowerPoint Presentation</vt:lpstr>
      <vt:lpstr>Spinal Cord </vt:lpstr>
      <vt:lpstr>Skull </vt:lpstr>
      <vt:lpstr>PowerPoint Presentation</vt:lpstr>
      <vt:lpstr>PNS</vt:lpstr>
      <vt:lpstr>Somatic nervous system </vt:lpstr>
      <vt:lpstr>Autonomic Nervous System </vt:lpstr>
      <vt:lpstr>Diseases and Disorders of CNS</vt:lpstr>
      <vt:lpstr>PowerPoint Presentation</vt:lpstr>
      <vt:lpstr>PowerPoint Presentation</vt:lpstr>
      <vt:lpstr>PowerPoint Presentation</vt:lpstr>
      <vt:lpstr>PowerPoint Presentation</vt:lpstr>
      <vt:lpstr>Degenerative Brain Disorders</vt:lpstr>
      <vt:lpstr>Parkinson’s Disease</vt:lpstr>
      <vt:lpstr>Huntington’s Disease</vt:lpstr>
      <vt:lpstr>Endocrine System</vt:lpstr>
      <vt:lpstr>PowerPoint Presentation</vt:lpstr>
      <vt:lpstr>PowerPoint Presentation</vt:lpstr>
      <vt:lpstr>Disorders of the Pituitary </vt:lpstr>
      <vt:lpstr>Cardiovascular System</vt:lpstr>
      <vt:lpstr>PowerPoint Presentation</vt:lpstr>
      <vt:lpstr>PowerPoint Presentation</vt:lpstr>
      <vt:lpstr>PowerPoint Presentation</vt:lpstr>
      <vt:lpstr>PowerPoint Presentation</vt:lpstr>
      <vt:lpstr>PowerPoint Presentation</vt:lpstr>
      <vt:lpstr>Blood </vt:lpstr>
      <vt:lpstr>PowerPoint Presentation</vt:lpstr>
      <vt:lpstr>PowerPoint Presentation</vt:lpstr>
      <vt:lpstr>PowerPoint Presentation</vt:lpstr>
      <vt:lpstr>PowerPoint Presentation</vt:lpstr>
      <vt:lpstr>Blood Types </vt:lpstr>
      <vt:lpstr>Diseases and Disorders of Cardiovascular </vt:lpstr>
      <vt:lpstr>PowerPoint Presentation</vt:lpstr>
      <vt:lpstr>PowerPoint Presentation</vt:lpstr>
      <vt:lpstr>PowerPoint Presentation</vt:lpstr>
      <vt:lpstr>PowerPoint Presentation</vt:lpstr>
      <vt:lpstr>Digestive System </vt:lpstr>
      <vt:lpstr>GI tract </vt:lpstr>
      <vt:lpstr>PowerPoint Presentation</vt:lpstr>
      <vt:lpstr>Mouth </vt:lpstr>
      <vt:lpstr>PowerPoint Presentation</vt:lpstr>
      <vt:lpstr>Pharynx/Esophagus</vt:lpstr>
      <vt:lpstr>Stomach </vt:lpstr>
      <vt:lpstr>PowerPoint Presentation</vt:lpstr>
      <vt:lpstr>Small intestine </vt:lpstr>
      <vt:lpstr>PowerPoint Presentation</vt:lpstr>
      <vt:lpstr>Large Intestine</vt:lpstr>
      <vt:lpstr>PowerPoint Presentation</vt:lpstr>
      <vt:lpstr>PowerPoint Presentation</vt:lpstr>
      <vt:lpstr>Liver </vt:lpstr>
      <vt:lpstr>Gallbladder </vt:lpstr>
      <vt:lpstr>Pancreas</vt:lpstr>
      <vt:lpstr>Diseases and Disorders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Reproductive system</vt:lpstr>
      <vt:lpstr>PowerPoint Presentation</vt:lpstr>
      <vt:lpstr>Female Reproductive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Ovarian cycle </vt:lpstr>
      <vt:lpstr>PowerPoint Presentation</vt:lpstr>
      <vt:lpstr>PowerPoint Presentation</vt:lpstr>
      <vt:lpstr>Menstrual Cycle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Female reproductive disorders </vt:lpstr>
      <vt:lpstr>PowerPoint Presentation</vt:lpstr>
      <vt:lpstr>PowerPoint Presentation</vt:lpstr>
      <vt:lpstr>Male Reproductive disorders </vt:lpstr>
      <vt:lpstr>Sexually Transmitted Diseases/STD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2013-10-28T11:50:16Z</dcterms:created>
  <dcterms:modified xsi:type="dcterms:W3CDTF">2016-10-24T15:38:31Z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TC034605299991</vt:lpwstr>
  </property>
</Properties>
</file>