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1"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82" autoAdjust="0"/>
    <p:restoredTop sz="94660"/>
  </p:normalViewPr>
  <p:slideViewPr>
    <p:cSldViewPr>
      <p:cViewPr>
        <p:scale>
          <a:sx n="75" d="100"/>
          <a:sy n="75" d="100"/>
        </p:scale>
        <p:origin x="-3400" y="-1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7391A36-6109-4040-8457-3836F0D0C194}" type="datetimeFigureOut">
              <a:rPr lang="en-US" smtClean="0"/>
              <a:t>5/22/13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67E674-053A-4AC3-9C3C-99BE8F9AF2CB}" type="slidenum">
              <a:rPr lang="en-US" smtClean="0"/>
              <a:t>‹#›</a:t>
            </a:fld>
            <a:endParaRPr lang="en-US"/>
          </a:p>
        </p:txBody>
      </p:sp>
    </p:spTree>
    <p:extLst>
      <p:ext uri="{BB962C8B-B14F-4D97-AF65-F5344CB8AC3E}">
        <p14:creationId xmlns:p14="http://schemas.microsoft.com/office/powerpoint/2010/main" val="3870761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391A36-6109-4040-8457-3836F0D0C194}" type="datetimeFigureOut">
              <a:rPr lang="en-US" smtClean="0"/>
              <a:t>5/22/13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67E674-053A-4AC3-9C3C-99BE8F9AF2CB}" type="slidenum">
              <a:rPr lang="en-US" smtClean="0"/>
              <a:t>‹#›</a:t>
            </a:fld>
            <a:endParaRPr lang="en-US"/>
          </a:p>
        </p:txBody>
      </p:sp>
    </p:spTree>
    <p:extLst>
      <p:ext uri="{BB962C8B-B14F-4D97-AF65-F5344CB8AC3E}">
        <p14:creationId xmlns:p14="http://schemas.microsoft.com/office/powerpoint/2010/main" val="1600670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391A36-6109-4040-8457-3836F0D0C194}" type="datetimeFigureOut">
              <a:rPr lang="en-US" smtClean="0"/>
              <a:t>5/22/13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67E674-053A-4AC3-9C3C-99BE8F9AF2CB}" type="slidenum">
              <a:rPr lang="en-US" smtClean="0"/>
              <a:t>‹#›</a:t>
            </a:fld>
            <a:endParaRPr lang="en-US"/>
          </a:p>
        </p:txBody>
      </p:sp>
    </p:spTree>
    <p:extLst>
      <p:ext uri="{BB962C8B-B14F-4D97-AF65-F5344CB8AC3E}">
        <p14:creationId xmlns:p14="http://schemas.microsoft.com/office/powerpoint/2010/main" val="2034105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391A36-6109-4040-8457-3836F0D0C194}" type="datetimeFigureOut">
              <a:rPr lang="en-US" smtClean="0"/>
              <a:t>5/22/13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67E674-053A-4AC3-9C3C-99BE8F9AF2CB}" type="slidenum">
              <a:rPr lang="en-US" smtClean="0"/>
              <a:t>‹#›</a:t>
            </a:fld>
            <a:endParaRPr lang="en-US"/>
          </a:p>
        </p:txBody>
      </p:sp>
    </p:spTree>
    <p:extLst>
      <p:ext uri="{BB962C8B-B14F-4D97-AF65-F5344CB8AC3E}">
        <p14:creationId xmlns:p14="http://schemas.microsoft.com/office/powerpoint/2010/main" val="1069042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7391A36-6109-4040-8457-3836F0D0C194}" type="datetimeFigureOut">
              <a:rPr lang="en-US" smtClean="0"/>
              <a:t>5/22/13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67E674-053A-4AC3-9C3C-99BE8F9AF2CB}" type="slidenum">
              <a:rPr lang="en-US" smtClean="0"/>
              <a:t>‹#›</a:t>
            </a:fld>
            <a:endParaRPr lang="en-US"/>
          </a:p>
        </p:txBody>
      </p:sp>
    </p:spTree>
    <p:extLst>
      <p:ext uri="{BB962C8B-B14F-4D97-AF65-F5344CB8AC3E}">
        <p14:creationId xmlns:p14="http://schemas.microsoft.com/office/powerpoint/2010/main" val="1660770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7391A36-6109-4040-8457-3836F0D0C194}" type="datetimeFigureOut">
              <a:rPr lang="en-US" smtClean="0"/>
              <a:t>5/22/13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67E674-053A-4AC3-9C3C-99BE8F9AF2CB}" type="slidenum">
              <a:rPr lang="en-US" smtClean="0"/>
              <a:t>‹#›</a:t>
            </a:fld>
            <a:endParaRPr lang="en-US"/>
          </a:p>
        </p:txBody>
      </p:sp>
    </p:spTree>
    <p:extLst>
      <p:ext uri="{BB962C8B-B14F-4D97-AF65-F5344CB8AC3E}">
        <p14:creationId xmlns:p14="http://schemas.microsoft.com/office/powerpoint/2010/main" val="2629468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391A36-6109-4040-8457-3836F0D0C194}" type="datetimeFigureOut">
              <a:rPr lang="en-US" smtClean="0"/>
              <a:t>5/22/13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67E674-053A-4AC3-9C3C-99BE8F9AF2CB}" type="slidenum">
              <a:rPr lang="en-US" smtClean="0"/>
              <a:t>‹#›</a:t>
            </a:fld>
            <a:endParaRPr lang="en-US"/>
          </a:p>
        </p:txBody>
      </p:sp>
    </p:spTree>
    <p:extLst>
      <p:ext uri="{BB962C8B-B14F-4D97-AF65-F5344CB8AC3E}">
        <p14:creationId xmlns:p14="http://schemas.microsoft.com/office/powerpoint/2010/main" val="1149099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391A36-6109-4040-8457-3836F0D0C194}" type="datetimeFigureOut">
              <a:rPr lang="en-US" smtClean="0"/>
              <a:t>5/22/13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67E674-053A-4AC3-9C3C-99BE8F9AF2CB}" type="slidenum">
              <a:rPr lang="en-US" smtClean="0"/>
              <a:t>‹#›</a:t>
            </a:fld>
            <a:endParaRPr lang="en-US"/>
          </a:p>
        </p:txBody>
      </p:sp>
    </p:spTree>
    <p:extLst>
      <p:ext uri="{BB962C8B-B14F-4D97-AF65-F5344CB8AC3E}">
        <p14:creationId xmlns:p14="http://schemas.microsoft.com/office/powerpoint/2010/main" val="1867290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391A36-6109-4040-8457-3836F0D0C194}" type="datetimeFigureOut">
              <a:rPr lang="en-US" smtClean="0"/>
              <a:t>5/22/13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67E674-053A-4AC3-9C3C-99BE8F9AF2CB}" type="slidenum">
              <a:rPr lang="en-US" smtClean="0"/>
              <a:t>‹#›</a:t>
            </a:fld>
            <a:endParaRPr lang="en-US"/>
          </a:p>
        </p:txBody>
      </p:sp>
    </p:spTree>
    <p:extLst>
      <p:ext uri="{BB962C8B-B14F-4D97-AF65-F5344CB8AC3E}">
        <p14:creationId xmlns:p14="http://schemas.microsoft.com/office/powerpoint/2010/main" val="2392347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391A36-6109-4040-8457-3836F0D0C194}" type="datetimeFigureOut">
              <a:rPr lang="en-US" smtClean="0"/>
              <a:t>5/22/13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67E674-053A-4AC3-9C3C-99BE8F9AF2CB}" type="slidenum">
              <a:rPr lang="en-US" smtClean="0"/>
              <a:t>‹#›</a:t>
            </a:fld>
            <a:endParaRPr lang="en-US"/>
          </a:p>
        </p:txBody>
      </p:sp>
    </p:spTree>
    <p:extLst>
      <p:ext uri="{BB962C8B-B14F-4D97-AF65-F5344CB8AC3E}">
        <p14:creationId xmlns:p14="http://schemas.microsoft.com/office/powerpoint/2010/main" val="183909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391A36-6109-4040-8457-3836F0D0C194}" type="datetimeFigureOut">
              <a:rPr lang="en-US" smtClean="0"/>
              <a:t>5/22/13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67E674-053A-4AC3-9C3C-99BE8F9AF2CB}" type="slidenum">
              <a:rPr lang="en-US" smtClean="0"/>
              <a:t>‹#›</a:t>
            </a:fld>
            <a:endParaRPr lang="en-US"/>
          </a:p>
        </p:txBody>
      </p:sp>
    </p:spTree>
    <p:extLst>
      <p:ext uri="{BB962C8B-B14F-4D97-AF65-F5344CB8AC3E}">
        <p14:creationId xmlns:p14="http://schemas.microsoft.com/office/powerpoint/2010/main" val="267902365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391A36-6109-4040-8457-3836F0D0C194}" type="datetimeFigureOut">
              <a:rPr lang="en-US" smtClean="0"/>
              <a:t>5/22/13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67E674-053A-4AC3-9C3C-99BE8F9AF2CB}" type="slidenum">
              <a:rPr lang="en-US" smtClean="0"/>
              <a:t>‹#›</a:t>
            </a:fld>
            <a:endParaRPr lang="en-US"/>
          </a:p>
        </p:txBody>
      </p:sp>
    </p:spTree>
    <p:extLst>
      <p:ext uri="{BB962C8B-B14F-4D97-AF65-F5344CB8AC3E}">
        <p14:creationId xmlns:p14="http://schemas.microsoft.com/office/powerpoint/2010/main" val="37802748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 Id="rId3" Type="http://schemas.openxmlformats.org/officeDocument/2006/relationships/image" Target="../media/image4.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msc.res.in/~rao/ramanujan/rao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Greatest Mathematicians</a:t>
            </a:r>
            <a:endParaRPr lang="en-US" dirty="0"/>
          </a:p>
        </p:txBody>
      </p:sp>
      <p:sp>
        <p:nvSpPr>
          <p:cNvPr id="3" name="Subtitle 2"/>
          <p:cNvSpPr>
            <a:spLocks noGrp="1"/>
          </p:cNvSpPr>
          <p:nvPr>
            <p:ph type="subTitle" idx="1"/>
          </p:nvPr>
        </p:nvSpPr>
        <p:spPr/>
        <p:txBody>
          <a:bodyPr/>
          <a:lstStyle/>
          <a:p>
            <a:r>
              <a:rPr lang="en-US" dirty="0" smtClean="0"/>
              <a:t>Colton Ratliff</a:t>
            </a:r>
            <a:endParaRPr lang="en-US" dirty="0"/>
          </a:p>
        </p:txBody>
      </p:sp>
    </p:spTree>
    <p:extLst>
      <p:ext uri="{BB962C8B-B14F-4D97-AF65-F5344CB8AC3E}">
        <p14:creationId xmlns:p14="http://schemas.microsoft.com/office/powerpoint/2010/main" val="3730845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 y="1600200"/>
            <a:ext cx="3810000" cy="4000500"/>
          </a:xfrm>
        </p:spPr>
      </p:pic>
      <p:sp>
        <p:nvSpPr>
          <p:cNvPr id="2" name="Title 1"/>
          <p:cNvSpPr>
            <a:spLocks noGrp="1"/>
          </p:cNvSpPr>
          <p:nvPr>
            <p:ph type="title"/>
          </p:nvPr>
        </p:nvSpPr>
        <p:spPr/>
        <p:txBody>
          <a:bodyPr/>
          <a:lstStyle/>
          <a:p>
            <a:r>
              <a:rPr lang="en-US" dirty="0" smtClean="0">
                <a:latin typeface="Algerian" pitchFamily="82" charset="0"/>
              </a:rPr>
              <a:t>Sir Isaac Newton</a:t>
            </a:r>
            <a:endParaRPr lang="en-US" dirty="0">
              <a:latin typeface="Algerian" pitchFamily="82" charset="0"/>
            </a:endParaRPr>
          </a:p>
        </p:txBody>
      </p:sp>
      <p:sp>
        <p:nvSpPr>
          <p:cNvPr id="6" name="TextBox 5"/>
          <p:cNvSpPr txBox="1"/>
          <p:nvPr/>
        </p:nvSpPr>
        <p:spPr>
          <a:xfrm>
            <a:off x="4495800" y="1752600"/>
            <a:ext cx="4343400" cy="4247317"/>
          </a:xfrm>
          <a:prstGeom prst="rect">
            <a:avLst/>
          </a:prstGeom>
          <a:noFill/>
        </p:spPr>
        <p:txBody>
          <a:bodyPr wrap="square" rtlCol="0">
            <a:spAutoFit/>
          </a:bodyPr>
          <a:lstStyle/>
          <a:p>
            <a:r>
              <a:rPr lang="en-US" dirty="0" smtClean="0"/>
              <a:t>Sir Isaac Newton was Born on January 4, 1643, in </a:t>
            </a:r>
            <a:r>
              <a:rPr lang="en-US" dirty="0" err="1" smtClean="0"/>
              <a:t>Woolsthorpe</a:t>
            </a:r>
            <a:r>
              <a:rPr lang="en-US" dirty="0" smtClean="0"/>
              <a:t>, England</a:t>
            </a:r>
          </a:p>
          <a:p>
            <a:endParaRPr lang="en-US" dirty="0"/>
          </a:p>
          <a:p>
            <a:r>
              <a:rPr lang="en-US" dirty="0" smtClean="0"/>
              <a:t>Isaac Newton was established physicist and mathematician, and is credited as one of the great minds of the 17th century Scientific Revolution.</a:t>
            </a:r>
          </a:p>
          <a:p>
            <a:endParaRPr lang="en-US" dirty="0"/>
          </a:p>
          <a:p>
            <a:r>
              <a:rPr lang="en-US" dirty="0" smtClean="0"/>
              <a:t>Isaac Newton developed the principles of modern physics.</a:t>
            </a:r>
          </a:p>
          <a:p>
            <a:endParaRPr lang="en-US" dirty="0" smtClean="0"/>
          </a:p>
          <a:p>
            <a:r>
              <a:rPr lang="en-US" dirty="0" smtClean="0"/>
              <a:t>Sir Isaac Newton died in London on March 31, 1727.</a:t>
            </a:r>
          </a:p>
          <a:p>
            <a:endParaRPr lang="en-US" dirty="0"/>
          </a:p>
          <a:p>
            <a:endParaRPr lang="en-US" dirty="0"/>
          </a:p>
        </p:txBody>
      </p:sp>
    </p:spTree>
    <p:extLst>
      <p:ext uri="{BB962C8B-B14F-4D97-AF65-F5344CB8AC3E}">
        <p14:creationId xmlns:p14="http://schemas.microsoft.com/office/powerpoint/2010/main" val="3573463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8800" y="2209800"/>
            <a:ext cx="3038475" cy="4286250"/>
          </a:xfrm>
          <a:prstGeom prst="rect">
            <a:avLst/>
          </a:prstGeom>
        </p:spPr>
      </p:pic>
      <p:sp>
        <p:nvSpPr>
          <p:cNvPr id="2" name="Title 1"/>
          <p:cNvSpPr>
            <a:spLocks noGrp="1"/>
          </p:cNvSpPr>
          <p:nvPr>
            <p:ph type="title"/>
          </p:nvPr>
        </p:nvSpPr>
        <p:spPr/>
        <p:txBody>
          <a:bodyPr/>
          <a:lstStyle/>
          <a:p>
            <a:r>
              <a:rPr lang="en-US" dirty="0" smtClean="0">
                <a:latin typeface="Algerian" pitchFamily="82" charset="0"/>
              </a:rPr>
              <a:t>Isaac Newton. </a:t>
            </a:r>
            <a:endParaRPr lang="en-US" dirty="0">
              <a:latin typeface="Algerian" pitchFamily="82" charset="0"/>
            </a:endParaRPr>
          </a:p>
        </p:txBody>
      </p:sp>
      <p:sp>
        <p:nvSpPr>
          <p:cNvPr id="3" name="Content Placeholder 2"/>
          <p:cNvSpPr>
            <a:spLocks noGrp="1"/>
          </p:cNvSpPr>
          <p:nvPr>
            <p:ph idx="1"/>
          </p:nvPr>
        </p:nvSpPr>
        <p:spPr>
          <a:xfrm>
            <a:off x="228600" y="1524000"/>
            <a:ext cx="8229600" cy="4754563"/>
          </a:xfrm>
        </p:spPr>
        <p:txBody>
          <a:bodyPr>
            <a:normAutofit/>
          </a:bodyPr>
          <a:lstStyle/>
          <a:p>
            <a:r>
              <a:rPr lang="en-US" sz="2800" dirty="0" smtClean="0">
                <a:latin typeface="BatangChe" pitchFamily="49" charset="-127"/>
                <a:ea typeface="BatangChe" pitchFamily="49" charset="-127"/>
              </a:rPr>
              <a:t>In 1687, he published his most acclaimed work, Philosophiae, </a:t>
            </a:r>
          </a:p>
          <a:p>
            <a:r>
              <a:rPr lang="en-US" sz="2800" dirty="0" smtClean="0">
                <a:latin typeface="BatangChe" pitchFamily="49" charset="-127"/>
                <a:ea typeface="BatangChe" pitchFamily="49" charset="-127"/>
              </a:rPr>
              <a:t>Natrualis, Principia </a:t>
            </a:r>
          </a:p>
          <a:p>
            <a:r>
              <a:rPr lang="en-US" sz="2800" dirty="0" smtClean="0">
                <a:latin typeface="BatangChe" pitchFamily="49" charset="-127"/>
                <a:ea typeface="BatangChe" pitchFamily="49" charset="-127"/>
              </a:rPr>
              <a:t>Mathematica which has </a:t>
            </a:r>
          </a:p>
          <a:p>
            <a:pPr marL="0" indent="0">
              <a:buNone/>
            </a:pPr>
            <a:r>
              <a:rPr lang="en-US" sz="2800" dirty="0" smtClean="0">
                <a:latin typeface="BatangChe" pitchFamily="49" charset="-127"/>
                <a:ea typeface="BatangChe" pitchFamily="49" charset="-127"/>
              </a:rPr>
              <a:t> been </a:t>
            </a:r>
            <a:r>
              <a:rPr lang="en-US" sz="2800" dirty="0" smtClean="0">
                <a:latin typeface="BatangChe" pitchFamily="49" charset="-127"/>
                <a:ea typeface="BatangChe" pitchFamily="49" charset="-127"/>
              </a:rPr>
              <a:t>called the single-most</a:t>
            </a:r>
          </a:p>
          <a:p>
            <a:pPr marL="0" indent="0">
              <a:buNone/>
            </a:pPr>
            <a:r>
              <a:rPr lang="en-US" sz="2800" dirty="0" smtClean="0">
                <a:latin typeface="BatangChe" pitchFamily="49" charset="-127"/>
                <a:ea typeface="BatangChe" pitchFamily="49" charset="-127"/>
              </a:rPr>
              <a:t> influential </a:t>
            </a:r>
            <a:r>
              <a:rPr lang="en-US" sz="2800" dirty="0" smtClean="0">
                <a:latin typeface="BatangChe" pitchFamily="49" charset="-127"/>
                <a:ea typeface="BatangChe" pitchFamily="49" charset="-127"/>
              </a:rPr>
              <a:t>book on </a:t>
            </a:r>
          </a:p>
          <a:p>
            <a:pPr marL="0" indent="0">
              <a:buNone/>
            </a:pPr>
            <a:r>
              <a:rPr lang="en-US" sz="2800" dirty="0" smtClean="0">
                <a:latin typeface="BatangChe" pitchFamily="49" charset="-127"/>
                <a:ea typeface="BatangChe" pitchFamily="49" charset="-127"/>
              </a:rPr>
              <a:t> physics</a:t>
            </a:r>
            <a:r>
              <a:rPr lang="en-US" sz="2800" dirty="0" smtClean="0">
                <a:latin typeface="BatangChe" pitchFamily="49" charset="-127"/>
                <a:ea typeface="BatangChe" pitchFamily="49" charset="-127"/>
              </a:rPr>
              <a:t>. Also known </a:t>
            </a:r>
          </a:p>
          <a:p>
            <a:pPr marL="0" indent="0">
              <a:buNone/>
            </a:pPr>
            <a:r>
              <a:rPr lang="en-US" sz="2800" dirty="0" smtClean="0">
                <a:latin typeface="BatangChe" pitchFamily="49" charset="-127"/>
                <a:ea typeface="BatangChe" pitchFamily="49" charset="-127"/>
              </a:rPr>
              <a:t> as </a:t>
            </a:r>
            <a:r>
              <a:rPr lang="en-US" sz="2800" dirty="0" smtClean="0">
                <a:latin typeface="BatangChe" pitchFamily="49" charset="-127"/>
                <a:ea typeface="BatangChe" pitchFamily="49" charset="-127"/>
              </a:rPr>
              <a:t>Mathematical </a:t>
            </a:r>
          </a:p>
          <a:p>
            <a:pPr marL="0" indent="0">
              <a:buNone/>
            </a:pPr>
            <a:r>
              <a:rPr lang="en-US" sz="2800" dirty="0" smtClean="0">
                <a:latin typeface="BatangChe" pitchFamily="49" charset="-127"/>
                <a:ea typeface="BatangChe" pitchFamily="49" charset="-127"/>
              </a:rPr>
              <a:t> Principles </a:t>
            </a:r>
            <a:r>
              <a:rPr lang="en-US" sz="2800" dirty="0" smtClean="0">
                <a:latin typeface="BatangChe" pitchFamily="49" charset="-127"/>
                <a:ea typeface="BatangChe" pitchFamily="49" charset="-127"/>
              </a:rPr>
              <a:t>of Natural </a:t>
            </a:r>
            <a:r>
              <a:rPr lang="en-US" sz="2800" dirty="0" smtClean="0">
                <a:latin typeface="BatangChe" pitchFamily="49" charset="-127"/>
                <a:ea typeface="BatangChe" pitchFamily="49" charset="-127"/>
              </a:rPr>
              <a:t>Philosophy</a:t>
            </a:r>
            <a:r>
              <a:rPr lang="en-US" sz="2800" dirty="0" smtClean="0">
                <a:latin typeface="BatangChe" pitchFamily="49" charset="-127"/>
                <a:ea typeface="BatangChe" pitchFamily="49" charset="-127"/>
              </a:rPr>
              <a:t>.  </a:t>
            </a:r>
            <a:endParaRPr lang="en-US" sz="2800" dirty="0">
              <a:latin typeface="BatangChe" pitchFamily="49" charset="-127"/>
              <a:ea typeface="BatangChe" pitchFamily="49" charset="-127"/>
            </a:endParaRPr>
          </a:p>
        </p:txBody>
      </p:sp>
    </p:spTree>
    <p:extLst>
      <p:ext uri="{BB962C8B-B14F-4D97-AF65-F5344CB8AC3E}">
        <p14:creationId xmlns:p14="http://schemas.microsoft.com/office/powerpoint/2010/main" val="2946203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67400" y="228600"/>
            <a:ext cx="3162300" cy="2190750"/>
          </a:xfrm>
        </p:spPr>
      </p:pic>
      <p:sp>
        <p:nvSpPr>
          <p:cNvPr id="2" name="Title 1"/>
          <p:cNvSpPr>
            <a:spLocks noGrp="1"/>
          </p:cNvSpPr>
          <p:nvPr>
            <p:ph type="title"/>
          </p:nvPr>
        </p:nvSpPr>
        <p:spPr>
          <a:xfrm>
            <a:off x="-304800" y="228600"/>
            <a:ext cx="7620000" cy="1143000"/>
          </a:xfrm>
        </p:spPr>
        <p:txBody>
          <a:bodyPr/>
          <a:lstStyle/>
          <a:p>
            <a:r>
              <a:rPr lang="en-US" dirty="0" smtClean="0">
                <a:latin typeface="Algerian" pitchFamily="82" charset="0"/>
              </a:rPr>
              <a:t>Isaac Newton</a:t>
            </a:r>
            <a:endParaRPr lang="en-US" dirty="0">
              <a:latin typeface="Algerian" pitchFamily="82" charset="0"/>
            </a:endParaRPr>
          </a:p>
        </p:txBody>
      </p:sp>
      <p:sp>
        <p:nvSpPr>
          <p:cNvPr id="5" name="TextBox 4"/>
          <p:cNvSpPr txBox="1"/>
          <p:nvPr/>
        </p:nvSpPr>
        <p:spPr>
          <a:xfrm>
            <a:off x="228600" y="1143000"/>
            <a:ext cx="5562600" cy="5562600"/>
          </a:xfrm>
          <a:prstGeom prst="rect">
            <a:avLst/>
          </a:prstGeom>
          <a:noFill/>
        </p:spPr>
        <p:txBody>
          <a:bodyPr wrap="square" rtlCol="0">
            <a:spAutoFit/>
          </a:bodyPr>
          <a:lstStyle/>
          <a:p>
            <a:r>
              <a:rPr lang="en-US" dirty="0" smtClean="0"/>
              <a:t>During Newton’s Years at Cambridge University, he would keep a second set of notes . He call them Certain Philosophical Questions.</a:t>
            </a:r>
          </a:p>
          <a:p>
            <a:endParaRPr lang="en-US" dirty="0"/>
          </a:p>
          <a:p>
            <a:r>
              <a:rPr lang="en-US" dirty="0" smtClean="0"/>
              <a:t>The "Questions" revealed that Newton had discovered the new conception of nature that provided the framework for the Scientific Revolution.</a:t>
            </a:r>
          </a:p>
          <a:p>
            <a:endParaRPr lang="en-US" dirty="0"/>
          </a:p>
          <a:p>
            <a:r>
              <a:rPr lang="en-US" dirty="0" smtClean="0"/>
              <a:t>There was a Great Plague that forced the university to close, So Newton began studying on his own once he got home. </a:t>
            </a:r>
          </a:p>
          <a:p>
            <a:endParaRPr lang="en-US" dirty="0" smtClean="0"/>
          </a:p>
          <a:p>
            <a:r>
              <a:rPr lang="en-US" dirty="0" smtClean="0"/>
              <a:t>It was during this 18-month hiatus that he conceived the method of infinitesimal calculus, set foundations for his theory of light and color, and gained significant insight into the laws of planetary motion</a:t>
            </a:r>
          </a:p>
          <a:p>
            <a:endParaRPr lang="en-US" dirty="0"/>
          </a:p>
          <a:p>
            <a:r>
              <a:rPr lang="en-US" dirty="0" smtClean="0"/>
              <a:t>. Legend has it that, at this time, Newton experienced his famous inspiration of gravity with the falling apple</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971800"/>
            <a:ext cx="2506980" cy="3133725"/>
          </a:xfrm>
          <a:prstGeom prst="rect">
            <a:avLst/>
          </a:prstGeom>
        </p:spPr>
      </p:pic>
    </p:spTree>
    <p:extLst>
      <p:ext uri="{BB962C8B-B14F-4D97-AF65-F5344CB8AC3E}">
        <p14:creationId xmlns:p14="http://schemas.microsoft.com/office/powerpoint/2010/main" val="2898230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lgerian" pitchFamily="82" charset="0"/>
              </a:rPr>
              <a:t>Isaac Newton</a:t>
            </a:r>
            <a:endParaRPr lang="en-US" dirty="0">
              <a:latin typeface="Algerian" pitchFamily="82" charset="0"/>
            </a:endParaRPr>
          </a:p>
        </p:txBody>
      </p:sp>
      <p:sp>
        <p:nvSpPr>
          <p:cNvPr id="3" name="Content Placeholder 2"/>
          <p:cNvSpPr>
            <a:spLocks noGrp="1"/>
          </p:cNvSpPr>
          <p:nvPr>
            <p:ph idx="1"/>
          </p:nvPr>
        </p:nvSpPr>
        <p:spPr>
          <a:xfrm>
            <a:off x="228600" y="1143000"/>
            <a:ext cx="8458200" cy="5486400"/>
          </a:xfrm>
        </p:spPr>
        <p:txBody>
          <a:bodyPr>
            <a:normAutofit lnSpcReduction="10000"/>
          </a:bodyPr>
          <a:lstStyle/>
          <a:p>
            <a:r>
              <a:rPr lang="en-US" sz="2400" dirty="0" smtClean="0"/>
              <a:t>Newton's study of optics was aided with the use of a reflecting telescope that he designed and constructed in 1668 -- his first major public scientific achievement</a:t>
            </a:r>
          </a:p>
          <a:p>
            <a:r>
              <a:rPr lang="en-US" sz="2400" dirty="0" smtClean="0"/>
              <a:t>Robert Hooke wrote to Newton and brought up the question of planetary motion suggesting that a formula involving the inverse squares might explain the attraction between planets and the shape of their orbits</a:t>
            </a:r>
            <a:r>
              <a:rPr lang="en-US" dirty="0" smtClean="0"/>
              <a:t>.</a:t>
            </a:r>
          </a:p>
          <a:p>
            <a:r>
              <a:rPr lang="en-US" sz="2400" dirty="0" smtClean="0"/>
              <a:t>Then Later he began to publish his laws of motion. We now know them as Newton’s 3 Laws of Motion. </a:t>
            </a:r>
          </a:p>
          <a:p>
            <a:r>
              <a:rPr lang="en-US" sz="2400" dirty="0" smtClean="0"/>
              <a:t>1) A stationary body will stay stationary unless an external force is applied to it</a:t>
            </a:r>
          </a:p>
          <a:p>
            <a:r>
              <a:rPr lang="en-US" sz="2400" dirty="0" smtClean="0"/>
              <a:t> 2) Force is equal to mass times acceleration, and a change in motion is proportional to the force applied</a:t>
            </a:r>
          </a:p>
          <a:p>
            <a:r>
              <a:rPr lang="en-US" sz="2400" dirty="0" smtClean="0"/>
              <a:t>3) For every action, there is an equal and opposite reaction.</a:t>
            </a:r>
          </a:p>
        </p:txBody>
      </p:sp>
    </p:spTree>
    <p:extLst>
      <p:ext uri="{BB962C8B-B14F-4D97-AF65-F5344CB8AC3E}">
        <p14:creationId xmlns:p14="http://schemas.microsoft.com/office/powerpoint/2010/main" val="3943113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Forte" pitchFamily="66" charset="0"/>
              </a:rPr>
              <a:t>Johann Carl Friedrich Gauss</a:t>
            </a:r>
            <a:endParaRPr lang="en-US" dirty="0">
              <a:latin typeface="Forte" pitchFamily="66"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53000" y="1371600"/>
            <a:ext cx="3829050" cy="3829050"/>
          </a:xfrm>
        </p:spPr>
      </p:pic>
      <p:sp>
        <p:nvSpPr>
          <p:cNvPr id="5" name="TextBox 4"/>
          <p:cNvSpPr txBox="1"/>
          <p:nvPr/>
        </p:nvSpPr>
        <p:spPr>
          <a:xfrm>
            <a:off x="254358" y="1386419"/>
            <a:ext cx="4114800" cy="5078313"/>
          </a:xfrm>
          <a:prstGeom prst="rect">
            <a:avLst/>
          </a:prstGeom>
          <a:noFill/>
        </p:spPr>
        <p:txBody>
          <a:bodyPr wrap="square" rtlCol="0">
            <a:spAutoFit/>
          </a:bodyPr>
          <a:lstStyle/>
          <a:p>
            <a:r>
              <a:rPr lang="en-US" dirty="0" smtClean="0"/>
              <a:t>Carl Friedrich Gauss was born April 30, 1777, in Brunswick, Germany</a:t>
            </a:r>
          </a:p>
          <a:p>
            <a:endParaRPr lang="en-US" dirty="0"/>
          </a:p>
          <a:p>
            <a:r>
              <a:rPr lang="en-US" dirty="0" smtClean="0"/>
              <a:t>He published over 150 works and made such important contributions as the fundamental theorem of algebra, the least squares method, Gauss-Jordan elimination, and the bell curve, or Gaussian error curve</a:t>
            </a:r>
          </a:p>
          <a:p>
            <a:endParaRPr lang="en-US" dirty="0"/>
          </a:p>
          <a:p>
            <a:r>
              <a:rPr lang="en-US" dirty="0" smtClean="0"/>
              <a:t>At the age of 7 Carl Gauss was noticed by his teachers when he summed the integers from 1 to 100 instantly by spotting that the sum was 50 pairs of numbers each pair summing to 101. </a:t>
            </a:r>
          </a:p>
          <a:p>
            <a:endParaRPr lang="en-US" dirty="0"/>
          </a:p>
          <a:p>
            <a:r>
              <a:rPr lang="en-US" dirty="0" smtClean="0"/>
              <a:t>Died February 23, 1855</a:t>
            </a:r>
          </a:p>
          <a:p>
            <a:r>
              <a:rPr lang="en-US" dirty="0" smtClean="0"/>
              <a:t> </a:t>
            </a:r>
            <a:endParaRPr lang="en-US" dirty="0"/>
          </a:p>
        </p:txBody>
      </p:sp>
    </p:spTree>
    <p:extLst>
      <p:ext uri="{BB962C8B-B14F-4D97-AF65-F5344CB8AC3E}">
        <p14:creationId xmlns:p14="http://schemas.microsoft.com/office/powerpoint/2010/main" val="1650915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Forte" pitchFamily="66" charset="0"/>
                <a:ea typeface="Cambria Math" pitchFamily="18" charset="0"/>
              </a:rPr>
              <a:t>Johann</a:t>
            </a:r>
            <a:r>
              <a:rPr lang="en-US" dirty="0" smtClean="0">
                <a:latin typeface="Forte" pitchFamily="66" charset="0"/>
              </a:rPr>
              <a:t> Carl Friedrich Gauss</a:t>
            </a:r>
            <a:endParaRPr lang="en-US" dirty="0">
              <a:latin typeface="Forte" pitchFamily="66" charset="0"/>
            </a:endParaRPr>
          </a:p>
        </p:txBody>
      </p:sp>
      <p:sp>
        <p:nvSpPr>
          <p:cNvPr id="3" name="Content Placeholder 2"/>
          <p:cNvSpPr>
            <a:spLocks noGrp="1"/>
          </p:cNvSpPr>
          <p:nvPr>
            <p:ph idx="1"/>
          </p:nvPr>
        </p:nvSpPr>
        <p:spPr>
          <a:xfrm>
            <a:off x="152400" y="1219200"/>
            <a:ext cx="8610600" cy="2819400"/>
          </a:xfrm>
        </p:spPr>
        <p:txBody>
          <a:bodyPr>
            <a:normAutofit fontScale="92500" lnSpcReduction="10000"/>
          </a:bodyPr>
          <a:lstStyle/>
          <a:p>
            <a:r>
              <a:rPr lang="en-US" dirty="0" smtClean="0"/>
              <a:t>1798 he had made one of his most important discoveries - the construction of a regular 17-gon by ruler and compasses </a:t>
            </a:r>
          </a:p>
          <a:p>
            <a:r>
              <a:rPr lang="en-US" dirty="0" smtClean="0"/>
              <a:t>Gauss was, the first mathematician to prove the fundamental theorem of algebra, and he proved it four different ways over the course of his lifetime.</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4046112"/>
            <a:ext cx="4688486" cy="2286001"/>
          </a:xfrm>
          <a:prstGeom prst="rect">
            <a:avLst/>
          </a:prstGeom>
        </p:spPr>
      </p:pic>
    </p:spTree>
    <p:extLst>
      <p:ext uri="{BB962C8B-B14F-4D97-AF65-F5344CB8AC3E}">
        <p14:creationId xmlns:p14="http://schemas.microsoft.com/office/powerpoint/2010/main" val="1746369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Forte" pitchFamily="66" charset="0"/>
              </a:rPr>
              <a:t>Johann Carl Friedrich Gauss</a:t>
            </a:r>
            <a:endParaRPr lang="en-US" dirty="0">
              <a:latin typeface="Forte" pitchFamily="66" charset="0"/>
            </a:endParaRPr>
          </a:p>
        </p:txBody>
      </p:sp>
      <p:sp>
        <p:nvSpPr>
          <p:cNvPr id="3" name="Content Placeholder 2"/>
          <p:cNvSpPr>
            <a:spLocks noGrp="1"/>
          </p:cNvSpPr>
          <p:nvPr>
            <p:ph idx="1"/>
          </p:nvPr>
        </p:nvSpPr>
        <p:spPr/>
        <p:txBody>
          <a:bodyPr>
            <a:normAutofit fontScale="85000" lnSpcReduction="10000"/>
          </a:bodyPr>
          <a:lstStyle/>
          <a:p>
            <a:r>
              <a:rPr lang="en-US" dirty="0" smtClean="0"/>
              <a:t>1799: Dissertation on fundamental theorem of algebra </a:t>
            </a:r>
          </a:p>
          <a:p>
            <a:r>
              <a:rPr lang="en-US" dirty="0" smtClean="0"/>
              <a:t>1801: Gains fame by correctly predicting the position of asteroid Ceres </a:t>
            </a:r>
          </a:p>
          <a:p>
            <a:r>
              <a:rPr lang="en-US" dirty="0" smtClean="0"/>
              <a:t>1809: Treatise on the motion of celestial bodies </a:t>
            </a:r>
          </a:p>
          <a:p>
            <a:r>
              <a:rPr lang="en-US" dirty="0" smtClean="0"/>
              <a:t>Early 1800s: Non- Euclidean geometry (later publications by </a:t>
            </a:r>
            <a:r>
              <a:rPr lang="en-US" dirty="0" err="1" smtClean="0"/>
              <a:t>Bolyai</a:t>
            </a:r>
            <a:r>
              <a:rPr lang="en-US" dirty="0" smtClean="0"/>
              <a:t>). Discussion of statistical estimators. Geodesy / Heliotrope </a:t>
            </a:r>
          </a:p>
          <a:p>
            <a:r>
              <a:rPr lang="en-US" dirty="0" smtClean="0"/>
              <a:t>1828: Main work on differential geometry; Gaussian curvature </a:t>
            </a:r>
          </a:p>
          <a:p>
            <a:r>
              <a:rPr lang="en-US" dirty="0" smtClean="0"/>
              <a:t>1830s: Theory of magnetism </a:t>
            </a:r>
          </a:p>
          <a:p>
            <a:endParaRPr lang="en-US" dirty="0"/>
          </a:p>
        </p:txBody>
      </p:sp>
    </p:spTree>
    <p:extLst>
      <p:ext uri="{BB962C8B-B14F-4D97-AF65-F5344CB8AC3E}">
        <p14:creationId xmlns:p14="http://schemas.microsoft.com/office/powerpoint/2010/main" val="2541859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Forte" pitchFamily="66" charset="0"/>
              </a:rPr>
              <a:t>Johann Carl Friedrich Gauss</a:t>
            </a:r>
            <a:endParaRPr lang="en-US" dirty="0">
              <a:latin typeface="Forte" pitchFamily="66" charset="0"/>
            </a:endParaRPr>
          </a:p>
        </p:txBody>
      </p:sp>
      <p:sp>
        <p:nvSpPr>
          <p:cNvPr id="3" name="Content Placeholder 2"/>
          <p:cNvSpPr>
            <a:spLocks noGrp="1"/>
          </p:cNvSpPr>
          <p:nvPr>
            <p:ph idx="1"/>
          </p:nvPr>
        </p:nvSpPr>
        <p:spPr/>
        <p:txBody>
          <a:bodyPr>
            <a:normAutofit lnSpcReduction="10000"/>
          </a:bodyPr>
          <a:lstStyle/>
          <a:p>
            <a:r>
              <a:rPr lang="en-US" dirty="0" smtClean="0"/>
              <a:t>at the age of 18 Gauss became the first person to prove the Law of Quadratic Reciprocity, a theory of math that allows us to determine whether quadratic equations can be solved.</a:t>
            </a:r>
          </a:p>
          <a:p>
            <a:r>
              <a:rPr lang="en-US" dirty="0" smtClean="0"/>
              <a:t>Gauss went through a depression when his father, new wife and second died.</a:t>
            </a:r>
          </a:p>
          <a:p>
            <a:r>
              <a:rPr lang="en-US" dirty="0" smtClean="0"/>
              <a:t>In 1818 He published over 70 papers over the next 12 years, including one that won the Copenhagen University Prize. </a:t>
            </a:r>
          </a:p>
        </p:txBody>
      </p:sp>
    </p:spTree>
    <p:extLst>
      <p:ext uri="{BB962C8B-B14F-4D97-AF65-F5344CB8AC3E}">
        <p14:creationId xmlns:p14="http://schemas.microsoft.com/office/powerpoint/2010/main" val="116125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Papyrus" pitchFamily="66" charset="0"/>
                <a:ea typeface="PMingLiU-ExtB" pitchFamily="18" charset="-120"/>
              </a:rPr>
              <a:t>Srinivasa</a:t>
            </a:r>
            <a:r>
              <a:rPr lang="en-US" dirty="0" smtClean="0">
                <a:latin typeface="Papyrus" pitchFamily="66" charset="0"/>
                <a:ea typeface="PMingLiU-ExtB" pitchFamily="18" charset="-120"/>
              </a:rPr>
              <a:t>  </a:t>
            </a:r>
            <a:r>
              <a:rPr lang="en-US" dirty="0" err="1" smtClean="0">
                <a:latin typeface="Papyrus" pitchFamily="66" charset="0"/>
                <a:ea typeface="PMingLiU-ExtB" pitchFamily="18" charset="-120"/>
              </a:rPr>
              <a:t>Ramanujan</a:t>
            </a:r>
            <a:r>
              <a:rPr lang="en-US" dirty="0" smtClean="0">
                <a:latin typeface="Papyrus" pitchFamily="66" charset="0"/>
                <a:ea typeface="PMingLiU-ExtB" pitchFamily="18" charset="-120"/>
              </a:rPr>
              <a:t> </a:t>
            </a:r>
            <a:r>
              <a:rPr lang="en-US" dirty="0" err="1" smtClean="0">
                <a:latin typeface="Papyrus" pitchFamily="66" charset="0"/>
                <a:ea typeface="PMingLiU-ExtB" pitchFamily="18" charset="-120"/>
              </a:rPr>
              <a:t>Iyengar</a:t>
            </a:r>
            <a:r>
              <a:rPr lang="en-US" dirty="0" smtClean="0">
                <a:latin typeface="Papyrus" pitchFamily="66" charset="0"/>
                <a:ea typeface="PMingLiU-ExtB" pitchFamily="18" charset="-120"/>
              </a:rPr>
              <a:t> </a:t>
            </a:r>
            <a:endParaRPr lang="en-US" dirty="0">
              <a:latin typeface="Papyrus" pitchFamily="66" charset="0"/>
              <a:ea typeface="PMingLiU-ExtB" pitchFamily="18" charset="-12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1447800"/>
            <a:ext cx="2438400" cy="2191473"/>
          </a:xfrm>
        </p:spPr>
      </p:pic>
      <p:sp>
        <p:nvSpPr>
          <p:cNvPr id="5" name="TextBox 4"/>
          <p:cNvSpPr txBox="1"/>
          <p:nvPr/>
        </p:nvSpPr>
        <p:spPr>
          <a:xfrm>
            <a:off x="3048000" y="1447800"/>
            <a:ext cx="5410200" cy="4801314"/>
          </a:xfrm>
          <a:prstGeom prst="rect">
            <a:avLst/>
          </a:prstGeom>
          <a:noFill/>
        </p:spPr>
        <p:txBody>
          <a:bodyPr wrap="square" rtlCol="0">
            <a:spAutoFit/>
          </a:bodyPr>
          <a:lstStyle/>
          <a:p>
            <a:r>
              <a:rPr lang="en-US" dirty="0" smtClean="0"/>
              <a:t>At the age of 10 </a:t>
            </a:r>
            <a:r>
              <a:rPr lang="en-US" dirty="0" err="1" smtClean="0"/>
              <a:t>Srinivasa</a:t>
            </a:r>
            <a:r>
              <a:rPr lang="en-US" dirty="0" smtClean="0"/>
              <a:t> was give books on advanced trigonometry written by S. L. </a:t>
            </a:r>
            <a:r>
              <a:rPr lang="en-US" dirty="0" err="1" smtClean="0"/>
              <a:t>Loney</a:t>
            </a:r>
            <a:endParaRPr lang="en-US" dirty="0" smtClean="0"/>
          </a:p>
          <a:p>
            <a:endParaRPr lang="en-US" dirty="0"/>
          </a:p>
          <a:p>
            <a:r>
              <a:rPr lang="en-US" dirty="0" smtClean="0"/>
              <a:t>At the age of 12 he had mastered those books  and even discovered theorems of his own</a:t>
            </a:r>
          </a:p>
          <a:p>
            <a:endParaRPr lang="en-US" dirty="0" smtClean="0"/>
          </a:p>
          <a:p>
            <a:r>
              <a:rPr lang="en-US" dirty="0" smtClean="0"/>
              <a:t> By 17, </a:t>
            </a:r>
            <a:r>
              <a:rPr lang="en-US" dirty="0" err="1" smtClean="0"/>
              <a:t>Ramanujan</a:t>
            </a:r>
            <a:r>
              <a:rPr lang="en-US" dirty="0" smtClean="0"/>
              <a:t> conducted his own mathematical research on Bernoulli numbers and the Euler–</a:t>
            </a:r>
            <a:r>
              <a:rPr lang="en-US" dirty="0" err="1" smtClean="0"/>
              <a:t>Mascheroni</a:t>
            </a:r>
            <a:r>
              <a:rPr lang="en-US" dirty="0" smtClean="0"/>
              <a:t> constant</a:t>
            </a:r>
          </a:p>
          <a:p>
            <a:endParaRPr lang="en-US" dirty="0"/>
          </a:p>
          <a:p>
            <a:r>
              <a:rPr lang="en-US" dirty="0" smtClean="0"/>
              <a:t>He died of illness, malnutrition and possibly liver infection in 1920 at the age of 32.</a:t>
            </a:r>
          </a:p>
          <a:p>
            <a:endParaRPr lang="en-US" dirty="0"/>
          </a:p>
          <a:p>
            <a:endParaRPr lang="en-US" dirty="0" smtClean="0"/>
          </a:p>
          <a:p>
            <a:endParaRPr lang="en-US" dirty="0" smtClean="0"/>
          </a:p>
          <a:p>
            <a:endParaRPr lang="en-US" dirty="0"/>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4038600"/>
            <a:ext cx="1943100" cy="2362200"/>
          </a:xfrm>
          <a:prstGeom prst="rect">
            <a:avLst/>
          </a:prstGeom>
        </p:spPr>
      </p:pic>
    </p:spTree>
    <p:extLst>
      <p:ext uri="{BB962C8B-B14F-4D97-AF65-F5344CB8AC3E}">
        <p14:creationId xmlns:p14="http://schemas.microsoft.com/office/powerpoint/2010/main" val="3681778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Papyrus" pitchFamily="66" charset="0"/>
              </a:rPr>
              <a:t>Srinivasa</a:t>
            </a:r>
            <a:r>
              <a:rPr lang="en-US" dirty="0" smtClean="0">
                <a:latin typeface="Papyrus" pitchFamily="66" charset="0"/>
              </a:rPr>
              <a:t>  </a:t>
            </a:r>
            <a:r>
              <a:rPr lang="en-US" dirty="0" err="1" smtClean="0">
                <a:latin typeface="Papyrus" pitchFamily="66" charset="0"/>
              </a:rPr>
              <a:t>Ramanujan</a:t>
            </a:r>
            <a:r>
              <a:rPr lang="en-US" dirty="0" smtClean="0">
                <a:latin typeface="Papyrus" pitchFamily="66" charset="0"/>
              </a:rPr>
              <a:t> </a:t>
            </a:r>
            <a:r>
              <a:rPr lang="en-US" dirty="0" err="1" smtClean="0">
                <a:latin typeface="Papyrus" pitchFamily="66" charset="0"/>
              </a:rPr>
              <a:t>Iyengar</a:t>
            </a:r>
            <a:r>
              <a:rPr lang="en-US" dirty="0" smtClean="0">
                <a:latin typeface="Papyrus" pitchFamily="66" charset="0"/>
              </a:rPr>
              <a:t> </a:t>
            </a:r>
            <a:endParaRPr lang="en-US" dirty="0">
              <a:latin typeface="Papyrus" pitchFamily="66" charset="0"/>
            </a:endParaRPr>
          </a:p>
        </p:txBody>
      </p:sp>
      <p:sp>
        <p:nvSpPr>
          <p:cNvPr id="3" name="Content Placeholder 2"/>
          <p:cNvSpPr>
            <a:spLocks noGrp="1"/>
          </p:cNvSpPr>
          <p:nvPr>
            <p:ph idx="1"/>
          </p:nvPr>
        </p:nvSpPr>
        <p:spPr/>
        <p:txBody>
          <a:bodyPr>
            <a:normAutofit/>
          </a:bodyPr>
          <a:lstStyle/>
          <a:p>
            <a:r>
              <a:rPr lang="en-US" dirty="0" err="1" smtClean="0"/>
              <a:t>Ramanujan</a:t>
            </a:r>
            <a:r>
              <a:rPr lang="en-US" dirty="0" smtClean="0"/>
              <a:t> had his first paper published, a 17-page work on Bernoulli numbers that appeared in 1911 in the Journal of the Indian Mathematical Society. </a:t>
            </a:r>
          </a:p>
          <a:p>
            <a:r>
              <a:rPr lang="en-US" dirty="0" smtClean="0"/>
              <a:t>Still no one was quite sure if </a:t>
            </a:r>
            <a:r>
              <a:rPr lang="en-US" dirty="0" err="1" smtClean="0"/>
              <a:t>Ramanujan</a:t>
            </a:r>
            <a:r>
              <a:rPr lang="en-US" dirty="0" smtClean="0"/>
              <a:t> was a real genius or a crank</a:t>
            </a:r>
          </a:p>
          <a:p>
            <a:r>
              <a:rPr lang="en-US" dirty="0" smtClean="0"/>
              <a:t>Twice he wrote with no response; on the third try, he found Hardy.</a:t>
            </a:r>
          </a:p>
        </p:txBody>
      </p:sp>
    </p:spTree>
    <p:extLst>
      <p:ext uri="{BB962C8B-B14F-4D97-AF65-F5344CB8AC3E}">
        <p14:creationId xmlns:p14="http://schemas.microsoft.com/office/powerpoint/2010/main" val="1475020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Papyrus" pitchFamily="66" charset="0"/>
              </a:rPr>
              <a:t>Srinivasa</a:t>
            </a:r>
            <a:r>
              <a:rPr lang="en-US" dirty="0" smtClean="0">
                <a:latin typeface="Papyrus" pitchFamily="66" charset="0"/>
              </a:rPr>
              <a:t>  </a:t>
            </a:r>
            <a:r>
              <a:rPr lang="en-US" dirty="0" err="1" smtClean="0">
                <a:latin typeface="Papyrus" pitchFamily="66" charset="0"/>
              </a:rPr>
              <a:t>Ramanujan</a:t>
            </a:r>
            <a:r>
              <a:rPr lang="en-US" dirty="0" smtClean="0">
                <a:latin typeface="Papyrus" pitchFamily="66" charset="0"/>
              </a:rPr>
              <a:t> </a:t>
            </a:r>
            <a:r>
              <a:rPr lang="en-US" dirty="0" err="1" smtClean="0">
                <a:latin typeface="Papyrus" pitchFamily="66" charset="0"/>
              </a:rPr>
              <a:t>Iyengar</a:t>
            </a:r>
            <a:r>
              <a:rPr lang="en-US" dirty="0" smtClean="0">
                <a:latin typeface="Papyrus" pitchFamily="66" charset="0"/>
              </a:rPr>
              <a:t> </a:t>
            </a:r>
            <a:endParaRPr lang="en-US" dirty="0">
              <a:latin typeface="Papyrus" pitchFamily="66" charset="0"/>
            </a:endParaRPr>
          </a:p>
        </p:txBody>
      </p:sp>
      <p:sp>
        <p:nvSpPr>
          <p:cNvPr id="3" name="Content Placeholder 2"/>
          <p:cNvSpPr>
            <a:spLocks noGrp="1"/>
          </p:cNvSpPr>
          <p:nvPr>
            <p:ph idx="1"/>
          </p:nvPr>
        </p:nvSpPr>
        <p:spPr/>
        <p:txBody>
          <a:bodyPr>
            <a:normAutofit fontScale="85000" lnSpcReduction="10000"/>
          </a:bodyPr>
          <a:lstStyle/>
          <a:p>
            <a:r>
              <a:rPr lang="en-US" dirty="0" smtClean="0"/>
              <a:t>One remarkable result of the Hardy-</a:t>
            </a:r>
            <a:r>
              <a:rPr lang="en-US" dirty="0" err="1" smtClean="0"/>
              <a:t>Ramanujan</a:t>
            </a:r>
            <a:r>
              <a:rPr lang="en-US" dirty="0" smtClean="0"/>
              <a:t> collaboration was a formula for the number p(n) of partitions of a number n.</a:t>
            </a:r>
          </a:p>
          <a:p>
            <a:r>
              <a:rPr lang="en-US" dirty="0" smtClean="0"/>
              <a:t>Example:</a:t>
            </a:r>
          </a:p>
          <a:p>
            <a:r>
              <a:rPr lang="en-US" dirty="0" smtClean="0"/>
              <a:t>p(4) = 5 because 4 can be written as 1+1+1+1, 1+1+2, 2+2, 1+3, or 4.</a:t>
            </a:r>
          </a:p>
          <a:p>
            <a:r>
              <a:rPr lang="en-US" dirty="0" smtClean="0"/>
              <a:t> </a:t>
            </a:r>
            <a:r>
              <a:rPr lang="en-US" dirty="0" err="1" smtClean="0"/>
              <a:t>Ramanujan</a:t>
            </a:r>
            <a:r>
              <a:rPr lang="en-US" dirty="0" smtClean="0"/>
              <a:t> used to ask about the value of zero divided by zero and then answer that it can be anything since the zero of the denominator may be several times the zero of the numerator and vice versa and that the value cannot be determined</a:t>
            </a:r>
            <a:endParaRPr lang="en-US" dirty="0"/>
          </a:p>
        </p:txBody>
      </p:sp>
    </p:spTree>
    <p:extLst>
      <p:ext uri="{BB962C8B-B14F-4D97-AF65-F5344CB8AC3E}">
        <p14:creationId xmlns:p14="http://schemas.microsoft.com/office/powerpoint/2010/main" val="1611117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Papyrus" pitchFamily="66" charset="0"/>
              </a:rPr>
              <a:t>Srinivasa</a:t>
            </a:r>
            <a:r>
              <a:rPr lang="en-US" dirty="0" smtClean="0">
                <a:latin typeface="Papyrus" pitchFamily="66" charset="0"/>
              </a:rPr>
              <a:t>  </a:t>
            </a:r>
            <a:r>
              <a:rPr lang="en-US" dirty="0" err="1" smtClean="0">
                <a:latin typeface="Papyrus" pitchFamily="66" charset="0"/>
              </a:rPr>
              <a:t>Ramanujan</a:t>
            </a:r>
            <a:r>
              <a:rPr lang="en-US" dirty="0" smtClean="0">
                <a:latin typeface="Papyrus" pitchFamily="66" charset="0"/>
              </a:rPr>
              <a:t> </a:t>
            </a:r>
            <a:r>
              <a:rPr lang="en-US" dirty="0" err="1" smtClean="0">
                <a:latin typeface="Papyrus" pitchFamily="66" charset="0"/>
              </a:rPr>
              <a:t>Iyengar</a:t>
            </a:r>
            <a:r>
              <a:rPr lang="en-US" dirty="0" smtClean="0">
                <a:latin typeface="Papyrus" pitchFamily="66" charset="0"/>
              </a:rPr>
              <a:t> </a:t>
            </a:r>
            <a:endParaRPr lang="en-US" dirty="0">
              <a:latin typeface="Papyrus" pitchFamily="66" charset="0"/>
            </a:endParaRPr>
          </a:p>
        </p:txBody>
      </p:sp>
      <p:sp>
        <p:nvSpPr>
          <p:cNvPr id="3" name="Content Placeholder 2"/>
          <p:cNvSpPr>
            <a:spLocks noGrp="1"/>
          </p:cNvSpPr>
          <p:nvPr>
            <p:ph idx="1"/>
          </p:nvPr>
        </p:nvSpPr>
        <p:spPr/>
        <p:txBody>
          <a:bodyPr>
            <a:normAutofit lnSpcReduction="10000"/>
          </a:bodyPr>
          <a:lstStyle/>
          <a:p>
            <a:r>
              <a:rPr lang="en-US" dirty="0" smtClean="0"/>
              <a:t>Much of </a:t>
            </a:r>
            <a:r>
              <a:rPr lang="en-US" dirty="0" err="1" smtClean="0"/>
              <a:t>Ramanujan’s</a:t>
            </a:r>
            <a:r>
              <a:rPr lang="en-US" dirty="0" smtClean="0"/>
              <a:t> mathematics comes under the heading of number theory</a:t>
            </a:r>
          </a:p>
          <a:p>
            <a:r>
              <a:rPr lang="en-US" dirty="0" smtClean="0"/>
              <a:t> The number theory is the abstract study of the structure of number systems and properties of positive integers</a:t>
            </a:r>
          </a:p>
          <a:p>
            <a:r>
              <a:rPr lang="en-US" dirty="0"/>
              <a:t>P</a:t>
            </a:r>
            <a:r>
              <a:rPr lang="en-US" dirty="0" smtClean="0"/>
              <a:t>eople tend to speculate what </a:t>
            </a:r>
            <a:r>
              <a:rPr lang="en-US" dirty="0" err="1" smtClean="0"/>
              <a:t>Ramanujan</a:t>
            </a:r>
            <a:r>
              <a:rPr lang="en-US" dirty="0" smtClean="0"/>
              <a:t> would have achieved if he had not died or if his exceptional qualities were </a:t>
            </a:r>
            <a:r>
              <a:rPr lang="en-US" dirty="0" err="1" smtClean="0"/>
              <a:t>recognised</a:t>
            </a:r>
            <a:r>
              <a:rPr lang="en-US" dirty="0" smtClean="0"/>
              <a:t> at the very beginning.</a:t>
            </a:r>
          </a:p>
          <a:p>
            <a:endParaRPr lang="en-US" dirty="0"/>
          </a:p>
        </p:txBody>
      </p:sp>
    </p:spTree>
    <p:extLst>
      <p:ext uri="{BB962C8B-B14F-4D97-AF65-F5344CB8AC3E}">
        <p14:creationId xmlns:p14="http://schemas.microsoft.com/office/powerpoint/2010/main" val="3908227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 Great of the greatest  Mathematicians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 y="1524000"/>
            <a:ext cx="3124200" cy="3280409"/>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200" y="3429000"/>
            <a:ext cx="3276600" cy="32766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9749" y="1752600"/>
            <a:ext cx="2995749" cy="3657600"/>
          </a:xfrm>
          <a:prstGeom prst="rect">
            <a:avLst/>
          </a:prstGeom>
        </p:spPr>
      </p:pic>
      <p:sp>
        <p:nvSpPr>
          <p:cNvPr id="7" name="TextBox 6"/>
          <p:cNvSpPr txBox="1"/>
          <p:nvPr/>
        </p:nvSpPr>
        <p:spPr>
          <a:xfrm>
            <a:off x="152400" y="5040868"/>
            <a:ext cx="2133600" cy="369332"/>
          </a:xfrm>
          <a:prstGeom prst="rect">
            <a:avLst/>
          </a:prstGeom>
          <a:noFill/>
        </p:spPr>
        <p:txBody>
          <a:bodyPr wrap="square" rtlCol="0">
            <a:spAutoFit/>
          </a:bodyPr>
          <a:lstStyle/>
          <a:p>
            <a:r>
              <a:rPr lang="en-US" dirty="0" smtClean="0"/>
              <a:t>Sir </a:t>
            </a:r>
            <a:r>
              <a:rPr lang="en-US" dirty="0" err="1" smtClean="0"/>
              <a:t>Issac</a:t>
            </a:r>
            <a:r>
              <a:rPr lang="en-US" dirty="0" smtClean="0"/>
              <a:t> Newton </a:t>
            </a:r>
            <a:endParaRPr lang="en-US" dirty="0"/>
          </a:p>
        </p:txBody>
      </p:sp>
      <p:sp>
        <p:nvSpPr>
          <p:cNvPr id="8" name="Up Arrow 7"/>
          <p:cNvSpPr/>
          <p:nvPr/>
        </p:nvSpPr>
        <p:spPr>
          <a:xfrm>
            <a:off x="1905000" y="4898767"/>
            <a:ext cx="304800" cy="33706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352800" y="1981200"/>
            <a:ext cx="3124200" cy="369332"/>
          </a:xfrm>
          <a:prstGeom prst="rect">
            <a:avLst/>
          </a:prstGeom>
          <a:noFill/>
        </p:spPr>
        <p:txBody>
          <a:bodyPr wrap="square" rtlCol="0">
            <a:spAutoFit/>
          </a:bodyPr>
          <a:lstStyle/>
          <a:p>
            <a:r>
              <a:rPr lang="en-US" dirty="0" err="1" smtClean="0"/>
              <a:t>Srinivasa</a:t>
            </a:r>
            <a:r>
              <a:rPr lang="en-US" dirty="0" smtClean="0"/>
              <a:t>  </a:t>
            </a:r>
            <a:r>
              <a:rPr lang="en-US" dirty="0" err="1" smtClean="0"/>
              <a:t>Ramanujan</a:t>
            </a:r>
            <a:r>
              <a:rPr lang="en-US" dirty="0" smtClean="0"/>
              <a:t> </a:t>
            </a:r>
            <a:r>
              <a:rPr lang="en-US" dirty="0" err="1" smtClean="0"/>
              <a:t>Iyengar</a:t>
            </a:r>
            <a:r>
              <a:rPr lang="en-US" dirty="0" smtClean="0"/>
              <a:t> </a:t>
            </a:r>
            <a:endParaRPr lang="en-US" dirty="0"/>
          </a:p>
        </p:txBody>
      </p:sp>
      <p:sp>
        <p:nvSpPr>
          <p:cNvPr id="10" name="Right Arrow 9"/>
          <p:cNvSpPr/>
          <p:nvPr/>
        </p:nvSpPr>
        <p:spPr>
          <a:xfrm>
            <a:off x="4700789" y="24003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6172200" y="5791201"/>
            <a:ext cx="2971800" cy="369332"/>
          </a:xfrm>
          <a:prstGeom prst="rect">
            <a:avLst/>
          </a:prstGeom>
          <a:noFill/>
        </p:spPr>
        <p:txBody>
          <a:bodyPr wrap="square" rtlCol="0">
            <a:spAutoFit/>
          </a:bodyPr>
          <a:lstStyle/>
          <a:p>
            <a:r>
              <a:rPr lang="en-US" dirty="0" smtClean="0"/>
              <a:t>Johann Carl Friedrich Gauss</a:t>
            </a:r>
            <a:endParaRPr lang="en-US" dirty="0"/>
          </a:p>
        </p:txBody>
      </p:sp>
      <p:sp>
        <p:nvSpPr>
          <p:cNvPr id="14" name="Left Arrow 13"/>
          <p:cNvSpPr/>
          <p:nvPr/>
        </p:nvSpPr>
        <p:spPr>
          <a:xfrm>
            <a:off x="6172200" y="6133702"/>
            <a:ext cx="766293" cy="48295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7196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Sources</a:t>
            </a:r>
            <a:endParaRPr lang="en-US" dirty="0"/>
          </a:p>
        </p:txBody>
      </p:sp>
      <p:sp>
        <p:nvSpPr>
          <p:cNvPr id="3" name="Content Placeholder 2"/>
          <p:cNvSpPr>
            <a:spLocks noGrp="1"/>
          </p:cNvSpPr>
          <p:nvPr>
            <p:ph idx="1"/>
          </p:nvPr>
        </p:nvSpPr>
        <p:spPr>
          <a:xfrm>
            <a:off x="533400" y="1295400"/>
            <a:ext cx="8229600" cy="5257800"/>
          </a:xfrm>
        </p:spPr>
        <p:txBody>
          <a:bodyPr>
            <a:normAutofit fontScale="70000" lnSpcReduction="20000"/>
          </a:bodyPr>
          <a:lstStyle/>
          <a:p>
            <a:r>
              <a:rPr lang="en-US" dirty="0" smtClean="0"/>
              <a:t>http://fabpedigree.com/james/mathmen.htm</a:t>
            </a:r>
          </a:p>
          <a:p>
            <a:r>
              <a:rPr lang="en-US" dirty="0" smtClean="0"/>
              <a:t>www.crystalinks.com</a:t>
            </a:r>
          </a:p>
          <a:p>
            <a:r>
              <a:rPr lang="en-US" dirty="0" smtClean="0"/>
              <a:t>http://www.newton.ac.uk/newtlife.html</a:t>
            </a:r>
          </a:p>
          <a:p>
            <a:r>
              <a:rPr lang="en-US" dirty="0" smtClean="0"/>
              <a:t>http://www.biography.com/people/isaac-newton-9422656</a:t>
            </a:r>
          </a:p>
          <a:p>
            <a:r>
              <a:rPr lang="en-US" dirty="0" smtClean="0"/>
              <a:t>www.britannica.com</a:t>
            </a:r>
          </a:p>
          <a:p>
            <a:r>
              <a:rPr lang="en-US" dirty="0" smtClean="0"/>
              <a:t>http://www.csep10.phys.utk.edu</a:t>
            </a:r>
          </a:p>
          <a:p>
            <a:r>
              <a:rPr lang="en-US" dirty="0" smtClean="0"/>
              <a:t>http://www-history.mcs.st-and.ac.uk/Biographies/Gauss.html</a:t>
            </a:r>
          </a:p>
          <a:p>
            <a:r>
              <a:rPr lang="en-US" dirty="0" smtClean="0"/>
              <a:t>http://www.biography.com/people/carl-friedrich-gauss-9307799</a:t>
            </a:r>
          </a:p>
          <a:p>
            <a:r>
              <a:rPr lang="en-US" dirty="0" smtClean="0"/>
              <a:t>http://www.idsia.ch/~juergen/gauss.html</a:t>
            </a:r>
          </a:p>
          <a:p>
            <a:r>
              <a:rPr lang="en-US" dirty="0" smtClean="0"/>
              <a:t>http://www.rare-earth-magnets.com/t-johann-carl-friedrich-gauss.aspx</a:t>
            </a:r>
          </a:p>
          <a:p>
            <a:r>
              <a:rPr lang="en-US" dirty="0" smtClean="0"/>
              <a:t>http://www.princeton.edu/~achaney/tmve/wiki100k/docs/Srinivasa_Ramanujan.html</a:t>
            </a:r>
          </a:p>
          <a:p>
            <a:r>
              <a:rPr lang="en-US" dirty="0" smtClean="0"/>
              <a:t>http://www.usna.edu/Users/math/meh/ramanujan.html</a:t>
            </a:r>
          </a:p>
          <a:p>
            <a:r>
              <a:rPr lang="en-US" dirty="0" smtClean="0">
                <a:hlinkClick r:id="rId2"/>
              </a:rPr>
              <a:t>http://www.imsc.res.in/~rao/ramanujan/raoindex.html</a:t>
            </a:r>
            <a:endParaRPr lang="en-US" dirty="0" smtClean="0"/>
          </a:p>
          <a:p>
            <a:r>
              <a:rPr lang="en-US" dirty="0" smtClean="0"/>
              <a:t>http://www.vigyanprasar.gov.in/scientists/ramanujan.htm</a:t>
            </a:r>
          </a:p>
          <a:p>
            <a:endParaRPr lang="en-US" dirty="0"/>
          </a:p>
        </p:txBody>
      </p:sp>
    </p:spTree>
    <p:extLst>
      <p:ext uri="{BB962C8B-B14F-4D97-AF65-F5344CB8AC3E}">
        <p14:creationId xmlns:p14="http://schemas.microsoft.com/office/powerpoint/2010/main" val="14637364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406</TotalTime>
  <Words>1152</Words>
  <Application>Microsoft Macintosh PowerPoint</Application>
  <PresentationFormat>On-screen Show (4:3)</PresentationFormat>
  <Paragraphs>102</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Greatest Mathematicians</vt:lpstr>
      <vt:lpstr>Sir Isaac Newton</vt:lpstr>
      <vt:lpstr>Isaac Newton. </vt:lpstr>
      <vt:lpstr>Isaac Newton</vt:lpstr>
      <vt:lpstr>Isaac Newton</vt:lpstr>
      <vt:lpstr>Johann Carl Friedrich Gauss</vt:lpstr>
      <vt:lpstr>Johann Carl Friedrich Gauss</vt:lpstr>
      <vt:lpstr>Johann Carl Friedrich Gauss</vt:lpstr>
      <vt:lpstr>Johann Carl Friedrich Gauss</vt:lpstr>
      <vt:lpstr>Srinivasa  Ramanujan Iyengar </vt:lpstr>
      <vt:lpstr>Srinivasa  Ramanujan Iyengar </vt:lpstr>
      <vt:lpstr>Srinivasa  Ramanujan Iyengar </vt:lpstr>
      <vt:lpstr>Srinivasa  Ramanujan Iyengar </vt:lpstr>
      <vt:lpstr>3 Great of the greatest  Mathematicians</vt:lpstr>
      <vt:lpstr>Sources</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Greatest Mathematicians</dc:title>
  <dc:creator>Paige Warren</dc:creator>
  <cp:lastModifiedBy>colton ratliff</cp:lastModifiedBy>
  <cp:revision>11</cp:revision>
  <dcterms:created xsi:type="dcterms:W3CDTF">2013-05-22T04:28:43Z</dcterms:created>
  <dcterms:modified xsi:type="dcterms:W3CDTF">2013-05-22T14:53:43Z</dcterms:modified>
</cp:coreProperties>
</file>