
<file path=[Content_Types].xml><?xml version="1.0" encoding="utf-8"?>
<Types xmlns="http://schemas.openxmlformats.org/package/2006/content-types">
  <Override PartName="/customXml/itemProps3.xml" ContentType="application/vnd.openxmlformats-officedocument.customXmlProperties+xml"/>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ls" ContentType="application/vnd.ms-exce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docProps/custom.xml" ContentType="application/vnd.openxmlformats-officedocument.custom-properties+xml"/>
  <Override PartName="/ppt/slideLayouts/slideLayout10.xml" ContentType="application/vnd.openxmlformats-officedocument.presentationml.slideLayout+xml"/>
  <Default Extension="gif" ContentType="image/gif"/>
  <Default Extension="vml" ContentType="application/vnd.openxmlformats-officedocument.vmlDrawing"/>
  <Override PartName="/ppt/notesSlides/notesSlide6.xml" ContentType="application/vnd.openxmlformats-officedocument.presentationml.notesSlide+xml"/>
  <Override PartName="/ppt/notesSlides/notesSlide7.xml" ContentType="application/vnd.openxmlformats-officedocument.presentationml.notesSlide+xml"/>
  <Override PartName="/customXml/itemProps4.xml" ContentType="application/vnd.openxmlformats-officedocument.customXmlProperties+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customXml/itemProps2.xml" ContentType="application/vnd.openxmlformats-officedocument.customXmlProperties+xml"/>
  <Override PartName="/ppt/slides/slide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48" r:id="rId5"/>
  </p:sldMasterIdLst>
  <p:notesMasterIdLst>
    <p:notesMasterId r:id="rId24"/>
  </p:notesMasterIdLst>
  <p:handoutMasterIdLst>
    <p:handoutMasterId r:id="rId25"/>
  </p:handoutMasterIdLst>
  <p:sldIdLst>
    <p:sldId id="342" r:id="rId6"/>
    <p:sldId id="344" r:id="rId7"/>
    <p:sldId id="345" r:id="rId8"/>
    <p:sldId id="346" r:id="rId9"/>
    <p:sldId id="348" r:id="rId10"/>
    <p:sldId id="353" r:id="rId11"/>
    <p:sldId id="278" r:id="rId12"/>
    <p:sldId id="326" r:id="rId13"/>
    <p:sldId id="328" r:id="rId14"/>
    <p:sldId id="354" r:id="rId15"/>
    <p:sldId id="336" r:id="rId16"/>
    <p:sldId id="372" r:id="rId17"/>
    <p:sldId id="356" r:id="rId18"/>
    <p:sldId id="337" r:id="rId19"/>
    <p:sldId id="357" r:id="rId20"/>
    <p:sldId id="330" r:id="rId21"/>
    <p:sldId id="373" r:id="rId22"/>
    <p:sldId id="374" r:id="rId23"/>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3168">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19100" autoAdjust="0"/>
    <p:restoredTop sz="96322" autoAdjust="0"/>
  </p:normalViewPr>
  <p:slideViewPr>
    <p:cSldViewPr>
      <p:cViewPr>
        <p:scale>
          <a:sx n="73" d="100"/>
          <a:sy n="73" d="100"/>
        </p:scale>
        <p:origin x="-1968" y="-6"/>
      </p:cViewPr>
      <p:guideLst>
        <p:guide orient="horz" pos="2160"/>
        <p:guide pos="3168"/>
      </p:guideLst>
    </p:cSldViewPr>
  </p:slideViewPr>
  <p:notesTextViewPr>
    <p:cViewPr>
      <p:scale>
        <a:sx n="100" d="100"/>
        <a:sy n="100" d="100"/>
      </p:scale>
      <p:origin x="0" y="0"/>
    </p:cViewPr>
  </p:notesTextViewPr>
  <p:sorterViewPr>
    <p:cViewPr>
      <p:scale>
        <a:sx n="90" d="100"/>
        <a:sy n="90"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notesMaster" Target="notesMasters/notesMaster1.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theme" Target="theme/theme1.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5.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dirty="0"/>
          </a:p>
        </p:txBody>
      </p:sp>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938AE5D3-7EC3-498C-8A93-D1F55A96F4C1}" type="datetimeFigureOut">
              <a:rPr lang="en-US" smtClean="0"/>
              <a:pPr/>
              <a:t>12/17/2015</a:t>
            </a:fld>
            <a:endParaRPr lang="en-US" dirty="0"/>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r>
              <a:rPr lang="en-US" dirty="0" smtClean="0"/>
              <a:t>Massachusetts Department of Elementary and Secondary Education</a:t>
            </a:r>
            <a:endParaRPr lang="en-US" dirty="0"/>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B0820B25-C917-4208-BDDF-C72B78E7CCFD}" type="slidenum">
              <a:rPr lang="en-US" smtClean="0"/>
              <a:pPr/>
              <a:t>‹#›</a:t>
            </a:fld>
            <a:endParaRPr lang="en-US" dirty="0"/>
          </a:p>
        </p:txBody>
      </p:sp>
    </p:spTree>
    <p:extLst>
      <p:ext uri="{BB962C8B-B14F-4D97-AF65-F5344CB8AC3E}">
        <p14:creationId xmlns:p14="http://schemas.microsoft.com/office/powerpoint/2010/main" xmlns="" val="485611856"/>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dirty="0"/>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0063F597-CE17-476A-A5CB-91589ED997B7}" type="datetimeFigureOut">
              <a:rPr lang="en-US" smtClean="0"/>
              <a:pPr/>
              <a:t>12/17/2015</a:t>
            </a:fld>
            <a:endParaRPr lang="en-US" dirty="0"/>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dirty="0"/>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r>
              <a:rPr lang="en-US" dirty="0" smtClean="0"/>
              <a:t>Massachusetts Department of Elementary and Secondary Education</a:t>
            </a:r>
            <a:endParaRPr lang="en-US" dirty="0"/>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145724FF-A098-4B60-9000-6891DF0985A5}" type="slidenum">
              <a:rPr lang="en-US" smtClean="0"/>
              <a:pPr/>
              <a:t>‹#›</a:t>
            </a:fld>
            <a:endParaRPr lang="en-US" dirty="0"/>
          </a:p>
        </p:txBody>
      </p:sp>
    </p:spTree>
    <p:extLst>
      <p:ext uri="{BB962C8B-B14F-4D97-AF65-F5344CB8AC3E}">
        <p14:creationId xmlns:p14="http://schemas.microsoft.com/office/powerpoint/2010/main" xmlns="" val="347001181"/>
      </p:ext>
    </p:extLst>
  </p:cSld>
  <p:clrMap bg1="lt1" tx1="dk1" bg2="lt2" tx2="dk2" accent1="accent1" accent2="accent2" accent3="accent3" accent4="accent4" accent5="accent5" accent6="accent6" hlink="hlink" folHlink="folHlink"/>
  <p:hf hd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Footer Placeholder 3"/>
          <p:cNvSpPr>
            <a:spLocks noGrp="1"/>
          </p:cNvSpPr>
          <p:nvPr>
            <p:ph type="ftr" sz="quarter" idx="10"/>
          </p:nvPr>
        </p:nvSpPr>
        <p:spPr/>
        <p:txBody>
          <a:bodyPr/>
          <a:lstStyle/>
          <a:p>
            <a:r>
              <a:rPr lang="en-US" smtClean="0"/>
              <a:t>Massachusetts Department of Elementary and Secondary Education</a:t>
            </a:r>
            <a:endParaRPr lang="en-US" dirty="0"/>
          </a:p>
        </p:txBody>
      </p:sp>
      <p:sp>
        <p:nvSpPr>
          <p:cNvPr id="5" name="Slide Number Placeholder 4"/>
          <p:cNvSpPr>
            <a:spLocks noGrp="1"/>
          </p:cNvSpPr>
          <p:nvPr>
            <p:ph type="sldNum" sz="quarter" idx="11"/>
          </p:nvPr>
        </p:nvSpPr>
        <p:spPr/>
        <p:txBody>
          <a:bodyPr/>
          <a:lstStyle/>
          <a:p>
            <a:fld id="{145724FF-A098-4B60-9000-6891DF0985A5}" type="slidenum">
              <a:rPr lang="en-US" smtClean="0"/>
              <a:pPr/>
              <a:t>2</a:t>
            </a:fld>
            <a:endParaRPr lang="en-US" dirty="0"/>
          </a:p>
        </p:txBody>
      </p:sp>
    </p:spTree>
    <p:extLst>
      <p:ext uri="{BB962C8B-B14F-4D97-AF65-F5344CB8AC3E}">
        <p14:creationId xmlns:p14="http://schemas.microsoft.com/office/powerpoint/2010/main" xmlns="" val="32874657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smtClean="0"/>
          </a:p>
        </p:txBody>
      </p:sp>
      <p:sp>
        <p:nvSpPr>
          <p:cNvPr id="4" name="Footer Placeholder 3"/>
          <p:cNvSpPr>
            <a:spLocks noGrp="1"/>
          </p:cNvSpPr>
          <p:nvPr>
            <p:ph type="ftr" sz="quarter" idx="10"/>
          </p:nvPr>
        </p:nvSpPr>
        <p:spPr/>
        <p:txBody>
          <a:bodyPr/>
          <a:lstStyle/>
          <a:p>
            <a:r>
              <a:rPr lang="en-US" smtClean="0"/>
              <a:t>Massachusetts Department of Elementary and Secondary Education</a:t>
            </a:r>
            <a:endParaRPr lang="en-US" dirty="0"/>
          </a:p>
        </p:txBody>
      </p:sp>
      <p:sp>
        <p:nvSpPr>
          <p:cNvPr id="5" name="Slide Number Placeholder 4"/>
          <p:cNvSpPr>
            <a:spLocks noGrp="1"/>
          </p:cNvSpPr>
          <p:nvPr>
            <p:ph type="sldNum" sz="quarter" idx="11"/>
          </p:nvPr>
        </p:nvSpPr>
        <p:spPr/>
        <p:txBody>
          <a:bodyPr/>
          <a:lstStyle/>
          <a:p>
            <a:fld id="{145724FF-A098-4B60-9000-6891DF0985A5}" type="slidenum">
              <a:rPr lang="en-US" smtClean="0"/>
              <a:pPr/>
              <a:t>3</a:t>
            </a:fld>
            <a:endParaRPr lang="en-US" dirty="0"/>
          </a:p>
        </p:txBody>
      </p:sp>
    </p:spTree>
    <p:extLst>
      <p:ext uri="{BB962C8B-B14F-4D97-AF65-F5344CB8AC3E}">
        <p14:creationId xmlns:p14="http://schemas.microsoft.com/office/powerpoint/2010/main" xmlns="" val="619177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Footer Placeholder 3"/>
          <p:cNvSpPr>
            <a:spLocks noGrp="1"/>
          </p:cNvSpPr>
          <p:nvPr>
            <p:ph type="ftr" sz="quarter" idx="10"/>
          </p:nvPr>
        </p:nvSpPr>
        <p:spPr/>
        <p:txBody>
          <a:bodyPr/>
          <a:lstStyle/>
          <a:p>
            <a:r>
              <a:rPr lang="en-US" smtClean="0"/>
              <a:t>Massachusetts Department of Elementary and Secondary Education</a:t>
            </a:r>
            <a:endParaRPr lang="en-US" dirty="0"/>
          </a:p>
        </p:txBody>
      </p:sp>
      <p:sp>
        <p:nvSpPr>
          <p:cNvPr id="5" name="Slide Number Placeholder 4"/>
          <p:cNvSpPr>
            <a:spLocks noGrp="1"/>
          </p:cNvSpPr>
          <p:nvPr>
            <p:ph type="sldNum" sz="quarter" idx="11"/>
          </p:nvPr>
        </p:nvSpPr>
        <p:spPr/>
        <p:txBody>
          <a:bodyPr/>
          <a:lstStyle/>
          <a:p>
            <a:fld id="{145724FF-A098-4B60-9000-6891DF0985A5}" type="slidenum">
              <a:rPr lang="en-US" smtClean="0"/>
              <a:pPr/>
              <a:t>4</a:t>
            </a:fld>
            <a:endParaRPr lang="en-US" dirty="0"/>
          </a:p>
        </p:txBody>
      </p:sp>
    </p:spTree>
    <p:extLst>
      <p:ext uri="{BB962C8B-B14F-4D97-AF65-F5344CB8AC3E}">
        <p14:creationId xmlns:p14="http://schemas.microsoft.com/office/powerpoint/2010/main" xmlns="" val="183065713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smtClean="0"/>
          </a:p>
          <a:p>
            <a:endParaRPr lang="en-US" dirty="0"/>
          </a:p>
        </p:txBody>
      </p:sp>
      <p:sp>
        <p:nvSpPr>
          <p:cNvPr id="4" name="Footer Placeholder 3"/>
          <p:cNvSpPr>
            <a:spLocks noGrp="1"/>
          </p:cNvSpPr>
          <p:nvPr>
            <p:ph type="ftr" sz="quarter" idx="10"/>
          </p:nvPr>
        </p:nvSpPr>
        <p:spPr/>
        <p:txBody>
          <a:bodyPr/>
          <a:lstStyle/>
          <a:p>
            <a:r>
              <a:rPr lang="en-US" smtClean="0"/>
              <a:t>Massachusetts Department of Elementary and Secondary Education</a:t>
            </a:r>
            <a:endParaRPr lang="en-US" dirty="0"/>
          </a:p>
        </p:txBody>
      </p:sp>
      <p:sp>
        <p:nvSpPr>
          <p:cNvPr id="5" name="Slide Number Placeholder 4"/>
          <p:cNvSpPr>
            <a:spLocks noGrp="1"/>
          </p:cNvSpPr>
          <p:nvPr>
            <p:ph type="sldNum" sz="quarter" idx="11"/>
          </p:nvPr>
        </p:nvSpPr>
        <p:spPr/>
        <p:txBody>
          <a:bodyPr/>
          <a:lstStyle/>
          <a:p>
            <a:fld id="{145724FF-A098-4B60-9000-6891DF0985A5}" type="slidenum">
              <a:rPr lang="en-US" smtClean="0"/>
              <a:pPr/>
              <a:t>5</a:t>
            </a:fld>
            <a:endParaRPr lang="en-US" dirty="0"/>
          </a:p>
        </p:txBody>
      </p:sp>
    </p:spTree>
    <p:extLst>
      <p:ext uri="{BB962C8B-B14F-4D97-AF65-F5344CB8AC3E}">
        <p14:creationId xmlns:p14="http://schemas.microsoft.com/office/powerpoint/2010/main" xmlns="" val="321895408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Footer Placeholder 3"/>
          <p:cNvSpPr>
            <a:spLocks noGrp="1"/>
          </p:cNvSpPr>
          <p:nvPr>
            <p:ph type="ftr" sz="quarter" idx="10"/>
          </p:nvPr>
        </p:nvSpPr>
        <p:spPr/>
        <p:txBody>
          <a:bodyPr/>
          <a:lstStyle/>
          <a:p>
            <a:r>
              <a:rPr lang="en-US" dirty="0" smtClean="0"/>
              <a:t>Massachusetts Department of Elementary and Secondary Education</a:t>
            </a:r>
            <a:endParaRPr lang="en-US" dirty="0"/>
          </a:p>
        </p:txBody>
      </p:sp>
      <p:sp>
        <p:nvSpPr>
          <p:cNvPr id="5" name="Slide Number Placeholder 4"/>
          <p:cNvSpPr>
            <a:spLocks noGrp="1"/>
          </p:cNvSpPr>
          <p:nvPr>
            <p:ph type="sldNum" sz="quarter" idx="11"/>
          </p:nvPr>
        </p:nvSpPr>
        <p:spPr/>
        <p:txBody>
          <a:bodyPr/>
          <a:lstStyle/>
          <a:p>
            <a:fld id="{145724FF-A098-4B60-9000-6891DF0985A5}" type="slidenum">
              <a:rPr lang="en-US" smtClean="0"/>
              <a:pPr/>
              <a:t>8</a:t>
            </a:fld>
            <a:endParaRPr lang="en-US" dirty="0"/>
          </a:p>
        </p:txBody>
      </p:sp>
    </p:spTree>
    <p:extLst>
      <p:ext uri="{BB962C8B-B14F-4D97-AF65-F5344CB8AC3E}">
        <p14:creationId xmlns:p14="http://schemas.microsoft.com/office/powerpoint/2010/main" xmlns="" val="133931776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xmlns="" val="196534068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Slide Image Placeholder 1"/>
          <p:cNvSpPr>
            <a:spLocks noGrp="1" noRot="1" noChangeAspect="1" noTextEdit="1"/>
          </p:cNvSpPr>
          <p:nvPr>
            <p:ph type="sldImg"/>
          </p:nvPr>
        </p:nvSpPr>
        <p:spPr bwMode="auto">
          <a:noFill/>
          <a:ln>
            <a:solidFill>
              <a:srgbClr val="000000"/>
            </a:solidFill>
            <a:miter lim="800000"/>
            <a:headEnd/>
            <a:tailEnd/>
          </a:ln>
        </p:spPr>
      </p:sp>
      <p:sp>
        <p:nvSpPr>
          <p:cNvPr id="921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smtClean="0">
                <a:ea typeface="ＭＳ Ｐゴシック" pitchFamily="34" charset="-128"/>
              </a:rPr>
              <a:t>In calculating the transitional CPI, we are essentially putting the new PARCC results on our old MCAS scale. To do this we used an approach called equipercentile linking. For instance, we will find a score on the new test that is most like a 240 on the old scale, and similar points at various MCAS scaled scores where equivalent proportions of students scored on PARCC.</a:t>
            </a:r>
          </a:p>
        </p:txBody>
      </p:sp>
      <p:sp>
        <p:nvSpPr>
          <p:cNvPr id="15364" name="Footer Placeholder 3"/>
          <p:cNvSpPr>
            <a:spLocks noGrp="1"/>
          </p:cNvSpPr>
          <p:nvPr>
            <p:ph type="ftr" sz="quarter" idx="4"/>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r>
              <a:rPr lang="en-US" smtClean="0">
                <a:ea typeface="ＭＳ Ｐゴシック" pitchFamily="34" charset="-128"/>
              </a:rPr>
              <a:t>Massachusetts Department of Elementary and Secondary Education</a:t>
            </a:r>
          </a:p>
        </p:txBody>
      </p:sp>
      <p:sp>
        <p:nvSpPr>
          <p:cNvPr id="9221" name="Slide Number Placeholder 4"/>
          <p:cNvSpPr>
            <a:spLocks noGrp="1"/>
          </p:cNvSpPr>
          <p:nvPr>
            <p:ph type="sldNum" sz="quarter" idx="5"/>
          </p:nvPr>
        </p:nvSpPr>
        <p:spPr bwMode="auto">
          <a:noFill/>
          <a:ln>
            <a:miter lim="800000"/>
            <a:headEnd/>
            <a:tailEnd/>
          </a:ln>
        </p:spPr>
        <p:txBody>
          <a:bodyPr/>
          <a:lstStyle/>
          <a:p>
            <a:fld id="{F07FF233-67FC-49DB-A0C5-F852727990EF}" type="slidenum">
              <a:rPr lang="en-US" smtClean="0"/>
              <a:pPr/>
              <a:t>14</a:t>
            </a:fld>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gi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gi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gi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pic>
        <p:nvPicPr>
          <p:cNvPr id="6" name="Picture 5" descr="ESE Logo"/>
          <p:cNvPicPr>
            <a:picLocks noChangeAspect="1"/>
          </p:cNvPicPr>
          <p:nvPr/>
        </p:nvPicPr>
        <p:blipFill>
          <a:blip r:embed="rId2" cstate="email">
            <a:lum bright="20000"/>
            <a:extLst>
              <a:ext uri="{28A0092B-C50C-407E-A947-70E740481C1C}">
                <a14:useLocalDpi xmlns:a14="http://schemas.microsoft.com/office/drawing/2010/main" xmlns=""/>
              </a:ext>
            </a:extLst>
          </a:blip>
          <a:srcRect r="77994"/>
          <a:stretch>
            <a:fillRect/>
          </a:stretch>
        </p:blipFill>
        <p:spPr>
          <a:xfrm>
            <a:off x="5867400" y="-381000"/>
            <a:ext cx="3505200" cy="7745744"/>
          </a:xfrm>
          <a:prstGeom prst="rect">
            <a:avLst/>
          </a:prstGeom>
        </p:spPr>
      </p:pic>
      <p:sp>
        <p:nvSpPr>
          <p:cNvPr id="9" name="Title 1"/>
          <p:cNvSpPr>
            <a:spLocks noGrp="1"/>
          </p:cNvSpPr>
          <p:nvPr>
            <p:ph type="ctrTitle"/>
          </p:nvPr>
        </p:nvSpPr>
        <p:spPr>
          <a:xfrm>
            <a:off x="533400" y="990601"/>
            <a:ext cx="7772400" cy="1905000"/>
          </a:xfrm>
        </p:spPr>
        <p:txBody>
          <a:bodyPr anchor="b" anchorCtr="0"/>
          <a:lstStyle>
            <a:lvl1pPr algn="l">
              <a:defRPr/>
            </a:lvl1pPr>
          </a:lstStyle>
          <a:p>
            <a:r>
              <a:rPr lang="en-US" dirty="0" smtClean="0"/>
              <a:t>Click to edit Master title style</a:t>
            </a:r>
            <a:endParaRPr lang="en-US" dirty="0"/>
          </a:p>
        </p:txBody>
      </p:sp>
      <p:sp>
        <p:nvSpPr>
          <p:cNvPr id="10" name="Subtitle 2"/>
          <p:cNvSpPr>
            <a:spLocks noGrp="1"/>
          </p:cNvSpPr>
          <p:nvPr>
            <p:ph type="subTitle" idx="1"/>
          </p:nvPr>
        </p:nvSpPr>
        <p:spPr>
          <a:xfrm>
            <a:off x="533400" y="2895600"/>
            <a:ext cx="6400800" cy="1066800"/>
          </a:xfrm>
        </p:spPr>
        <p:txBody>
          <a:bodyPr anchor="t" anchorCtr="0"/>
          <a:lstStyle>
            <a:lvl1pPr marL="0" indent="0" algn="l">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pic>
        <p:nvPicPr>
          <p:cNvPr id="8" name="Picture 2" descr="Massachusetts Department of Elementary and Secondary Education"/>
          <p:cNvPicPr>
            <a:picLocks noChangeAspect="1"/>
          </p:cNvPicPr>
          <p:nvPr userDrawn="1"/>
        </p:nvPicPr>
        <p:blipFill>
          <a:blip r:embed="rId3" cstate="email">
            <a:extLst>
              <a:ext uri="{28A0092B-C50C-407E-A947-70E740481C1C}">
                <a14:useLocalDpi xmlns:a14="http://schemas.microsoft.com/office/drawing/2010/main" xmlns=""/>
              </a:ext>
            </a:extLst>
          </a:blip>
          <a:srcRect/>
          <a:stretch>
            <a:fillRect/>
          </a:stretch>
        </p:blipFill>
        <p:spPr bwMode="auto">
          <a:xfrm>
            <a:off x="533400" y="5562600"/>
            <a:ext cx="2714625" cy="647700"/>
          </a:xfrm>
          <a:prstGeom prst="rect">
            <a:avLst/>
          </a:prstGeom>
          <a:noFill/>
          <a:ln w="9525">
            <a:noFill/>
            <a:miter lim="800000"/>
            <a:headEnd/>
            <a:tailEnd/>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descr="5/14/2014"/>
          <p:cNvSpPr>
            <a:spLocks noGrp="1"/>
          </p:cNvSpPr>
          <p:nvPr>
            <p:ph type="dt" sz="half" idx="10"/>
          </p:nvPr>
        </p:nvSpPr>
        <p:spPr/>
        <p:txBody>
          <a:bodyPr/>
          <a:lstStyle/>
          <a:p>
            <a:fld id="{8C73FCE0-82CF-4805-9DFB-E2B0729D46AD}" type="datetime1">
              <a:rPr lang="en-US" smtClean="0"/>
              <a:pPr/>
              <a:t>12/17/2015</a:t>
            </a:fld>
            <a:endParaRPr lang="en-US" dirty="0"/>
          </a:p>
        </p:txBody>
      </p:sp>
      <p:sp>
        <p:nvSpPr>
          <p:cNvPr id="5" name="Footer Placeholder 4" descr="Massachusetts Separtment of Elementary and Secondary Education"/>
          <p:cNvSpPr>
            <a:spLocks noGrp="1"/>
          </p:cNvSpPr>
          <p:nvPr>
            <p:ph type="ftr" sz="quarter" idx="11"/>
          </p:nvPr>
        </p:nvSpPr>
        <p:spPr/>
        <p:txBody>
          <a:bodyPr/>
          <a:lstStyle/>
          <a:p>
            <a:r>
              <a:rPr lang="en-US" dirty="0" smtClean="0"/>
              <a:t>Massachusetts Department of Elementary and Secondary Education</a:t>
            </a:r>
            <a:endParaRPr lang="en-US" dirty="0"/>
          </a:p>
        </p:txBody>
      </p:sp>
      <p:sp>
        <p:nvSpPr>
          <p:cNvPr id="6" name="Slide Number Placeholder 5" descr="DESE Star logo"/>
          <p:cNvSpPr>
            <a:spLocks noGrp="1"/>
          </p:cNvSpPr>
          <p:nvPr>
            <p:ph type="sldNum" sz="quarter" idx="12"/>
          </p:nvPr>
        </p:nvSpPr>
        <p:spPr/>
        <p:txBody>
          <a:bodyPr/>
          <a:lstStyle>
            <a:lvl1pPr algn="ctr">
              <a:defRPr/>
            </a:lvl1pPr>
          </a:lstStyle>
          <a:p>
            <a:fld id="{BD26C40E-487C-40A4-A841-8174FD7B7142}"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subtitle, li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295F4F7B-0081-4992-B1AA-BA7A5348C1F1}" type="datetime1">
              <a:rPr lang="en-US" smtClean="0"/>
              <a:pPr/>
              <a:t>12/17/2015</a:t>
            </a:fld>
            <a:endParaRPr lang="en-US" dirty="0"/>
          </a:p>
        </p:txBody>
      </p:sp>
      <p:sp>
        <p:nvSpPr>
          <p:cNvPr id="4" name="Footer Placeholder 3"/>
          <p:cNvSpPr>
            <a:spLocks noGrp="1"/>
          </p:cNvSpPr>
          <p:nvPr>
            <p:ph type="ftr" sz="quarter" idx="11"/>
          </p:nvPr>
        </p:nvSpPr>
        <p:spPr/>
        <p:txBody>
          <a:bodyPr/>
          <a:lstStyle/>
          <a:p>
            <a:r>
              <a:rPr lang="en-US" dirty="0" smtClean="0"/>
              <a:t>Massachusetts Department of Elementary and Secondary Education</a:t>
            </a:r>
            <a:endParaRPr lang="en-US" dirty="0"/>
          </a:p>
        </p:txBody>
      </p:sp>
      <p:sp>
        <p:nvSpPr>
          <p:cNvPr id="5" name="Slide Number Placeholder 4"/>
          <p:cNvSpPr>
            <a:spLocks noGrp="1"/>
          </p:cNvSpPr>
          <p:nvPr>
            <p:ph type="sldNum" sz="quarter" idx="12"/>
          </p:nvPr>
        </p:nvSpPr>
        <p:spPr/>
        <p:txBody>
          <a:bodyPr/>
          <a:lstStyle/>
          <a:p>
            <a:fld id="{BD26C40E-487C-40A4-A841-8174FD7B7142}" type="slidenum">
              <a:rPr lang="en-US" smtClean="0"/>
              <a:pPr/>
              <a:t>‹#›</a:t>
            </a:fld>
            <a:endParaRPr lang="en-US" dirty="0"/>
          </a:p>
        </p:txBody>
      </p:sp>
      <p:sp>
        <p:nvSpPr>
          <p:cNvPr id="6" name="Text Placeholder 2"/>
          <p:cNvSpPr>
            <a:spLocks noGrp="1"/>
          </p:cNvSpPr>
          <p:nvPr>
            <p:ph type="body" idx="1"/>
          </p:nvPr>
        </p:nvSpPr>
        <p:spPr>
          <a:xfrm>
            <a:off x="609600" y="1535113"/>
            <a:ext cx="7924800" cy="639762"/>
          </a:xfrm>
        </p:spPr>
        <p:txBody>
          <a:bodyPr anchor="b"/>
          <a:lstStyle>
            <a:lvl1pPr marL="0" indent="0">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7" name="Content Placeholder 3"/>
          <p:cNvSpPr>
            <a:spLocks noGrp="1"/>
          </p:cNvSpPr>
          <p:nvPr>
            <p:ph sz="half" idx="2"/>
          </p:nvPr>
        </p:nvSpPr>
        <p:spPr>
          <a:xfrm>
            <a:off x="609600" y="2174875"/>
            <a:ext cx="7924800" cy="3951288"/>
          </a:xfrm>
        </p:spPr>
        <p:txBody>
          <a:bodyPr/>
          <a:lstStyle>
            <a:lvl1pPr>
              <a:defRPr sz="2800"/>
            </a:lvl1pPr>
            <a:lvl2pPr>
              <a:defRPr sz="2400"/>
            </a:lvl2pPr>
            <a:lvl3pPr>
              <a:defRPr sz="20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p:cSld name="Section Header">
    <p:spTree>
      <p:nvGrpSpPr>
        <p:cNvPr id="1" name=""/>
        <p:cNvGrpSpPr/>
        <p:nvPr/>
      </p:nvGrpSpPr>
      <p:grpSpPr>
        <a:xfrm>
          <a:off x="0" y="0"/>
          <a:ext cx="0" cy="0"/>
          <a:chOff x="0" y="0"/>
          <a:chExt cx="0" cy="0"/>
        </a:xfrm>
      </p:grpSpPr>
      <p:pic>
        <p:nvPicPr>
          <p:cNvPr id="8" name="Picture 7" descr="ESE Logo"/>
          <p:cNvPicPr>
            <a:picLocks noChangeAspect="1"/>
          </p:cNvPicPr>
          <p:nvPr/>
        </p:nvPicPr>
        <p:blipFill>
          <a:blip r:embed="rId2" cstate="email">
            <a:lum bright="20000"/>
            <a:extLst>
              <a:ext uri="{28A0092B-C50C-407E-A947-70E740481C1C}">
                <a14:useLocalDpi xmlns:a14="http://schemas.microsoft.com/office/drawing/2010/main" xmlns=""/>
              </a:ext>
            </a:extLst>
          </a:blip>
          <a:srcRect t="-1145" r="79429" b="6542"/>
          <a:stretch>
            <a:fillRect/>
          </a:stretch>
        </p:blipFill>
        <p:spPr>
          <a:xfrm>
            <a:off x="6895187" y="1828800"/>
            <a:ext cx="2248812" cy="5029200"/>
          </a:xfrm>
          <a:prstGeom prst="rect">
            <a:avLst/>
          </a:prstGeom>
        </p:spPr>
      </p:pic>
      <p:sp>
        <p:nvSpPr>
          <p:cNvPr id="10" name="Title 1"/>
          <p:cNvSpPr>
            <a:spLocks noGrp="1"/>
          </p:cNvSpPr>
          <p:nvPr>
            <p:ph type="title"/>
          </p:nvPr>
        </p:nvSpPr>
        <p:spPr>
          <a:xfrm>
            <a:off x="685800" y="2209800"/>
            <a:ext cx="6781800" cy="2895600"/>
          </a:xfrm>
        </p:spPr>
        <p:txBody>
          <a:bodyPr anchor="b" anchorCtr="0">
            <a:noAutofit/>
          </a:bodyPr>
          <a:lstStyle>
            <a:lvl1pPr algn="l">
              <a:defRPr lang="en-US" sz="4400" kern="1200">
                <a:solidFill>
                  <a:schemeClr val="tx1"/>
                </a:solidFill>
                <a:latin typeface="+mj-lt"/>
                <a:ea typeface="+mj-ea"/>
                <a:cs typeface="+mj-cs"/>
              </a:defRPr>
            </a:lvl1pPr>
          </a:lstStyle>
          <a:p>
            <a:r>
              <a:rPr lang="en-US" smtClean="0"/>
              <a:t>Click to edit Master title style</a:t>
            </a:r>
            <a:endParaRPr lang="en-US" dirty="0"/>
          </a:p>
        </p:txBody>
      </p:sp>
      <p:sp>
        <p:nvSpPr>
          <p:cNvPr id="11" name="Text Placeholder 2"/>
          <p:cNvSpPr>
            <a:spLocks noGrp="1"/>
          </p:cNvSpPr>
          <p:nvPr>
            <p:ph type="body" idx="1"/>
          </p:nvPr>
        </p:nvSpPr>
        <p:spPr>
          <a:xfrm>
            <a:off x="685800" y="5105401"/>
            <a:ext cx="6781800" cy="685800"/>
          </a:xfrm>
        </p:spPr>
        <p:txBody>
          <a:bodyPr anchor="t" anchorCtr="0"/>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pic>
        <p:nvPicPr>
          <p:cNvPr id="6" name="Picture 2" descr="Massachusetts Department of Elementary and Secondary Education"/>
          <p:cNvPicPr>
            <a:picLocks noChangeAspect="1"/>
          </p:cNvPicPr>
          <p:nvPr userDrawn="1"/>
        </p:nvPicPr>
        <p:blipFill>
          <a:blip r:embed="rId3" cstate="email">
            <a:extLst>
              <a:ext uri="{28A0092B-C50C-407E-A947-70E740481C1C}">
                <a14:useLocalDpi xmlns:a14="http://schemas.microsoft.com/office/drawing/2010/main" xmlns=""/>
              </a:ext>
            </a:extLst>
          </a:blip>
          <a:srcRect/>
          <a:stretch>
            <a:fillRect/>
          </a:stretch>
        </p:blipFill>
        <p:spPr bwMode="auto">
          <a:xfrm>
            <a:off x="4800600" y="6019800"/>
            <a:ext cx="2514600" cy="599975"/>
          </a:xfrm>
          <a:prstGeom prst="rect">
            <a:avLst/>
          </a:prstGeom>
          <a:noFill/>
          <a:ln w="9525">
            <a:noFill/>
            <a:miter lim="800000"/>
            <a:headEnd/>
            <a:tailEnd/>
          </a:ln>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Section Header with Picture">
    <p:spTree>
      <p:nvGrpSpPr>
        <p:cNvPr id="1" name=""/>
        <p:cNvGrpSpPr/>
        <p:nvPr/>
      </p:nvGrpSpPr>
      <p:grpSpPr>
        <a:xfrm>
          <a:off x="0" y="0"/>
          <a:ext cx="0" cy="0"/>
          <a:chOff x="0" y="0"/>
          <a:chExt cx="0" cy="0"/>
        </a:xfrm>
      </p:grpSpPr>
      <p:pic>
        <p:nvPicPr>
          <p:cNvPr id="8" name="Picture 7" descr="ESE Logo"/>
          <p:cNvPicPr>
            <a:picLocks noChangeAspect="1"/>
          </p:cNvPicPr>
          <p:nvPr/>
        </p:nvPicPr>
        <p:blipFill>
          <a:blip r:embed="rId2" cstate="email">
            <a:lum bright="20000"/>
            <a:extLst>
              <a:ext uri="{28A0092B-C50C-407E-A947-70E740481C1C}">
                <a14:useLocalDpi xmlns:a14="http://schemas.microsoft.com/office/drawing/2010/main" xmlns=""/>
              </a:ext>
            </a:extLst>
          </a:blip>
          <a:srcRect t="-1145" r="79429" b="6542"/>
          <a:stretch>
            <a:fillRect/>
          </a:stretch>
        </p:blipFill>
        <p:spPr>
          <a:xfrm>
            <a:off x="6895187" y="1828800"/>
            <a:ext cx="2248812" cy="5029200"/>
          </a:xfrm>
          <a:prstGeom prst="rect">
            <a:avLst/>
          </a:prstGeom>
        </p:spPr>
      </p:pic>
      <p:sp>
        <p:nvSpPr>
          <p:cNvPr id="10" name="Title 1"/>
          <p:cNvSpPr>
            <a:spLocks noGrp="1"/>
          </p:cNvSpPr>
          <p:nvPr>
            <p:ph type="title"/>
          </p:nvPr>
        </p:nvSpPr>
        <p:spPr>
          <a:xfrm>
            <a:off x="685800" y="2209800"/>
            <a:ext cx="6781800" cy="2895600"/>
          </a:xfrm>
        </p:spPr>
        <p:txBody>
          <a:bodyPr anchor="b" anchorCtr="0">
            <a:noAutofit/>
          </a:bodyPr>
          <a:lstStyle>
            <a:lvl1pPr algn="l">
              <a:defRPr lang="en-US" sz="4400" kern="1200">
                <a:solidFill>
                  <a:schemeClr val="tx1"/>
                </a:solidFill>
                <a:latin typeface="+mj-lt"/>
                <a:ea typeface="+mj-ea"/>
                <a:cs typeface="+mj-cs"/>
              </a:defRPr>
            </a:lvl1pPr>
          </a:lstStyle>
          <a:p>
            <a:r>
              <a:rPr lang="en-US" smtClean="0"/>
              <a:t>Click to edit Master title style</a:t>
            </a:r>
            <a:endParaRPr lang="en-US" dirty="0"/>
          </a:p>
        </p:txBody>
      </p:sp>
      <p:sp>
        <p:nvSpPr>
          <p:cNvPr id="11" name="Text Placeholder 2"/>
          <p:cNvSpPr>
            <a:spLocks noGrp="1"/>
          </p:cNvSpPr>
          <p:nvPr>
            <p:ph type="body" idx="1"/>
          </p:nvPr>
        </p:nvSpPr>
        <p:spPr>
          <a:xfrm>
            <a:off x="685800" y="5105401"/>
            <a:ext cx="6781800" cy="685800"/>
          </a:xfrm>
        </p:spPr>
        <p:txBody>
          <a:bodyPr anchor="t" anchorCtr="0"/>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13" name="Content Placeholder 12"/>
          <p:cNvSpPr>
            <a:spLocks noGrp="1"/>
          </p:cNvSpPr>
          <p:nvPr>
            <p:ph sz="quarter" idx="10"/>
          </p:nvPr>
        </p:nvSpPr>
        <p:spPr>
          <a:xfrm>
            <a:off x="685800" y="381000"/>
            <a:ext cx="6781800" cy="2286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pic>
        <p:nvPicPr>
          <p:cNvPr id="9" name="Picture 2" descr="Massachusetts Department of Elementary and Secondary Education"/>
          <p:cNvPicPr>
            <a:picLocks noChangeAspect="1"/>
          </p:cNvPicPr>
          <p:nvPr userDrawn="1"/>
        </p:nvPicPr>
        <p:blipFill>
          <a:blip r:embed="rId3" cstate="email">
            <a:extLst>
              <a:ext uri="{28A0092B-C50C-407E-A947-70E740481C1C}">
                <a14:useLocalDpi xmlns:a14="http://schemas.microsoft.com/office/drawing/2010/main" xmlns=""/>
              </a:ext>
            </a:extLst>
          </a:blip>
          <a:srcRect/>
          <a:stretch>
            <a:fillRect/>
          </a:stretch>
        </p:blipFill>
        <p:spPr bwMode="auto">
          <a:xfrm>
            <a:off x="4800600" y="6019800"/>
            <a:ext cx="2514600" cy="599975"/>
          </a:xfrm>
          <a:prstGeom prst="rect">
            <a:avLst/>
          </a:prstGeom>
          <a:noFill/>
          <a:ln w="9525">
            <a:noFill/>
            <a:miter lim="800000"/>
            <a:headEnd/>
            <a:tailEnd/>
          </a:ln>
        </p:spPr>
      </p:pic>
    </p:spTree>
  </p:cSld>
  <p:clrMapOvr>
    <a:masterClrMapping/>
  </p:clrMapOvr>
  <p:hf hd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09600" y="1524000"/>
            <a:ext cx="38100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724400" y="1524000"/>
            <a:ext cx="38100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BC8B71EE-B44A-4B18-9AB0-96D87421065F}" type="datetime1">
              <a:rPr lang="en-US" smtClean="0"/>
              <a:pPr/>
              <a:t>12/17/2015</a:t>
            </a:fld>
            <a:endParaRPr lang="en-US" dirty="0"/>
          </a:p>
        </p:txBody>
      </p:sp>
      <p:sp>
        <p:nvSpPr>
          <p:cNvPr id="6" name="Footer Placeholder 5"/>
          <p:cNvSpPr>
            <a:spLocks noGrp="1"/>
          </p:cNvSpPr>
          <p:nvPr>
            <p:ph type="ftr" sz="quarter" idx="11"/>
          </p:nvPr>
        </p:nvSpPr>
        <p:spPr/>
        <p:txBody>
          <a:bodyPr/>
          <a:lstStyle/>
          <a:p>
            <a:r>
              <a:rPr lang="en-US" dirty="0" smtClean="0"/>
              <a:t>Massachusetts Department of Elementary and Secondary Education</a:t>
            </a:r>
            <a:endParaRPr lang="en-US" dirty="0"/>
          </a:p>
        </p:txBody>
      </p:sp>
      <p:sp>
        <p:nvSpPr>
          <p:cNvPr id="7" name="Slide Number Placeholder 6"/>
          <p:cNvSpPr>
            <a:spLocks noGrp="1"/>
          </p:cNvSpPr>
          <p:nvPr>
            <p:ph type="sldNum" sz="quarter" idx="12"/>
          </p:nvPr>
        </p:nvSpPr>
        <p:spPr/>
        <p:txBody>
          <a:bodyPr/>
          <a:lstStyle>
            <a:lvl1pPr algn="ctr">
              <a:defRPr/>
            </a:lvl1pPr>
          </a:lstStyle>
          <a:p>
            <a:fld id="{BD26C40E-487C-40A4-A841-8174FD7B7142}"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600" y="1535113"/>
            <a:ext cx="3810000" cy="639762"/>
          </a:xfrm>
        </p:spPr>
        <p:txBody>
          <a:bodyPr anchor="b"/>
          <a:lstStyle>
            <a:lvl1pPr marL="0" indent="0">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3810000" cy="3951288"/>
          </a:xfrm>
        </p:spPr>
        <p:txBody>
          <a:bodyPr/>
          <a:lstStyle>
            <a:lvl1pPr>
              <a:defRPr sz="2800"/>
            </a:lvl1pPr>
            <a:lvl2pPr>
              <a:defRPr sz="2400"/>
            </a:lvl2pPr>
            <a:lvl3pPr>
              <a:defRPr sz="20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722904" y="1535113"/>
            <a:ext cx="3811496" cy="639762"/>
          </a:xfrm>
        </p:spPr>
        <p:txBody>
          <a:bodyPr anchor="b"/>
          <a:lstStyle>
            <a:lvl1pPr marL="0" indent="0">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722904" y="2174875"/>
            <a:ext cx="3811496" cy="3951288"/>
          </a:xfrm>
        </p:spPr>
        <p:txBody>
          <a:bodyPr/>
          <a:lstStyle>
            <a:lvl1pPr>
              <a:defRPr sz="2800"/>
            </a:lvl1pPr>
            <a:lvl2pPr>
              <a:defRPr sz="2400"/>
            </a:lvl2pPr>
            <a:lvl3pPr>
              <a:defRPr sz="20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D1AD7733-F36D-4647-94D7-3A813009224E}" type="datetime1">
              <a:rPr lang="en-US" smtClean="0"/>
              <a:pPr/>
              <a:t>12/17/2015</a:t>
            </a:fld>
            <a:endParaRPr lang="en-US" dirty="0"/>
          </a:p>
        </p:txBody>
      </p:sp>
      <p:sp>
        <p:nvSpPr>
          <p:cNvPr id="8" name="Footer Placeholder 7"/>
          <p:cNvSpPr>
            <a:spLocks noGrp="1"/>
          </p:cNvSpPr>
          <p:nvPr>
            <p:ph type="ftr" sz="quarter" idx="11"/>
          </p:nvPr>
        </p:nvSpPr>
        <p:spPr/>
        <p:txBody>
          <a:bodyPr/>
          <a:lstStyle/>
          <a:p>
            <a:r>
              <a:rPr lang="en-US" dirty="0" smtClean="0"/>
              <a:t>Massachusetts Department of Elementary and Secondary Education</a:t>
            </a:r>
            <a:endParaRPr lang="en-US" dirty="0"/>
          </a:p>
        </p:txBody>
      </p:sp>
      <p:sp>
        <p:nvSpPr>
          <p:cNvPr id="9" name="Slide Number Placeholder 8"/>
          <p:cNvSpPr>
            <a:spLocks noGrp="1"/>
          </p:cNvSpPr>
          <p:nvPr>
            <p:ph type="sldNum" sz="quarter" idx="12"/>
          </p:nvPr>
        </p:nvSpPr>
        <p:spPr/>
        <p:txBody>
          <a:bodyPr/>
          <a:lstStyle>
            <a:lvl1pPr algn="ctr">
              <a:defRPr/>
            </a:lvl1pPr>
          </a:lstStyle>
          <a:p>
            <a:fld id="{BD26C40E-487C-40A4-A841-8174FD7B7142}"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0DBA47D-CCBB-410C-ABA0-8A0D02B57B23}" type="datetime1">
              <a:rPr lang="en-US" smtClean="0"/>
              <a:pPr/>
              <a:t>12/17/2015</a:t>
            </a:fld>
            <a:endParaRPr lang="en-US" dirty="0"/>
          </a:p>
        </p:txBody>
      </p:sp>
      <p:sp>
        <p:nvSpPr>
          <p:cNvPr id="4" name="Footer Placeholder 3"/>
          <p:cNvSpPr>
            <a:spLocks noGrp="1"/>
          </p:cNvSpPr>
          <p:nvPr>
            <p:ph type="ftr" sz="quarter" idx="11"/>
          </p:nvPr>
        </p:nvSpPr>
        <p:spPr/>
        <p:txBody>
          <a:bodyPr/>
          <a:lstStyle/>
          <a:p>
            <a:r>
              <a:rPr lang="en-US" dirty="0" smtClean="0"/>
              <a:t>Massachusetts Department of Elementary and Secondary Education</a:t>
            </a:r>
            <a:endParaRPr lang="en-US" dirty="0"/>
          </a:p>
        </p:txBody>
      </p:sp>
      <p:sp>
        <p:nvSpPr>
          <p:cNvPr id="5" name="Slide Number Placeholder 4"/>
          <p:cNvSpPr>
            <a:spLocks noGrp="1"/>
          </p:cNvSpPr>
          <p:nvPr>
            <p:ph type="sldNum" sz="quarter" idx="12"/>
          </p:nvPr>
        </p:nvSpPr>
        <p:spPr/>
        <p:txBody>
          <a:bodyPr/>
          <a:lstStyle>
            <a:lvl1pPr algn="ctr">
              <a:defRPr/>
            </a:lvl1pPr>
          </a:lstStyle>
          <a:p>
            <a:fld id="{BD26C40E-487C-40A4-A841-8174FD7B7142}"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3D1942B-042A-4609-9073-EEA1CBC01FF6}" type="datetime1">
              <a:rPr lang="en-US" smtClean="0"/>
              <a:pPr/>
              <a:t>12/17/2015</a:t>
            </a:fld>
            <a:endParaRPr lang="en-US" dirty="0"/>
          </a:p>
        </p:txBody>
      </p:sp>
      <p:sp>
        <p:nvSpPr>
          <p:cNvPr id="3" name="Footer Placeholder 2"/>
          <p:cNvSpPr>
            <a:spLocks noGrp="1"/>
          </p:cNvSpPr>
          <p:nvPr>
            <p:ph type="ftr" sz="quarter" idx="11"/>
          </p:nvPr>
        </p:nvSpPr>
        <p:spPr/>
        <p:txBody>
          <a:bodyPr/>
          <a:lstStyle/>
          <a:p>
            <a:r>
              <a:rPr lang="en-US" dirty="0" smtClean="0"/>
              <a:t>Massachusetts Department of Elementary and Secondary Education</a:t>
            </a:r>
            <a:endParaRPr lang="en-US" dirty="0"/>
          </a:p>
        </p:txBody>
      </p:sp>
      <p:sp>
        <p:nvSpPr>
          <p:cNvPr id="4" name="Slide Number Placeholder 3"/>
          <p:cNvSpPr>
            <a:spLocks noGrp="1"/>
          </p:cNvSpPr>
          <p:nvPr>
            <p:ph type="sldNum" sz="quarter" idx="12"/>
          </p:nvPr>
        </p:nvSpPr>
        <p:spPr/>
        <p:txBody>
          <a:bodyPr/>
          <a:lstStyle>
            <a:lvl1pPr algn="ctr">
              <a:defRPr/>
            </a:lvl1pPr>
          </a:lstStyle>
          <a:p>
            <a:fld id="{BD26C40E-487C-40A4-A841-8174FD7B7142}"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Picture on Left Half">
    <p:spTree>
      <p:nvGrpSpPr>
        <p:cNvPr id="1" name=""/>
        <p:cNvGrpSpPr/>
        <p:nvPr/>
      </p:nvGrpSpPr>
      <p:grpSpPr>
        <a:xfrm>
          <a:off x="0" y="0"/>
          <a:ext cx="0" cy="0"/>
          <a:chOff x="0" y="0"/>
          <a:chExt cx="0" cy="0"/>
        </a:xfrm>
      </p:grpSpPr>
      <p:sp>
        <p:nvSpPr>
          <p:cNvPr id="2" name="Title 1"/>
          <p:cNvSpPr>
            <a:spLocks noGrp="1"/>
          </p:cNvSpPr>
          <p:nvPr>
            <p:ph type="title"/>
          </p:nvPr>
        </p:nvSpPr>
        <p:spPr>
          <a:xfrm>
            <a:off x="4648200" y="285750"/>
            <a:ext cx="4191000" cy="1162050"/>
          </a:xfrm>
        </p:spPr>
        <p:txBody>
          <a:bodyPr anchor="b">
            <a:noAutofit/>
          </a:bodyPr>
          <a:lstStyle>
            <a:lvl1pPr algn="l">
              <a:defRPr sz="4400" b="1"/>
            </a:lvl1pPr>
          </a:lstStyle>
          <a:p>
            <a:r>
              <a:rPr lang="en-US" smtClean="0"/>
              <a:t>Click to edit Master title style</a:t>
            </a:r>
            <a:endParaRPr lang="en-US" dirty="0"/>
          </a:p>
        </p:txBody>
      </p:sp>
      <p:sp>
        <p:nvSpPr>
          <p:cNvPr id="3" name="Content Placeholder 2"/>
          <p:cNvSpPr>
            <a:spLocks noGrp="1"/>
          </p:cNvSpPr>
          <p:nvPr>
            <p:ph idx="1"/>
          </p:nvPr>
        </p:nvSpPr>
        <p:spPr>
          <a:xfrm>
            <a:off x="0" y="0"/>
            <a:ext cx="4572000" cy="6858000"/>
          </a:xfrm>
        </p:spPr>
        <p:txBody>
          <a:bodyPr/>
          <a:lstStyle>
            <a:lvl1pPr>
              <a:defRPr sz="2800"/>
            </a:lvl1pPr>
            <a:lvl2pPr>
              <a:defRPr sz="2400"/>
            </a:lvl2pPr>
            <a:lvl3pPr>
              <a:defRPr sz="20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Date Placeholder 7"/>
          <p:cNvSpPr>
            <a:spLocks noGrp="1"/>
          </p:cNvSpPr>
          <p:nvPr>
            <p:ph type="dt" sz="half" idx="10"/>
          </p:nvPr>
        </p:nvSpPr>
        <p:spPr/>
        <p:txBody>
          <a:bodyPr/>
          <a:lstStyle/>
          <a:p>
            <a:fld id="{3B31CE43-016E-449F-9706-26248BFC54AD}" type="datetime1">
              <a:rPr lang="en-US" smtClean="0"/>
              <a:pPr/>
              <a:t>12/17/2015</a:t>
            </a:fld>
            <a:endParaRPr lang="en-US" dirty="0"/>
          </a:p>
        </p:txBody>
      </p:sp>
      <p:sp>
        <p:nvSpPr>
          <p:cNvPr id="9" name="Slide Number Placeholder 8"/>
          <p:cNvSpPr>
            <a:spLocks noGrp="1"/>
          </p:cNvSpPr>
          <p:nvPr>
            <p:ph type="sldNum" sz="quarter" idx="11"/>
          </p:nvPr>
        </p:nvSpPr>
        <p:spPr/>
        <p:txBody>
          <a:bodyPr/>
          <a:lstStyle>
            <a:lvl1pPr algn="ctr">
              <a:defRPr/>
            </a:lvl1pPr>
          </a:lstStyle>
          <a:p>
            <a:fld id="{BD26C40E-487C-40A4-A841-8174FD7B7142}" type="slidenum">
              <a:rPr lang="en-US" smtClean="0"/>
              <a:pPr/>
              <a:t>‹#›</a:t>
            </a:fld>
            <a:endParaRPr lang="en-US" dirty="0"/>
          </a:p>
        </p:txBody>
      </p:sp>
      <p:sp>
        <p:nvSpPr>
          <p:cNvPr id="10" name="Footer Placeholder 9"/>
          <p:cNvSpPr>
            <a:spLocks noGrp="1"/>
          </p:cNvSpPr>
          <p:nvPr>
            <p:ph type="ftr" sz="quarter" idx="12"/>
          </p:nvPr>
        </p:nvSpPr>
        <p:spPr/>
        <p:txBody>
          <a:bodyPr/>
          <a:lstStyle>
            <a:lvl1pPr>
              <a:defRPr sz="1100"/>
            </a:lvl1pPr>
          </a:lstStyle>
          <a:p>
            <a:r>
              <a:rPr lang="en-US" dirty="0" smtClean="0"/>
              <a:t>Massachusetts Department of Elementary and Secondary Education</a:t>
            </a:r>
            <a:endParaRPr lang="en-US" dirty="0"/>
          </a:p>
        </p:txBody>
      </p:sp>
      <p:sp>
        <p:nvSpPr>
          <p:cNvPr id="12" name="Text Placeholder 11"/>
          <p:cNvSpPr>
            <a:spLocks noGrp="1"/>
          </p:cNvSpPr>
          <p:nvPr>
            <p:ph type="body" sz="quarter" idx="13"/>
          </p:nvPr>
        </p:nvSpPr>
        <p:spPr>
          <a:xfrm>
            <a:off x="4648200" y="1524000"/>
            <a:ext cx="3886200" cy="4724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4800600"/>
            <a:ext cx="76200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685800" y="612775"/>
            <a:ext cx="76200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Click icon to add picture</a:t>
            </a:r>
            <a:endParaRPr lang="en-US" dirty="0"/>
          </a:p>
        </p:txBody>
      </p:sp>
      <p:sp>
        <p:nvSpPr>
          <p:cNvPr id="4" name="Text Placeholder 3"/>
          <p:cNvSpPr>
            <a:spLocks noGrp="1"/>
          </p:cNvSpPr>
          <p:nvPr>
            <p:ph type="body" sz="half" idx="2"/>
          </p:nvPr>
        </p:nvSpPr>
        <p:spPr>
          <a:xfrm>
            <a:off x="685800" y="5367338"/>
            <a:ext cx="76200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D4E7493-33A3-4197-917E-EEF3957AB252}" type="datetime1">
              <a:rPr lang="en-US" smtClean="0"/>
              <a:pPr/>
              <a:t>12/17/2015</a:t>
            </a:fld>
            <a:endParaRPr lang="en-US" dirty="0"/>
          </a:p>
        </p:txBody>
      </p:sp>
      <p:sp>
        <p:nvSpPr>
          <p:cNvPr id="6" name="Footer Placeholder 5"/>
          <p:cNvSpPr>
            <a:spLocks noGrp="1"/>
          </p:cNvSpPr>
          <p:nvPr>
            <p:ph type="ftr" sz="quarter" idx="11"/>
          </p:nvPr>
        </p:nvSpPr>
        <p:spPr/>
        <p:txBody>
          <a:bodyPr/>
          <a:lstStyle/>
          <a:p>
            <a:r>
              <a:rPr lang="en-US" dirty="0" smtClean="0"/>
              <a:t>Massachusetts Department of Elementary and Secondary Education</a:t>
            </a:r>
            <a:endParaRPr lang="en-US" dirty="0"/>
          </a:p>
        </p:txBody>
      </p:sp>
      <p:sp>
        <p:nvSpPr>
          <p:cNvPr id="7" name="Slide Number Placeholder 6"/>
          <p:cNvSpPr>
            <a:spLocks noGrp="1"/>
          </p:cNvSpPr>
          <p:nvPr>
            <p:ph type="sldNum" sz="quarter" idx="12"/>
          </p:nvPr>
        </p:nvSpPr>
        <p:spPr/>
        <p:txBody>
          <a:bodyPr/>
          <a:lstStyle>
            <a:lvl1pPr algn="ctr">
              <a:defRPr/>
            </a:lvl1pPr>
          </a:lstStyle>
          <a:p>
            <a:fld id="{BD26C40E-487C-40A4-A841-8174FD7B7142}" type="slidenum">
              <a:rPr lang="en-US" smtClean="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875A307-C7D7-48DF-9A27-B47F9B671EC5}" type="datetime1">
              <a:rPr lang="en-US" smtClean="0"/>
              <a:pPr/>
              <a:t>12/17/2015</a:t>
            </a:fld>
            <a:endParaRPr lang="en-US" dirty="0"/>
          </a:p>
        </p:txBody>
      </p:sp>
      <p:sp>
        <p:nvSpPr>
          <p:cNvPr id="5" name="Footer Placeholder 4"/>
          <p:cNvSpPr>
            <a:spLocks noGrp="1"/>
          </p:cNvSpPr>
          <p:nvPr>
            <p:ph type="ftr" sz="quarter" idx="11"/>
          </p:nvPr>
        </p:nvSpPr>
        <p:spPr/>
        <p:txBody>
          <a:bodyPr/>
          <a:lstStyle/>
          <a:p>
            <a:r>
              <a:rPr lang="en-US" dirty="0" smtClean="0"/>
              <a:t>Massachusetts Department of Elementary and Secondary Education</a:t>
            </a:r>
            <a:endParaRPr lang="en-US" dirty="0"/>
          </a:p>
        </p:txBody>
      </p:sp>
      <p:sp>
        <p:nvSpPr>
          <p:cNvPr id="6" name="Slide Number Placeholder 5"/>
          <p:cNvSpPr>
            <a:spLocks noGrp="1"/>
          </p:cNvSpPr>
          <p:nvPr>
            <p:ph type="sldNum" sz="quarter" idx="12"/>
          </p:nvPr>
        </p:nvSpPr>
        <p:spPr/>
        <p:txBody>
          <a:bodyPr/>
          <a:lstStyle>
            <a:lvl1pPr algn="ctr">
              <a:defRPr/>
            </a:lvl1pPr>
          </a:lstStyle>
          <a:p>
            <a:fld id="{BD26C40E-487C-40A4-A841-8174FD7B7142}" type="slidenum">
              <a:rPr lang="en-US" smtClean="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18288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066800" y="274638"/>
            <a:ext cx="54102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66FE243-CC59-4617-A96F-54AAA96641C8}" type="datetime1">
              <a:rPr lang="en-US" smtClean="0"/>
              <a:pPr/>
              <a:t>12/17/2015</a:t>
            </a:fld>
            <a:endParaRPr lang="en-US" dirty="0"/>
          </a:p>
        </p:txBody>
      </p:sp>
      <p:sp>
        <p:nvSpPr>
          <p:cNvPr id="5" name="Footer Placeholder 4"/>
          <p:cNvSpPr>
            <a:spLocks noGrp="1"/>
          </p:cNvSpPr>
          <p:nvPr>
            <p:ph type="ftr" sz="quarter" idx="11"/>
          </p:nvPr>
        </p:nvSpPr>
        <p:spPr/>
        <p:txBody>
          <a:bodyPr/>
          <a:lstStyle/>
          <a:p>
            <a:r>
              <a:rPr lang="en-US" dirty="0" smtClean="0"/>
              <a:t>Massachusetts Department of Elementary and Secondary Education</a:t>
            </a:r>
            <a:endParaRPr lang="en-US" dirty="0"/>
          </a:p>
        </p:txBody>
      </p:sp>
      <p:sp>
        <p:nvSpPr>
          <p:cNvPr id="6" name="Slide Number Placeholder 5"/>
          <p:cNvSpPr>
            <a:spLocks noGrp="1"/>
          </p:cNvSpPr>
          <p:nvPr>
            <p:ph type="sldNum" sz="quarter" idx="12"/>
          </p:nvPr>
        </p:nvSpPr>
        <p:spPr/>
        <p:txBody>
          <a:bodyPr/>
          <a:lstStyle>
            <a:lvl1pPr algn="ctr">
              <a:defRPr/>
            </a:lvl1pPr>
          </a:lstStyle>
          <a:p>
            <a:fld id="{BD26C40E-487C-40A4-A841-8174FD7B7142}" type="slidenum">
              <a:rPr lang="en-US" smtClean="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8_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152400" y="1676400"/>
            <a:ext cx="8839200" cy="4876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smtClean="0"/>
              <a:t>Click icon to add picture</a:t>
            </a:r>
            <a:endParaRPr lang="en-US" noProof="0" dirty="0"/>
          </a:p>
        </p:txBody>
      </p:sp>
      <p:sp>
        <p:nvSpPr>
          <p:cNvPr id="9" name="Title 16"/>
          <p:cNvSpPr>
            <a:spLocks noGrp="1"/>
          </p:cNvSpPr>
          <p:nvPr>
            <p:ph type="title"/>
          </p:nvPr>
        </p:nvSpPr>
        <p:spPr>
          <a:xfrm>
            <a:off x="0" y="0"/>
            <a:ext cx="7239000" cy="1219200"/>
          </a:xfrm>
          <a:prstGeom prst="rect">
            <a:avLst/>
          </a:prstGeom>
        </p:spPr>
        <p:txBody>
          <a:bodyPr lIns="89879" tIns="44940" rIns="89879" bIns="44940" anchor="ctr"/>
          <a:lstStyle>
            <a:lvl1pPr marL="168524" indent="0" algn="l">
              <a:defRPr sz="3600" b="1"/>
            </a:lvl1pPr>
          </a:lstStyle>
          <a:p>
            <a:r>
              <a:rPr lang="en-US" smtClean="0"/>
              <a:t>Click to edit Master title style</a:t>
            </a:r>
            <a:endParaRPr lang="en-US" dirty="0"/>
          </a:p>
        </p:txBody>
      </p:sp>
      <p:sp>
        <p:nvSpPr>
          <p:cNvPr id="4" name="Slide Number Placeholder 4"/>
          <p:cNvSpPr>
            <a:spLocks noGrp="1"/>
          </p:cNvSpPr>
          <p:nvPr>
            <p:ph type="sldNum" sz="quarter" idx="10"/>
          </p:nvPr>
        </p:nvSpPr>
        <p:spPr/>
        <p:txBody>
          <a:bodyPr/>
          <a:lstStyle>
            <a:lvl1pPr>
              <a:defRPr/>
            </a:lvl1pPr>
          </a:lstStyle>
          <a:p>
            <a:fld id="{8E4A58E6-ECCB-4A52-8CD3-9006AFF7349E}" type="slidenum">
              <a:rPr lang="en-US" smtClean="0"/>
              <a:pPr/>
              <a:t>‹#›</a:t>
            </a:fld>
            <a:endParaRPr lang="en-US" dirty="0"/>
          </a:p>
        </p:txBody>
      </p:sp>
    </p:spTree>
    <p:extLst>
      <p:ext uri="{BB962C8B-B14F-4D97-AF65-F5344CB8AC3E}">
        <p14:creationId xmlns:p14="http://schemas.microsoft.com/office/powerpoint/2010/main" xmlns="" val="40318758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gif"/><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9" name="Picture 8" descr="ESE_StarLogo_2881_1401_transparent_color.gif"/>
          <p:cNvPicPr>
            <a:picLocks noChangeAspect="1"/>
          </p:cNvPicPr>
          <p:nvPr/>
        </p:nvPicPr>
        <p:blipFill>
          <a:blip r:embed="rId16" cstate="email">
            <a:lum bright="40000"/>
            <a:extLst>
              <a:ext uri="{28A0092B-C50C-407E-A947-70E740481C1C}">
                <a14:useLocalDpi xmlns:a14="http://schemas.microsoft.com/office/drawing/2010/main" xmlns=""/>
              </a:ext>
            </a:extLst>
          </a:blip>
          <a:srcRect r="76032"/>
          <a:stretch>
            <a:fillRect/>
          </a:stretch>
        </p:blipFill>
        <p:spPr>
          <a:xfrm>
            <a:off x="8258088" y="4953000"/>
            <a:ext cx="914400" cy="1905000"/>
          </a:xfrm>
          <a:prstGeom prst="rect">
            <a:avLst/>
          </a:prstGeom>
        </p:spPr>
      </p:pic>
      <p:pic>
        <p:nvPicPr>
          <p:cNvPr id="8" name="Picture 7" descr="ESE_StarLogo_2881_1401_transparent_color.gif"/>
          <p:cNvPicPr>
            <a:picLocks noChangeAspect="1"/>
          </p:cNvPicPr>
          <p:nvPr/>
        </p:nvPicPr>
        <p:blipFill>
          <a:blip r:embed="rId16" cstate="email">
            <a:lum bright="40000"/>
            <a:extLst>
              <a:ext uri="{28A0092B-C50C-407E-A947-70E740481C1C}">
                <a14:useLocalDpi xmlns:a14="http://schemas.microsoft.com/office/drawing/2010/main" xmlns=""/>
              </a:ext>
            </a:extLst>
          </a:blip>
          <a:srcRect r="76032"/>
          <a:stretch>
            <a:fillRect/>
          </a:stretch>
        </p:blipFill>
        <p:spPr>
          <a:xfrm>
            <a:off x="8258088" y="4953000"/>
            <a:ext cx="914400" cy="1905000"/>
          </a:xfrm>
          <a:prstGeom prst="rect">
            <a:avLst/>
          </a:prstGeom>
        </p:spPr>
      </p:pic>
      <p:pic>
        <p:nvPicPr>
          <p:cNvPr id="7" name="Picture 6" descr="ESE Logo"/>
          <p:cNvPicPr>
            <a:picLocks noChangeAspect="1"/>
          </p:cNvPicPr>
          <p:nvPr/>
        </p:nvPicPr>
        <p:blipFill>
          <a:blip r:embed="rId16" cstate="email">
            <a:lum bright="40000"/>
            <a:extLst>
              <a:ext uri="{28A0092B-C50C-407E-A947-70E740481C1C}">
                <a14:useLocalDpi xmlns:a14="http://schemas.microsoft.com/office/drawing/2010/main" xmlns=""/>
              </a:ext>
            </a:extLst>
          </a:blip>
          <a:srcRect r="76032"/>
          <a:stretch>
            <a:fillRect/>
          </a:stretch>
        </p:blipFill>
        <p:spPr>
          <a:xfrm>
            <a:off x="8258088" y="4953000"/>
            <a:ext cx="914400" cy="1905000"/>
          </a:xfrm>
          <a:prstGeom prst="rect">
            <a:avLst/>
          </a:prstGeom>
        </p:spPr>
      </p:pic>
      <p:sp>
        <p:nvSpPr>
          <p:cNvPr id="2" name="Title Placeholder 1"/>
          <p:cNvSpPr>
            <a:spLocks noGrp="1"/>
          </p:cNvSpPr>
          <p:nvPr>
            <p:ph type="title"/>
          </p:nvPr>
        </p:nvSpPr>
        <p:spPr>
          <a:xfrm>
            <a:off x="609600" y="274638"/>
            <a:ext cx="7924800" cy="1143000"/>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09600" y="1524000"/>
            <a:ext cx="7924800" cy="46021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descr="11/27/2015"/>
          <p:cNvSpPr>
            <a:spLocks noGrp="1"/>
          </p:cNvSpPr>
          <p:nvPr>
            <p:ph type="dt" sz="half" idx="2"/>
          </p:nvPr>
        </p:nvSpPr>
        <p:spPr>
          <a:xfrm>
            <a:off x="6858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6522371-60CA-4147-A4C9-1D7022A867E1}" type="datetime1">
              <a:rPr lang="en-US" smtClean="0"/>
              <a:pPr/>
              <a:t>12/17/2015</a:t>
            </a:fld>
            <a:endParaRPr lang="en-US" dirty="0"/>
          </a:p>
        </p:txBody>
      </p:sp>
      <p:sp>
        <p:nvSpPr>
          <p:cNvPr id="5" name="Footer Placeholder 4" descr="Massachusetts Department of Elementary and Secondary Education"/>
          <p:cNvSpPr>
            <a:spLocks noGrp="1"/>
          </p:cNvSpPr>
          <p:nvPr>
            <p:ph type="ftr" sz="quarter" idx="3"/>
          </p:nvPr>
        </p:nvSpPr>
        <p:spPr>
          <a:xfrm>
            <a:off x="3124200" y="6356350"/>
            <a:ext cx="5410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r>
              <a:rPr lang="en-US" dirty="0" smtClean="0"/>
              <a:t>Massachusetts Department of Elementary and Secondary Education</a:t>
            </a:r>
            <a:endParaRPr lang="en-US" dirty="0"/>
          </a:p>
        </p:txBody>
      </p:sp>
      <p:sp>
        <p:nvSpPr>
          <p:cNvPr id="6" name="Slide Number Placeholder 5" descr="page number"/>
          <p:cNvSpPr>
            <a:spLocks noGrp="1"/>
          </p:cNvSpPr>
          <p:nvPr>
            <p:ph type="sldNum" sz="quarter" idx="4"/>
          </p:nvPr>
        </p:nvSpPr>
        <p:spPr>
          <a:xfrm>
            <a:off x="8486688" y="5257800"/>
            <a:ext cx="533400" cy="457200"/>
          </a:xfrm>
          <a:prstGeom prst="rect">
            <a:avLst/>
          </a:prstGeom>
        </p:spPr>
        <p:txBody>
          <a:bodyPr vert="horz" lIns="91440" tIns="45720" rIns="91440" bIns="45720" rtlCol="0" anchor="ctr"/>
          <a:lstStyle>
            <a:lvl1pPr algn="ctr">
              <a:defRPr sz="1600">
                <a:solidFill>
                  <a:schemeClr val="tx1">
                    <a:tint val="75000"/>
                  </a:schemeClr>
                </a:solidFill>
                <a:latin typeface="+mj-lt"/>
              </a:defRPr>
            </a:lvl1pPr>
          </a:lstStyle>
          <a:p>
            <a:fld id="{BD26C40E-487C-40A4-A841-8174FD7B7142}"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749" r:id="rId1"/>
    <p:sldLayoutId id="2147483750" r:id="rId2"/>
    <p:sldLayoutId id="2147483751" r:id="rId3"/>
    <p:sldLayoutId id="2147483752" r:id="rId4"/>
    <p:sldLayoutId id="2147483753" r:id="rId5"/>
    <p:sldLayoutId id="2147483754" r:id="rId6"/>
    <p:sldLayoutId id="2147483755" r:id="rId7"/>
    <p:sldLayoutId id="2147483756" r:id="rId8"/>
    <p:sldLayoutId id="2147483757" r:id="rId9"/>
    <p:sldLayoutId id="2147483758" r:id="rId10"/>
    <p:sldLayoutId id="2147483759" r:id="rId11"/>
    <p:sldLayoutId id="2147483760" r:id="rId12"/>
    <p:sldLayoutId id="2147483761" r:id="rId13"/>
    <p:sldLayoutId id="2147483769" r:id="rId14"/>
  </p:sldLayoutIdLst>
  <p:hf hdr="0" dt="0"/>
  <p:txStyles>
    <p:titleStyle>
      <a:lvl1pPr algn="l"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Clr>
          <a:schemeClr val="accent1"/>
        </a:buClr>
        <a:buFont typeface="Wingdings 2" pitchFamily="18" charset="2"/>
        <a:buChar char=""/>
        <a:defRPr sz="2800" kern="1200">
          <a:solidFill>
            <a:schemeClr val="tx1"/>
          </a:solidFill>
          <a:latin typeface="Tahoma" pitchFamily="34" charset="0"/>
          <a:ea typeface="Tahoma" pitchFamily="34" charset="0"/>
          <a:cs typeface="Tahoma" pitchFamily="34" charset="0"/>
        </a:defRPr>
      </a:lvl1pPr>
      <a:lvl2pPr marL="742950" indent="-285750" algn="l" defTabSz="914400" rtl="0" eaLnBrk="1" latinLnBrk="0" hangingPunct="1">
        <a:spcBef>
          <a:spcPct val="20000"/>
        </a:spcBef>
        <a:buClr>
          <a:schemeClr val="accent1"/>
        </a:buClr>
        <a:buFont typeface="Wingdings 2" pitchFamily="18" charset="2"/>
        <a:buChar char="ê"/>
        <a:defRPr sz="2400" kern="1200">
          <a:solidFill>
            <a:schemeClr val="tx1"/>
          </a:solidFill>
          <a:latin typeface="Tahoma" pitchFamily="34" charset="0"/>
          <a:ea typeface="Tahoma" pitchFamily="34" charset="0"/>
          <a:cs typeface="Tahoma" pitchFamily="34" charset="0"/>
        </a:defRPr>
      </a:lvl2pPr>
      <a:lvl3pPr marL="1143000" indent="-228600" algn="l" defTabSz="914400" rtl="0" eaLnBrk="1" latinLnBrk="0" hangingPunct="1">
        <a:spcBef>
          <a:spcPct val="20000"/>
        </a:spcBef>
        <a:buClr>
          <a:schemeClr val="accent1"/>
        </a:buClr>
        <a:buFont typeface="Wingdings 2" pitchFamily="18" charset="2"/>
        <a:buChar char="ê"/>
        <a:defRPr sz="2000" kern="1200">
          <a:solidFill>
            <a:schemeClr val="tx1"/>
          </a:solidFill>
          <a:latin typeface="Tahoma" pitchFamily="34" charset="0"/>
          <a:ea typeface="Tahoma" pitchFamily="34" charset="0"/>
          <a:cs typeface="Tahoma" pitchFamily="34" charset="0"/>
        </a:defRPr>
      </a:lvl3pPr>
      <a:lvl4pPr marL="1600200" indent="-228600" algn="l" defTabSz="914400" rtl="0" eaLnBrk="1" latinLnBrk="0" hangingPunct="1">
        <a:spcBef>
          <a:spcPct val="20000"/>
        </a:spcBef>
        <a:buClr>
          <a:schemeClr val="accent1"/>
        </a:buClr>
        <a:buFont typeface="Wingdings 2" pitchFamily="18" charset="2"/>
        <a:buChar char="ê"/>
        <a:defRPr sz="2000" kern="1200">
          <a:solidFill>
            <a:schemeClr val="tx1"/>
          </a:solidFill>
          <a:latin typeface="Tahoma" pitchFamily="34" charset="0"/>
          <a:ea typeface="Tahoma" pitchFamily="34" charset="0"/>
          <a:cs typeface="Tahoma" pitchFamily="34" charset="0"/>
        </a:defRPr>
      </a:lvl4pPr>
      <a:lvl5pPr marL="2057400" indent="-228600" algn="l" defTabSz="914400" rtl="0" eaLnBrk="1" latinLnBrk="0" hangingPunct="1">
        <a:spcBef>
          <a:spcPct val="20000"/>
        </a:spcBef>
        <a:buClr>
          <a:schemeClr val="accent1"/>
        </a:buClr>
        <a:buFont typeface="Wingdings 2" pitchFamily="18" charset="2"/>
        <a:buChar char="ê"/>
        <a:defRPr sz="2000" kern="1200">
          <a:solidFill>
            <a:schemeClr val="tx1"/>
          </a:solidFill>
          <a:latin typeface="Tahoma" pitchFamily="34" charset="0"/>
          <a:ea typeface="Tahoma" pitchFamily="34" charset="0"/>
          <a:cs typeface="Tahoma"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www.doe.mass.edu/news/news.aspx?id=21299"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www.doe.mass.edu/mcas/participation/?section=all" TargetMode="External"/><Relationship Id="rId2" Type="http://schemas.openxmlformats.org/officeDocument/2006/relationships/notesSlide" Target="../notesSlides/notesSlide5.xml"/><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hyperlink" Target="http://practice.parcc.testnav.com/" TargetMode="Externa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oleObject" Target="../embeddings/Microsoft_Office_Excel_97-2003_Worksheet1.xls"/></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hyperlink" Target="http://parcc.pearson.com/technology-setup/" TargetMode="External"/><Relationship Id="rId2" Type="http://schemas.openxmlformats.org/officeDocument/2006/relationships/hyperlink" Target="https://prc.parcconline.org/assessments/parcc-released-items" TargetMode="External"/><Relationship Id="rId1" Type="http://schemas.openxmlformats.org/officeDocument/2006/relationships/slideLayout" Target="../slideLayouts/slideLayout2.xml"/><Relationship Id="rId6" Type="http://schemas.openxmlformats.org/officeDocument/2006/relationships/hyperlink" Target="mailto:assessment@doe.mass.edu" TargetMode="External"/><Relationship Id="rId5" Type="http://schemas.openxmlformats.org/officeDocument/2006/relationships/hyperlink" Target="http://parcc.pearson.com/practice-tests/" TargetMode="External"/><Relationship Id="rId4" Type="http://schemas.openxmlformats.org/officeDocument/2006/relationships/hyperlink" Target="http://www.doe.mass.edu/parcc/testadmin/" TargetMode="Externa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ctrTitle"/>
          </p:nvPr>
        </p:nvSpPr>
        <p:spPr>
          <a:xfrm>
            <a:off x="533400" y="1828800"/>
            <a:ext cx="7772400" cy="2362200"/>
          </a:xfrm>
        </p:spPr>
        <p:txBody>
          <a:bodyPr>
            <a:noAutofit/>
          </a:bodyPr>
          <a:lstStyle/>
          <a:p>
            <a:pPr lvl="0">
              <a:lnSpc>
                <a:spcPct val="150000"/>
              </a:lnSpc>
            </a:pPr>
            <a:r>
              <a:rPr lang="en-US" sz="3600" dirty="0" smtClean="0">
                <a:ea typeface="ＭＳ Ｐゴシック" charset="0"/>
              </a:rPr>
              <a:t>MCAS vs. PARCC</a:t>
            </a:r>
            <a:br>
              <a:rPr lang="en-US" sz="3600" dirty="0" smtClean="0">
                <a:ea typeface="ＭＳ Ｐゴシック" charset="0"/>
              </a:rPr>
            </a:br>
            <a:r>
              <a:rPr lang="en-US" sz="3600" dirty="0" smtClean="0">
                <a:ea typeface="ＭＳ Ｐゴシック" charset="0"/>
              </a:rPr>
              <a:t>Dedham School Committee</a:t>
            </a:r>
            <a:br>
              <a:rPr lang="en-US" sz="3600" dirty="0" smtClean="0">
                <a:ea typeface="ＭＳ Ｐゴシック" charset="0"/>
              </a:rPr>
            </a:br>
            <a:r>
              <a:rPr lang="en-US" sz="3600" dirty="0" smtClean="0">
                <a:ea typeface="ＭＳ Ｐゴシック" charset="0"/>
              </a:rPr>
              <a:t>December 16, 2015</a:t>
            </a:r>
            <a:endParaRPr lang="en-US" sz="3600" dirty="0"/>
          </a:p>
        </p:txBody>
      </p:sp>
      <p:sp>
        <p:nvSpPr>
          <p:cNvPr id="8" name="Subtitle 7"/>
          <p:cNvSpPr>
            <a:spLocks noGrp="1"/>
          </p:cNvSpPr>
          <p:nvPr>
            <p:ph type="subTitle" idx="1"/>
          </p:nvPr>
        </p:nvSpPr>
        <p:spPr>
          <a:xfrm>
            <a:off x="533400" y="4876800"/>
            <a:ext cx="5029200" cy="609600"/>
          </a:xfrm>
        </p:spPr>
        <p:txBody>
          <a:bodyPr>
            <a:normAutofit/>
          </a:bodyPr>
          <a:lstStyle/>
          <a:p>
            <a:pPr lvl="0" fontAlgn="base">
              <a:spcAft>
                <a:spcPct val="0"/>
              </a:spcAft>
              <a:buClrTx/>
              <a:defRPr/>
            </a:pPr>
            <a:r>
              <a:rPr lang="en-US" sz="1400" dirty="0" smtClean="0">
                <a:ea typeface="ＭＳ Ｐゴシック" charset="0"/>
              </a:rPr>
              <a:t>Adapted from DESE “Guidance for school and district leaders”</a:t>
            </a:r>
            <a:br>
              <a:rPr lang="en-US" sz="1400" dirty="0" smtClean="0">
                <a:ea typeface="ＭＳ Ｐゴシック" charset="0"/>
              </a:rPr>
            </a:br>
            <a:r>
              <a:rPr lang="en-US" sz="1400" dirty="0" smtClean="0">
                <a:ea typeface="ＭＳ Ｐゴシック" charset="0"/>
              </a:rPr>
              <a:t>November 23 and 24, 2015</a:t>
            </a:r>
            <a:endParaRPr lang="en-US" sz="1400" dirty="0" smtClean="0">
              <a:solidFill>
                <a:schemeClr val="tx1"/>
              </a:solidFill>
              <a:ea typeface="ＭＳ Ｐゴシック"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74638"/>
            <a:ext cx="8686800" cy="1143000"/>
          </a:xfrm>
        </p:spPr>
        <p:txBody>
          <a:bodyPr>
            <a:normAutofit/>
          </a:bodyPr>
          <a:lstStyle/>
          <a:p>
            <a:r>
              <a:rPr lang="en-US" sz="3800" dirty="0" smtClean="0"/>
              <a:t>Transition plan for student assessment </a:t>
            </a:r>
            <a:endParaRPr lang="en-US" sz="3800" dirty="0"/>
          </a:p>
        </p:txBody>
      </p:sp>
      <p:sp>
        <p:nvSpPr>
          <p:cNvPr id="3" name="Content Placeholder 2"/>
          <p:cNvSpPr>
            <a:spLocks noGrp="1"/>
          </p:cNvSpPr>
          <p:nvPr>
            <p:ph idx="1"/>
          </p:nvPr>
        </p:nvSpPr>
        <p:spPr/>
        <p:txBody>
          <a:bodyPr>
            <a:normAutofit/>
          </a:bodyPr>
          <a:lstStyle/>
          <a:p>
            <a:r>
              <a:rPr lang="en-US" dirty="0" smtClean="0"/>
              <a:t>2016 transition year</a:t>
            </a:r>
          </a:p>
          <a:p>
            <a:pPr lvl="1"/>
            <a:r>
              <a:rPr lang="en-US" dirty="0" smtClean="0"/>
              <a:t>Districts default to test administered in 2015 unless a change is registered: </a:t>
            </a:r>
          </a:p>
          <a:p>
            <a:pPr lvl="2"/>
            <a:r>
              <a:rPr lang="en-US" dirty="0" smtClean="0"/>
              <a:t>MCAS districts in 2015 can choose to switch to PARCC in 2016 and select their mode of administration (CBT or PBT)</a:t>
            </a:r>
          </a:p>
          <a:p>
            <a:pPr lvl="2"/>
            <a:r>
              <a:rPr lang="en-US" dirty="0" smtClean="0"/>
              <a:t>PARCC districts in 2015 can choose to change their mode of administration (CBT or PBT)</a:t>
            </a:r>
          </a:p>
          <a:p>
            <a:r>
              <a:rPr lang="en-US" dirty="0" smtClean="0"/>
              <a:t>2017 and beyond</a:t>
            </a:r>
          </a:p>
          <a:p>
            <a:pPr lvl="1"/>
            <a:r>
              <a:rPr lang="en-US" dirty="0" smtClean="0"/>
              <a:t>Next-generation MCAS </a:t>
            </a:r>
          </a:p>
          <a:p>
            <a:pPr>
              <a:buNone/>
            </a:pPr>
            <a:endParaRPr lang="en-US" dirty="0" smtClean="0"/>
          </a:p>
          <a:p>
            <a:pPr lvl="1"/>
            <a:endParaRPr lang="en-US" dirty="0" smtClean="0"/>
          </a:p>
        </p:txBody>
      </p:sp>
      <p:sp>
        <p:nvSpPr>
          <p:cNvPr id="4" name="Footer Placeholder 3"/>
          <p:cNvSpPr>
            <a:spLocks noGrp="1"/>
          </p:cNvSpPr>
          <p:nvPr>
            <p:ph type="ftr" sz="quarter" idx="11"/>
          </p:nvPr>
        </p:nvSpPr>
        <p:spPr/>
        <p:txBody>
          <a:bodyPr/>
          <a:lstStyle/>
          <a:p>
            <a:r>
              <a:rPr lang="en-US" dirty="0" smtClean="0"/>
              <a:t>Massachusetts Department of Elementary and Secondary Education</a:t>
            </a:r>
            <a:endParaRPr lang="en-US" dirty="0"/>
          </a:p>
        </p:txBody>
      </p:sp>
      <p:sp>
        <p:nvSpPr>
          <p:cNvPr id="5" name="Slide Number Placeholder 4"/>
          <p:cNvSpPr>
            <a:spLocks noGrp="1"/>
          </p:cNvSpPr>
          <p:nvPr>
            <p:ph type="sldNum" sz="quarter" idx="12"/>
          </p:nvPr>
        </p:nvSpPr>
        <p:spPr/>
        <p:txBody>
          <a:bodyPr/>
          <a:lstStyle/>
          <a:p>
            <a:fld id="{BD26C40E-487C-40A4-A841-8174FD7B7142}" type="slidenum">
              <a:rPr lang="en-US" smtClean="0"/>
              <a:pPr/>
              <a:t>2</a:t>
            </a:fld>
            <a:endParaRPr lang="en-US" dirty="0"/>
          </a:p>
        </p:txBody>
      </p:sp>
      <p:sp>
        <p:nvSpPr>
          <p:cNvPr id="6" name="TextBox 5"/>
          <p:cNvSpPr txBox="1"/>
          <p:nvPr/>
        </p:nvSpPr>
        <p:spPr>
          <a:xfrm>
            <a:off x="762000" y="5562600"/>
            <a:ext cx="7391400" cy="646331"/>
          </a:xfrm>
          <a:prstGeom prst="rect">
            <a:avLst/>
          </a:prstGeom>
          <a:noFill/>
        </p:spPr>
        <p:txBody>
          <a:bodyPr wrap="square" rtlCol="0">
            <a:spAutoFit/>
          </a:bodyPr>
          <a:lstStyle/>
          <a:p>
            <a:r>
              <a:rPr lang="en-US" dirty="0" smtClean="0"/>
              <a:t>The Commissioner’s recommendation, as approved by the Board of Elementary and Secondary Education, is available through </a:t>
            </a:r>
            <a:r>
              <a:rPr lang="en-US" dirty="0" smtClean="0">
                <a:hlinkClick r:id="rId3"/>
              </a:rPr>
              <a:t>here</a:t>
            </a:r>
            <a:r>
              <a:rPr lang="en-US" dirty="0" smtClean="0"/>
              <a:t>.</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 calcmode="lin" valueType="num">
                                      <p:cBhvr additive="base">
                                        <p:cTn id="1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anim calcmode="lin" valueType="num">
                                      <p:cBhvr additive="base">
                                        <p:cTn id="23"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nodeType="clickEffect">
                                  <p:stCondLst>
                                    <p:cond delay="0"/>
                                  </p:stCondLst>
                                  <p:childTnLst>
                                    <p:set>
                                      <p:cBhvr>
                                        <p:cTn id="28" dur="1" fill="hold">
                                          <p:stCondLst>
                                            <p:cond delay="0"/>
                                          </p:stCondLst>
                                        </p:cTn>
                                        <p:tgtEl>
                                          <p:spTgt spid="3">
                                            <p:txEl>
                                              <p:pRg st="4" end="4"/>
                                            </p:txEl>
                                          </p:spTgt>
                                        </p:tgtEl>
                                        <p:attrNameLst>
                                          <p:attrName>style.visibility</p:attrName>
                                        </p:attrNameLst>
                                      </p:cBhvr>
                                      <p:to>
                                        <p:strVal val="visible"/>
                                      </p:to>
                                    </p:set>
                                    <p:anim calcmode="lin" valueType="num">
                                      <p:cBhvr additive="base">
                                        <p:cTn id="2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3">
                                            <p:txEl>
                                              <p:pRg st="4" end="4"/>
                                            </p:txEl>
                                          </p:spTgt>
                                        </p:tgtEl>
                                        <p:attrNameLst>
                                          <p:attrName>ppt_y</p:attrName>
                                        </p:attrNameLst>
                                      </p:cBhvr>
                                      <p:tavLst>
                                        <p:tav tm="0">
                                          <p:val>
                                            <p:strVal val="1+#ppt_h/2"/>
                                          </p:val>
                                        </p:tav>
                                        <p:tav tm="100000">
                                          <p:val>
                                            <p:strVal val="#ppt_y"/>
                                          </p:val>
                                        </p:tav>
                                      </p:tavLst>
                                    </p:anim>
                                  </p:childTnLst>
                                </p:cTn>
                              </p:par>
                              <p:par>
                                <p:cTn id="31" presetID="2" presetClass="entr" presetSubtype="4" fill="hold" nodeType="withEffect">
                                  <p:stCondLst>
                                    <p:cond delay="0"/>
                                  </p:stCondLst>
                                  <p:childTnLst>
                                    <p:set>
                                      <p:cBhvr>
                                        <p:cTn id="32" dur="1" fill="hold">
                                          <p:stCondLst>
                                            <p:cond delay="0"/>
                                          </p:stCondLst>
                                        </p:cTn>
                                        <p:tgtEl>
                                          <p:spTgt spid="3">
                                            <p:txEl>
                                              <p:pRg st="5" end="5"/>
                                            </p:txEl>
                                          </p:spTgt>
                                        </p:tgtEl>
                                        <p:attrNameLst>
                                          <p:attrName>style.visibility</p:attrName>
                                        </p:attrNameLst>
                                      </p:cBhvr>
                                      <p:to>
                                        <p:strVal val="visible"/>
                                      </p:to>
                                    </p:set>
                                    <p:anim calcmode="lin" valueType="num">
                                      <p:cBhvr additive="base">
                                        <p:cTn id="33"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r>
              <a:rPr lang="en-US" smtClean="0"/>
              <a:t>Massachusetts Department of Elementary and Secondary Education</a:t>
            </a:r>
            <a:endParaRPr lang="en-US"/>
          </a:p>
        </p:txBody>
      </p:sp>
      <p:sp>
        <p:nvSpPr>
          <p:cNvPr id="5" name="Slide Number Placeholder 4"/>
          <p:cNvSpPr>
            <a:spLocks noGrp="1"/>
          </p:cNvSpPr>
          <p:nvPr>
            <p:ph type="sldNum" sz="quarter" idx="12"/>
          </p:nvPr>
        </p:nvSpPr>
        <p:spPr/>
        <p:txBody>
          <a:bodyPr/>
          <a:lstStyle/>
          <a:p>
            <a:fld id="{BD26C40E-487C-40A4-A841-8174FD7B7142}" type="slidenum">
              <a:rPr lang="en-US" smtClean="0"/>
              <a:pPr/>
              <a:t>3</a:t>
            </a:fld>
            <a:endParaRPr lang="en-US"/>
          </a:p>
        </p:txBody>
      </p:sp>
      <p:sp>
        <p:nvSpPr>
          <p:cNvPr id="90" name="Title 1"/>
          <p:cNvSpPr>
            <a:spLocks noGrp="1"/>
          </p:cNvSpPr>
          <p:nvPr>
            <p:ph type="title"/>
          </p:nvPr>
        </p:nvSpPr>
        <p:spPr/>
        <p:txBody>
          <a:bodyPr>
            <a:normAutofit fontScale="90000"/>
          </a:bodyPr>
          <a:lstStyle/>
          <a:p>
            <a:pPr algn="ctr"/>
            <a:r>
              <a:rPr lang="en-US" dirty="0" smtClean="0"/>
              <a:t>District Choices for Grades 3-8 in 2015-16</a:t>
            </a:r>
            <a:endParaRPr lang="en-US" dirty="0"/>
          </a:p>
        </p:txBody>
      </p:sp>
      <p:pic>
        <p:nvPicPr>
          <p:cNvPr id="40961" name="Picture 1" descr="District Choice for grades 3-8 in 2015-16 depending upon your 2014-2015 choice according to the chart below. &#10;&#10;Chart shows 2014-2015 MCAS and PARCC flow of for choice - from test being given to hold harmless. "/>
          <p:cNvPicPr>
            <a:picLocks noChangeAspect="1" noChangeArrowheads="1"/>
          </p:cNvPicPr>
          <p:nvPr/>
        </p:nvPicPr>
        <p:blipFill>
          <a:blip r:embed="rId3" cstate="print"/>
          <a:srcRect/>
          <a:stretch>
            <a:fillRect/>
          </a:stretch>
        </p:blipFill>
        <p:spPr bwMode="auto">
          <a:xfrm>
            <a:off x="838200" y="1718168"/>
            <a:ext cx="7620000" cy="4149232"/>
          </a:xfrm>
          <a:prstGeom prst="rect">
            <a:avLst/>
          </a:prstGeom>
          <a:noFill/>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74638"/>
            <a:ext cx="8686800" cy="1143000"/>
          </a:xfrm>
        </p:spPr>
        <p:txBody>
          <a:bodyPr>
            <a:normAutofit/>
          </a:bodyPr>
          <a:lstStyle/>
          <a:p>
            <a:r>
              <a:rPr lang="en-US" sz="3800" dirty="0" smtClean="0"/>
              <a:t>Additional 2016 Administration Details </a:t>
            </a:r>
            <a:endParaRPr lang="en-US" sz="3800" dirty="0">
              <a:solidFill>
                <a:srgbClr val="FF0000"/>
              </a:solidFill>
            </a:endParaRPr>
          </a:p>
        </p:txBody>
      </p:sp>
      <p:sp>
        <p:nvSpPr>
          <p:cNvPr id="3" name="Content Placeholder 2"/>
          <p:cNvSpPr>
            <a:spLocks noGrp="1"/>
          </p:cNvSpPr>
          <p:nvPr>
            <p:ph idx="1"/>
          </p:nvPr>
        </p:nvSpPr>
        <p:spPr/>
        <p:txBody>
          <a:bodyPr>
            <a:normAutofit/>
          </a:bodyPr>
          <a:lstStyle/>
          <a:p>
            <a:r>
              <a:rPr lang="en-US" dirty="0" smtClean="0"/>
              <a:t>PARCC</a:t>
            </a:r>
          </a:p>
          <a:p>
            <a:pPr lvl="1"/>
            <a:r>
              <a:rPr lang="en-US" dirty="0" smtClean="0"/>
              <a:t>Districts can assign students to either the grade 8 math test or Algebra I test.</a:t>
            </a:r>
          </a:p>
          <a:p>
            <a:pPr>
              <a:buNone/>
            </a:pPr>
            <a:endParaRPr lang="en-US" dirty="0" smtClean="0"/>
          </a:p>
          <a:p>
            <a:r>
              <a:rPr lang="en-US" dirty="0" smtClean="0"/>
              <a:t>MCAS (augmented with a small number of PARCC items)</a:t>
            </a:r>
          </a:p>
          <a:p>
            <a:pPr lvl="1"/>
            <a:r>
              <a:rPr lang="en-US" dirty="0" smtClean="0"/>
              <a:t>As part of the PARCC portion of the ELA test, students will write in response to text in all grades. </a:t>
            </a:r>
          </a:p>
          <a:p>
            <a:pPr lvl="1"/>
            <a:r>
              <a:rPr lang="en-US" dirty="0" smtClean="0"/>
              <a:t>Elimination of </a:t>
            </a:r>
            <a:r>
              <a:rPr lang="en-US" dirty="0"/>
              <a:t>the ELA Composition (grades 4 </a:t>
            </a:r>
            <a:r>
              <a:rPr lang="en-US" dirty="0" smtClean="0"/>
              <a:t>&amp;7)</a:t>
            </a:r>
            <a:endParaRPr lang="en-US" dirty="0"/>
          </a:p>
          <a:p>
            <a:pPr lvl="1"/>
            <a:endParaRPr lang="en-US" dirty="0" smtClean="0"/>
          </a:p>
          <a:p>
            <a:pPr lvl="1">
              <a:buNone/>
            </a:pPr>
            <a:endParaRPr lang="en-US" dirty="0"/>
          </a:p>
        </p:txBody>
      </p:sp>
      <p:sp>
        <p:nvSpPr>
          <p:cNvPr id="4" name="Footer Placeholder 3"/>
          <p:cNvSpPr>
            <a:spLocks noGrp="1"/>
          </p:cNvSpPr>
          <p:nvPr>
            <p:ph type="ftr" sz="quarter" idx="11"/>
          </p:nvPr>
        </p:nvSpPr>
        <p:spPr/>
        <p:txBody>
          <a:bodyPr/>
          <a:lstStyle/>
          <a:p>
            <a:r>
              <a:rPr lang="en-US" dirty="0" smtClean="0"/>
              <a:t>Massachusetts Department of Elementary and Secondary Education</a:t>
            </a:r>
            <a:endParaRPr lang="en-US" dirty="0"/>
          </a:p>
        </p:txBody>
      </p:sp>
      <p:sp>
        <p:nvSpPr>
          <p:cNvPr id="5" name="Slide Number Placeholder 4"/>
          <p:cNvSpPr>
            <a:spLocks noGrp="1"/>
          </p:cNvSpPr>
          <p:nvPr>
            <p:ph type="sldNum" sz="quarter" idx="12"/>
          </p:nvPr>
        </p:nvSpPr>
        <p:spPr/>
        <p:txBody>
          <a:bodyPr/>
          <a:lstStyle/>
          <a:p>
            <a:fld id="{BD26C40E-487C-40A4-A841-8174FD7B7142}" type="slidenum">
              <a:rPr lang="en-US" smtClean="0"/>
              <a:pPr/>
              <a:t>4</a:t>
            </a:fld>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 calcmode="lin" valueType="num">
                                      <p:cBhvr additive="base">
                                        <p:cTn id="17"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3" end="3"/>
                                            </p:txEl>
                                          </p:spTgt>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 calcmode="lin" valueType="num">
                                      <p:cBhvr additive="base">
                                        <p:cTn id="2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3">
                                            <p:txEl>
                                              <p:pRg st="4" end="4"/>
                                            </p:txEl>
                                          </p:spTgt>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anim calcmode="lin" valueType="num">
                                      <p:cBhvr additive="base">
                                        <p:cTn id="25"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74638"/>
            <a:ext cx="8686800" cy="1143000"/>
          </a:xfrm>
        </p:spPr>
        <p:txBody>
          <a:bodyPr>
            <a:noAutofit/>
          </a:bodyPr>
          <a:lstStyle/>
          <a:p>
            <a:r>
              <a:rPr lang="en-US" sz="3800" dirty="0" smtClean="0"/>
              <a:t>All districts will continue to administer:</a:t>
            </a:r>
            <a:endParaRPr lang="en-US" sz="3800" dirty="0"/>
          </a:p>
        </p:txBody>
      </p:sp>
      <p:sp>
        <p:nvSpPr>
          <p:cNvPr id="3" name="Content Placeholder 2"/>
          <p:cNvSpPr>
            <a:spLocks noGrp="1"/>
          </p:cNvSpPr>
          <p:nvPr>
            <p:ph idx="1"/>
          </p:nvPr>
        </p:nvSpPr>
        <p:spPr>
          <a:xfrm>
            <a:off x="609600" y="1798637"/>
            <a:ext cx="7924800" cy="4602163"/>
          </a:xfrm>
        </p:spPr>
        <p:txBody>
          <a:bodyPr/>
          <a:lstStyle/>
          <a:p>
            <a:r>
              <a:rPr lang="en-US" dirty="0" smtClean="0"/>
              <a:t>Grade 5 and 8 MCAS Science and Technology/Engineering tests</a:t>
            </a:r>
          </a:p>
          <a:p>
            <a:r>
              <a:rPr lang="en-US" dirty="0" smtClean="0"/>
              <a:t>Grade 10 MCAS ELA and Mathematics tests</a:t>
            </a:r>
          </a:p>
          <a:p>
            <a:r>
              <a:rPr lang="en-US" dirty="0" smtClean="0"/>
              <a:t>High school MCAS Science and Technology/Engineering tests </a:t>
            </a:r>
          </a:p>
          <a:p>
            <a:r>
              <a:rPr lang="en-US" dirty="0" smtClean="0"/>
              <a:t>High school MCAS retests</a:t>
            </a:r>
          </a:p>
          <a:p>
            <a:r>
              <a:rPr lang="en-US" dirty="0" smtClean="0"/>
              <a:t>MCAS-Alt</a:t>
            </a:r>
          </a:p>
        </p:txBody>
      </p:sp>
      <p:sp>
        <p:nvSpPr>
          <p:cNvPr id="4" name="Footer Placeholder 3"/>
          <p:cNvSpPr>
            <a:spLocks noGrp="1"/>
          </p:cNvSpPr>
          <p:nvPr>
            <p:ph type="ftr" sz="quarter" idx="11"/>
          </p:nvPr>
        </p:nvSpPr>
        <p:spPr/>
        <p:txBody>
          <a:bodyPr/>
          <a:lstStyle/>
          <a:p>
            <a:r>
              <a:rPr lang="en-US" dirty="0" smtClean="0"/>
              <a:t>Massachusetts Department of Elementary and Secondary Education</a:t>
            </a:r>
            <a:endParaRPr lang="en-US" dirty="0"/>
          </a:p>
        </p:txBody>
      </p:sp>
      <p:sp>
        <p:nvSpPr>
          <p:cNvPr id="5" name="Slide Number Placeholder 4"/>
          <p:cNvSpPr>
            <a:spLocks noGrp="1"/>
          </p:cNvSpPr>
          <p:nvPr>
            <p:ph type="sldNum" sz="quarter" idx="12"/>
          </p:nvPr>
        </p:nvSpPr>
        <p:spPr/>
        <p:txBody>
          <a:bodyPr/>
          <a:lstStyle/>
          <a:p>
            <a:fld id="{BD26C40E-487C-40A4-A841-8174FD7B7142}" type="slidenum">
              <a:rPr lang="en-US" smtClean="0"/>
              <a:pPr/>
              <a:t>5</a:t>
            </a:fld>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274638"/>
            <a:ext cx="8839200" cy="1143000"/>
          </a:xfrm>
        </p:spPr>
        <p:txBody>
          <a:bodyPr>
            <a:normAutofit/>
          </a:bodyPr>
          <a:lstStyle/>
          <a:p>
            <a:pPr algn="ctr"/>
            <a:r>
              <a:rPr lang="en-US" sz="3200" dirty="0" smtClean="0"/>
              <a:t>Districts that did MCAS in 2015 (Dedham) may:</a:t>
            </a:r>
            <a:endParaRPr lang="en-US" sz="3200" dirty="0"/>
          </a:p>
        </p:txBody>
      </p:sp>
      <p:sp>
        <p:nvSpPr>
          <p:cNvPr id="3" name="Content Placeholder 2"/>
          <p:cNvSpPr>
            <a:spLocks noGrp="1"/>
          </p:cNvSpPr>
          <p:nvPr>
            <p:ph idx="1"/>
          </p:nvPr>
        </p:nvSpPr>
        <p:spPr/>
        <p:txBody>
          <a:bodyPr/>
          <a:lstStyle/>
          <a:p>
            <a:pPr lvl="0"/>
            <a:r>
              <a:rPr lang="en-US" dirty="0" smtClean="0"/>
              <a:t>Choose MCAS</a:t>
            </a:r>
          </a:p>
          <a:p>
            <a:pPr lvl="0">
              <a:buNone/>
            </a:pPr>
            <a:r>
              <a:rPr lang="en-US" b="1" dirty="0" smtClean="0"/>
              <a:t>OR</a:t>
            </a:r>
          </a:p>
          <a:p>
            <a:pPr lvl="0"/>
            <a:r>
              <a:rPr lang="en-US" dirty="0" smtClean="0"/>
              <a:t>Choose PARCC</a:t>
            </a:r>
          </a:p>
          <a:p>
            <a:pPr lvl="1"/>
            <a:r>
              <a:rPr lang="en-US" sz="2600" dirty="0" smtClean="0"/>
              <a:t>Choose mode of administration for each school (CBT or PBT).</a:t>
            </a:r>
          </a:p>
          <a:p>
            <a:pPr lvl="1"/>
            <a:r>
              <a:rPr lang="en-US" sz="2600" dirty="0" smtClean="0"/>
              <a:t>Choose grade 8 math test and/or Algebra I test for grade 8 students.</a:t>
            </a:r>
          </a:p>
          <a:p>
            <a:pPr>
              <a:buNone/>
            </a:pPr>
            <a:endParaRPr lang="en-US" dirty="0" smtClean="0"/>
          </a:p>
        </p:txBody>
      </p:sp>
      <p:sp>
        <p:nvSpPr>
          <p:cNvPr id="4" name="Footer Placeholder 3"/>
          <p:cNvSpPr>
            <a:spLocks noGrp="1"/>
          </p:cNvSpPr>
          <p:nvPr>
            <p:ph type="ftr" sz="quarter" idx="11"/>
          </p:nvPr>
        </p:nvSpPr>
        <p:spPr/>
        <p:txBody>
          <a:bodyPr/>
          <a:lstStyle/>
          <a:p>
            <a:r>
              <a:rPr lang="en-US" dirty="0" smtClean="0"/>
              <a:t>Massachusetts Department of Elementary and Secondary Education</a:t>
            </a:r>
            <a:endParaRPr lang="en-US" dirty="0"/>
          </a:p>
        </p:txBody>
      </p:sp>
      <p:sp>
        <p:nvSpPr>
          <p:cNvPr id="5" name="Slide Number Placeholder 4"/>
          <p:cNvSpPr>
            <a:spLocks noGrp="1"/>
          </p:cNvSpPr>
          <p:nvPr>
            <p:ph type="sldNum" sz="quarter" idx="12"/>
          </p:nvPr>
        </p:nvSpPr>
        <p:spPr/>
        <p:txBody>
          <a:bodyPr/>
          <a:lstStyle/>
          <a:p>
            <a:fld id="{BD26C40E-487C-40A4-A841-8174FD7B7142}" type="slidenum">
              <a:rPr lang="en-US" smtClean="0"/>
              <a:pPr/>
              <a:t>6</a:t>
            </a:fld>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 calcmode="lin" valueType="num">
                                      <p:cBhvr additive="base">
                                        <p:cTn id="1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anim calcmode="lin" valueType="num">
                                      <p:cBhvr additive="base">
                                        <p:cTn id="23"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nodeType="clickEffect">
                                  <p:stCondLst>
                                    <p:cond delay="0"/>
                                  </p:stCondLst>
                                  <p:childTnLst>
                                    <p:set>
                                      <p:cBhvr>
                                        <p:cTn id="28" dur="1" fill="hold">
                                          <p:stCondLst>
                                            <p:cond delay="0"/>
                                          </p:stCondLst>
                                        </p:cTn>
                                        <p:tgtEl>
                                          <p:spTgt spid="3">
                                            <p:txEl>
                                              <p:pRg st="4" end="4"/>
                                            </p:txEl>
                                          </p:spTgt>
                                        </p:tgtEl>
                                        <p:attrNameLst>
                                          <p:attrName>style.visibility</p:attrName>
                                        </p:attrNameLst>
                                      </p:cBhvr>
                                      <p:to>
                                        <p:strVal val="visible"/>
                                      </p:to>
                                    </p:set>
                                    <p:anim calcmode="lin" valueType="num">
                                      <p:cBhvr additive="base">
                                        <p:cTn id="2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74638"/>
            <a:ext cx="8610600" cy="1173162"/>
          </a:xfrm>
        </p:spPr>
        <p:txBody>
          <a:bodyPr>
            <a:normAutofit fontScale="90000"/>
          </a:bodyPr>
          <a:lstStyle/>
          <a:p>
            <a:r>
              <a:rPr lang="en-US" dirty="0" smtClean="0"/>
              <a:t>December 18 Deadline for Decisions</a:t>
            </a:r>
            <a:endParaRPr lang="en-US" dirty="0"/>
          </a:p>
        </p:txBody>
      </p:sp>
      <p:sp>
        <p:nvSpPr>
          <p:cNvPr id="3" name="Content Placeholder 2"/>
          <p:cNvSpPr>
            <a:spLocks noGrp="1"/>
          </p:cNvSpPr>
          <p:nvPr>
            <p:ph idx="1"/>
          </p:nvPr>
        </p:nvSpPr>
        <p:spPr/>
        <p:txBody>
          <a:bodyPr/>
          <a:lstStyle/>
          <a:p>
            <a:r>
              <a:rPr lang="en-US" dirty="0" smtClean="0"/>
              <a:t>Districts that do not register their decision by December 18 </a:t>
            </a:r>
            <a:r>
              <a:rPr lang="en-US" u="sng" dirty="0" smtClean="0"/>
              <a:t>will default</a:t>
            </a:r>
            <a:r>
              <a:rPr lang="en-US" b="1" u="sng" dirty="0" smtClean="0"/>
              <a:t> </a:t>
            </a:r>
            <a:r>
              <a:rPr lang="en-US" u="sng" dirty="0" smtClean="0"/>
              <a:t>to 2015 assessments </a:t>
            </a:r>
          </a:p>
          <a:p>
            <a:pPr lvl="1"/>
            <a:endParaRPr lang="en-US" dirty="0" smtClean="0"/>
          </a:p>
          <a:p>
            <a:pPr lvl="1"/>
            <a:r>
              <a:rPr lang="en-US" dirty="0" smtClean="0"/>
              <a:t>MCAS will be default for MCAS schools</a:t>
            </a:r>
          </a:p>
          <a:p>
            <a:pPr lvl="1"/>
            <a:r>
              <a:rPr lang="en-US" dirty="0" smtClean="0"/>
              <a:t>PARCC mode of administration (CBT or PBT)</a:t>
            </a:r>
          </a:p>
          <a:p>
            <a:pPr lvl="1"/>
            <a:r>
              <a:rPr lang="en-US" dirty="0" smtClean="0"/>
              <a:t>PARCC Algebra I or grade 8 math exams</a:t>
            </a:r>
          </a:p>
          <a:p>
            <a:pPr>
              <a:buNone/>
            </a:pPr>
            <a:endParaRPr lang="en-US" dirty="0" smtClean="0"/>
          </a:p>
        </p:txBody>
      </p:sp>
      <p:sp>
        <p:nvSpPr>
          <p:cNvPr id="4" name="Footer Placeholder 3"/>
          <p:cNvSpPr>
            <a:spLocks noGrp="1"/>
          </p:cNvSpPr>
          <p:nvPr>
            <p:ph type="ftr" sz="quarter" idx="11"/>
          </p:nvPr>
        </p:nvSpPr>
        <p:spPr/>
        <p:txBody>
          <a:bodyPr/>
          <a:lstStyle/>
          <a:p>
            <a:r>
              <a:rPr lang="en-US" dirty="0" smtClean="0"/>
              <a:t>Massachusetts Department of Elementary and Secondary Education</a:t>
            </a:r>
            <a:endParaRPr lang="en-US" dirty="0"/>
          </a:p>
        </p:txBody>
      </p:sp>
      <p:sp>
        <p:nvSpPr>
          <p:cNvPr id="5" name="Slide Number Placeholder 4"/>
          <p:cNvSpPr>
            <a:spLocks noGrp="1"/>
          </p:cNvSpPr>
          <p:nvPr>
            <p:ph type="sldNum" sz="quarter" idx="12"/>
          </p:nvPr>
        </p:nvSpPr>
        <p:spPr/>
        <p:txBody>
          <a:bodyPr/>
          <a:lstStyle/>
          <a:p>
            <a:fld id="{BD26C40E-487C-40A4-A841-8174FD7B7142}" type="slidenum">
              <a:rPr lang="en-US" smtClean="0"/>
              <a:pPr/>
              <a:t>7</a:t>
            </a:fld>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additive="base">
                                        <p:cTn id="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2" end="2"/>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anim calcmode="lin" valueType="num">
                                      <p:cBhvr additive="base">
                                        <p:cTn id="11"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3" end="3"/>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anim calcmode="lin" valueType="num">
                                      <p:cBhvr additive="base">
                                        <p:cTn id="1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0" y="152400"/>
            <a:ext cx="9144000" cy="762000"/>
          </a:xfrm>
          <a:prstGeom prst="rect">
            <a:avLst/>
          </a:prstGeom>
        </p:spPr>
        <p:txBody>
          <a:bodyPr>
            <a:noAutofit/>
          </a:bodyPr>
          <a:lstStyle/>
          <a:p>
            <a:pPr lvl="0" algn="ctr">
              <a:lnSpc>
                <a:spcPct val="90000"/>
              </a:lnSpc>
              <a:spcBef>
                <a:spcPct val="0"/>
              </a:spcBef>
            </a:pPr>
            <a:r>
              <a:rPr lang="en-US" sz="4000" dirty="0" smtClean="0">
                <a:latin typeface="+mj-lt"/>
              </a:rPr>
              <a:t>Accessibility and Accommodations Overview</a:t>
            </a:r>
            <a:endParaRPr kumimoji="0" lang="en-US" sz="4000" i="0" u="none" strike="noStrike" kern="1200" cap="none" spc="0" normalizeH="0" baseline="0" noProof="0" dirty="0" smtClean="0">
              <a:ln>
                <a:noFill/>
              </a:ln>
              <a:solidFill>
                <a:schemeClr val="tx1"/>
              </a:solidFill>
              <a:effectLst/>
              <a:uLnTx/>
              <a:uFillTx/>
              <a:latin typeface="+mj-lt"/>
              <a:ea typeface="+mj-ea"/>
              <a:cs typeface="+mj-cs"/>
            </a:endParaRPr>
          </a:p>
        </p:txBody>
      </p:sp>
      <p:sp>
        <p:nvSpPr>
          <p:cNvPr id="5" name="Content Placeholder 2"/>
          <p:cNvSpPr txBox="1">
            <a:spLocks/>
          </p:cNvSpPr>
          <p:nvPr/>
        </p:nvSpPr>
        <p:spPr>
          <a:xfrm>
            <a:off x="76200" y="990600"/>
            <a:ext cx="8991600" cy="4876800"/>
          </a:xfrm>
          <a:prstGeom prst="rect">
            <a:avLst/>
          </a:prstGeom>
          <a:noFill/>
        </p:spPr>
        <p:txBody>
          <a:bodyPr/>
          <a:lstStyle/>
          <a:p>
            <a:pPr marL="395288" indent="-395288">
              <a:buClr>
                <a:schemeClr val="accent1"/>
              </a:buClr>
            </a:pPr>
            <a:r>
              <a:rPr lang="en-US" sz="2800" b="1" dirty="0" smtClean="0">
                <a:latin typeface="+mn-lt"/>
              </a:rPr>
              <a:t>MCAS:</a:t>
            </a:r>
          </a:p>
          <a:p>
            <a:pPr marL="395288" indent="-395288">
              <a:spcAft>
                <a:spcPts val="600"/>
              </a:spcAft>
              <a:buClr>
                <a:schemeClr val="accent1"/>
              </a:buClr>
              <a:buFont typeface="Wingdings 2" pitchFamily="18" charset="2"/>
              <a:buChar char="ê"/>
            </a:pPr>
            <a:r>
              <a:rPr lang="en-US" sz="2800" dirty="0" smtClean="0">
                <a:latin typeface="+mn-lt"/>
              </a:rPr>
              <a:t>2015-2016 Participation Requirements remain </a:t>
            </a:r>
            <a:r>
              <a:rPr lang="en-US" sz="2800" dirty="0" smtClean="0"/>
              <a:t>in effect: </a:t>
            </a:r>
            <a:r>
              <a:rPr lang="en-US" sz="2500" dirty="0" smtClean="0">
                <a:hlinkClick r:id="rId3"/>
              </a:rPr>
              <a:t>www.doe.mass.edu/mcas/participation/?section=all</a:t>
            </a:r>
            <a:endParaRPr lang="en-US" sz="2500" dirty="0" smtClean="0"/>
          </a:p>
          <a:p>
            <a:pPr marL="395288" indent="-395288">
              <a:buClr>
                <a:schemeClr val="accent1"/>
              </a:buClr>
            </a:pPr>
            <a:r>
              <a:rPr lang="en-US" sz="2800" b="1" dirty="0" smtClean="0">
                <a:latin typeface="+mn-lt"/>
              </a:rPr>
              <a:t>PARCC:</a:t>
            </a:r>
          </a:p>
          <a:p>
            <a:pPr marL="395288" indent="-395288">
              <a:buClr>
                <a:schemeClr val="accent1"/>
              </a:buClr>
              <a:buFont typeface="Wingdings 2" pitchFamily="18" charset="2"/>
              <a:buChar char="ê"/>
            </a:pPr>
            <a:r>
              <a:rPr lang="en-US" sz="2800" dirty="0" smtClean="0">
                <a:latin typeface="+mn-lt"/>
              </a:rPr>
              <a:t>Many “accommodations” for MCAS are built into computer-based PARCC tests as </a:t>
            </a:r>
            <a:r>
              <a:rPr lang="en-US" sz="2800" b="1" dirty="0" smtClean="0"/>
              <a:t>a</a:t>
            </a:r>
            <a:r>
              <a:rPr lang="en-US" sz="2800" b="1" dirty="0" smtClean="0">
                <a:latin typeface="+mn-lt"/>
              </a:rPr>
              <a:t>ccessibility features </a:t>
            </a:r>
            <a:r>
              <a:rPr lang="en-US" sz="2800" dirty="0" smtClean="0"/>
              <a:t>for </a:t>
            </a:r>
            <a:r>
              <a:rPr lang="en-US" sz="2800" i="1" dirty="0" smtClean="0"/>
              <a:t>all students</a:t>
            </a:r>
            <a:r>
              <a:rPr lang="en-US" sz="2800" dirty="0" smtClean="0">
                <a:latin typeface="+mn-lt"/>
              </a:rPr>
              <a:t>.</a:t>
            </a:r>
          </a:p>
          <a:p>
            <a:pPr marL="395288" indent="-395288">
              <a:buClr>
                <a:schemeClr val="accent1"/>
              </a:buClr>
              <a:buFont typeface="Wingdings 2" pitchFamily="18" charset="2"/>
              <a:buChar char="ê"/>
            </a:pPr>
            <a:r>
              <a:rPr lang="en-US" sz="2800" dirty="0" smtClean="0">
                <a:latin typeface="+mn-lt"/>
              </a:rPr>
              <a:t>Many </a:t>
            </a:r>
            <a:r>
              <a:rPr lang="en-US" sz="2800" b="1" dirty="0" smtClean="0"/>
              <a:t>t</a:t>
            </a:r>
            <a:r>
              <a:rPr lang="en-US" sz="2800" b="1" dirty="0" smtClean="0">
                <a:latin typeface="+mn-lt"/>
              </a:rPr>
              <a:t>est administration considerations </a:t>
            </a:r>
            <a:r>
              <a:rPr lang="en-US" sz="2800" dirty="0" smtClean="0">
                <a:latin typeface="+mn-lt"/>
              </a:rPr>
              <a:t>are available to </a:t>
            </a:r>
            <a:r>
              <a:rPr lang="en-US" sz="2800" i="1" dirty="0" smtClean="0">
                <a:latin typeface="+mn-lt"/>
              </a:rPr>
              <a:t>any student</a:t>
            </a:r>
            <a:r>
              <a:rPr lang="en-US" sz="2800" dirty="0" smtClean="0">
                <a:latin typeface="+mn-lt"/>
              </a:rPr>
              <a:t>, at discretion of principal.</a:t>
            </a:r>
          </a:p>
          <a:p>
            <a:pPr marL="395288" indent="-395288">
              <a:buClr>
                <a:schemeClr val="accent1"/>
              </a:buClr>
              <a:buFont typeface="Wingdings 2" pitchFamily="18" charset="2"/>
              <a:buChar char="ê"/>
            </a:pPr>
            <a:r>
              <a:rPr lang="en-US" sz="2800" b="1" dirty="0" smtClean="0">
                <a:latin typeface="+mn-lt"/>
              </a:rPr>
              <a:t>Accommodations</a:t>
            </a:r>
            <a:r>
              <a:rPr lang="en-US" sz="2800" dirty="0" smtClean="0">
                <a:latin typeface="+mn-lt"/>
              </a:rPr>
              <a:t> are available only to students with disabilities and English language learners.</a:t>
            </a:r>
          </a:p>
          <a:p>
            <a:pPr>
              <a:buClr>
                <a:schemeClr val="accent1"/>
              </a:buClr>
            </a:pPr>
            <a:r>
              <a:rPr lang="en-US" sz="2800" b="1" dirty="0" smtClean="0"/>
              <a:t>MCAS-Alt: </a:t>
            </a:r>
          </a:p>
          <a:p>
            <a:pPr marL="404813" indent="-404813">
              <a:buClr>
                <a:schemeClr val="accent1"/>
              </a:buClr>
              <a:buFont typeface="Wingdings 2" pitchFamily="18" charset="2"/>
              <a:buChar char="ê"/>
            </a:pPr>
            <a:r>
              <a:rPr lang="en-US" sz="2800" dirty="0" smtClean="0"/>
              <a:t>For all students designated for alternate assessment.</a:t>
            </a:r>
            <a:endParaRPr lang="en-US" sz="2800" dirty="0" smtClean="0">
              <a:latin typeface="+mn-lt"/>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dissolve">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dissolve">
                                      <p:cBhvr>
                                        <p:cTn id="12" dur="500"/>
                                        <p:tgtEl>
                                          <p:spTgt spid="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dissolve">
                                      <p:cBhvr>
                                        <p:cTn id="17" dur="500"/>
                                        <p:tgtEl>
                                          <p:spTgt spid="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nodeType="clickEffect">
                                  <p:stCondLst>
                                    <p:cond delay="0"/>
                                  </p:stCondLst>
                                  <p:childTnLst>
                                    <p:set>
                                      <p:cBhvr>
                                        <p:cTn id="21" dur="1" fill="hold">
                                          <p:stCondLst>
                                            <p:cond delay="0"/>
                                          </p:stCondLst>
                                        </p:cTn>
                                        <p:tgtEl>
                                          <p:spTgt spid="5">
                                            <p:txEl>
                                              <p:pRg st="3" end="3"/>
                                            </p:txEl>
                                          </p:spTgt>
                                        </p:tgtEl>
                                        <p:attrNameLst>
                                          <p:attrName>style.visibility</p:attrName>
                                        </p:attrNameLst>
                                      </p:cBhvr>
                                      <p:to>
                                        <p:strVal val="visible"/>
                                      </p:to>
                                    </p:set>
                                    <p:animEffect transition="in" filter="dissolve">
                                      <p:cBhvr>
                                        <p:cTn id="22" dur="500"/>
                                        <p:tgtEl>
                                          <p:spTgt spid="5">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nodeType="clickEffect">
                                  <p:stCondLst>
                                    <p:cond delay="0"/>
                                  </p:stCondLst>
                                  <p:childTnLst>
                                    <p:set>
                                      <p:cBhvr>
                                        <p:cTn id="26" dur="1" fill="hold">
                                          <p:stCondLst>
                                            <p:cond delay="0"/>
                                          </p:stCondLst>
                                        </p:cTn>
                                        <p:tgtEl>
                                          <p:spTgt spid="5">
                                            <p:txEl>
                                              <p:pRg st="4" end="4"/>
                                            </p:txEl>
                                          </p:spTgt>
                                        </p:tgtEl>
                                        <p:attrNameLst>
                                          <p:attrName>style.visibility</p:attrName>
                                        </p:attrNameLst>
                                      </p:cBhvr>
                                      <p:to>
                                        <p:strVal val="visible"/>
                                      </p:to>
                                    </p:set>
                                    <p:animEffect transition="in" filter="dissolve">
                                      <p:cBhvr>
                                        <p:cTn id="27" dur="500"/>
                                        <p:tgtEl>
                                          <p:spTgt spid="5">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nodeType="clickEffect">
                                  <p:stCondLst>
                                    <p:cond delay="0"/>
                                  </p:stCondLst>
                                  <p:childTnLst>
                                    <p:set>
                                      <p:cBhvr>
                                        <p:cTn id="31" dur="1" fill="hold">
                                          <p:stCondLst>
                                            <p:cond delay="0"/>
                                          </p:stCondLst>
                                        </p:cTn>
                                        <p:tgtEl>
                                          <p:spTgt spid="5">
                                            <p:txEl>
                                              <p:pRg st="5" end="5"/>
                                            </p:txEl>
                                          </p:spTgt>
                                        </p:tgtEl>
                                        <p:attrNameLst>
                                          <p:attrName>style.visibility</p:attrName>
                                        </p:attrNameLst>
                                      </p:cBhvr>
                                      <p:to>
                                        <p:strVal val="visible"/>
                                      </p:to>
                                    </p:set>
                                    <p:animEffect transition="in" filter="dissolve">
                                      <p:cBhvr>
                                        <p:cTn id="32" dur="500"/>
                                        <p:tgtEl>
                                          <p:spTgt spid="5">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9" presetClass="entr" presetSubtype="0" fill="hold" nodeType="clickEffect">
                                  <p:stCondLst>
                                    <p:cond delay="0"/>
                                  </p:stCondLst>
                                  <p:childTnLst>
                                    <p:set>
                                      <p:cBhvr>
                                        <p:cTn id="36" dur="1" fill="hold">
                                          <p:stCondLst>
                                            <p:cond delay="0"/>
                                          </p:stCondLst>
                                        </p:cTn>
                                        <p:tgtEl>
                                          <p:spTgt spid="5">
                                            <p:txEl>
                                              <p:pRg st="6" end="6"/>
                                            </p:txEl>
                                          </p:spTgt>
                                        </p:tgtEl>
                                        <p:attrNameLst>
                                          <p:attrName>style.visibility</p:attrName>
                                        </p:attrNameLst>
                                      </p:cBhvr>
                                      <p:to>
                                        <p:strVal val="visible"/>
                                      </p:to>
                                    </p:set>
                                    <p:animEffect transition="in" filter="dissolve">
                                      <p:cBhvr>
                                        <p:cTn id="37" dur="500"/>
                                        <p:tgtEl>
                                          <p:spTgt spid="5">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9" presetClass="entr" presetSubtype="0" fill="hold" nodeType="clickEffect">
                                  <p:stCondLst>
                                    <p:cond delay="0"/>
                                  </p:stCondLst>
                                  <p:childTnLst>
                                    <p:set>
                                      <p:cBhvr>
                                        <p:cTn id="41" dur="1" fill="hold">
                                          <p:stCondLst>
                                            <p:cond delay="0"/>
                                          </p:stCondLst>
                                        </p:cTn>
                                        <p:tgtEl>
                                          <p:spTgt spid="5">
                                            <p:txEl>
                                              <p:pRg st="7" end="7"/>
                                            </p:txEl>
                                          </p:spTgt>
                                        </p:tgtEl>
                                        <p:attrNameLst>
                                          <p:attrName>style.visibility</p:attrName>
                                        </p:attrNameLst>
                                      </p:cBhvr>
                                      <p:to>
                                        <p:strVal val="visible"/>
                                      </p:to>
                                    </p:set>
                                    <p:animEffect transition="in" filter="dissolve">
                                      <p:cBhvr>
                                        <p:cTn id="42" dur="500"/>
                                        <p:tgtEl>
                                          <p:spTgt spid="5">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p:cNvGraphicFramePr>
            <a:graphicFrameLocks noGrp="1"/>
          </p:cNvGraphicFramePr>
          <p:nvPr>
            <p:ph idx="1"/>
          </p:nvPr>
        </p:nvGraphicFramePr>
        <p:xfrm>
          <a:off x="214952" y="1371600"/>
          <a:ext cx="8700448" cy="5242560"/>
        </p:xfrm>
        <a:graphic>
          <a:graphicData uri="http://schemas.openxmlformats.org/drawingml/2006/table">
            <a:tbl>
              <a:tblPr firstRow="1" bandRow="1">
                <a:tableStyleId>{5C22544A-7EE6-4342-B048-85BDC9FD1C3A}</a:tableStyleId>
              </a:tblPr>
              <a:tblGrid>
                <a:gridCol w="4433248"/>
                <a:gridCol w="4267200"/>
              </a:tblGrid>
              <a:tr h="370840">
                <a:tc>
                  <a:txBody>
                    <a:bodyPr/>
                    <a:lstStyle/>
                    <a:p>
                      <a:pPr algn="ctr"/>
                      <a:r>
                        <a:rPr lang="en-US" sz="2400" dirty="0" smtClean="0"/>
                        <a:t>PARCC</a:t>
                      </a:r>
                      <a:endParaRPr lang="en-US" sz="2400" dirty="0"/>
                    </a:p>
                  </a:txBody>
                  <a:tcPr/>
                </a:tc>
                <a:tc>
                  <a:txBody>
                    <a:bodyPr/>
                    <a:lstStyle/>
                    <a:p>
                      <a:pPr algn="ctr"/>
                      <a:r>
                        <a:rPr lang="en-US" sz="2400" dirty="0" smtClean="0"/>
                        <a:t>MCAS</a:t>
                      </a:r>
                      <a:endParaRPr lang="en-US" sz="2400" dirty="0"/>
                    </a:p>
                  </a:txBody>
                  <a:tcPr/>
                </a:tc>
              </a:tr>
              <a:tr h="457200">
                <a:tc>
                  <a:txBody>
                    <a:bodyPr/>
                    <a:lstStyle/>
                    <a:p>
                      <a:pPr algn="ctr"/>
                      <a:r>
                        <a:rPr lang="en-US" sz="2000" b="0" dirty="0" smtClean="0"/>
                        <a:t>CBT</a:t>
                      </a:r>
                      <a:r>
                        <a:rPr lang="en-US" sz="2000" b="0" baseline="0" dirty="0" smtClean="0"/>
                        <a:t> schools can use </a:t>
                      </a:r>
                      <a:r>
                        <a:rPr lang="en-US" sz="2000" b="1" baseline="0" dirty="0" smtClean="0"/>
                        <a:t>paper-based</a:t>
                      </a:r>
                      <a:r>
                        <a:rPr lang="en-US" sz="2000" b="0" baseline="0" dirty="0" smtClean="0"/>
                        <a:t> testing as an accommodation</a:t>
                      </a:r>
                      <a:endParaRPr lang="en-US" sz="2000" b="0" dirty="0"/>
                    </a:p>
                  </a:txBody>
                  <a:tcPr/>
                </a:tc>
                <a:tc>
                  <a:txBody>
                    <a:bodyPr/>
                    <a:lstStyle/>
                    <a:p>
                      <a:pPr algn="ctr"/>
                      <a:r>
                        <a:rPr lang="en-US" sz="2000" b="1" dirty="0" smtClean="0"/>
                        <a:t>Paper-based</a:t>
                      </a:r>
                      <a:endParaRPr lang="en-US" sz="2000" b="1" dirty="0"/>
                    </a:p>
                  </a:txBody>
                  <a:tcPr/>
                </a:tc>
              </a:tr>
              <a:tr h="457200">
                <a:tc>
                  <a:txBody>
                    <a:bodyPr/>
                    <a:lstStyle/>
                    <a:p>
                      <a:pPr algn="ctr"/>
                      <a:r>
                        <a:rPr lang="en-US" sz="2000" b="1" dirty="0" smtClean="0"/>
                        <a:t>Timed </a:t>
                      </a:r>
                      <a:r>
                        <a:rPr lang="en-US" sz="2000" dirty="0" smtClean="0"/>
                        <a:t>tests, with </a:t>
                      </a:r>
                      <a:r>
                        <a:rPr lang="en-US" sz="2000" i="1" dirty="0" smtClean="0"/>
                        <a:t>extended time </a:t>
                      </a:r>
                      <a:r>
                        <a:rPr lang="en-US" sz="2000" dirty="0" smtClean="0"/>
                        <a:t>for </a:t>
                      </a:r>
                      <a:r>
                        <a:rPr lang="en-US" sz="2000" baseline="0" dirty="0" smtClean="0"/>
                        <a:t>students with disabilities and ELLs</a:t>
                      </a:r>
                      <a:endParaRPr lang="en-US" sz="2000" dirty="0"/>
                    </a:p>
                  </a:txBody>
                  <a:tcPr/>
                </a:tc>
                <a:tc>
                  <a:txBody>
                    <a:bodyPr/>
                    <a:lstStyle/>
                    <a:p>
                      <a:pPr algn="ctr"/>
                      <a:r>
                        <a:rPr lang="en-US" sz="2000" b="1" dirty="0" smtClean="0"/>
                        <a:t>Untimed </a:t>
                      </a:r>
                      <a:r>
                        <a:rPr lang="en-US" sz="2000" dirty="0" smtClean="0"/>
                        <a:t>tests for all students.</a:t>
                      </a:r>
                      <a:endParaRPr lang="en-US" sz="2000" dirty="0"/>
                    </a:p>
                  </a:txBody>
                  <a:tcPr/>
                </a:tc>
              </a:tr>
              <a:tr h="1036320">
                <a:tc>
                  <a:txBody>
                    <a:bodyPr/>
                    <a:lstStyle/>
                    <a:p>
                      <a:pPr algn="ctr"/>
                      <a:r>
                        <a:rPr lang="en-US" sz="2000" b="1" dirty="0" smtClean="0"/>
                        <a:t>Individualized graphic organizers and reference sheets </a:t>
                      </a:r>
                      <a:r>
                        <a:rPr lang="en-US" sz="2000" b="0" dirty="0" smtClean="0"/>
                        <a:t>may not be used</a:t>
                      </a:r>
                      <a:endParaRPr lang="en-US" sz="2000" b="0" dirty="0"/>
                    </a:p>
                  </a:txBody>
                  <a:tcPr/>
                </a:tc>
                <a:tc>
                  <a:txBody>
                    <a:bodyPr/>
                    <a:lstStyle/>
                    <a:p>
                      <a:pPr algn="ctr"/>
                      <a:r>
                        <a:rPr lang="en-US" sz="2000" b="1" dirty="0" smtClean="0"/>
                        <a:t>Individualized graphic organizers and reference sheets </a:t>
                      </a:r>
                      <a:r>
                        <a:rPr lang="en-US" sz="2000" dirty="0" smtClean="0"/>
                        <a:t>allowed with ESE approval</a:t>
                      </a:r>
                      <a:endParaRPr lang="en-US" sz="2000" dirty="0"/>
                    </a:p>
                  </a:txBody>
                  <a:tcPr/>
                </a:tc>
              </a:tr>
              <a:tr h="1036320">
                <a:tc>
                  <a:txBody>
                    <a:bodyPr/>
                    <a:lstStyle/>
                    <a:p>
                      <a:pPr algn="ctr"/>
                      <a:r>
                        <a:rPr lang="en-US" sz="2000" b="1" dirty="0" smtClean="0"/>
                        <a:t>Expanded</a:t>
                      </a:r>
                      <a:r>
                        <a:rPr lang="en-US" sz="2000" b="1" baseline="0" dirty="0" smtClean="0"/>
                        <a:t> a</a:t>
                      </a:r>
                      <a:r>
                        <a:rPr lang="en-US" sz="2000" b="1" dirty="0" smtClean="0"/>
                        <a:t>ccessibility </a:t>
                      </a:r>
                      <a:r>
                        <a:rPr lang="en-US" sz="2000" dirty="0" smtClean="0"/>
                        <a:t>for </a:t>
                      </a:r>
                      <a:r>
                        <a:rPr lang="en-US" sz="2000" i="1" dirty="0" smtClean="0"/>
                        <a:t>all </a:t>
                      </a:r>
                      <a:r>
                        <a:rPr lang="en-US" sz="2000" dirty="0" smtClean="0"/>
                        <a:t>students; more accommodations available for ELLs</a:t>
                      </a:r>
                      <a:endParaRPr lang="en-US" sz="2000" dirty="0"/>
                    </a:p>
                  </a:txBody>
                  <a:tcPr/>
                </a:tc>
                <a:tc>
                  <a:txBody>
                    <a:bodyPr/>
                    <a:lstStyle/>
                    <a:p>
                      <a:pPr algn="ctr"/>
                      <a:r>
                        <a:rPr lang="en-US" sz="2000" b="1" dirty="0" smtClean="0"/>
                        <a:t>Accommodations </a:t>
                      </a:r>
                      <a:r>
                        <a:rPr lang="en-US" sz="2000" dirty="0" smtClean="0"/>
                        <a:t>only available to students with disabilities; limited accommodations available for ELLs</a:t>
                      </a:r>
                      <a:endParaRPr lang="en-US" sz="2000" dirty="0"/>
                    </a:p>
                  </a:txBody>
                  <a:tcPr/>
                </a:tc>
              </a:tr>
              <a:tr h="1036320">
                <a:tc>
                  <a:txBody>
                    <a:bodyPr/>
                    <a:lstStyle/>
                    <a:p>
                      <a:pPr algn="ctr"/>
                      <a:r>
                        <a:rPr lang="en-US" sz="2000" b="1" dirty="0" smtClean="0"/>
                        <a:t>PARCC </a:t>
                      </a:r>
                      <a:r>
                        <a:rPr lang="en-US" sz="2000" b="1" u="none" dirty="0" smtClean="0"/>
                        <a:t>Emergency Accommodation Form</a:t>
                      </a:r>
                      <a:r>
                        <a:rPr lang="en-US" sz="2000" dirty="0" smtClean="0"/>
                        <a:t> for students with temporary or recently-occurring disability (i.e., fracture).</a:t>
                      </a:r>
                      <a:endParaRPr lang="en-US" sz="2000" dirty="0"/>
                    </a:p>
                  </a:txBody>
                  <a:tcPr/>
                </a:tc>
                <a:tc>
                  <a:txBody>
                    <a:bodyPr/>
                    <a:lstStyle/>
                    <a:p>
                      <a:pPr algn="ctr"/>
                      <a:r>
                        <a:rPr lang="en-US" sz="2000" b="1" dirty="0" smtClean="0"/>
                        <a:t>504 Plan </a:t>
                      </a:r>
                      <a:r>
                        <a:rPr lang="en-US" sz="2000" dirty="0" smtClean="0"/>
                        <a:t>developed for student with temporary or recently-occurring disability.</a:t>
                      </a:r>
                      <a:endParaRPr lang="en-US" sz="2000" dirty="0"/>
                    </a:p>
                  </a:txBody>
                  <a:tcPr/>
                </a:tc>
              </a:tr>
            </a:tbl>
          </a:graphicData>
        </a:graphic>
      </p:graphicFrame>
      <p:sp>
        <p:nvSpPr>
          <p:cNvPr id="3" name="Title 2"/>
          <p:cNvSpPr>
            <a:spLocks noGrp="1"/>
          </p:cNvSpPr>
          <p:nvPr>
            <p:ph type="title"/>
          </p:nvPr>
        </p:nvSpPr>
        <p:spPr>
          <a:xfrm>
            <a:off x="152400" y="76200"/>
            <a:ext cx="8763000" cy="1219200"/>
          </a:xfrm>
        </p:spPr>
        <p:txBody>
          <a:bodyPr>
            <a:noAutofit/>
          </a:bodyPr>
          <a:lstStyle/>
          <a:p>
            <a:pPr algn="ctr"/>
            <a:r>
              <a:rPr lang="en-US" sz="4000" dirty="0" smtClean="0"/>
              <a:t>Comparison of PARCC and MCAS Accessibility Policies</a:t>
            </a:r>
            <a:endParaRPr lang="en-US" sz="4000" dirty="0"/>
          </a:p>
        </p:txBody>
      </p:sp>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7924800" cy="1401762"/>
          </a:xfrm>
        </p:spPr>
        <p:txBody>
          <a:bodyPr>
            <a:noAutofit/>
          </a:bodyPr>
          <a:lstStyle/>
          <a:p>
            <a:r>
              <a:rPr lang="en-US" sz="3400" dirty="0" smtClean="0"/>
              <a:t>What did 127,000 MA students say after taking the PARCC online tests in 2015?</a:t>
            </a:r>
            <a:r>
              <a:rPr lang="en-US" sz="3400" dirty="0" smtClean="0">
                <a:solidFill>
                  <a:srgbClr val="FF0000"/>
                </a:solidFill>
              </a:rPr>
              <a:t> </a:t>
            </a:r>
            <a:endParaRPr lang="en-US" sz="3400" dirty="0"/>
          </a:p>
        </p:txBody>
      </p:sp>
      <p:sp>
        <p:nvSpPr>
          <p:cNvPr id="3" name="Content Placeholder 2"/>
          <p:cNvSpPr>
            <a:spLocks noGrp="1"/>
          </p:cNvSpPr>
          <p:nvPr>
            <p:ph idx="1"/>
          </p:nvPr>
        </p:nvSpPr>
        <p:spPr>
          <a:xfrm>
            <a:off x="609600" y="1828800"/>
            <a:ext cx="7924800" cy="4297363"/>
          </a:xfrm>
        </p:spPr>
        <p:txBody>
          <a:bodyPr>
            <a:normAutofit/>
          </a:bodyPr>
          <a:lstStyle/>
          <a:p>
            <a:r>
              <a:rPr lang="en-US" sz="2400" dirty="0" smtClean="0"/>
              <a:t>92% said they had enough time to finish, 6% “rushed” and 2% did not finish in time</a:t>
            </a:r>
          </a:p>
          <a:p>
            <a:r>
              <a:rPr lang="en-US" sz="2400" dirty="0" smtClean="0"/>
              <a:t>38% (ELA) and 47% (Math) said the test was harder than their normal school work</a:t>
            </a:r>
          </a:p>
          <a:p>
            <a:r>
              <a:rPr lang="en-US" sz="2400" dirty="0" smtClean="0"/>
              <a:t>27% Experienced problems logging into the test; 25% experienced technical problems during the test; 23% reported the computer “worked slowly”</a:t>
            </a:r>
          </a:p>
          <a:p>
            <a:r>
              <a:rPr lang="en-US" sz="2400" dirty="0" smtClean="0"/>
              <a:t>65% said they prefer taking the test online to paper</a:t>
            </a:r>
            <a:endParaRPr lang="en-US" sz="2400" dirty="0"/>
          </a:p>
        </p:txBody>
      </p:sp>
      <p:sp>
        <p:nvSpPr>
          <p:cNvPr id="4" name="Footer Placeholder 3"/>
          <p:cNvSpPr>
            <a:spLocks noGrp="1"/>
          </p:cNvSpPr>
          <p:nvPr>
            <p:ph type="ftr" sz="quarter" idx="11"/>
          </p:nvPr>
        </p:nvSpPr>
        <p:spPr/>
        <p:txBody>
          <a:bodyPr/>
          <a:lstStyle/>
          <a:p>
            <a:r>
              <a:rPr lang="en-US" dirty="0" smtClean="0"/>
              <a:t>Massachusetts Department of Elementary and Secondary Education</a:t>
            </a:r>
            <a:endParaRPr lang="en-US" dirty="0"/>
          </a:p>
        </p:txBody>
      </p:sp>
      <p:sp>
        <p:nvSpPr>
          <p:cNvPr id="5" name="Slide Number Placeholder 4"/>
          <p:cNvSpPr>
            <a:spLocks noGrp="1"/>
          </p:cNvSpPr>
          <p:nvPr>
            <p:ph type="sldNum" sz="quarter" idx="12"/>
          </p:nvPr>
        </p:nvSpPr>
        <p:spPr/>
        <p:txBody>
          <a:bodyPr/>
          <a:lstStyle/>
          <a:p>
            <a:fld id="{BD26C40E-487C-40A4-A841-8174FD7B7142}" type="slidenum">
              <a:rPr lang="en-US" smtClean="0"/>
              <a:pPr/>
              <a:t>10</a:t>
            </a:fld>
            <a:endParaRPr lang="en-US" dirty="0"/>
          </a:p>
        </p:txBody>
      </p:sp>
      <p:sp>
        <p:nvSpPr>
          <p:cNvPr id="6" name="TextBox 5"/>
          <p:cNvSpPr txBox="1"/>
          <p:nvPr/>
        </p:nvSpPr>
        <p:spPr>
          <a:xfrm>
            <a:off x="2209800" y="5638800"/>
            <a:ext cx="4724400" cy="307777"/>
          </a:xfrm>
          <a:prstGeom prst="rect">
            <a:avLst/>
          </a:prstGeom>
          <a:noFill/>
        </p:spPr>
        <p:txBody>
          <a:bodyPr wrap="square" rtlCol="0">
            <a:spAutoFit/>
          </a:bodyPr>
          <a:lstStyle/>
          <a:p>
            <a:pPr algn="ctr"/>
            <a:r>
              <a:rPr lang="en-US" sz="1400" i="1" dirty="0" smtClean="0"/>
              <a:t>Source: Online surveys compiled by </a:t>
            </a:r>
            <a:r>
              <a:rPr lang="en-US" sz="1400" i="1" dirty="0" err="1" smtClean="0"/>
              <a:t>HumRRO</a:t>
            </a:r>
            <a:r>
              <a:rPr lang="en-US" sz="1400" i="1" dirty="0" smtClean="0"/>
              <a:t>, Sept. 2015</a:t>
            </a:r>
            <a:endParaRPr lang="en-US" sz="1400" i="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7924800" cy="1401762"/>
          </a:xfrm>
        </p:spPr>
        <p:txBody>
          <a:bodyPr>
            <a:noAutofit/>
          </a:bodyPr>
          <a:lstStyle/>
          <a:p>
            <a:pPr algn="ctr"/>
            <a:r>
              <a:rPr lang="en-US" sz="3600" dirty="0" smtClean="0"/>
              <a:t>What devices did Massachusetts students use for online testing?</a:t>
            </a:r>
            <a:endParaRPr lang="en-US" sz="3600" dirty="0"/>
          </a:p>
        </p:txBody>
      </p:sp>
      <p:graphicFrame>
        <p:nvGraphicFramePr>
          <p:cNvPr id="7" name="Content Placeholder 6"/>
          <p:cNvGraphicFramePr>
            <a:graphicFrameLocks noGrp="1"/>
          </p:cNvGraphicFramePr>
          <p:nvPr>
            <p:ph idx="1"/>
          </p:nvPr>
        </p:nvGraphicFramePr>
        <p:xfrm>
          <a:off x="1676400" y="1615440"/>
          <a:ext cx="5867400" cy="4297680"/>
        </p:xfrm>
        <a:graphic>
          <a:graphicData uri="http://schemas.openxmlformats.org/drawingml/2006/table">
            <a:tbl>
              <a:tblPr firstRow="1" bandRow="1">
                <a:tableStyleId>{5C22544A-7EE6-4342-B048-85BDC9FD1C3A}</a:tableStyleId>
              </a:tblPr>
              <a:tblGrid>
                <a:gridCol w="2933700"/>
                <a:gridCol w="2933700"/>
              </a:tblGrid>
              <a:tr h="599224">
                <a:tc>
                  <a:txBody>
                    <a:bodyPr/>
                    <a:lstStyle/>
                    <a:p>
                      <a:pPr algn="ctr"/>
                      <a:r>
                        <a:rPr lang="en-US" sz="3600" dirty="0" smtClean="0"/>
                        <a:t>Device</a:t>
                      </a:r>
                      <a:endParaRPr lang="en-US" sz="3600" dirty="0"/>
                    </a:p>
                  </a:txBody>
                  <a:tcPr/>
                </a:tc>
                <a:tc>
                  <a:txBody>
                    <a:bodyPr/>
                    <a:lstStyle/>
                    <a:p>
                      <a:pPr algn="ctr"/>
                      <a:r>
                        <a:rPr lang="en-US" sz="3600" dirty="0" smtClean="0"/>
                        <a:t>%</a:t>
                      </a:r>
                      <a:endParaRPr lang="en-US" sz="3600" dirty="0"/>
                    </a:p>
                  </a:txBody>
                  <a:tcPr/>
                </a:tc>
              </a:tr>
              <a:tr h="599224">
                <a:tc>
                  <a:txBody>
                    <a:bodyPr/>
                    <a:lstStyle/>
                    <a:p>
                      <a:pPr algn="ctr"/>
                      <a:r>
                        <a:rPr lang="en-US" sz="3600" dirty="0" smtClean="0"/>
                        <a:t>Desktops</a:t>
                      </a:r>
                      <a:endParaRPr lang="en-US" sz="3600" dirty="0"/>
                    </a:p>
                  </a:txBody>
                  <a:tcPr/>
                </a:tc>
                <a:tc>
                  <a:txBody>
                    <a:bodyPr/>
                    <a:lstStyle/>
                    <a:p>
                      <a:pPr algn="ctr"/>
                      <a:r>
                        <a:rPr lang="en-US" sz="3600" dirty="0" smtClean="0"/>
                        <a:t>30%</a:t>
                      </a:r>
                      <a:endParaRPr lang="en-US" sz="3600" dirty="0"/>
                    </a:p>
                  </a:txBody>
                  <a:tcPr/>
                </a:tc>
              </a:tr>
              <a:tr h="599224">
                <a:tc>
                  <a:txBody>
                    <a:bodyPr/>
                    <a:lstStyle/>
                    <a:p>
                      <a:pPr algn="ctr"/>
                      <a:r>
                        <a:rPr lang="en-US" sz="3600" dirty="0" smtClean="0"/>
                        <a:t>Laptops</a:t>
                      </a:r>
                      <a:endParaRPr lang="en-US" sz="3600" dirty="0"/>
                    </a:p>
                  </a:txBody>
                  <a:tcPr/>
                </a:tc>
                <a:tc>
                  <a:txBody>
                    <a:bodyPr/>
                    <a:lstStyle/>
                    <a:p>
                      <a:pPr algn="ctr"/>
                      <a:r>
                        <a:rPr lang="en-US" sz="3600" dirty="0" smtClean="0"/>
                        <a:t>55%</a:t>
                      </a:r>
                      <a:endParaRPr lang="en-US" sz="3600" dirty="0"/>
                    </a:p>
                  </a:txBody>
                  <a:tcPr/>
                </a:tc>
              </a:tr>
              <a:tr h="1112844">
                <a:tc>
                  <a:txBody>
                    <a:bodyPr/>
                    <a:lstStyle/>
                    <a:p>
                      <a:pPr algn="ctr"/>
                      <a:r>
                        <a:rPr lang="en-US" sz="3600" dirty="0" smtClean="0"/>
                        <a:t>Tablets w/ Keyboards</a:t>
                      </a:r>
                      <a:endParaRPr lang="en-US" sz="3600" dirty="0"/>
                    </a:p>
                  </a:txBody>
                  <a:tcPr/>
                </a:tc>
                <a:tc>
                  <a:txBody>
                    <a:bodyPr/>
                    <a:lstStyle/>
                    <a:p>
                      <a:pPr algn="ctr"/>
                      <a:r>
                        <a:rPr lang="en-US" sz="3600" dirty="0" smtClean="0"/>
                        <a:t>12%</a:t>
                      </a:r>
                      <a:endParaRPr lang="en-US" sz="3600" dirty="0"/>
                    </a:p>
                  </a:txBody>
                  <a:tcPr/>
                </a:tc>
              </a:tr>
              <a:tr h="1112844">
                <a:tc>
                  <a:txBody>
                    <a:bodyPr/>
                    <a:lstStyle/>
                    <a:p>
                      <a:pPr algn="ctr"/>
                      <a:r>
                        <a:rPr lang="en-US" sz="3600" dirty="0" smtClean="0"/>
                        <a:t>Tablets no Keyboard</a:t>
                      </a:r>
                      <a:endParaRPr lang="en-US" sz="3600" dirty="0"/>
                    </a:p>
                  </a:txBody>
                  <a:tcPr/>
                </a:tc>
                <a:tc>
                  <a:txBody>
                    <a:bodyPr/>
                    <a:lstStyle/>
                    <a:p>
                      <a:pPr algn="ctr"/>
                      <a:r>
                        <a:rPr lang="en-US" sz="3600" dirty="0" smtClean="0"/>
                        <a:t>3%</a:t>
                      </a:r>
                      <a:endParaRPr lang="en-US" sz="3600" dirty="0"/>
                    </a:p>
                  </a:txBody>
                  <a:tcPr/>
                </a:tc>
              </a:tr>
            </a:tbl>
          </a:graphicData>
        </a:graphic>
      </p:graphicFrame>
      <p:sp>
        <p:nvSpPr>
          <p:cNvPr id="4" name="Footer Placeholder 3"/>
          <p:cNvSpPr>
            <a:spLocks noGrp="1"/>
          </p:cNvSpPr>
          <p:nvPr>
            <p:ph type="ftr" sz="quarter" idx="11"/>
          </p:nvPr>
        </p:nvSpPr>
        <p:spPr/>
        <p:txBody>
          <a:bodyPr/>
          <a:lstStyle/>
          <a:p>
            <a:r>
              <a:rPr lang="en-US" dirty="0" smtClean="0"/>
              <a:t>Massachusetts Department of Elementary and Secondary Education</a:t>
            </a:r>
            <a:endParaRPr lang="en-US" dirty="0"/>
          </a:p>
        </p:txBody>
      </p:sp>
      <p:sp>
        <p:nvSpPr>
          <p:cNvPr id="5" name="Slide Number Placeholder 4"/>
          <p:cNvSpPr>
            <a:spLocks noGrp="1"/>
          </p:cNvSpPr>
          <p:nvPr>
            <p:ph type="sldNum" sz="quarter" idx="12"/>
          </p:nvPr>
        </p:nvSpPr>
        <p:spPr/>
        <p:txBody>
          <a:bodyPr/>
          <a:lstStyle/>
          <a:p>
            <a:fld id="{BD26C40E-487C-40A4-A841-8174FD7B7142}" type="slidenum">
              <a:rPr lang="en-US" smtClean="0"/>
              <a:pPr/>
              <a:t>11</a:t>
            </a:fld>
            <a:endParaRPr lang="en-US" dirty="0"/>
          </a:p>
        </p:txBody>
      </p:sp>
      <p:sp>
        <p:nvSpPr>
          <p:cNvPr id="6" name="TextBox 5"/>
          <p:cNvSpPr txBox="1"/>
          <p:nvPr/>
        </p:nvSpPr>
        <p:spPr>
          <a:xfrm>
            <a:off x="1562100" y="6031468"/>
            <a:ext cx="6019800" cy="307777"/>
          </a:xfrm>
          <a:prstGeom prst="rect">
            <a:avLst/>
          </a:prstGeom>
          <a:noFill/>
        </p:spPr>
        <p:txBody>
          <a:bodyPr wrap="square" rtlCol="0">
            <a:spAutoFit/>
          </a:bodyPr>
          <a:lstStyle/>
          <a:p>
            <a:pPr algn="ctr"/>
            <a:r>
              <a:rPr lang="en-US" sz="1400" dirty="0" smtClean="0"/>
              <a:t>Source: Online surveys compiled by </a:t>
            </a:r>
            <a:r>
              <a:rPr lang="en-US" sz="1400" dirty="0" err="1" smtClean="0"/>
              <a:t>HumRRo</a:t>
            </a:r>
            <a:r>
              <a:rPr lang="en-US" sz="1400" dirty="0" smtClean="0"/>
              <a:t>, Sept. 2015</a:t>
            </a:r>
            <a:endParaRPr lang="en-US" sz="1400"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7924800" cy="1143000"/>
          </a:xfrm>
        </p:spPr>
        <p:txBody>
          <a:bodyPr>
            <a:normAutofit/>
          </a:bodyPr>
          <a:lstStyle/>
          <a:p>
            <a:pPr algn="ctr"/>
            <a:r>
              <a:rPr lang="en-US" sz="2800" dirty="0" smtClean="0"/>
              <a:t>Preparing students for computer-based testing</a:t>
            </a:r>
            <a:endParaRPr lang="en-US" sz="2800" dirty="0"/>
          </a:p>
        </p:txBody>
      </p:sp>
      <p:sp>
        <p:nvSpPr>
          <p:cNvPr id="3" name="Content Placeholder 2"/>
          <p:cNvSpPr>
            <a:spLocks noGrp="1"/>
          </p:cNvSpPr>
          <p:nvPr>
            <p:ph idx="1"/>
          </p:nvPr>
        </p:nvSpPr>
        <p:spPr>
          <a:xfrm>
            <a:off x="152400" y="1219200"/>
            <a:ext cx="8534400" cy="5105400"/>
          </a:xfrm>
        </p:spPr>
        <p:txBody>
          <a:bodyPr>
            <a:normAutofit lnSpcReduction="10000"/>
          </a:bodyPr>
          <a:lstStyle/>
          <a:p>
            <a:pPr lvl="1"/>
            <a:r>
              <a:rPr lang="en-US" sz="1800" dirty="0" smtClean="0"/>
              <a:t>Provide plenty of opportunities across the curriculum for students to gain fluency with computers and digital tools</a:t>
            </a:r>
          </a:p>
          <a:p>
            <a:pPr lvl="1">
              <a:buNone/>
            </a:pPr>
            <a:endParaRPr lang="en-US" sz="1800" dirty="0" smtClean="0"/>
          </a:p>
          <a:p>
            <a:pPr lvl="2"/>
            <a:r>
              <a:rPr lang="en-US" sz="1400" b="1" dirty="0" smtClean="0"/>
              <a:t>Basic computer skills </a:t>
            </a:r>
            <a:r>
              <a:rPr lang="en-US" sz="1400" dirty="0" smtClean="0"/>
              <a:t>such as the correct use of a computer, using a mouse, starting and exiting a program, switching between two open programs, working with windows (dialogue boxes) in a program, scrolling, etc.</a:t>
            </a:r>
          </a:p>
          <a:p>
            <a:pPr lvl="2">
              <a:buNone/>
            </a:pPr>
            <a:endParaRPr lang="en-US" sz="1400" dirty="0" smtClean="0"/>
          </a:p>
          <a:p>
            <a:pPr lvl="2"/>
            <a:r>
              <a:rPr lang="en-US" sz="1400" b="1" dirty="0" smtClean="0"/>
              <a:t>Keyboarding skills </a:t>
            </a:r>
            <a:r>
              <a:rPr lang="en-US" sz="1400" dirty="0" smtClean="0"/>
              <a:t>such as identifying, locating, and using letter, number, and punctuation keys to enter characters; using special keys (e.g., enter/return, spacebar, delete, backspace, tab, number pad, etc.)</a:t>
            </a:r>
          </a:p>
          <a:p>
            <a:pPr lvl="2">
              <a:buNone/>
            </a:pPr>
            <a:endParaRPr lang="en-US" sz="1400" dirty="0" smtClean="0"/>
          </a:p>
          <a:p>
            <a:pPr lvl="2"/>
            <a:r>
              <a:rPr lang="en-US" sz="1400" b="1" dirty="0" smtClean="0"/>
              <a:t>Word processing skills </a:t>
            </a:r>
            <a:r>
              <a:rPr lang="en-US" sz="1400" dirty="0" smtClean="0"/>
              <a:t>such as using keyboards to type words/sentences/stories; locate and enter punctuation marks; insert or replace letters/words; using shift key for capitalization; checking spelling, etc.</a:t>
            </a:r>
          </a:p>
          <a:p>
            <a:pPr lvl="2">
              <a:buNone/>
            </a:pPr>
            <a:endParaRPr lang="en-US" sz="1400" dirty="0" smtClean="0"/>
          </a:p>
          <a:p>
            <a:pPr lvl="2"/>
            <a:r>
              <a:rPr lang="en-US" sz="1400" b="1" dirty="0" smtClean="0"/>
              <a:t>Text-reader or screen reader skills </a:t>
            </a:r>
            <a:r>
              <a:rPr lang="en-US" sz="1400" dirty="0" smtClean="0"/>
              <a:t>such as highlighting text, reading highlighted text, using speech options, reading selected text, reading specific words/paragraphs, start/stop/pause reading, navigate tables, etc.</a:t>
            </a:r>
          </a:p>
          <a:p>
            <a:pPr lvl="2">
              <a:buNone/>
            </a:pPr>
            <a:endParaRPr lang="en-US" sz="1400" dirty="0" smtClean="0"/>
          </a:p>
          <a:p>
            <a:pPr lvl="1"/>
            <a:r>
              <a:rPr lang="en-US" sz="1800" dirty="0" smtClean="0"/>
              <a:t>Take practice tests to become familiar with the </a:t>
            </a:r>
            <a:r>
              <a:rPr lang="en-US" sz="1800" dirty="0" err="1" smtClean="0"/>
              <a:t>TestNav</a:t>
            </a:r>
            <a:r>
              <a:rPr lang="en-US" sz="1800" dirty="0" smtClean="0"/>
              <a:t> environment</a:t>
            </a:r>
          </a:p>
          <a:p>
            <a:pPr lvl="2"/>
            <a:r>
              <a:rPr lang="en-US" sz="1400" dirty="0"/>
              <a:t>PARCC sample sets and </a:t>
            </a:r>
            <a:r>
              <a:rPr lang="en-US" sz="1400" dirty="0" smtClean="0"/>
              <a:t>tutorials</a:t>
            </a:r>
            <a:r>
              <a:rPr lang="en-US" sz="1200" dirty="0" smtClean="0"/>
              <a:t>: </a:t>
            </a:r>
            <a:r>
              <a:rPr lang="en-US" sz="1200" dirty="0" smtClean="0">
                <a:hlinkClick r:id="rId2"/>
              </a:rPr>
              <a:t>http</a:t>
            </a:r>
            <a:r>
              <a:rPr lang="en-US" sz="1200" dirty="0">
                <a:hlinkClick r:id="rId2"/>
              </a:rPr>
              <a:t>://practice.parcc.testnav.com</a:t>
            </a:r>
            <a:r>
              <a:rPr lang="en-US" sz="1200" dirty="0" smtClean="0">
                <a:hlinkClick r:id="rId2"/>
              </a:rPr>
              <a:t>/#</a:t>
            </a:r>
            <a:endParaRPr lang="en-US" sz="1200" dirty="0" smtClean="0"/>
          </a:p>
        </p:txBody>
      </p:sp>
      <p:sp>
        <p:nvSpPr>
          <p:cNvPr id="4" name="Footer Placeholder 3"/>
          <p:cNvSpPr>
            <a:spLocks noGrp="1"/>
          </p:cNvSpPr>
          <p:nvPr>
            <p:ph type="ftr" sz="quarter" idx="11"/>
          </p:nvPr>
        </p:nvSpPr>
        <p:spPr/>
        <p:txBody>
          <a:bodyPr/>
          <a:lstStyle/>
          <a:p>
            <a:r>
              <a:rPr lang="en-US" dirty="0" smtClean="0"/>
              <a:t>Massachusetts Department of Elementary and Secondary Education</a:t>
            </a:r>
            <a:endParaRPr lang="en-US" dirty="0"/>
          </a:p>
        </p:txBody>
      </p:sp>
      <p:sp>
        <p:nvSpPr>
          <p:cNvPr id="5" name="Slide Number Placeholder 4"/>
          <p:cNvSpPr>
            <a:spLocks noGrp="1"/>
          </p:cNvSpPr>
          <p:nvPr>
            <p:ph type="sldNum" sz="quarter" idx="12"/>
          </p:nvPr>
        </p:nvSpPr>
        <p:spPr/>
        <p:txBody>
          <a:bodyPr/>
          <a:lstStyle/>
          <a:p>
            <a:fld id="{BD26C40E-487C-40A4-A841-8174FD7B7142}" type="slidenum">
              <a:rPr lang="en-US" smtClean="0"/>
              <a:pPr/>
              <a:t>12</a:t>
            </a:fld>
            <a:endParaRPr lang="en-US" dirty="0"/>
          </a:p>
        </p:txBody>
      </p:sp>
    </p:spTree>
    <p:extLst>
      <p:ext uri="{BB962C8B-B14F-4D97-AF65-F5344CB8AC3E}">
        <p14:creationId xmlns:p14="http://schemas.microsoft.com/office/powerpoint/2010/main" xmlns="" val="31655912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2016 Reporting on PARCC</a:t>
            </a:r>
            <a:endParaRPr lang="en-US" dirty="0"/>
          </a:p>
        </p:txBody>
      </p:sp>
      <p:sp>
        <p:nvSpPr>
          <p:cNvPr id="3" name="Content Placeholder 2"/>
          <p:cNvSpPr>
            <a:spLocks noGrp="1"/>
          </p:cNvSpPr>
          <p:nvPr>
            <p:ph idx="1"/>
          </p:nvPr>
        </p:nvSpPr>
        <p:spPr/>
        <p:txBody>
          <a:bodyPr>
            <a:normAutofit lnSpcReduction="10000"/>
          </a:bodyPr>
          <a:lstStyle/>
          <a:p>
            <a:r>
              <a:rPr lang="en-US" dirty="0" smtClean="0"/>
              <a:t>As in 2015, DESE plans to:</a:t>
            </a:r>
            <a:br>
              <a:rPr lang="en-US" dirty="0" smtClean="0"/>
            </a:br>
            <a:r>
              <a:rPr lang="en-US" dirty="0" smtClean="0"/>
              <a:t> </a:t>
            </a:r>
          </a:p>
          <a:p>
            <a:pPr lvl="1"/>
            <a:r>
              <a:rPr lang="en-US" dirty="0" smtClean="0"/>
              <a:t>Link PARCC and MCAS results</a:t>
            </a:r>
          </a:p>
          <a:p>
            <a:pPr lvl="2"/>
            <a:r>
              <a:rPr lang="en-US" dirty="0" smtClean="0"/>
              <a:t>Based on 2016 or 2015 representative samples and resulting concordance tables</a:t>
            </a:r>
            <a:br>
              <a:rPr lang="en-US" dirty="0" smtClean="0"/>
            </a:br>
            <a:endParaRPr lang="en-US" dirty="0" smtClean="0"/>
          </a:p>
          <a:p>
            <a:pPr lvl="1"/>
            <a:r>
              <a:rPr lang="en-US" dirty="0" smtClean="0"/>
              <a:t>Report achievement and growth results (where available) for students, schools, districts, and state</a:t>
            </a:r>
          </a:p>
          <a:p>
            <a:pPr lvl="2"/>
            <a:r>
              <a:rPr lang="en-US" dirty="0" smtClean="0"/>
              <a:t>PARCC and MCAS achievement levels</a:t>
            </a:r>
          </a:p>
          <a:p>
            <a:pPr lvl="2"/>
            <a:r>
              <a:rPr lang="en-US" dirty="0" smtClean="0"/>
              <a:t>PARCC and MCAS scaled scores</a:t>
            </a:r>
          </a:p>
          <a:p>
            <a:pPr lvl="2"/>
            <a:r>
              <a:rPr lang="en-US" dirty="0" smtClean="0"/>
              <a:t>Composite Performance Index (CPI) scores</a:t>
            </a:r>
          </a:p>
          <a:p>
            <a:pPr lvl="2"/>
            <a:r>
              <a:rPr lang="en-US" dirty="0" smtClean="0"/>
              <a:t>Student Growth Percentiles (SGPs)</a:t>
            </a:r>
          </a:p>
          <a:p>
            <a:pPr>
              <a:buNone/>
            </a:pPr>
            <a:endParaRPr lang="en-US" dirty="0" smtClean="0"/>
          </a:p>
        </p:txBody>
      </p:sp>
      <p:sp>
        <p:nvSpPr>
          <p:cNvPr id="4" name="Footer Placeholder 3"/>
          <p:cNvSpPr>
            <a:spLocks noGrp="1"/>
          </p:cNvSpPr>
          <p:nvPr>
            <p:ph type="ftr" sz="quarter" idx="11"/>
          </p:nvPr>
        </p:nvSpPr>
        <p:spPr/>
        <p:txBody>
          <a:bodyPr/>
          <a:lstStyle/>
          <a:p>
            <a:r>
              <a:rPr lang="en-US" dirty="0" smtClean="0"/>
              <a:t>Massachusetts Department of Elementary and Secondary Education</a:t>
            </a:r>
            <a:endParaRPr lang="en-US" dirty="0"/>
          </a:p>
        </p:txBody>
      </p:sp>
      <p:sp>
        <p:nvSpPr>
          <p:cNvPr id="5" name="Slide Number Placeholder 4"/>
          <p:cNvSpPr>
            <a:spLocks noGrp="1"/>
          </p:cNvSpPr>
          <p:nvPr>
            <p:ph type="sldNum" sz="quarter" idx="12"/>
          </p:nvPr>
        </p:nvSpPr>
        <p:spPr/>
        <p:txBody>
          <a:bodyPr/>
          <a:lstStyle/>
          <a:p>
            <a:fld id="{BD26C40E-487C-40A4-A841-8174FD7B7142}" type="slidenum">
              <a:rPr lang="en-US" smtClean="0"/>
              <a:pPr/>
              <a:t>13</a:t>
            </a:fld>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anim calcmode="lin" valueType="num">
                                      <p:cBhvr additive="base">
                                        <p:cTn id="11"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 calcmode="lin" valueType="num">
                                      <p:cBhvr additive="base">
                                        <p:cTn id="17"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3" end="3"/>
                                            </p:txEl>
                                          </p:spTgt>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 calcmode="lin" valueType="num">
                                      <p:cBhvr additive="base">
                                        <p:cTn id="2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3">
                                            <p:txEl>
                                              <p:pRg st="4" end="4"/>
                                            </p:txEl>
                                          </p:spTgt>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anim calcmode="lin" valueType="num">
                                      <p:cBhvr additive="base">
                                        <p:cTn id="25"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5" end="5"/>
                                            </p:txEl>
                                          </p:spTgt>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anim calcmode="lin" valueType="num">
                                      <p:cBhvr additive="base">
                                        <p:cTn id="29"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3">
                                            <p:txEl>
                                              <p:pRg st="6" end="6"/>
                                            </p:txEl>
                                          </p:spTgt>
                                        </p:tgtEl>
                                        <p:attrNameLst>
                                          <p:attrName>ppt_y</p:attrName>
                                        </p:attrNameLst>
                                      </p:cBhvr>
                                      <p:tavLst>
                                        <p:tav tm="0">
                                          <p:val>
                                            <p:strVal val="1+#ppt_h/2"/>
                                          </p:val>
                                        </p:tav>
                                        <p:tav tm="100000">
                                          <p:val>
                                            <p:strVal val="#ppt_y"/>
                                          </p:val>
                                        </p:tav>
                                      </p:tavLst>
                                    </p:anim>
                                  </p:childTnLst>
                                </p:cTn>
                              </p:par>
                              <p:par>
                                <p:cTn id="31" presetID="2" presetClass="entr" presetSubtype="4" fill="hold" nodeType="withEffect">
                                  <p:stCondLst>
                                    <p:cond delay="0"/>
                                  </p:stCondLst>
                                  <p:childTnLst>
                                    <p:set>
                                      <p:cBhvr>
                                        <p:cTn id="32" dur="1" fill="hold">
                                          <p:stCondLst>
                                            <p:cond delay="0"/>
                                          </p:stCondLst>
                                        </p:cTn>
                                        <p:tgtEl>
                                          <p:spTgt spid="3">
                                            <p:txEl>
                                              <p:pRg st="7" end="7"/>
                                            </p:txEl>
                                          </p:spTgt>
                                        </p:tgtEl>
                                        <p:attrNameLst>
                                          <p:attrName>style.visibility</p:attrName>
                                        </p:attrNameLst>
                                      </p:cBhvr>
                                      <p:to>
                                        <p:strVal val="visible"/>
                                      </p:to>
                                    </p:set>
                                    <p:anim calcmode="lin" valueType="num">
                                      <p:cBhvr additive="base">
                                        <p:cTn id="33"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pPr>
              <a:defRPr/>
            </a:pPr>
            <a:r>
              <a:rPr lang="en-US"/>
              <a:t>Massachusetts Department of Elementary and Secondary Education</a:t>
            </a:r>
          </a:p>
        </p:txBody>
      </p:sp>
      <p:sp>
        <p:nvSpPr>
          <p:cNvPr id="1028" name="Slide Number Placeholder 4"/>
          <p:cNvSpPr>
            <a:spLocks noGrp="1"/>
          </p:cNvSpPr>
          <p:nvPr>
            <p:ph type="sldNum" sz="quarter" idx="12"/>
          </p:nvPr>
        </p:nvSpPr>
        <p:spPr bwMode="auto">
          <a:noFill/>
          <a:ln>
            <a:miter lim="800000"/>
            <a:headEnd/>
            <a:tailEnd/>
          </a:ln>
        </p:spPr>
        <p:txBody>
          <a:bodyPr/>
          <a:lstStyle/>
          <a:p>
            <a:fld id="{7D247834-77C3-4C1D-ACD5-493F4D8D9915}" type="slidenum">
              <a:rPr lang="en-US" smtClean="0"/>
              <a:pPr/>
              <a:t>14</a:t>
            </a:fld>
            <a:endParaRPr lang="en-US" smtClean="0"/>
          </a:p>
        </p:txBody>
      </p:sp>
      <p:graphicFrame>
        <p:nvGraphicFramePr>
          <p:cNvPr id="1026" name="Content Placeholder 7" descr="2015 Grade 6 ELA Representative Sample: PARCC to MCAS Results Comparison for levels 1-5, Transitional CPIs.&#10;"/>
          <p:cNvGraphicFramePr>
            <a:graphicFrameLocks noGrp="1"/>
          </p:cNvGraphicFramePr>
          <p:nvPr>
            <p:ph idx="1"/>
          </p:nvPr>
        </p:nvGraphicFramePr>
        <p:xfrm>
          <a:off x="482600" y="-50800"/>
          <a:ext cx="8026400" cy="6654800"/>
        </p:xfrm>
        <a:graphic>
          <a:graphicData uri="http://schemas.openxmlformats.org/presentationml/2006/ole">
            <p:oleObj spid="_x0000_s1034" r:id="rId4" imgW="8029128" imgH="6651312" progId="Excel.Sheet.8">
              <p:embed/>
            </p:oleObj>
          </a:graphicData>
        </a:graphic>
      </p:graphicFrame>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2016 Accountability </a:t>
            </a:r>
            <a:endParaRPr lang="en-US" dirty="0"/>
          </a:p>
        </p:txBody>
      </p:sp>
      <p:sp>
        <p:nvSpPr>
          <p:cNvPr id="3" name="Content Placeholder 2"/>
          <p:cNvSpPr>
            <a:spLocks noGrp="1"/>
          </p:cNvSpPr>
          <p:nvPr>
            <p:ph idx="1"/>
          </p:nvPr>
        </p:nvSpPr>
        <p:spPr>
          <a:xfrm>
            <a:off x="533400" y="1447800"/>
            <a:ext cx="8305800" cy="3962400"/>
          </a:xfrm>
        </p:spPr>
        <p:txBody>
          <a:bodyPr>
            <a:normAutofit/>
          </a:bodyPr>
          <a:lstStyle/>
          <a:p>
            <a:r>
              <a:rPr lang="en-US" dirty="0" smtClean="0"/>
              <a:t>Schools &amp; districts administering PARCC will have their 2016 accountability and assistance level “held harmless” (i.e., the level will stay the same or improve from 2015, but cannot decline)*</a:t>
            </a:r>
          </a:p>
          <a:p>
            <a:r>
              <a:rPr lang="en-US" dirty="0" smtClean="0"/>
              <a:t>Applies to all districts &amp; schools that administer PARCC—even if they took PARCC in 2015</a:t>
            </a:r>
          </a:p>
          <a:p>
            <a:r>
              <a:rPr lang="en-US" dirty="0" smtClean="0"/>
              <a:t>Schools administering MCAS will be classified into a level as usual, and will not be “held harmless” </a:t>
            </a:r>
          </a:p>
        </p:txBody>
      </p:sp>
      <p:sp>
        <p:nvSpPr>
          <p:cNvPr id="4" name="Footer Placeholder 3"/>
          <p:cNvSpPr>
            <a:spLocks noGrp="1"/>
          </p:cNvSpPr>
          <p:nvPr>
            <p:ph type="ftr" sz="quarter" idx="11"/>
          </p:nvPr>
        </p:nvSpPr>
        <p:spPr/>
        <p:txBody>
          <a:bodyPr/>
          <a:lstStyle/>
          <a:p>
            <a:r>
              <a:rPr lang="en-US" dirty="0" smtClean="0"/>
              <a:t>Massachusetts Department of Elementary and Secondary Education</a:t>
            </a:r>
            <a:endParaRPr lang="en-US" dirty="0"/>
          </a:p>
        </p:txBody>
      </p:sp>
      <p:sp>
        <p:nvSpPr>
          <p:cNvPr id="5" name="Slide Number Placeholder 4"/>
          <p:cNvSpPr>
            <a:spLocks noGrp="1"/>
          </p:cNvSpPr>
          <p:nvPr>
            <p:ph type="sldNum" sz="quarter" idx="12"/>
          </p:nvPr>
        </p:nvSpPr>
        <p:spPr/>
        <p:txBody>
          <a:bodyPr/>
          <a:lstStyle/>
          <a:p>
            <a:fld id="{BD26C40E-487C-40A4-A841-8174FD7B7142}" type="slidenum">
              <a:rPr lang="en-US" smtClean="0"/>
              <a:pPr/>
              <a:t>15</a:t>
            </a:fld>
            <a:endParaRPr lang="en-US" dirty="0"/>
          </a:p>
        </p:txBody>
      </p:sp>
      <p:sp>
        <p:nvSpPr>
          <p:cNvPr id="6" name="TextBox 5"/>
          <p:cNvSpPr txBox="1"/>
          <p:nvPr/>
        </p:nvSpPr>
        <p:spPr>
          <a:xfrm>
            <a:off x="914400" y="6096000"/>
            <a:ext cx="4267200" cy="369332"/>
          </a:xfrm>
          <a:prstGeom prst="rect">
            <a:avLst/>
          </a:prstGeom>
          <a:noFill/>
        </p:spPr>
        <p:txBody>
          <a:bodyPr wrap="square" rtlCol="0">
            <a:spAutoFit/>
          </a:bodyPr>
          <a:lstStyle/>
          <a:p>
            <a:r>
              <a:rPr lang="en-US" dirty="0" smtClean="0"/>
              <a:t>* Exception for Level 5 classifications</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Resources</a:t>
            </a:r>
            <a:endParaRPr lang="en-US" dirty="0"/>
          </a:p>
        </p:txBody>
      </p:sp>
      <p:sp>
        <p:nvSpPr>
          <p:cNvPr id="3" name="Content Placeholder 2"/>
          <p:cNvSpPr>
            <a:spLocks noGrp="1"/>
          </p:cNvSpPr>
          <p:nvPr>
            <p:ph idx="1"/>
          </p:nvPr>
        </p:nvSpPr>
        <p:spPr>
          <a:xfrm>
            <a:off x="609600" y="1295400"/>
            <a:ext cx="7924800" cy="3810000"/>
          </a:xfrm>
        </p:spPr>
        <p:txBody>
          <a:bodyPr>
            <a:normAutofit/>
          </a:bodyPr>
          <a:lstStyle/>
          <a:p>
            <a:pPr>
              <a:buNone/>
            </a:pPr>
            <a:r>
              <a:rPr lang="en-US" dirty="0" smtClean="0"/>
              <a:t>PARCC </a:t>
            </a:r>
          </a:p>
          <a:p>
            <a:r>
              <a:rPr lang="en-US" sz="2400" dirty="0" smtClean="0"/>
              <a:t>Released Items from Spring 2015</a:t>
            </a:r>
          </a:p>
          <a:p>
            <a:pPr lvl="1"/>
            <a:r>
              <a:rPr lang="en-US" sz="1800" dirty="0" smtClean="0">
                <a:hlinkClick r:id="rId2"/>
              </a:rPr>
              <a:t>https://prc.parcconline.org/assessments/parcc-released-items</a:t>
            </a:r>
            <a:endParaRPr lang="en-US" sz="1800" dirty="0" smtClean="0"/>
          </a:p>
          <a:p>
            <a:r>
              <a:rPr lang="en-US" sz="2400" dirty="0" smtClean="0"/>
              <a:t>Technology System Check and Requirements</a:t>
            </a:r>
          </a:p>
          <a:p>
            <a:pPr lvl="1"/>
            <a:r>
              <a:rPr lang="en-US" sz="1800" dirty="0" smtClean="0">
                <a:hlinkClick r:id="rId3"/>
              </a:rPr>
              <a:t>http://parcc.pearson.com/technology-setup/</a:t>
            </a:r>
            <a:endParaRPr lang="en-US" sz="1800" dirty="0" smtClean="0"/>
          </a:p>
          <a:p>
            <a:r>
              <a:rPr lang="en-US" sz="2400" dirty="0" smtClean="0"/>
              <a:t>Test Administration Resources</a:t>
            </a:r>
          </a:p>
          <a:p>
            <a:pPr lvl="1"/>
            <a:r>
              <a:rPr lang="en-US" sz="1800" dirty="0" smtClean="0">
                <a:hlinkClick r:id="rId4"/>
              </a:rPr>
              <a:t>http://www.doe.mass.edu/parcc/testadmin/</a:t>
            </a:r>
            <a:endParaRPr lang="en-US" sz="1800" dirty="0" smtClean="0"/>
          </a:p>
          <a:p>
            <a:r>
              <a:rPr lang="en-US" sz="2400" dirty="0" smtClean="0"/>
              <a:t>Practice Tests</a:t>
            </a:r>
          </a:p>
          <a:p>
            <a:pPr lvl="1"/>
            <a:r>
              <a:rPr lang="en-US" sz="1800" dirty="0" smtClean="0">
                <a:hlinkClick r:id="rId5"/>
              </a:rPr>
              <a:t>http://parcc.pearson.com/practice-tests/</a:t>
            </a:r>
            <a:endParaRPr lang="en-US" sz="1800" dirty="0" smtClean="0"/>
          </a:p>
          <a:p>
            <a:pPr lvl="1"/>
            <a:endParaRPr lang="en-US" sz="1800" dirty="0" smtClean="0"/>
          </a:p>
          <a:p>
            <a:endParaRPr lang="en-US" dirty="0"/>
          </a:p>
        </p:txBody>
      </p:sp>
      <p:sp>
        <p:nvSpPr>
          <p:cNvPr id="4" name="Footer Placeholder 3"/>
          <p:cNvSpPr>
            <a:spLocks noGrp="1"/>
          </p:cNvSpPr>
          <p:nvPr>
            <p:ph type="ftr" sz="quarter" idx="11"/>
          </p:nvPr>
        </p:nvSpPr>
        <p:spPr/>
        <p:txBody>
          <a:bodyPr/>
          <a:lstStyle/>
          <a:p>
            <a:r>
              <a:rPr lang="en-US" dirty="0" smtClean="0"/>
              <a:t>Massachusetts Department of Elementary and Secondary Education</a:t>
            </a:r>
            <a:endParaRPr lang="en-US" dirty="0"/>
          </a:p>
        </p:txBody>
      </p:sp>
      <p:sp>
        <p:nvSpPr>
          <p:cNvPr id="5" name="Slide Number Placeholder 4"/>
          <p:cNvSpPr>
            <a:spLocks noGrp="1"/>
          </p:cNvSpPr>
          <p:nvPr>
            <p:ph type="sldNum" sz="quarter" idx="12"/>
          </p:nvPr>
        </p:nvSpPr>
        <p:spPr/>
        <p:txBody>
          <a:bodyPr/>
          <a:lstStyle/>
          <a:p>
            <a:fld id="{BD26C40E-487C-40A4-A841-8174FD7B7142}" type="slidenum">
              <a:rPr lang="en-US" smtClean="0"/>
              <a:pPr/>
              <a:t>16</a:t>
            </a:fld>
            <a:endParaRPr lang="en-US" dirty="0"/>
          </a:p>
        </p:txBody>
      </p:sp>
      <p:sp>
        <p:nvSpPr>
          <p:cNvPr id="6" name="TextBox 5"/>
          <p:cNvSpPr txBox="1"/>
          <p:nvPr/>
        </p:nvSpPr>
        <p:spPr>
          <a:xfrm>
            <a:off x="1371600" y="5105400"/>
            <a:ext cx="6477000" cy="1200329"/>
          </a:xfrm>
          <a:prstGeom prst="rect">
            <a:avLst/>
          </a:prstGeom>
          <a:noFill/>
        </p:spPr>
        <p:txBody>
          <a:bodyPr wrap="square" rtlCol="0">
            <a:spAutoFit/>
          </a:bodyPr>
          <a:lstStyle/>
          <a:p>
            <a:pPr algn="ctr"/>
            <a:r>
              <a:rPr lang="en-US" sz="2400" dirty="0" smtClean="0"/>
              <a:t>Contact us: </a:t>
            </a:r>
            <a:r>
              <a:rPr lang="en-US" sz="2400" i="1" dirty="0" smtClean="0"/>
              <a:t/>
            </a:r>
            <a:br>
              <a:rPr lang="en-US" sz="2400" i="1" dirty="0" smtClean="0"/>
            </a:br>
            <a:r>
              <a:rPr lang="en-US" sz="2400" dirty="0" smtClean="0">
                <a:hlinkClick r:id="rId6"/>
              </a:rPr>
              <a:t>assessment@doe.mass.edu</a:t>
            </a:r>
            <a:r>
              <a:rPr lang="en-US" sz="2400" dirty="0" smtClean="0"/>
              <a:t/>
            </a:r>
            <a:br>
              <a:rPr lang="en-US" sz="2400" dirty="0" smtClean="0"/>
            </a:br>
            <a:r>
              <a:rPr lang="en-US" sz="2400" dirty="0" smtClean="0"/>
              <a:t>(781) 338-3625</a:t>
            </a:r>
            <a:endParaRPr lang="en-US" sz="2400"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74638"/>
            <a:ext cx="8534400" cy="1143000"/>
          </a:xfrm>
        </p:spPr>
        <p:txBody>
          <a:bodyPr>
            <a:normAutofit/>
          </a:bodyPr>
          <a:lstStyle/>
          <a:p>
            <a:pPr algn="ctr"/>
            <a:r>
              <a:rPr lang="en-US" sz="4200" b="1" dirty="0" smtClean="0"/>
              <a:t>Superintendent’s Perspective:</a:t>
            </a:r>
            <a:endParaRPr lang="en-US" sz="4200" b="1" dirty="0"/>
          </a:p>
        </p:txBody>
      </p:sp>
      <p:sp>
        <p:nvSpPr>
          <p:cNvPr id="3" name="Content Placeholder 2"/>
          <p:cNvSpPr>
            <a:spLocks noGrp="1"/>
          </p:cNvSpPr>
          <p:nvPr>
            <p:ph idx="1"/>
          </p:nvPr>
        </p:nvSpPr>
        <p:spPr>
          <a:xfrm>
            <a:off x="342900" y="1493837"/>
            <a:ext cx="8801100" cy="4754563"/>
          </a:xfrm>
        </p:spPr>
        <p:txBody>
          <a:bodyPr>
            <a:normAutofit fontScale="92500" lnSpcReduction="10000"/>
          </a:bodyPr>
          <a:lstStyle/>
          <a:p>
            <a:pPr algn="ctr">
              <a:buNone/>
            </a:pPr>
            <a:r>
              <a:rPr lang="en-US" b="1" dirty="0" smtClean="0"/>
              <a:t>Recommend we adopt PARCC for spring 2016</a:t>
            </a:r>
          </a:p>
          <a:p>
            <a:pPr algn="ctr">
              <a:buNone/>
            </a:pPr>
            <a:r>
              <a:rPr lang="en-US" sz="1400" dirty="0" smtClean="0"/>
              <a:t>Computer based (CBT) for middle school (grades 6-8); </a:t>
            </a:r>
          </a:p>
          <a:p>
            <a:pPr algn="ctr">
              <a:buNone/>
            </a:pPr>
            <a:r>
              <a:rPr lang="en-US" sz="1400" dirty="0" smtClean="0"/>
              <a:t>Paper based (PBT) for all elementary schools (grades 3-5)</a:t>
            </a:r>
          </a:p>
          <a:p>
            <a:pPr algn="ctr">
              <a:buNone/>
            </a:pPr>
            <a:r>
              <a:rPr lang="en-US" sz="1400" dirty="0" smtClean="0"/>
              <a:t>Choose Grade 8 math test (not Algebra 1)</a:t>
            </a:r>
          </a:p>
          <a:p>
            <a:pPr>
              <a:buNone/>
            </a:pPr>
            <a:r>
              <a:rPr lang="en-US" b="1" u="sng" dirty="0" smtClean="0"/>
              <a:t>Why?</a:t>
            </a:r>
          </a:p>
          <a:p>
            <a:r>
              <a:rPr lang="en-US" sz="2000" dirty="0" smtClean="0"/>
              <a:t>“Next Generation” MCAS (2.0) will be quite “PARCC-like”; now that BOE decision is made, need to prepare students &amp; teachers </a:t>
            </a:r>
          </a:p>
          <a:p>
            <a:r>
              <a:rPr lang="en-US" sz="2000" dirty="0" smtClean="0"/>
              <a:t>Overwhelming support via anonymous vote from Dedham Leadership Team</a:t>
            </a:r>
          </a:p>
          <a:p>
            <a:r>
              <a:rPr lang="en-US" sz="2000" dirty="0" smtClean="0"/>
              <a:t>Last chance for Grade 8 students to experience exam before high-stakes in Grade 10 (two years from now – spring 2018)</a:t>
            </a:r>
          </a:p>
          <a:p>
            <a:r>
              <a:rPr lang="en-US" sz="2000" dirty="0" smtClean="0"/>
              <a:t>Changes will be needed for accommodations pages on IEP’s</a:t>
            </a:r>
          </a:p>
          <a:p>
            <a:r>
              <a:rPr lang="en-US" sz="2000" dirty="0" smtClean="0"/>
              <a:t>DMS students familiar with </a:t>
            </a:r>
            <a:r>
              <a:rPr lang="en-US" sz="2000" dirty="0" err="1" smtClean="0"/>
              <a:t>Chromebooks</a:t>
            </a:r>
            <a:r>
              <a:rPr lang="en-US" sz="2000" dirty="0" smtClean="0"/>
              <a:t>; shift to CBT now</a:t>
            </a:r>
          </a:p>
          <a:p>
            <a:r>
              <a:rPr lang="en-US" sz="2000" dirty="0" smtClean="0"/>
              <a:t>Elementary students need time to practice with technology</a:t>
            </a:r>
          </a:p>
          <a:p>
            <a:r>
              <a:rPr lang="en-US" sz="2000" dirty="0" smtClean="0"/>
              <a:t>Expect a “learning curve” and probable dip in SGP for 2016</a:t>
            </a:r>
          </a:p>
          <a:p>
            <a:r>
              <a:rPr lang="en-US" sz="2000" dirty="0" smtClean="0"/>
              <a:t>Most “kinks” worked out; time to get on board with the future</a:t>
            </a:r>
          </a:p>
          <a:p>
            <a:endParaRPr lang="en-US" sz="2000" dirty="0" smtClean="0"/>
          </a:p>
          <a:p>
            <a:endParaRPr lang="en-US" sz="2000" dirty="0" smtClean="0"/>
          </a:p>
          <a:p>
            <a:endParaRPr lang="en-US" sz="2000" dirty="0" smtClean="0"/>
          </a:p>
          <a:p>
            <a:endParaRPr lang="en-US" sz="2000" dirty="0" smtClean="0"/>
          </a:p>
          <a:p>
            <a:endParaRPr lang="en-US" dirty="0"/>
          </a:p>
        </p:txBody>
      </p:sp>
      <p:sp>
        <p:nvSpPr>
          <p:cNvPr id="4" name="Footer Placeholder 3"/>
          <p:cNvSpPr>
            <a:spLocks noGrp="1"/>
          </p:cNvSpPr>
          <p:nvPr>
            <p:ph type="ftr" sz="quarter" idx="11"/>
          </p:nvPr>
        </p:nvSpPr>
        <p:spPr/>
        <p:txBody>
          <a:bodyPr/>
          <a:lstStyle/>
          <a:p>
            <a:r>
              <a:rPr lang="en-US" smtClean="0"/>
              <a:t>Massachusetts Department of Elementary and Secondary Education</a:t>
            </a:r>
            <a:endParaRPr lang="en-US" dirty="0"/>
          </a:p>
        </p:txBody>
      </p:sp>
      <p:sp>
        <p:nvSpPr>
          <p:cNvPr id="5" name="Slide Number Placeholder 4"/>
          <p:cNvSpPr>
            <a:spLocks noGrp="1"/>
          </p:cNvSpPr>
          <p:nvPr>
            <p:ph type="sldNum" sz="quarter" idx="12"/>
          </p:nvPr>
        </p:nvSpPr>
        <p:spPr/>
        <p:txBody>
          <a:bodyPr/>
          <a:lstStyle/>
          <a:p>
            <a:fld id="{BD26C40E-487C-40A4-A841-8174FD7B7142}" type="slidenum">
              <a:rPr lang="en-US" smtClean="0"/>
              <a:pPr/>
              <a:t>17</a:t>
            </a:fld>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 calcmode="lin" valueType="num">
                                      <p:cBhvr additive="base">
                                        <p:cTn id="1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4" end="4"/>
                                            </p:txEl>
                                          </p:spTgt>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3">
                                            <p:txEl>
                                              <p:pRg st="5" end="5"/>
                                            </p:txEl>
                                          </p:spTgt>
                                        </p:tgtEl>
                                        <p:attrNameLst>
                                          <p:attrName>style.visibility</p:attrName>
                                        </p:attrNameLst>
                                      </p:cBhvr>
                                      <p:to>
                                        <p:strVal val="visible"/>
                                      </p:to>
                                    </p:set>
                                    <p:anim calcmode="lin" valueType="num">
                                      <p:cBhvr additive="base">
                                        <p:cTn id="29"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nodeType="clickEffect">
                                  <p:stCondLst>
                                    <p:cond delay="0"/>
                                  </p:stCondLst>
                                  <p:childTnLst>
                                    <p:set>
                                      <p:cBhvr>
                                        <p:cTn id="34" dur="1" fill="hold">
                                          <p:stCondLst>
                                            <p:cond delay="0"/>
                                          </p:stCondLst>
                                        </p:cTn>
                                        <p:tgtEl>
                                          <p:spTgt spid="3">
                                            <p:txEl>
                                              <p:pRg st="6" end="6"/>
                                            </p:txEl>
                                          </p:spTgt>
                                        </p:tgtEl>
                                        <p:attrNameLst>
                                          <p:attrName>style.visibility</p:attrName>
                                        </p:attrNameLst>
                                      </p:cBhvr>
                                      <p:to>
                                        <p:strVal val="visible"/>
                                      </p:to>
                                    </p:set>
                                    <p:anim calcmode="lin" valueType="num">
                                      <p:cBhvr additive="base">
                                        <p:cTn id="35"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nodeType="clickEffect">
                                  <p:stCondLst>
                                    <p:cond delay="0"/>
                                  </p:stCondLst>
                                  <p:childTnLst>
                                    <p:set>
                                      <p:cBhvr>
                                        <p:cTn id="40" dur="1" fill="hold">
                                          <p:stCondLst>
                                            <p:cond delay="0"/>
                                          </p:stCondLst>
                                        </p:cTn>
                                        <p:tgtEl>
                                          <p:spTgt spid="3">
                                            <p:txEl>
                                              <p:pRg st="7" end="7"/>
                                            </p:txEl>
                                          </p:spTgt>
                                        </p:tgtEl>
                                        <p:attrNameLst>
                                          <p:attrName>style.visibility</p:attrName>
                                        </p:attrNameLst>
                                      </p:cBhvr>
                                      <p:to>
                                        <p:strVal val="visible"/>
                                      </p:to>
                                    </p:set>
                                    <p:anim calcmode="lin" valueType="num">
                                      <p:cBhvr additive="base">
                                        <p:cTn id="41"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4" fill="hold" nodeType="clickEffect">
                                  <p:stCondLst>
                                    <p:cond delay="0"/>
                                  </p:stCondLst>
                                  <p:childTnLst>
                                    <p:set>
                                      <p:cBhvr>
                                        <p:cTn id="46" dur="1" fill="hold">
                                          <p:stCondLst>
                                            <p:cond delay="0"/>
                                          </p:stCondLst>
                                        </p:cTn>
                                        <p:tgtEl>
                                          <p:spTgt spid="3">
                                            <p:txEl>
                                              <p:pRg st="8" end="8"/>
                                            </p:txEl>
                                          </p:spTgt>
                                        </p:tgtEl>
                                        <p:attrNameLst>
                                          <p:attrName>style.visibility</p:attrName>
                                        </p:attrNameLst>
                                      </p:cBhvr>
                                      <p:to>
                                        <p:strVal val="visible"/>
                                      </p:to>
                                    </p:set>
                                    <p:anim calcmode="lin" valueType="num">
                                      <p:cBhvr additive="base">
                                        <p:cTn id="47"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48"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2" presetClass="entr" presetSubtype="4" fill="hold" nodeType="clickEffect">
                                  <p:stCondLst>
                                    <p:cond delay="0"/>
                                  </p:stCondLst>
                                  <p:childTnLst>
                                    <p:set>
                                      <p:cBhvr>
                                        <p:cTn id="52" dur="1" fill="hold">
                                          <p:stCondLst>
                                            <p:cond delay="0"/>
                                          </p:stCondLst>
                                        </p:cTn>
                                        <p:tgtEl>
                                          <p:spTgt spid="3">
                                            <p:txEl>
                                              <p:pRg st="9" end="9"/>
                                            </p:txEl>
                                          </p:spTgt>
                                        </p:tgtEl>
                                        <p:attrNameLst>
                                          <p:attrName>style.visibility</p:attrName>
                                        </p:attrNameLst>
                                      </p:cBhvr>
                                      <p:to>
                                        <p:strVal val="visible"/>
                                      </p:to>
                                    </p:set>
                                    <p:anim calcmode="lin" valueType="num">
                                      <p:cBhvr additive="base">
                                        <p:cTn id="53"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54" dur="500" fill="hold"/>
                                        <p:tgtEl>
                                          <p:spTgt spid="3">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2" presetClass="entr" presetSubtype="4" fill="hold" nodeType="clickEffect">
                                  <p:stCondLst>
                                    <p:cond delay="0"/>
                                  </p:stCondLst>
                                  <p:childTnLst>
                                    <p:set>
                                      <p:cBhvr>
                                        <p:cTn id="58" dur="1" fill="hold">
                                          <p:stCondLst>
                                            <p:cond delay="0"/>
                                          </p:stCondLst>
                                        </p:cTn>
                                        <p:tgtEl>
                                          <p:spTgt spid="3">
                                            <p:txEl>
                                              <p:pRg st="10" end="10"/>
                                            </p:txEl>
                                          </p:spTgt>
                                        </p:tgtEl>
                                        <p:attrNameLst>
                                          <p:attrName>style.visibility</p:attrName>
                                        </p:attrNameLst>
                                      </p:cBhvr>
                                      <p:to>
                                        <p:strVal val="visible"/>
                                      </p:to>
                                    </p:set>
                                    <p:anim calcmode="lin" valueType="num">
                                      <p:cBhvr additive="base">
                                        <p:cTn id="59" dur="500" fill="hold"/>
                                        <p:tgtEl>
                                          <p:spTgt spid="3">
                                            <p:txEl>
                                              <p:pRg st="10" end="10"/>
                                            </p:txEl>
                                          </p:spTgt>
                                        </p:tgtEl>
                                        <p:attrNameLst>
                                          <p:attrName>ppt_x</p:attrName>
                                        </p:attrNameLst>
                                      </p:cBhvr>
                                      <p:tavLst>
                                        <p:tav tm="0">
                                          <p:val>
                                            <p:strVal val="#ppt_x"/>
                                          </p:val>
                                        </p:tav>
                                        <p:tav tm="100000">
                                          <p:val>
                                            <p:strVal val="#ppt_x"/>
                                          </p:val>
                                        </p:tav>
                                      </p:tavLst>
                                    </p:anim>
                                    <p:anim calcmode="lin" valueType="num">
                                      <p:cBhvr additive="base">
                                        <p:cTn id="60" dur="500" fill="hold"/>
                                        <p:tgtEl>
                                          <p:spTgt spid="3">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61" fill="hold">
                      <p:stCondLst>
                        <p:cond delay="indefinite"/>
                      </p:stCondLst>
                      <p:childTnLst>
                        <p:par>
                          <p:cTn id="62" fill="hold">
                            <p:stCondLst>
                              <p:cond delay="0"/>
                            </p:stCondLst>
                            <p:childTnLst>
                              <p:par>
                                <p:cTn id="63" presetID="2" presetClass="entr" presetSubtype="4" fill="hold" nodeType="clickEffect">
                                  <p:stCondLst>
                                    <p:cond delay="0"/>
                                  </p:stCondLst>
                                  <p:childTnLst>
                                    <p:set>
                                      <p:cBhvr>
                                        <p:cTn id="64" dur="1" fill="hold">
                                          <p:stCondLst>
                                            <p:cond delay="0"/>
                                          </p:stCondLst>
                                        </p:cTn>
                                        <p:tgtEl>
                                          <p:spTgt spid="3">
                                            <p:txEl>
                                              <p:pRg st="11" end="11"/>
                                            </p:txEl>
                                          </p:spTgt>
                                        </p:tgtEl>
                                        <p:attrNameLst>
                                          <p:attrName>style.visibility</p:attrName>
                                        </p:attrNameLst>
                                      </p:cBhvr>
                                      <p:to>
                                        <p:strVal val="visible"/>
                                      </p:to>
                                    </p:set>
                                    <p:anim calcmode="lin" valueType="num">
                                      <p:cBhvr additive="base">
                                        <p:cTn id="65" dur="500" fill="hold"/>
                                        <p:tgtEl>
                                          <p:spTgt spid="3">
                                            <p:txEl>
                                              <p:pRg st="11" end="11"/>
                                            </p:txEl>
                                          </p:spTgt>
                                        </p:tgtEl>
                                        <p:attrNameLst>
                                          <p:attrName>ppt_x</p:attrName>
                                        </p:attrNameLst>
                                      </p:cBhvr>
                                      <p:tavLst>
                                        <p:tav tm="0">
                                          <p:val>
                                            <p:strVal val="#ppt_x"/>
                                          </p:val>
                                        </p:tav>
                                        <p:tav tm="100000">
                                          <p:val>
                                            <p:strVal val="#ppt_x"/>
                                          </p:val>
                                        </p:tav>
                                      </p:tavLst>
                                    </p:anim>
                                    <p:anim calcmode="lin" valueType="num">
                                      <p:cBhvr additive="base">
                                        <p:cTn id="66" dur="500" fill="hold"/>
                                        <p:tgtEl>
                                          <p:spTgt spid="3">
                                            <p:txEl>
                                              <p:pRg st="11" end="11"/>
                                            </p:txEl>
                                          </p:spTgt>
                                        </p:tgtEl>
                                        <p:attrNameLst>
                                          <p:attrName>ppt_y</p:attrName>
                                        </p:attrNameLst>
                                      </p:cBhvr>
                                      <p:tavLst>
                                        <p:tav tm="0">
                                          <p:val>
                                            <p:strVal val="1+#ppt_h/2"/>
                                          </p:val>
                                        </p:tav>
                                        <p:tav tm="100000">
                                          <p:val>
                                            <p:strVal val="#ppt_y"/>
                                          </p:val>
                                        </p:tav>
                                      </p:tavLst>
                                    </p:anim>
                                  </p:childTnLst>
                                </p:cTn>
                              </p:par>
                            </p:childTnLst>
                          </p:cTn>
                        </p:par>
                      </p:childTnLst>
                    </p:cTn>
                  </p:par>
                  <p:par>
                    <p:cTn id="67" fill="hold">
                      <p:stCondLst>
                        <p:cond delay="indefinite"/>
                      </p:stCondLst>
                      <p:childTnLst>
                        <p:par>
                          <p:cTn id="68" fill="hold">
                            <p:stCondLst>
                              <p:cond delay="0"/>
                            </p:stCondLst>
                            <p:childTnLst>
                              <p:par>
                                <p:cTn id="69" presetID="2" presetClass="entr" presetSubtype="4" fill="hold" nodeType="clickEffect">
                                  <p:stCondLst>
                                    <p:cond delay="0"/>
                                  </p:stCondLst>
                                  <p:childTnLst>
                                    <p:set>
                                      <p:cBhvr>
                                        <p:cTn id="70" dur="1" fill="hold">
                                          <p:stCondLst>
                                            <p:cond delay="0"/>
                                          </p:stCondLst>
                                        </p:cTn>
                                        <p:tgtEl>
                                          <p:spTgt spid="3">
                                            <p:txEl>
                                              <p:pRg st="12" end="12"/>
                                            </p:txEl>
                                          </p:spTgt>
                                        </p:tgtEl>
                                        <p:attrNameLst>
                                          <p:attrName>style.visibility</p:attrName>
                                        </p:attrNameLst>
                                      </p:cBhvr>
                                      <p:to>
                                        <p:strVal val="visible"/>
                                      </p:to>
                                    </p:set>
                                    <p:anim calcmode="lin" valueType="num">
                                      <p:cBhvr additive="base">
                                        <p:cTn id="71" dur="500" fill="hold"/>
                                        <p:tgtEl>
                                          <p:spTgt spid="3">
                                            <p:txEl>
                                              <p:pRg st="12" end="12"/>
                                            </p:txEl>
                                          </p:spTgt>
                                        </p:tgtEl>
                                        <p:attrNameLst>
                                          <p:attrName>ppt_x</p:attrName>
                                        </p:attrNameLst>
                                      </p:cBhvr>
                                      <p:tavLst>
                                        <p:tav tm="0">
                                          <p:val>
                                            <p:strVal val="#ppt_x"/>
                                          </p:val>
                                        </p:tav>
                                        <p:tav tm="100000">
                                          <p:val>
                                            <p:strVal val="#ppt_x"/>
                                          </p:val>
                                        </p:tav>
                                      </p:tavLst>
                                    </p:anim>
                                    <p:anim calcmode="lin" valueType="num">
                                      <p:cBhvr additive="base">
                                        <p:cTn id="72" dur="500" fill="hold"/>
                                        <p:tgtEl>
                                          <p:spTgt spid="3">
                                            <p:txEl>
                                              <p:pRg st="12" end="1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95500" y="2857500"/>
            <a:ext cx="4953000" cy="1143000"/>
          </a:xfrm>
        </p:spPr>
        <p:txBody>
          <a:bodyPr>
            <a:noAutofit/>
          </a:bodyPr>
          <a:lstStyle/>
          <a:p>
            <a:r>
              <a:rPr lang="en-US" sz="7200" dirty="0" smtClean="0"/>
              <a:t>Questions?</a:t>
            </a:r>
            <a:endParaRPr lang="en-US" sz="7200" dirty="0"/>
          </a:p>
        </p:txBody>
      </p:sp>
      <p:sp>
        <p:nvSpPr>
          <p:cNvPr id="4" name="Footer Placeholder 3"/>
          <p:cNvSpPr>
            <a:spLocks noGrp="1"/>
          </p:cNvSpPr>
          <p:nvPr>
            <p:ph type="ftr" sz="quarter" idx="11"/>
          </p:nvPr>
        </p:nvSpPr>
        <p:spPr/>
        <p:txBody>
          <a:bodyPr/>
          <a:lstStyle/>
          <a:p>
            <a:r>
              <a:rPr lang="en-US" smtClean="0"/>
              <a:t>Massachusetts Department of Elementary and Secondary Education</a:t>
            </a:r>
            <a:endParaRPr lang="en-US" dirty="0"/>
          </a:p>
        </p:txBody>
      </p:sp>
      <p:sp>
        <p:nvSpPr>
          <p:cNvPr id="5" name="Slide Number Placeholder 4"/>
          <p:cNvSpPr>
            <a:spLocks noGrp="1"/>
          </p:cNvSpPr>
          <p:nvPr>
            <p:ph type="sldNum" sz="quarter" idx="12"/>
          </p:nvPr>
        </p:nvSpPr>
        <p:spPr/>
        <p:txBody>
          <a:bodyPr/>
          <a:lstStyle/>
          <a:p>
            <a:fld id="{BD26C40E-487C-40A4-A841-8174FD7B7142}" type="slidenum">
              <a:rPr lang="en-US" smtClean="0"/>
              <a:pPr/>
              <a:t>18</a:t>
            </a:fld>
            <a:endParaRPr lang="en-US" dirty="0"/>
          </a:p>
        </p:txBody>
      </p:sp>
    </p:spTree>
  </p:cSld>
  <p:clrMapOvr>
    <a:masterClrMapping/>
  </p:clrMapOvr>
</p:sld>
</file>

<file path=ppt/theme/theme1.xml><?xml version="1.0" encoding="utf-8"?>
<a:theme xmlns:a="http://schemas.openxmlformats.org/drawingml/2006/main" name="2007_ESE_Template">
  <a:themeElements>
    <a:clrScheme name="ESE">
      <a:dk1>
        <a:srgbClr val="0D1969"/>
      </a:dk1>
      <a:lt1>
        <a:sysClr val="window" lastClr="FFFFFF"/>
      </a:lt1>
      <a:dk2>
        <a:srgbClr val="0D1969"/>
      </a:dk2>
      <a:lt2>
        <a:srgbClr val="EEECE1"/>
      </a:lt2>
      <a:accent1>
        <a:srgbClr val="E86B01"/>
      </a:accent1>
      <a:accent2>
        <a:srgbClr val="0D1969"/>
      </a:accent2>
      <a:accent3>
        <a:srgbClr val="FBC40E"/>
      </a:accent3>
      <a:accent4>
        <a:srgbClr val="006600"/>
      </a:accent4>
      <a:accent5>
        <a:srgbClr val="C00000"/>
      </a:accent5>
      <a:accent6>
        <a:srgbClr val="800080"/>
      </a:accent6>
      <a:hlink>
        <a:srgbClr val="0000FF"/>
      </a:hlink>
      <a:folHlink>
        <a:srgbClr val="7F7F7F"/>
      </a:folHlink>
    </a:clrScheme>
    <a:fontScheme name="ESE">
      <a:majorFont>
        <a:latin typeface="Georgi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spe:Receivers xmlns:spe="http://schemas.microsoft.com/sharepoint/events">
  <Receiver>
    <Name>Document ID Generator</Name>
    <Synchronization>Synchronous</Synchronization>
    <Type>10001</Type>
    <SequenceNumber>1000</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10002</Type>
    <SequenceNumber>1001</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10004</Type>
    <SequenceNumber>1002</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10006</Type>
    <SequenceNumber>1003</SequenceNumber>
    <Assembly>Microsoft.Office.DocumentManagement, Version=14.0.0.0, Culture=neutral, PublicKeyToken=71e9bce111e9429c</Assembly>
    <Class>Microsoft.Office.DocumentManagement.Internal.DocIdHandler</Class>
    <Data/>
    <Filter/>
  </Receiver>
</spe:Receivers>
</file>

<file path=customXml/item2.xml><?xml version="1.0" encoding="utf-8"?>
<?mso-contentType ?>
<FormTemplates xmlns="http://schemas.microsoft.com/sharepoint/v3/contenttype/forms">
  <Display>DocumentLibraryForm</Display>
  <Edit>DropOffZoneRoutingForm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vti_RoutingExistingProperties xmlns="0a4e05da-b9bc-4326-ad73-01ef31b95567" xsi:nil="true"/>
    <_dlc_DocIdPersistId xmlns="733efe1c-5bbe-4968-87dc-d400e65c879f">true</_dlc_DocIdPersistId>
    <_dlc_DocId xmlns="733efe1c-5bbe-4968-87dc-d400e65c879f">DESE-231-21277</_dlc_DocId>
    <_dlc_DocIdUrl xmlns="733efe1c-5bbe-4968-87dc-d400e65c879f">
      <Url>https://sharepoint.doemass.org/ese/webteam/cps/_layouts/DocIdRedir.aspx?ID=DESE-231-21277</Url>
      <Description>DESE-231-21277</Description>
    </_dlc_DocIdUrl>
  </documentManagement>
</p:properties>
</file>

<file path=customXml/item4.xml><?xml version="1.0" encoding="utf-8"?>
<ct:contentTypeSchema xmlns:ct="http://schemas.microsoft.com/office/2006/metadata/contentType" xmlns:ma="http://schemas.microsoft.com/office/2006/metadata/properties/metaAttributes" ct:_="" ma:_="" ma:contentTypeName="Document" ma:contentTypeID="0x010100524261BFE874874F899C38CF9C771BFF" ma:contentTypeVersion="7" ma:contentTypeDescription="Create a new document." ma:contentTypeScope="" ma:versionID="3a5a55f13e9bb649c79d8b6e4cc9fe8c">
  <xsd:schema xmlns:xsd="http://www.w3.org/2001/XMLSchema" xmlns:xs="http://www.w3.org/2001/XMLSchema" xmlns:p="http://schemas.microsoft.com/office/2006/metadata/properties" xmlns:ns2="0a4e05da-b9bc-4326-ad73-01ef31b95567" xmlns:ns3="733efe1c-5bbe-4968-87dc-d400e65c879f" targetNamespace="http://schemas.microsoft.com/office/2006/metadata/properties" ma:root="true" ma:fieldsID="9f746412060615af2bac066d19f8186c" ns2:_="" ns3:_="">
    <xsd:import namespace="0a4e05da-b9bc-4326-ad73-01ef31b95567"/>
    <xsd:import namespace="733efe1c-5bbe-4968-87dc-d400e65c879f"/>
    <xsd:element name="properties">
      <xsd:complexType>
        <xsd:sequence>
          <xsd:element name="documentManagement">
            <xsd:complexType>
              <xsd:all>
                <xsd:element ref="ns2:_vti_RoutingExistingProperties" minOccurs="0"/>
                <xsd:element ref="ns3:_dlc_DocId" minOccurs="0"/>
                <xsd:element ref="ns3:_dlc_DocIdUrl" minOccurs="0"/>
                <xsd:element ref="ns3:_dlc_DocIdPersistId"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a4e05da-b9bc-4326-ad73-01ef31b95567" elementFormDefault="qualified">
    <xsd:import namespace="http://schemas.microsoft.com/office/2006/documentManagement/types"/>
    <xsd:import namespace="http://schemas.microsoft.com/office/infopath/2007/PartnerControls"/>
    <xsd:element name="_vti_RoutingExistingProperties" ma:index="8" nillable="true" ma:displayName="Original Properties" ma:hidden="true" ma:internalName="_vti_RoutingExistingProperties">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733efe1c-5bbe-4968-87dc-d400e65c879f" elementFormDefault="qualified">
    <xsd:import namespace="http://schemas.microsoft.com/office/2006/documentManagement/types"/>
    <xsd:import namespace="http://schemas.microsoft.com/office/infopath/2007/PartnerControls"/>
    <xsd:element name="_dlc_DocId" ma:index="9" nillable="true" ma:displayName="Document ID Value" ma:description="The value of the document ID assigned to this item." ma:internalName="_dlc_DocId" ma:readOnly="true">
      <xsd:simpleType>
        <xsd:restriction base="dms:Text"/>
      </xsd:simpleType>
    </xsd:element>
    <xsd:element name="_dlc_DocIdUrl" ma:index="10"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1" nillable="true" ma:displayName="Persist ID" ma:description="Keep ID on add." ma:hidden="true" ma:internalName="_dlc_DocIdPersistId" ma:readOnly="true">
      <xsd:simpleType>
        <xsd:restriction base="dms:Boolea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8A747F6F-27BA-48EE-B696-2C3DA72031CE}">
  <ds:schemaRefs>
    <ds:schemaRef ds:uri="http://schemas.microsoft.com/sharepoint/events"/>
  </ds:schemaRefs>
</ds:datastoreItem>
</file>

<file path=customXml/itemProps2.xml><?xml version="1.0" encoding="utf-8"?>
<ds:datastoreItem xmlns:ds="http://schemas.openxmlformats.org/officeDocument/2006/customXml" ds:itemID="{3A8A561D-E630-4C5D-81C8-BDA4260856C8}">
  <ds:schemaRefs>
    <ds:schemaRef ds:uri="http://schemas.microsoft.com/sharepoint/v3/contenttype/forms"/>
  </ds:schemaRefs>
</ds:datastoreItem>
</file>

<file path=customXml/itemProps3.xml><?xml version="1.0" encoding="utf-8"?>
<ds:datastoreItem xmlns:ds="http://schemas.openxmlformats.org/officeDocument/2006/customXml" ds:itemID="{F83145A5-CF9E-4F8D-A994-F21F02169CAF}">
  <ds:schemaRefs>
    <ds:schemaRef ds:uri="http://schemas.microsoft.com/office/infopath/2007/PartnerControls"/>
    <ds:schemaRef ds:uri="http://purl.org/dc/elements/1.1/"/>
    <ds:schemaRef ds:uri="http://schemas.microsoft.com/office/2006/metadata/properties"/>
    <ds:schemaRef ds:uri="http://purl.org/dc/terms/"/>
    <ds:schemaRef ds:uri="http://www.w3.org/XML/1998/namespace"/>
    <ds:schemaRef ds:uri="http://purl.org/dc/dcmitype/"/>
    <ds:schemaRef ds:uri="http://schemas.microsoft.com/office/2006/documentManagement/types"/>
    <ds:schemaRef ds:uri="http://schemas.openxmlformats.org/package/2006/metadata/core-properties"/>
    <ds:schemaRef ds:uri="733efe1c-5bbe-4968-87dc-d400e65c879f"/>
    <ds:schemaRef ds:uri="0a4e05da-b9bc-4326-ad73-01ef31b95567"/>
  </ds:schemaRefs>
</ds:datastoreItem>
</file>

<file path=customXml/itemProps4.xml><?xml version="1.0" encoding="utf-8"?>
<ds:datastoreItem xmlns:ds="http://schemas.openxmlformats.org/officeDocument/2006/customXml" ds:itemID="{BE2C139D-1054-4A84-A227-830298BEE7E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a4e05da-b9bc-4326-ad73-01ef31b95567"/>
    <ds:schemaRef ds:uri="733efe1c-5bbe-4968-87dc-d400e65c879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2007_ESE_Template</Template>
  <TotalTime>25806</TotalTime>
  <Words>1346</Words>
  <Application>Microsoft Office PowerPoint</Application>
  <PresentationFormat>On-screen Show (4:3)</PresentationFormat>
  <Paragraphs>175</Paragraphs>
  <Slides>18</Slides>
  <Notes>7</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18</vt:i4>
      </vt:variant>
    </vt:vector>
  </HeadingPairs>
  <TitlesOfParts>
    <vt:vector size="20" baseType="lpstr">
      <vt:lpstr>2007_ESE_Template</vt:lpstr>
      <vt:lpstr>Microsoft Office Excel 97-2003 Worksheet</vt:lpstr>
      <vt:lpstr>MCAS vs. PARCC Dedham School Committee December 16, 2015</vt:lpstr>
      <vt:lpstr>Transition plan for student assessment </vt:lpstr>
      <vt:lpstr>District Choices for Grades 3-8 in 2015-16</vt:lpstr>
      <vt:lpstr>Additional 2016 Administration Details </vt:lpstr>
      <vt:lpstr>All districts will continue to administer:</vt:lpstr>
      <vt:lpstr>Districts that did MCAS in 2015 (Dedham) may:</vt:lpstr>
      <vt:lpstr>December 18 Deadline for Decisions</vt:lpstr>
      <vt:lpstr>Slide 8</vt:lpstr>
      <vt:lpstr>Comparison of PARCC and MCAS Accessibility Policies</vt:lpstr>
      <vt:lpstr>What did 127,000 MA students say after taking the PARCC online tests in 2015? </vt:lpstr>
      <vt:lpstr>What devices did Massachusetts students use for online testing?</vt:lpstr>
      <vt:lpstr>Preparing students for computer-based testing</vt:lpstr>
      <vt:lpstr>2016 Reporting on PARCC</vt:lpstr>
      <vt:lpstr>Slide 14</vt:lpstr>
      <vt:lpstr>2016 Accountability </vt:lpstr>
      <vt:lpstr>Resources</vt:lpstr>
      <vt:lpstr>Superintendent’s Perspective:</vt:lpstr>
      <vt:lpstr>Questions?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Student Assessment Next Steps - Guidance for School and District Leaders Nov. 2015</dc:title>
  <dc:creator>ESE</dc:creator>
  <cp:lastModifiedBy>pjacobs</cp:lastModifiedBy>
  <cp:revision>606</cp:revision>
  <dcterms:created xsi:type="dcterms:W3CDTF">2013-11-18T19:03:06Z</dcterms:created>
  <dcterms:modified xsi:type="dcterms:W3CDTF">2015-12-17T13:37:29Z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0x010100524261BFE874874F899C38CF9C771BFF</vt:lpwstr>
  </property>
  <property fmtid="{D5CDD505-2E9C-101B-9397-08002B2CF9AE}" pid="3" name="_dlc_DocIdItemGuid">
    <vt:lpwstr>8f24c564-eb42-4576-bfc4-40d8e6c1d8c7</vt:lpwstr>
  </property>
  <property fmtid="{D5CDD505-2E9C-101B-9397-08002B2CF9AE}" pid="4" name="metadate">
    <vt:lpwstr>Dec 1 2015</vt:lpwstr>
  </property>
</Properties>
</file>