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T Sans Narrow"/>
      <p:regular r:id="rId16"/>
      <p:bold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31F31EE-525A-4594-9A9C-6BC9A801903E}">
  <a:tblStyle styleId="{331F31EE-525A-4594-9A9C-6BC9A80190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TSansNarrow-bold.fntdata"/><Relationship Id="rId16" Type="http://schemas.openxmlformats.org/officeDocument/2006/relationships/font" Target="fonts/PTSansNarrow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Tiff - introductions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*** For 2020 - mention there’s no set percentages or number of kids that are allowed in each course*****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ec98957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ec98957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2"/>
                </a:solidFill>
                <a:highlight>
                  <a:srgbClr val="FFFFFF"/>
                </a:highlight>
              </a:rPr>
              <a:t>Mike - It is our goal to identify an appropriate and challenging learning experience for every child.  </a:t>
            </a:r>
            <a:endParaRPr sz="115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22f40d7e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22f40d7e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Tiff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f8374d4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f8374d4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 H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008e237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008e237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 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ec98957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ec98957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Paul- .NOT USING NJSLA-M (as of right now)  </a:t>
            </a:r>
            <a:r>
              <a:rPr lang="en" sz="1200"/>
              <a:t>.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New Jersey Student Learning Assessments</a:t>
            </a:r>
            <a:r>
              <a:rPr lang="en" sz="9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en"/>
              <a:t>..Not all used for every grade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b4378ffd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b4378ffd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Tiff - Blank rubrics posted towards the end of the year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f8374d4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f8374d4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Tiff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b4378ffd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b4378ff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 H/Tiffany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Tawrye- SAT/ACT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f8374d4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f8374d4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Laurie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rgbClr val="134F5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PRMS Math Placement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3F3F3"/>
                </a:solidFill>
              </a:rPr>
              <a:t>Information </a:t>
            </a:r>
            <a:endParaRPr b="1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 we do math placement?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Adolescent brains are under construction</a:t>
            </a:r>
            <a:endParaRPr b="1"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Middle School Students have a wide range of rate and mastery for mathematical thinking</a:t>
            </a:r>
            <a:endParaRPr b="1"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It’s about Readiness, not intelligence</a:t>
            </a:r>
            <a:endParaRPr b="1"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We focus on building a deep conceptual understanding instead of memorizing facts and formulas </a:t>
            </a:r>
            <a:endParaRPr b="1" sz="24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NJSLS Mathematical Practices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152425"/>
            <a:ext cx="8520600" cy="34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Make sense of problems and persevere in solving them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Reason abstractly and quantitatively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Construct viable arguments and critique the reasoning of others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Model with mathematics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Use appropriate tools strategically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Attend to precision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Look for and make use of structure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EFEFEF"/>
                </a:solidFill>
              </a:rPr>
              <a:t>Look for and express regularity in repeated reasoning</a:t>
            </a:r>
            <a:endParaRPr b="1" sz="16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Courses offered in each grade</a:t>
            </a:r>
            <a:endParaRPr/>
          </a:p>
        </p:txBody>
      </p:sp>
      <p:graphicFrame>
        <p:nvGraphicFramePr>
          <p:cNvPr id="85" name="Google Shape;85;p16"/>
          <p:cNvGraphicFramePr/>
          <p:nvPr/>
        </p:nvGraphicFramePr>
        <p:xfrm>
          <a:off x="114488" y="115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{331F31EE-525A-4594-9A9C-6BC9A801903E}</a:tableStyleId>
              </a:tblPr>
              <a:tblGrid>
                <a:gridCol w="2773175"/>
                <a:gridCol w="3199750"/>
                <a:gridCol w="3056575"/>
              </a:tblGrid>
              <a:tr h="3357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 u="sng">
                          <a:solidFill>
                            <a:schemeClr val="accent1"/>
                          </a:solidFill>
                        </a:rPr>
                        <a:t>Grade 6</a:t>
                      </a:r>
                      <a:endParaRPr b="1" sz="3000" u="sng">
                        <a:solidFill>
                          <a:schemeClr val="accen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Math 6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Math 6, </a:t>
                      </a:r>
                      <a:r>
                        <a:rPr b="1" lang="en" sz="2200">
                          <a:solidFill>
                            <a:srgbClr val="F3F3F3"/>
                          </a:solidFill>
                        </a:rPr>
                        <a:t>accelerated</a:t>
                      </a:r>
                      <a:endParaRPr b="1" sz="2200">
                        <a:solidFill>
                          <a:srgbClr val="F3F3F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 u="sng">
                          <a:solidFill>
                            <a:schemeClr val="accent1"/>
                          </a:solidFill>
                        </a:rPr>
                        <a:t>Grade 7</a:t>
                      </a:r>
                      <a:endParaRPr b="1" sz="3000" u="sng">
                        <a:solidFill>
                          <a:schemeClr val="accen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000" u="sng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Math 7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3F3F3"/>
                          </a:solidFill>
                        </a:rPr>
                        <a:t>PreAlgebra</a:t>
                      </a:r>
                      <a:endParaRPr b="1" sz="22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3F3F3"/>
                          </a:solidFill>
                        </a:rPr>
                        <a:t>PreAlgebra,</a:t>
                      </a: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 </a:t>
                      </a:r>
                      <a:r>
                        <a:rPr b="1" lang="en" sz="1800">
                          <a:solidFill>
                            <a:srgbClr val="F3F3F3"/>
                          </a:solidFill>
                        </a:rPr>
                        <a:t>accelerated</a:t>
                      </a:r>
                      <a:endParaRPr b="1" sz="18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Algebra 7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 u="sng">
                          <a:solidFill>
                            <a:schemeClr val="accent1"/>
                          </a:solidFill>
                        </a:rPr>
                        <a:t>Grade 8</a:t>
                      </a:r>
                      <a:endParaRPr b="1" sz="3000" u="sng">
                        <a:solidFill>
                          <a:schemeClr val="accen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Math 8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Algebra 8, Part 1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Algebra 8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Algebra 8, </a:t>
                      </a:r>
                      <a:r>
                        <a:rPr b="1" lang="en" sz="1800">
                          <a:solidFill>
                            <a:srgbClr val="F3F3F3"/>
                          </a:solidFill>
                        </a:rPr>
                        <a:t>accelerated</a:t>
                      </a:r>
                      <a:endParaRPr b="1" sz="1800">
                        <a:solidFill>
                          <a:srgbClr val="F3F3F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3F3F3"/>
                          </a:solidFill>
                        </a:rPr>
                        <a:t>Algebra II</a:t>
                      </a:r>
                      <a:endParaRPr b="1" sz="2400">
                        <a:solidFill>
                          <a:srgbClr val="F3F3F3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100050" y="193400"/>
            <a:ext cx="8943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Requirements for Algebra 7 and Algebra 2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920400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At the end of first marking period, students must have an 85% average on </a:t>
            </a:r>
            <a:r>
              <a:rPr b="1" lang="en" sz="2400" u="sng">
                <a:solidFill>
                  <a:srgbClr val="F3F3F3"/>
                </a:solidFill>
              </a:rPr>
              <a:t>assessments</a:t>
            </a:r>
            <a:r>
              <a:rPr b="1" lang="en" sz="2400">
                <a:solidFill>
                  <a:srgbClr val="F3F3F3"/>
                </a:solidFill>
              </a:rPr>
              <a:t> to remain in the course.</a:t>
            </a:r>
            <a:endParaRPr b="1"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At the end of second marking period, students must have an 85% average on </a:t>
            </a:r>
            <a:r>
              <a:rPr b="1" lang="en" sz="2400" u="sng">
                <a:solidFill>
                  <a:srgbClr val="F3F3F3"/>
                </a:solidFill>
              </a:rPr>
              <a:t>assessments</a:t>
            </a:r>
            <a:r>
              <a:rPr b="1" lang="en" sz="2400">
                <a:solidFill>
                  <a:srgbClr val="F3F3F3"/>
                </a:solidFill>
              </a:rPr>
              <a:t> to remain in the course.</a:t>
            </a:r>
            <a:endParaRPr b="1"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F3F3F3"/>
                </a:solidFill>
              </a:rPr>
              <a:t>Students enrolled in Algebra 7 must pass the Algebra 1 NJSLA-M in order to take Algebra 2 as an 8th grader.</a:t>
            </a:r>
            <a:endParaRPr b="1" sz="24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0"/>
            <a:ext cx="85206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 Placement Rubrics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652200"/>
            <a:ext cx="8743500" cy="4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Teacher Recommendation 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Assessment (Tests and Quizzes) Average for the year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Mid-Year and Final Benchmark Average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MAP scores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Higher Order Thinking Skills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Work Habits/Preparedness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 Math Class</a:t>
            </a:r>
            <a:endParaRPr b="1" sz="24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Placement Timeline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164750" y="1047075"/>
            <a:ext cx="8520600" cy="3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200"/>
              <a:buChar char="●"/>
            </a:pPr>
            <a:r>
              <a:rPr b="1" lang="en" sz="2200">
                <a:solidFill>
                  <a:srgbClr val="F3F3F3"/>
                </a:solidFill>
              </a:rPr>
              <a:t>Late May - Math placement emailed to parents</a:t>
            </a:r>
            <a:endParaRPr b="1" sz="22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3F3F3"/>
              </a:solidFill>
            </a:endParaRPr>
          </a:p>
          <a:p>
            <a:pPr indent="-368300" lvl="0" marL="457200" rtl="0" algn="l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2200"/>
              <a:buChar char="●"/>
            </a:pPr>
            <a:r>
              <a:rPr b="1" lang="en" sz="2200">
                <a:solidFill>
                  <a:srgbClr val="F3F3F3"/>
                </a:solidFill>
              </a:rPr>
              <a:t>June - questions about your child’s placement are directed to his/her math teacher</a:t>
            </a:r>
            <a:endParaRPr b="1" sz="22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3F3F3"/>
              </a:solidFill>
            </a:endParaRPr>
          </a:p>
          <a:p>
            <a:pPr indent="-368300" lvl="0" marL="457200" rtl="0" algn="l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2200"/>
              <a:buChar char="●"/>
            </a:pPr>
            <a:r>
              <a:rPr b="1" lang="en" sz="2200">
                <a:solidFill>
                  <a:srgbClr val="F3F3F3"/>
                </a:solidFill>
              </a:rPr>
              <a:t>Summer math packets posted on PRMS website in early July</a:t>
            </a:r>
            <a:endParaRPr b="1" sz="22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Alternate placement requests</a:t>
            </a:r>
            <a:endParaRPr u="sng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0" y="1234075"/>
            <a:ext cx="9144000" cy="3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EFEFEF"/>
                </a:solidFill>
              </a:rPr>
              <a:t>Students may waive into a different course ONLY if </a:t>
            </a:r>
            <a:r>
              <a:rPr b="1" lang="en" sz="2400">
                <a:solidFill>
                  <a:srgbClr val="EFEFEF"/>
                </a:solidFill>
              </a:rPr>
              <a:t>he/she</a:t>
            </a:r>
            <a:r>
              <a:rPr b="1" lang="en" sz="2400">
                <a:solidFill>
                  <a:srgbClr val="EFEFEF"/>
                </a:solidFill>
              </a:rPr>
              <a:t> is one point away </a:t>
            </a:r>
            <a:r>
              <a:rPr b="1" lang="en" sz="2400">
                <a:solidFill>
                  <a:srgbClr val="EFEFEF"/>
                </a:solidFill>
              </a:rPr>
              <a:t>from moving to the next course </a:t>
            </a:r>
            <a:r>
              <a:rPr b="1" lang="en" sz="2400">
                <a:solidFill>
                  <a:srgbClr val="EFEFEF"/>
                </a:solidFill>
              </a:rPr>
              <a:t>on the placement rubric . </a:t>
            </a:r>
            <a:endParaRPr b="1" sz="24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0000"/>
                </a:solidFill>
                <a:highlight>
                  <a:srgbClr val="FFFFFF"/>
                </a:highlight>
              </a:rPr>
              <a:t>Historical data shows the process works!</a:t>
            </a:r>
            <a:endParaRPr sz="22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0000"/>
                </a:solidFill>
                <a:highlight>
                  <a:srgbClr val="FFFFFF"/>
                </a:highlight>
              </a:rPr>
              <a:t>Waiver forms (if applicable) are due June 15, 2020 - 1pm</a:t>
            </a:r>
            <a:endParaRPr sz="22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152400" y="129075"/>
            <a:ext cx="8784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FEFEF"/>
                </a:solidFill>
              </a:rPr>
              <a:t> </a:t>
            </a:r>
            <a:r>
              <a:rPr b="1" lang="en" sz="1800">
                <a:solidFill>
                  <a:srgbClr val="EFEFEF"/>
                </a:solidFill>
              </a:rPr>
              <a:t>Common Possible Math Paths - this isn’t all of them!!</a:t>
            </a:r>
            <a:endParaRPr b="1" sz="1800">
              <a:solidFill>
                <a:srgbClr val="EFEFEF"/>
              </a:solidFill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52400" y="4793600"/>
            <a:ext cx="88809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        </a:t>
            </a:r>
            <a:r>
              <a:rPr b="1" lang="en">
                <a:solidFill>
                  <a:srgbClr val="D9D9D9"/>
                </a:solidFill>
              </a:rPr>
              <a:t> </a:t>
            </a:r>
            <a:r>
              <a:rPr b="1" lang="en">
                <a:solidFill>
                  <a:srgbClr val="D9D9D9"/>
                </a:solidFill>
              </a:rPr>
              <a:t>**Meeting or Exceeding Expectations on the Algebra 1 NJSLA-M is a graduation requirement</a:t>
            </a:r>
            <a:endParaRPr b="1">
              <a:solidFill>
                <a:srgbClr val="D9D9D9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5" y="699675"/>
            <a:ext cx="8322599" cy="396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0"/>
            <a:ext cx="85206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ALL want what’s best for our students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685800"/>
            <a:ext cx="8735400" cy="44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</a:rPr>
              <a:t>Middle School Math Placement does not define your child’s future success!</a:t>
            </a:r>
            <a:endParaRPr b="1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400">
                <a:solidFill>
                  <a:srgbClr val="EFEFEF"/>
                </a:solidFill>
              </a:rPr>
              <a:t>College Admission Selection Factors: </a:t>
            </a:r>
            <a:endParaRPr b="1" sz="1400">
              <a:solidFill>
                <a:srgbClr val="EFEFEF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" sz="1400">
                <a:solidFill>
                  <a:srgbClr val="EFEFEF"/>
                </a:solidFill>
              </a:rPr>
              <a:t>High School Courses, Grade Point Average, Upward Trend, Standardized Test Scores, Activities, Essay, Letters of Recommendation </a:t>
            </a:r>
            <a:endParaRPr b="1" sz="1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EFEFEF"/>
                </a:solidFill>
              </a:rPr>
              <a:t>College Admission Planning:</a:t>
            </a:r>
            <a:endParaRPr b="1" sz="1400">
              <a:solidFill>
                <a:srgbClr val="EFEFEF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" sz="1400">
                <a:solidFill>
                  <a:srgbClr val="EFEFEF"/>
                </a:solidFill>
              </a:rPr>
              <a:t>There is an institution for every student</a:t>
            </a:r>
            <a:endParaRPr b="1" sz="1400">
              <a:solidFill>
                <a:srgbClr val="EFEFE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" sz="1400">
                <a:solidFill>
                  <a:srgbClr val="EFEFEF"/>
                </a:solidFill>
              </a:rPr>
              <a:t>Best Fit versus Best School</a:t>
            </a:r>
            <a:endParaRPr b="1" sz="1400">
              <a:solidFill>
                <a:srgbClr val="EFEFE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" sz="1400">
                <a:solidFill>
                  <a:srgbClr val="EFEFEF"/>
                </a:solidFill>
              </a:rPr>
              <a:t>Individual Approach </a:t>
            </a:r>
            <a:endParaRPr b="1" sz="1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EFEFEF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