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5"/>
  </p:sldMasterIdLst>
  <p:notesMasterIdLst>
    <p:notesMasterId r:id="rId30"/>
  </p:notesMasterIdLst>
  <p:handoutMasterIdLst>
    <p:handoutMasterId r:id="rId31"/>
  </p:handoutMasterIdLst>
  <p:sldIdLst>
    <p:sldId id="296" r:id="rId6"/>
    <p:sldId id="297" r:id="rId7"/>
    <p:sldId id="324" r:id="rId8"/>
    <p:sldId id="323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11" r:id="rId18"/>
    <p:sldId id="312" r:id="rId19"/>
    <p:sldId id="313" r:id="rId20"/>
    <p:sldId id="307" r:id="rId21"/>
    <p:sldId id="308" r:id="rId22"/>
    <p:sldId id="317" r:id="rId23"/>
    <p:sldId id="318" r:id="rId24"/>
    <p:sldId id="316" r:id="rId25"/>
    <p:sldId id="319" r:id="rId26"/>
    <p:sldId id="320" r:id="rId27"/>
    <p:sldId id="321" r:id="rId28"/>
    <p:sldId id="325" r:id="rId2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llfilesrv\data\IT%20Department\PROJECTS\REMEDIAL%20REPORTS\REMEDIAL_REPORT_2012\Remedial_slide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GEAR UP</c:v>
                </c:pt>
              </c:strCache>
            </c:strRef>
          </c:tx>
          <c:spPr>
            <a:solidFill>
              <a:srgbClr val="FF9933"/>
            </a:solidFill>
          </c:spPr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0%</c:formatCode>
                <c:ptCount val="1"/>
                <c:pt idx="0">
                  <c:v>0.87000000000000011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Statewide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0%</c:formatCode>
                <c:ptCount val="1"/>
                <c:pt idx="0">
                  <c:v>0.72000000000000008</c:v>
                </c:pt>
              </c:numCache>
            </c:numRef>
          </c:val>
        </c:ser>
        <c:dLbls>
          <c:showVal val="1"/>
        </c:dLbls>
        <c:axId val="84284928"/>
        <c:axId val="97885184"/>
      </c:barChart>
      <c:catAx>
        <c:axId val="84284928"/>
        <c:scaling>
          <c:orientation val="minMax"/>
        </c:scaling>
        <c:axPos val="b"/>
        <c:numFmt formatCode="General" sourceLinked="1"/>
        <c:tickLblPos val="nextTo"/>
        <c:crossAx val="97885184"/>
        <c:crosses val="autoZero"/>
        <c:auto val="1"/>
        <c:lblAlgn val="ctr"/>
        <c:lblOffset val="100"/>
      </c:catAx>
      <c:valAx>
        <c:axId val="97885184"/>
        <c:scaling>
          <c:orientation val="minMax"/>
        </c:scaling>
        <c:axPos val="l"/>
        <c:majorGridlines/>
        <c:numFmt formatCode="0%" sourceLinked="1"/>
        <c:tickLblPos val="nextTo"/>
        <c:crossAx val="84284928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GEAR UP</c:v>
                </c:pt>
              </c:strCache>
            </c:strRef>
          </c:tx>
          <c:spPr>
            <a:solidFill>
              <a:srgbClr val="FF9933"/>
            </a:solidFill>
          </c:spPr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0%</c:formatCode>
                <c:ptCount val="1"/>
                <c:pt idx="0">
                  <c:v>0.84000000000000008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Statewide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0%</c:formatCode>
                <c:ptCount val="1"/>
                <c:pt idx="0">
                  <c:v>0.56999999999999995</c:v>
                </c:pt>
              </c:numCache>
            </c:numRef>
          </c:val>
        </c:ser>
        <c:dLbls>
          <c:showVal val="1"/>
        </c:dLbls>
        <c:axId val="98858496"/>
        <c:axId val="98860032"/>
      </c:barChart>
      <c:catAx>
        <c:axId val="98858496"/>
        <c:scaling>
          <c:orientation val="minMax"/>
        </c:scaling>
        <c:axPos val="b"/>
        <c:numFmt formatCode="General" sourceLinked="1"/>
        <c:tickLblPos val="nextTo"/>
        <c:crossAx val="98860032"/>
        <c:crosses val="autoZero"/>
        <c:auto val="1"/>
        <c:lblAlgn val="ctr"/>
        <c:lblOffset val="100"/>
      </c:catAx>
      <c:valAx>
        <c:axId val="98860032"/>
        <c:scaling>
          <c:orientation val="minMax"/>
          <c:max val="1"/>
        </c:scaling>
        <c:axPos val="l"/>
        <c:majorGridlines/>
        <c:numFmt formatCode="0%" sourceLinked="1"/>
        <c:tickLblPos val="nextTo"/>
        <c:crossAx val="98858496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GEAR UP</c:v>
                </c:pt>
              </c:strCache>
            </c:strRef>
          </c:tx>
          <c:spPr>
            <a:solidFill>
              <a:srgbClr val="FF9933"/>
            </a:solidFill>
          </c:spPr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0%</c:formatCode>
                <c:ptCount val="1"/>
                <c:pt idx="0">
                  <c:v>0.81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Statewide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0%</c:formatCode>
                <c:ptCount val="1"/>
                <c:pt idx="0">
                  <c:v>0.70000000000000007</c:v>
                </c:pt>
              </c:numCache>
            </c:numRef>
          </c:val>
        </c:ser>
        <c:dLbls>
          <c:showVal val="1"/>
        </c:dLbls>
        <c:axId val="106596992"/>
        <c:axId val="106602880"/>
      </c:barChart>
      <c:catAx>
        <c:axId val="106596992"/>
        <c:scaling>
          <c:orientation val="minMax"/>
        </c:scaling>
        <c:axPos val="b"/>
        <c:numFmt formatCode="General" sourceLinked="1"/>
        <c:tickLblPos val="nextTo"/>
        <c:crossAx val="106602880"/>
        <c:crosses val="autoZero"/>
        <c:auto val="1"/>
        <c:lblAlgn val="ctr"/>
        <c:lblOffset val="100"/>
      </c:catAx>
      <c:valAx>
        <c:axId val="106602880"/>
        <c:scaling>
          <c:orientation val="minMax"/>
          <c:max val="1"/>
        </c:scaling>
        <c:axPos val="l"/>
        <c:majorGridlines/>
        <c:numFmt formatCode="0%" sourceLinked="1"/>
        <c:tickLblPos val="nextTo"/>
        <c:crossAx val="106596992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bar"/>
        <c:grouping val="clustered"/>
        <c:ser>
          <c:idx val="1"/>
          <c:order val="0"/>
          <c:tx>
            <c:strRef>
              <c:f>Sheet1!$B$1</c:f>
              <c:strCache>
                <c:ptCount val="1"/>
                <c:pt idx="0">
                  <c:v>Statewide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Sheet1!$A$5:$A$6</c:f>
              <c:strCache>
                <c:ptCount val="2"/>
                <c:pt idx="0">
                  <c:v>White</c:v>
                </c:pt>
                <c:pt idx="1">
                  <c:v>Hispanic</c:v>
                </c:pt>
              </c:strCache>
            </c:strRef>
          </c:cat>
          <c:val>
            <c:numRef>
              <c:f>Sheet1!$B$5:$B$6</c:f>
              <c:numCache>
                <c:formatCode>0.0%</c:formatCode>
                <c:ptCount val="2"/>
                <c:pt idx="0">
                  <c:v>0.56105306901254282</c:v>
                </c:pt>
                <c:pt idx="1">
                  <c:v>0.31897596179171578</c:v>
                </c:pt>
              </c:numCache>
            </c:numRef>
          </c:val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GEAR UP</c:v>
                </c:pt>
              </c:strCache>
            </c:strRef>
          </c:tx>
          <c:spPr>
            <a:solidFill>
              <a:srgbClr val="FF9933"/>
            </a:solidFill>
          </c:spPr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Sheet1!$A$5:$A$6</c:f>
              <c:strCache>
                <c:ptCount val="2"/>
                <c:pt idx="0">
                  <c:v>White</c:v>
                </c:pt>
                <c:pt idx="1">
                  <c:v>Hispanic</c:v>
                </c:pt>
              </c:strCache>
            </c:strRef>
          </c:cat>
          <c:val>
            <c:numRef>
              <c:f>Sheet1!$C$5:$C$6</c:f>
              <c:numCache>
                <c:formatCode>0.0%</c:formatCode>
                <c:ptCount val="2"/>
                <c:pt idx="0">
                  <c:v>0.18755401901469321</c:v>
                </c:pt>
                <c:pt idx="1">
                  <c:v>0.71996542783059658</c:v>
                </c:pt>
              </c:numCache>
            </c:numRef>
          </c:val>
        </c:ser>
        <c:dLbls>
          <c:showVal val="1"/>
        </c:dLbls>
        <c:axId val="106977920"/>
        <c:axId val="106987904"/>
      </c:barChart>
      <c:catAx>
        <c:axId val="106977920"/>
        <c:scaling>
          <c:orientation val="minMax"/>
        </c:scaling>
        <c:axPos val="l"/>
        <c:numFmt formatCode="General" sourceLinked="1"/>
        <c:tickLblPos val="nextTo"/>
        <c:crossAx val="106987904"/>
        <c:crosses val="autoZero"/>
        <c:auto val="1"/>
        <c:lblAlgn val="ctr"/>
        <c:lblOffset val="100"/>
      </c:catAx>
      <c:valAx>
        <c:axId val="106987904"/>
        <c:scaling>
          <c:orientation val="minMax"/>
        </c:scaling>
        <c:axPos val="b"/>
        <c:majorGridlines/>
        <c:numFmt formatCode="0.0%" sourceLinked="1"/>
        <c:tickLblPos val="nextTo"/>
        <c:crossAx val="106977920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bar"/>
        <c:grouping val="clustered"/>
        <c:ser>
          <c:idx val="1"/>
          <c:order val="0"/>
          <c:tx>
            <c:strRef>
              <c:f>Sheet1!$C$1</c:f>
              <c:strCache>
                <c:ptCount val="1"/>
                <c:pt idx="0">
                  <c:v>Statewide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Full-Pell Eligible</c:v>
                </c:pt>
                <c:pt idx="1">
                  <c:v>Low Income</c:v>
                </c:pt>
              </c:strCache>
            </c:strRef>
          </c:cat>
          <c:val>
            <c:numRef>
              <c:f>Sheet1!$C$2:$C$3</c:f>
              <c:numCache>
                <c:formatCode>0.0%</c:formatCode>
                <c:ptCount val="2"/>
                <c:pt idx="0">
                  <c:v>0.25</c:v>
                </c:pt>
                <c:pt idx="1">
                  <c:v>0.4</c:v>
                </c:pt>
              </c:numCache>
            </c:numRef>
          </c:val>
        </c:ser>
        <c:ser>
          <c:idx val="0"/>
          <c:order val="1"/>
          <c:tx>
            <c:strRef>
              <c:f>Sheet1!$B$1</c:f>
              <c:strCache>
                <c:ptCount val="1"/>
                <c:pt idx="0">
                  <c:v>GEAR UP</c:v>
                </c:pt>
              </c:strCache>
            </c:strRef>
          </c:tx>
          <c:spPr>
            <a:solidFill>
              <a:srgbClr val="FF9933"/>
            </a:solidFill>
          </c:spPr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Full-Pell Eligible</c:v>
                </c:pt>
                <c:pt idx="1">
                  <c:v>Low Income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0.62000000000000011</c:v>
                </c:pt>
                <c:pt idx="1">
                  <c:v>1</c:v>
                </c:pt>
              </c:numCache>
            </c:numRef>
          </c:val>
        </c:ser>
        <c:dLbls>
          <c:showVal val="1"/>
        </c:dLbls>
        <c:axId val="107035264"/>
        <c:axId val="107073920"/>
      </c:barChart>
      <c:catAx>
        <c:axId val="107035264"/>
        <c:scaling>
          <c:orientation val="minMax"/>
        </c:scaling>
        <c:axPos val="l"/>
        <c:numFmt formatCode="General" sourceLinked="1"/>
        <c:tickLblPos val="nextTo"/>
        <c:crossAx val="107073920"/>
        <c:crosses val="autoZero"/>
        <c:auto val="1"/>
        <c:lblAlgn val="ctr"/>
        <c:lblOffset val="100"/>
      </c:catAx>
      <c:valAx>
        <c:axId val="107073920"/>
        <c:scaling>
          <c:orientation val="minMax"/>
        </c:scaling>
        <c:axPos val="b"/>
        <c:majorGridlines/>
        <c:numFmt formatCode="0.0%" sourceLinked="1"/>
        <c:tickLblPos val="nextTo"/>
        <c:crossAx val="107035264"/>
        <c:crosses val="autoZero"/>
        <c:crossBetween val="between"/>
      </c:valAx>
    </c:plotArea>
    <c:legend>
      <c:legendPos val="t"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GEAR UP</c:v>
                </c:pt>
              </c:strCache>
            </c:strRef>
          </c:tx>
          <c:spPr>
            <a:solidFill>
              <a:srgbClr val="FF9933"/>
            </a:solidFill>
          </c:spPr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0%</c:formatCode>
                <c:ptCount val="1"/>
                <c:pt idx="0">
                  <c:v>0.60000000000000009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Statewide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0%</c:formatCode>
                <c:ptCount val="1"/>
                <c:pt idx="0">
                  <c:v>0.32000000000000006</c:v>
                </c:pt>
              </c:numCache>
            </c:numRef>
          </c:val>
        </c:ser>
        <c:dLbls>
          <c:showVal val="1"/>
        </c:dLbls>
        <c:axId val="115049216"/>
        <c:axId val="115051520"/>
      </c:barChart>
      <c:catAx>
        <c:axId val="115049216"/>
        <c:scaling>
          <c:orientation val="minMax"/>
        </c:scaling>
        <c:axPos val="b"/>
        <c:numFmt formatCode="General" sourceLinked="1"/>
        <c:tickLblPos val="nextTo"/>
        <c:crossAx val="115051520"/>
        <c:crosses val="autoZero"/>
        <c:auto val="1"/>
        <c:lblAlgn val="ctr"/>
        <c:lblOffset val="100"/>
      </c:catAx>
      <c:valAx>
        <c:axId val="115051520"/>
        <c:scaling>
          <c:orientation val="minMax"/>
          <c:max val="0.70000000000000018"/>
        </c:scaling>
        <c:axPos val="l"/>
        <c:majorGridlines/>
        <c:numFmt formatCode="0%" sourceLinked="1"/>
        <c:tickLblPos val="nextTo"/>
        <c:crossAx val="115049216"/>
        <c:crosses val="autoZero"/>
        <c:crossBetween val="between"/>
      </c:valAx>
    </c:plotArea>
    <c:legend>
      <c:legendPos val="t"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Earning Bachelor Degrees</a:t>
            </a:r>
            <a:endParaRPr lang="en-US" dirty="0"/>
          </a:p>
        </c:rich>
      </c:tx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Remedial Students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in 4 years</c:v>
                </c:pt>
                <c:pt idx="1">
                  <c:v>in 5 years</c:v>
                </c:pt>
                <c:pt idx="2">
                  <c:v>in 6 years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9.3000000000000041E-2</c:v>
                </c:pt>
                <c:pt idx="1">
                  <c:v>0.23100000000000001</c:v>
                </c:pt>
                <c:pt idx="2">
                  <c:v>0.2970000000000001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Non-Remedial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in 4 years</c:v>
                </c:pt>
                <c:pt idx="1">
                  <c:v>in 5 years</c:v>
                </c:pt>
                <c:pt idx="2">
                  <c:v>in 6 years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0.2970000000000001</c:v>
                </c:pt>
                <c:pt idx="1">
                  <c:v>0.51</c:v>
                </c:pt>
                <c:pt idx="2">
                  <c:v>0.57199999999999995</c:v>
                </c:pt>
              </c:numCache>
            </c:numRef>
          </c:val>
        </c:ser>
        <c:dLbls>
          <c:showVal val="1"/>
        </c:dLbls>
        <c:axId val="117156480"/>
        <c:axId val="117162368"/>
      </c:barChart>
      <c:catAx>
        <c:axId val="117156480"/>
        <c:scaling>
          <c:orientation val="minMax"/>
        </c:scaling>
        <c:axPos val="b"/>
        <c:numFmt formatCode="General" sourceLinked="1"/>
        <c:tickLblPos val="nextTo"/>
        <c:crossAx val="117162368"/>
        <c:crosses val="autoZero"/>
        <c:auto val="1"/>
        <c:lblAlgn val="ctr"/>
        <c:lblOffset val="100"/>
      </c:catAx>
      <c:valAx>
        <c:axId val="117162368"/>
        <c:scaling>
          <c:orientation val="minMax"/>
        </c:scaling>
        <c:axPos val="l"/>
        <c:majorGridlines/>
        <c:numFmt formatCode="0%" sourceLinked="1"/>
        <c:tickLblPos val="nextTo"/>
        <c:crossAx val="117156480"/>
        <c:crosses val="autoZero"/>
        <c:crossBetween val="between"/>
      </c:valAx>
    </c:plotArea>
    <c:legend>
      <c:legendPos val="t"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lineChart>
        <c:grouping val="standard"/>
        <c:ser>
          <c:idx val="0"/>
          <c:order val="0"/>
          <c:spPr>
            <a:ln>
              <a:solidFill>
                <a:srgbClr val="FF9933"/>
              </a:solidFill>
            </a:ln>
          </c:spPr>
          <c:marker>
            <c:symbol val="square"/>
            <c:size val="8"/>
            <c:spPr>
              <a:solidFill>
                <a:srgbClr val="FF9933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2011</c:v>
                </c:pt>
                <c:pt idx="1">
                  <c:v>2016</c:v>
                </c:pt>
              </c:strCache>
            </c:strRef>
          </c:cat>
          <c:val>
            <c:numRef>
              <c:f>Sheet1!$B$2:$C$2</c:f>
              <c:numCache>
                <c:formatCode>0%</c:formatCode>
                <c:ptCount val="2"/>
                <c:pt idx="0">
                  <c:v>0.60000000000000009</c:v>
                </c:pt>
                <c:pt idx="1">
                  <c:v>0</c:v>
                </c:pt>
              </c:numCache>
            </c:numRef>
          </c:val>
        </c:ser>
        <c:dLbls>
          <c:showVal val="1"/>
        </c:dLbls>
        <c:marker val="1"/>
        <c:axId val="115823744"/>
        <c:axId val="115825280"/>
      </c:lineChart>
      <c:catAx>
        <c:axId val="115823744"/>
        <c:scaling>
          <c:orientation val="minMax"/>
        </c:scaling>
        <c:axPos val="b"/>
        <c:numFmt formatCode="General" sourceLinked="1"/>
        <c:tickLblPos val="nextTo"/>
        <c:crossAx val="115825280"/>
        <c:crosses val="autoZero"/>
        <c:auto val="1"/>
        <c:lblAlgn val="ctr"/>
        <c:lblOffset val="100"/>
      </c:catAx>
      <c:valAx>
        <c:axId val="115825280"/>
        <c:scaling>
          <c:orientation val="minMax"/>
        </c:scaling>
        <c:axPos val="l"/>
        <c:majorGridlines/>
        <c:numFmt formatCode="0%" sourceLinked="1"/>
        <c:tickLblPos val="nextTo"/>
        <c:crossAx val="11582374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lineChart>
        <c:grouping val="standard"/>
        <c:ser>
          <c:idx val="0"/>
          <c:order val="0"/>
          <c:tx>
            <c:strRef>
              <c:f>INSTITUTION!$A$24</c:f>
              <c:strCache>
                <c:ptCount val="1"/>
                <c:pt idx="0">
                  <c:v>Two Year Total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t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(INSTITUTION!$J$44,INSTITUTION!$F$44,INSTITUTION!$C$44)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(INSTITUTION!$K$24,INSTITUTION!$G$24,INSTITUTION!$D$24)</c:f>
              <c:numCache>
                <c:formatCode>0.0%</c:formatCode>
                <c:ptCount val="3"/>
                <c:pt idx="0">
                  <c:v>0.64931208551915276</c:v>
                </c:pt>
                <c:pt idx="1">
                  <c:v>0.67092651757188526</c:v>
                </c:pt>
                <c:pt idx="2">
                  <c:v>0.6604651162790699</c:v>
                </c:pt>
              </c:numCache>
            </c:numRef>
          </c:val>
        </c:ser>
        <c:ser>
          <c:idx val="1"/>
          <c:order val="1"/>
          <c:tx>
            <c:strRef>
              <c:f>INSTITUTION!$A$38</c:f>
              <c:strCache>
                <c:ptCount val="1"/>
                <c:pt idx="0">
                  <c:v>Four-Year Total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t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(INSTITUTION!$J$44,INSTITUTION!$F$44,INSTITUTION!$C$44)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(INSTITUTION!$K$38,INSTITUTION!$G$38,INSTITUTION!$D$38)</c:f>
              <c:numCache>
                <c:formatCode>0.0%</c:formatCode>
                <c:ptCount val="3"/>
                <c:pt idx="0">
                  <c:v>0.22720070980417012</c:v>
                </c:pt>
                <c:pt idx="1">
                  <c:v>0.24656735751295342</c:v>
                </c:pt>
                <c:pt idx="2">
                  <c:v>0.24367458154924096</c:v>
                </c:pt>
              </c:numCache>
            </c:numRef>
          </c:val>
        </c:ser>
        <c:ser>
          <c:idx val="2"/>
          <c:order val="2"/>
          <c:tx>
            <c:strRef>
              <c:f>INSTITUTION!$A$40</c:f>
              <c:strCache>
                <c:ptCount val="1"/>
                <c:pt idx="0">
                  <c:v>Grand Total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t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(INSTITUTION!$J$44,INSTITUTION!$F$44,INSTITUTION!$C$44)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(INSTITUTION!$K$40,INSTITUTION!$G$40,INSTITUTION!$D$40)</c:f>
              <c:numCache>
                <c:formatCode>0.0%</c:formatCode>
                <c:ptCount val="3"/>
                <c:pt idx="0">
                  <c:v>0.39197125415346584</c:v>
                </c:pt>
                <c:pt idx="1">
                  <c:v>0.41353708359522312</c:v>
                </c:pt>
                <c:pt idx="2">
                  <c:v>0.39993511496816581</c:v>
                </c:pt>
              </c:numCache>
            </c:numRef>
          </c:val>
        </c:ser>
        <c:dLbls>
          <c:showVal val="1"/>
        </c:dLbls>
        <c:marker val="1"/>
        <c:axId val="76978048"/>
        <c:axId val="76979584"/>
      </c:lineChart>
      <c:catAx>
        <c:axId val="76978048"/>
        <c:scaling>
          <c:orientation val="minMax"/>
        </c:scaling>
        <c:axPos val="b"/>
        <c:numFmt formatCode="General" sourceLinked="1"/>
        <c:tickLblPos val="nextTo"/>
        <c:crossAx val="76979584"/>
        <c:crosses val="autoZero"/>
        <c:auto val="1"/>
        <c:lblAlgn val="ctr"/>
        <c:lblOffset val="100"/>
      </c:catAx>
      <c:valAx>
        <c:axId val="76979584"/>
        <c:scaling>
          <c:orientation val="minMax"/>
        </c:scaling>
        <c:axPos val="l"/>
        <c:majorGridlines/>
        <c:numFmt formatCode="0.0%" sourceLinked="1"/>
        <c:tickLblPos val="nextTo"/>
        <c:crossAx val="76978048"/>
        <c:crosses val="autoZero"/>
        <c:crossBetween val="between"/>
      </c:valAx>
    </c:plotArea>
    <c:legend>
      <c:legendPos val="b"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# Students Taking Remediation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2011-12 (Pilot)</c:v>
                </c:pt>
                <c:pt idx="1">
                  <c:v>2012-13</c:v>
                </c:pt>
                <c:pt idx="2">
                  <c:v>2013-14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112</c:v>
                </c:pt>
                <c:pt idx="1">
                  <c:v>605</c:v>
                </c:pt>
                <c:pt idx="2">
                  <c:v>1346</c:v>
                </c:pt>
              </c:numCache>
            </c:numRef>
          </c:val>
        </c:ser>
        <c:dLbls>
          <c:showVal val="1"/>
        </c:dLbls>
        <c:axId val="117182464"/>
        <c:axId val="117184000"/>
      </c:barChart>
      <c:catAx>
        <c:axId val="117182464"/>
        <c:scaling>
          <c:orientation val="minMax"/>
        </c:scaling>
        <c:axPos val="b"/>
        <c:numFmt formatCode="General" sourceLinked="0"/>
        <c:tickLblPos val="nextTo"/>
        <c:crossAx val="117184000"/>
        <c:crosses val="autoZero"/>
        <c:auto val="1"/>
        <c:lblAlgn val="ctr"/>
        <c:lblOffset val="100"/>
      </c:catAx>
      <c:valAx>
        <c:axId val="117184000"/>
        <c:scaling>
          <c:orientation val="minMax"/>
        </c:scaling>
        <c:axPos val="l"/>
        <c:majorGridlines/>
        <c:numFmt formatCode="General" sourceLinked="1"/>
        <c:tickLblPos val="nextTo"/>
        <c:crossAx val="117182464"/>
        <c:crosses val="autoZero"/>
        <c:crossBetween val="between"/>
      </c:valAx>
    </c:plotArea>
    <c:legend>
      <c:legendPos val="t"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Pre-</a:t>
            </a:r>
            <a:r>
              <a:rPr lang="en-US" baseline="0" dirty="0" smtClean="0"/>
              <a:t>Algebra, Mastery %</a:t>
            </a:r>
            <a:endParaRPr lang="en-US" dirty="0"/>
          </a:p>
        </c:rich>
      </c:tx>
    </c:title>
    <c:plotArea>
      <c:layout>
        <c:manualLayout>
          <c:layoutTarget val="inner"/>
          <c:xMode val="edge"/>
          <c:yMode val="edge"/>
          <c:x val="0.14671496062992131"/>
          <c:y val="0.18394758424121294"/>
          <c:w val="0.82439615048118997"/>
          <c:h val="0.73074021125845345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Nov-13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On track to complete in Fall 2013</c:v>
                </c:pt>
                <c:pt idx="1">
                  <c:v>On track to complete in Spring 2014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0.26</c:v>
                </c:pt>
                <c:pt idx="1">
                  <c:v>0.68</c:v>
                </c:pt>
              </c:numCache>
            </c:numRef>
          </c:val>
        </c:ser>
        <c:dLbls>
          <c:showVal val="1"/>
        </c:dLbls>
        <c:axId val="117242496"/>
        <c:axId val="117444992"/>
      </c:barChart>
      <c:catAx>
        <c:axId val="117242496"/>
        <c:scaling>
          <c:orientation val="minMax"/>
        </c:scaling>
        <c:axPos val="b"/>
        <c:numFmt formatCode="General" sourceLinked="1"/>
        <c:tickLblPos val="nextTo"/>
        <c:crossAx val="117444992"/>
        <c:crosses val="autoZero"/>
        <c:auto val="1"/>
        <c:lblAlgn val="ctr"/>
        <c:lblOffset val="100"/>
      </c:catAx>
      <c:valAx>
        <c:axId val="117444992"/>
        <c:scaling>
          <c:orientation val="minMax"/>
        </c:scaling>
        <c:axPos val="l"/>
        <c:majorGridlines/>
        <c:numFmt formatCode="0%" sourceLinked="1"/>
        <c:tickLblPos val="nextTo"/>
        <c:crossAx val="11724249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8587121609798779"/>
          <c:y val="9.0688763506155373E-2"/>
          <c:w val="0.68159072615923011"/>
          <c:h val="5.8984399858384245E-2"/>
        </c:manualLayout>
      </c:layout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Beginning</a:t>
            </a:r>
            <a:r>
              <a:rPr lang="en-US" baseline="0" dirty="0" smtClean="0"/>
              <a:t> Algebra, Mastery %</a:t>
            </a:r>
            <a:endParaRPr lang="en-US" dirty="0"/>
          </a:p>
        </c:rich>
      </c:tx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Nov-13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On track to complete in Fall 2013</c:v>
                </c:pt>
                <c:pt idx="1">
                  <c:v>On track to complete in Spring 2014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0.30000000000000004</c:v>
                </c:pt>
                <c:pt idx="1">
                  <c:v>0.8</c:v>
                </c:pt>
              </c:numCache>
            </c:numRef>
          </c:val>
        </c:ser>
        <c:dLbls>
          <c:showVal val="1"/>
        </c:dLbls>
        <c:axId val="117494528"/>
        <c:axId val="117496064"/>
      </c:barChart>
      <c:catAx>
        <c:axId val="117494528"/>
        <c:scaling>
          <c:orientation val="minMax"/>
        </c:scaling>
        <c:axPos val="b"/>
        <c:numFmt formatCode="General" sourceLinked="1"/>
        <c:tickLblPos val="nextTo"/>
        <c:crossAx val="117496064"/>
        <c:crosses val="autoZero"/>
        <c:auto val="1"/>
        <c:lblAlgn val="ctr"/>
        <c:lblOffset val="100"/>
      </c:catAx>
      <c:valAx>
        <c:axId val="117496064"/>
        <c:scaling>
          <c:orientation val="minMax"/>
        </c:scaling>
        <c:axPos val="l"/>
        <c:majorGridlines/>
        <c:numFmt formatCode="0%" sourceLinked="1"/>
        <c:tickLblPos val="nextTo"/>
        <c:crossAx val="11749452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8587121609798779"/>
          <c:y val="9.0688763506155373E-2"/>
          <c:w val="0.68159072615923011"/>
          <c:h val="5.8984399858384245E-2"/>
        </c:manualLayout>
      </c:layout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Inter</a:t>
            </a:r>
            <a:r>
              <a:rPr lang="en-US" baseline="0" dirty="0" smtClean="0"/>
              <a:t>mediate Algebra, Mastery %</a:t>
            </a:r>
            <a:endParaRPr lang="en-US" dirty="0"/>
          </a:p>
        </c:rich>
      </c:tx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Nov-13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On track to complete in Fall 2013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0.75000000000000011</c:v>
                </c:pt>
              </c:numCache>
            </c:numRef>
          </c:val>
        </c:ser>
        <c:dLbls>
          <c:showVal val="1"/>
        </c:dLbls>
        <c:axId val="117627520"/>
        <c:axId val="97321344"/>
      </c:barChart>
      <c:catAx>
        <c:axId val="117627520"/>
        <c:scaling>
          <c:orientation val="minMax"/>
        </c:scaling>
        <c:axPos val="b"/>
        <c:numFmt formatCode="General" sourceLinked="1"/>
        <c:tickLblPos val="nextTo"/>
        <c:crossAx val="97321344"/>
        <c:crosses val="autoZero"/>
        <c:auto val="1"/>
        <c:lblAlgn val="ctr"/>
        <c:lblOffset val="100"/>
      </c:catAx>
      <c:valAx>
        <c:axId val="97321344"/>
        <c:scaling>
          <c:orientation val="minMax"/>
        </c:scaling>
        <c:axPos val="l"/>
        <c:majorGridlines/>
        <c:numFmt formatCode="0%" sourceLinked="1"/>
        <c:tickLblPos val="nextTo"/>
        <c:crossAx val="11762752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8587121609798779"/>
          <c:y val="9.0688763506155373E-2"/>
          <c:w val="0.68159072615923011"/>
          <c:h val="5.8984399858384245E-2"/>
        </c:manualLayout>
      </c:layout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029237E-8D72-477D-A307-70EB79FD529F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0BEF3F6-08C1-4B27-8159-381AF31EF9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506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D2FBE8F-798E-4F1D-8675-22C2386611ED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E20D7F1-E5ED-429C-80D2-96D63EE4D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085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9885-E054-486A-97B6-EA3CC5D96FA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BC007-AC61-43BD-B69C-D825D24F50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9885-E054-486A-97B6-EA3CC5D96FA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BC007-AC61-43BD-B69C-D825D24F5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9885-E054-486A-97B6-EA3CC5D96FA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BC007-AC61-43BD-B69C-D825D24F50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9885-E054-486A-97B6-EA3CC5D96FA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BC007-AC61-43BD-B69C-D825D24F5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9885-E054-486A-97B6-EA3CC5D96FA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BC007-AC61-43BD-B69C-D825D24F50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9885-E054-486A-97B6-EA3CC5D96FA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BC007-AC61-43BD-B69C-D825D24F5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9885-E054-486A-97B6-EA3CC5D96FA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BC007-AC61-43BD-B69C-D825D24F5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9885-E054-486A-97B6-EA3CC5D96FA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BC007-AC61-43BD-B69C-D825D24F50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9885-E054-486A-97B6-EA3CC5D96FA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BC007-AC61-43BD-B69C-D825D24F5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9885-E054-486A-97B6-EA3CC5D96FA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BC007-AC61-43BD-B69C-D825D24F5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9885-E054-486A-97B6-EA3CC5D96FA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BC007-AC61-43BD-B69C-D825D24F5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ADD9885-E054-486A-97B6-EA3CC5D96FA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80BC007-AC61-43BD-B69C-D825D24F50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Remediation in Colorado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Scott Mendelsberg</a:t>
            </a:r>
          </a:p>
          <a:p>
            <a:r>
              <a:rPr lang="en-US" dirty="0" smtClean="0"/>
              <a:t>Executive Director, Colorado GEAR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082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Colorado GEAR </a:t>
            </a:r>
            <a:r>
              <a:rPr lang="en-US" dirty="0" smtClean="0"/>
              <a:t>UP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530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GEAR UP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Federally-funded</a:t>
            </a:r>
          </a:p>
          <a:p>
            <a:r>
              <a:rPr lang="en-US" dirty="0" smtClean="0"/>
              <a:t>6-year </a:t>
            </a:r>
            <a:r>
              <a:rPr lang="en-US" dirty="0"/>
              <a:t>matching </a:t>
            </a:r>
            <a:r>
              <a:rPr lang="en-US" dirty="0" smtClean="0"/>
              <a:t>grant</a:t>
            </a:r>
          </a:p>
          <a:p>
            <a:r>
              <a:rPr lang="en-US" dirty="0" smtClean="0"/>
              <a:t>Early </a:t>
            </a:r>
            <a:r>
              <a:rPr lang="en-US" dirty="0"/>
              <a:t>intervention component designed to increase college attendance and success and raise the expectations of low-income students </a:t>
            </a:r>
            <a:endParaRPr lang="en-US" dirty="0" smtClean="0"/>
          </a:p>
          <a:p>
            <a:r>
              <a:rPr lang="en-US" dirty="0" smtClean="0"/>
              <a:t>Scholarship component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1313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Colorado GEAR UP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Cohort 2005-2011</a:t>
            </a:r>
          </a:p>
          <a:p>
            <a:pPr lvl="1"/>
            <a:r>
              <a:rPr lang="en-US" dirty="0" smtClean="0"/>
              <a:t>12 High Schools</a:t>
            </a:r>
          </a:p>
          <a:p>
            <a:pPr lvl="1"/>
            <a:r>
              <a:rPr lang="en-US" dirty="0" smtClean="0"/>
              <a:t>1,600 Students</a:t>
            </a:r>
          </a:p>
          <a:p>
            <a:pPr lvl="1"/>
            <a:r>
              <a:rPr lang="en-US" dirty="0" smtClean="0"/>
              <a:t>2010-11 First Graduating Class</a:t>
            </a:r>
          </a:p>
          <a:p>
            <a:endParaRPr lang="en-US" dirty="0"/>
          </a:p>
          <a:p>
            <a:r>
              <a:rPr lang="en-US" sz="2600" dirty="0" smtClean="0"/>
              <a:t>Extension Year 2011-2012</a:t>
            </a:r>
          </a:p>
          <a:p>
            <a:pPr lvl="1"/>
            <a:r>
              <a:rPr lang="en-US" dirty="0" smtClean="0"/>
              <a:t>2 Full-Time Student Advisors</a:t>
            </a:r>
          </a:p>
          <a:p>
            <a:pPr lvl="1"/>
            <a:r>
              <a:rPr lang="en-US" dirty="0" smtClean="0"/>
              <a:t>College Transition Assistance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Cohort 2011-2018</a:t>
            </a:r>
          </a:p>
          <a:p>
            <a:pPr lvl="1"/>
            <a:r>
              <a:rPr lang="en-US" dirty="0"/>
              <a:t>33 </a:t>
            </a:r>
            <a:r>
              <a:rPr lang="en-US" dirty="0" smtClean="0"/>
              <a:t>Schools (16 MS,17 HS)</a:t>
            </a:r>
            <a:endParaRPr lang="en-US" dirty="0"/>
          </a:p>
          <a:p>
            <a:pPr lvl="1"/>
            <a:r>
              <a:rPr lang="en-US" dirty="0" smtClean="0"/>
              <a:t>3,800 </a:t>
            </a:r>
            <a:r>
              <a:rPr lang="en-US" dirty="0"/>
              <a:t>Students </a:t>
            </a:r>
            <a:endParaRPr lang="en-US" dirty="0" smtClean="0"/>
          </a:p>
          <a:p>
            <a:pPr lvl="2"/>
            <a:r>
              <a:rPr lang="en-US" dirty="0" smtClean="0"/>
              <a:t>(Currently 8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– 10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2015-16 First Graduating Class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2887" y="6248400"/>
            <a:ext cx="845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Improving Academic Achievement - http://www.coloradogearup.org/public/data/201207_Improving_Academic_Achievement_Full_Report.pdf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xmlns="" val="176756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School Graduation Rates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81823555"/>
              </p:ext>
            </p:extLst>
          </p:nvPr>
        </p:nvGraphicFramePr>
        <p:xfrm>
          <a:off x="2971800" y="792163"/>
          <a:ext cx="5715000" cy="557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On-Time graduation rates for students graduating after the 2010-2011 school year.</a:t>
            </a:r>
          </a:p>
          <a:p>
            <a:endParaRPr lang="en-US" dirty="0"/>
          </a:p>
          <a:p>
            <a:r>
              <a:rPr lang="en-US" b="1" dirty="0" smtClean="0"/>
              <a:t>Colorado GEAR UP</a:t>
            </a:r>
          </a:p>
          <a:p>
            <a:r>
              <a:rPr lang="en-US" b="1" dirty="0" smtClean="0"/>
              <a:t>vs.</a:t>
            </a:r>
          </a:p>
          <a:p>
            <a:r>
              <a:rPr lang="en-US" b="1" dirty="0" smtClean="0"/>
              <a:t>Statewide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46025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College Matriculation Rates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75165841"/>
              </p:ext>
            </p:extLst>
          </p:nvPr>
        </p:nvGraphicFramePr>
        <p:xfrm>
          <a:off x="2971800" y="792163"/>
          <a:ext cx="5715000" cy="557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Entering college in the fall term immediately following graduation for students graduating after the 2010-2011 school year.</a:t>
            </a:r>
          </a:p>
          <a:p>
            <a:endParaRPr lang="en-US" dirty="0"/>
          </a:p>
          <a:p>
            <a:r>
              <a:rPr lang="en-US" b="1" dirty="0" smtClean="0"/>
              <a:t>Colorado GEAR UP</a:t>
            </a:r>
          </a:p>
          <a:p>
            <a:r>
              <a:rPr lang="en-US" b="1" dirty="0" smtClean="0"/>
              <a:t>vs.</a:t>
            </a:r>
          </a:p>
          <a:p>
            <a:r>
              <a:rPr lang="en-US" b="1" dirty="0" smtClean="0"/>
              <a:t>Statewide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7114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College Persistence Rates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83648368"/>
              </p:ext>
            </p:extLst>
          </p:nvPr>
        </p:nvGraphicFramePr>
        <p:xfrm>
          <a:off x="2971800" y="792163"/>
          <a:ext cx="5715000" cy="557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Entering college in the fall term immediately following graduation and persisting through spring of year </a:t>
            </a:r>
            <a:r>
              <a:rPr lang="en-US" dirty="0"/>
              <a:t>1 for students graduating after the 2010-2011 school </a:t>
            </a:r>
            <a:r>
              <a:rPr lang="en-US" dirty="0" smtClean="0"/>
              <a:t>year.  This is compared to the 2010-11 statewide retention rates, student returning in fall of year 2.</a:t>
            </a:r>
          </a:p>
          <a:p>
            <a:endParaRPr lang="en-US" dirty="0"/>
          </a:p>
          <a:p>
            <a:r>
              <a:rPr lang="en-US" b="1" dirty="0" smtClean="0"/>
              <a:t>Colorado GEAR UP</a:t>
            </a:r>
          </a:p>
          <a:p>
            <a:r>
              <a:rPr lang="en-US" b="1" dirty="0" smtClean="0"/>
              <a:t>vs.</a:t>
            </a:r>
          </a:p>
          <a:p>
            <a:r>
              <a:rPr lang="en-US" b="1" dirty="0" smtClean="0"/>
              <a:t>Statewide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44843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Ethnicity</a:t>
            </a:r>
            <a:br>
              <a:rPr lang="en-US" dirty="0" smtClean="0"/>
            </a:br>
            <a:r>
              <a:rPr lang="en-US" dirty="0" smtClean="0"/>
              <a:t>Demographics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71118322"/>
              </p:ext>
            </p:extLst>
          </p:nvPr>
        </p:nvGraphicFramePr>
        <p:xfrm>
          <a:off x="2971800" y="792163"/>
          <a:ext cx="5715000" cy="557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Comparison of the two largest ethnicity groups for 2011 graduates.</a:t>
            </a:r>
          </a:p>
          <a:p>
            <a:endParaRPr lang="en-US" dirty="0"/>
          </a:p>
          <a:p>
            <a:r>
              <a:rPr lang="en-US" b="1" dirty="0" smtClean="0"/>
              <a:t>Colorado GEAR UP</a:t>
            </a:r>
          </a:p>
          <a:p>
            <a:r>
              <a:rPr lang="en-US" b="1" dirty="0" smtClean="0"/>
              <a:t>vs.</a:t>
            </a:r>
          </a:p>
          <a:p>
            <a:r>
              <a:rPr lang="en-US" b="1" dirty="0" smtClean="0"/>
              <a:t>Statewide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51992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Income Demographics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14263644"/>
              </p:ext>
            </p:extLst>
          </p:nvPr>
        </p:nvGraphicFramePr>
        <p:xfrm>
          <a:off x="2971800" y="792163"/>
          <a:ext cx="5715000" cy="557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Comparison of income related </a:t>
            </a:r>
            <a:r>
              <a:rPr lang="en-US" dirty="0"/>
              <a:t>demographics for 2011 graduates.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Colorado GEAR UP</a:t>
            </a:r>
          </a:p>
          <a:p>
            <a:r>
              <a:rPr lang="en-US" b="1" dirty="0" smtClean="0"/>
              <a:t>vs.</a:t>
            </a:r>
          </a:p>
          <a:p>
            <a:r>
              <a:rPr lang="en-US" b="1" dirty="0" smtClean="0"/>
              <a:t>Statewide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04244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Challenge:</a:t>
            </a:r>
            <a:br>
              <a:rPr lang="en-US" dirty="0" smtClean="0"/>
            </a:br>
            <a:r>
              <a:rPr lang="en-US" dirty="0" smtClean="0"/>
              <a:t>Remedial Rates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0960403"/>
              </p:ext>
            </p:extLst>
          </p:nvPr>
        </p:nvGraphicFramePr>
        <p:xfrm>
          <a:off x="2971800" y="792163"/>
          <a:ext cx="5715000" cy="557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Colorado GEAR UP 2011 graduates assessed as needing remediation compared with statewide remedial rate from 2011 report (2010 graduates)</a:t>
            </a:r>
          </a:p>
          <a:p>
            <a:endParaRPr lang="en-US" dirty="0"/>
          </a:p>
          <a:p>
            <a:r>
              <a:rPr lang="en-US" b="1" dirty="0" smtClean="0"/>
              <a:t>Colorado GEAR UP</a:t>
            </a:r>
          </a:p>
          <a:p>
            <a:r>
              <a:rPr lang="en-US" b="1" dirty="0" smtClean="0"/>
              <a:t>vs.</a:t>
            </a:r>
          </a:p>
          <a:p>
            <a:r>
              <a:rPr lang="en-US" b="1" dirty="0" smtClean="0"/>
              <a:t>Statewide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287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for Remedial Students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71247596"/>
              </p:ext>
            </p:extLst>
          </p:nvPr>
        </p:nvGraphicFramePr>
        <p:xfrm>
          <a:off x="2971800" y="792163"/>
          <a:ext cx="5715000" cy="557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Graduation rates for remedial and non-remedial students from the 2011 remedial report</a:t>
            </a:r>
            <a:r>
              <a:rPr lang="en-US" dirty="0"/>
              <a:t> </a:t>
            </a:r>
            <a:r>
              <a:rPr lang="en-US" dirty="0" smtClean="0"/>
              <a:t>(table 9).</a:t>
            </a:r>
          </a:p>
          <a:p>
            <a:endParaRPr lang="en-US" dirty="0"/>
          </a:p>
          <a:p>
            <a:r>
              <a:rPr lang="en-US" b="1" dirty="0" smtClean="0"/>
              <a:t>Statewide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50157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92080"/>
            <a:ext cx="2286000" cy="1493920"/>
          </a:xfrm>
        </p:spPr>
        <p:txBody>
          <a:bodyPr/>
          <a:lstStyle/>
          <a:p>
            <a:r>
              <a:rPr lang="en-US" dirty="0" smtClean="0"/>
              <a:t>2016 Goal: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0% Remedial Rate 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10599658"/>
              </p:ext>
            </p:extLst>
          </p:nvPr>
        </p:nvGraphicFramePr>
        <p:xfrm>
          <a:off x="2971800" y="792163"/>
          <a:ext cx="5715000" cy="557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Using early intervention and remedial coursework during high school, getting course completions on high school transcripts, Colorado GEAR UP seeks to reduce their cohort remedial rate to zero.</a:t>
            </a:r>
          </a:p>
          <a:p>
            <a:endParaRPr lang="en-US" dirty="0"/>
          </a:p>
          <a:p>
            <a:r>
              <a:rPr lang="en-US" b="1" dirty="0"/>
              <a:t>Colorado GEAR UP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10962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Remediation of first-time college students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669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Remediation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en-US" sz="2400" dirty="0" smtClean="0"/>
              <a:t>Nationally </a:t>
            </a:r>
            <a:endParaRPr lang="en-US" sz="2400" dirty="0"/>
          </a:p>
          <a:p>
            <a:pPr lvl="1"/>
            <a:r>
              <a:rPr lang="en-US" sz="2400" dirty="0"/>
              <a:t> </a:t>
            </a:r>
            <a:r>
              <a:rPr lang="en-US" sz="2400" dirty="0" smtClean="0"/>
              <a:t> Four </a:t>
            </a:r>
            <a:r>
              <a:rPr lang="en-US" sz="2400" dirty="0"/>
              <a:t>year institutions = </a:t>
            </a:r>
            <a:r>
              <a:rPr lang="en-US" sz="2400" dirty="0" smtClean="0"/>
              <a:t>20</a:t>
            </a:r>
            <a:r>
              <a:rPr lang="en-US" sz="2400" dirty="0"/>
              <a:t>%</a:t>
            </a:r>
          </a:p>
          <a:p>
            <a:pPr lvl="1"/>
            <a:r>
              <a:rPr lang="en-US" sz="2400" dirty="0"/>
              <a:t>  </a:t>
            </a:r>
            <a:r>
              <a:rPr lang="en-US" sz="2400" dirty="0" smtClean="0"/>
              <a:t>Two </a:t>
            </a:r>
            <a:r>
              <a:rPr lang="en-US" sz="2400" dirty="0"/>
              <a:t>year institutions = </a:t>
            </a:r>
            <a:r>
              <a:rPr lang="en-US" sz="2400" dirty="0" smtClean="0"/>
              <a:t>50%</a:t>
            </a:r>
            <a:endParaRPr lang="en-US" sz="2400" dirty="0"/>
          </a:p>
          <a:p>
            <a:pPr lvl="1">
              <a:buNone/>
            </a:pPr>
            <a:endParaRPr lang="en-US" sz="2400" dirty="0"/>
          </a:p>
          <a:p>
            <a:pPr lvl="1">
              <a:buNone/>
            </a:pPr>
            <a:r>
              <a:rPr lang="en-US" sz="2400" dirty="0"/>
              <a:t>Colorado </a:t>
            </a:r>
          </a:p>
          <a:p>
            <a:pPr lvl="1"/>
            <a:r>
              <a:rPr lang="en-US" sz="2400" dirty="0"/>
              <a:t>  </a:t>
            </a:r>
            <a:r>
              <a:rPr lang="en-US" sz="2400" dirty="0" smtClean="0"/>
              <a:t>Four </a:t>
            </a:r>
            <a:r>
              <a:rPr lang="en-US" sz="2400" dirty="0"/>
              <a:t>year institutions = </a:t>
            </a:r>
            <a:r>
              <a:rPr lang="en-US" sz="2400" dirty="0" smtClean="0"/>
              <a:t>24%</a:t>
            </a:r>
            <a:endParaRPr lang="en-US" sz="2400" dirty="0"/>
          </a:p>
          <a:p>
            <a:pPr lvl="1"/>
            <a:r>
              <a:rPr lang="en-US" sz="2400" dirty="0"/>
              <a:t>  </a:t>
            </a:r>
            <a:r>
              <a:rPr lang="en-US" sz="2400" dirty="0" smtClean="0"/>
              <a:t>Two </a:t>
            </a:r>
            <a:r>
              <a:rPr lang="en-US" sz="2400" dirty="0"/>
              <a:t>year institutions = </a:t>
            </a:r>
            <a:r>
              <a:rPr lang="en-US" sz="2400" dirty="0" smtClean="0"/>
              <a:t>66% </a:t>
            </a:r>
            <a:endParaRPr lang="en-US" sz="2400" dirty="0"/>
          </a:p>
          <a:p>
            <a:pPr lvl="1"/>
            <a:r>
              <a:rPr lang="en-US" sz="2200" dirty="0"/>
              <a:t>Overall = </a:t>
            </a:r>
            <a:r>
              <a:rPr lang="en-US" sz="2200" dirty="0" smtClean="0"/>
              <a:t>40% </a:t>
            </a:r>
            <a:endParaRPr lang="en-US" sz="22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5992687"/>
            <a:ext cx="7987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Colorado: DHE, 2012 Report on Remedial Education; May 2013; http://highered.colorado.gov/i3/Reports.aspx?cat=7</a:t>
            </a:r>
            <a:endParaRPr lang="en-US" sz="100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5746466"/>
            <a:ext cx="7987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Nationally: DHE, 2011 Report on Remedial Education; Feb 2012, Report Summary; </a:t>
            </a:r>
            <a:r>
              <a:rPr lang="en-US" sz="1000" dirty="0"/>
              <a:t>Education Commission of the </a:t>
            </a:r>
            <a:r>
              <a:rPr lang="en-US" sz="1000" dirty="0" smtClean="0"/>
              <a:t>States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xmlns="" val="329165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Remediation Rates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49736542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6459379"/>
            <a:ext cx="7987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Source: DHE, 2012 Report on Remedial Education; May 2013; http://highered.colorado.gov/i3/Reports.aspx?cat=7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xmlns="" val="423709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remediation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Colorado GEAR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201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Early Remediation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08101242"/>
              </p:ext>
            </p:extLst>
          </p:nvPr>
        </p:nvGraphicFramePr>
        <p:xfrm>
          <a:off x="2971800" y="792163"/>
          <a:ext cx="5715000" cy="557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Pilot group consisted of 8</a:t>
            </a:r>
            <a:r>
              <a:rPr lang="en-US" baseline="30000" dirty="0" smtClean="0"/>
              <a:t>th</a:t>
            </a:r>
            <a:r>
              <a:rPr lang="en-US" dirty="0" smtClean="0"/>
              <a:t> graders from two middle schools.</a:t>
            </a:r>
          </a:p>
          <a:p>
            <a:endParaRPr lang="en-US" dirty="0"/>
          </a:p>
          <a:p>
            <a:r>
              <a:rPr lang="en-US" dirty="0" smtClean="0"/>
              <a:t>2012-13 remedial group currently has 8</a:t>
            </a:r>
            <a:r>
              <a:rPr lang="en-US" baseline="30000" dirty="0" smtClean="0"/>
              <a:t>th</a:t>
            </a:r>
            <a:r>
              <a:rPr lang="en-US" dirty="0" smtClean="0"/>
              <a:t> and 9</a:t>
            </a:r>
            <a:r>
              <a:rPr lang="en-US" baseline="30000" dirty="0" smtClean="0"/>
              <a:t>th</a:t>
            </a:r>
            <a:r>
              <a:rPr lang="en-US" dirty="0" smtClean="0"/>
              <a:t> graders from eight schools</a:t>
            </a:r>
          </a:p>
          <a:p>
            <a:endParaRPr lang="en-US" dirty="0"/>
          </a:p>
          <a:p>
            <a:r>
              <a:rPr lang="en-US" b="1" dirty="0"/>
              <a:t>Colorado GEAR UP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701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Remediation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 smtClean="0"/>
              <a:t>2013-14 Participants </a:t>
            </a:r>
            <a:endParaRPr lang="en-US" sz="4000" dirty="0"/>
          </a:p>
          <a:p>
            <a:pPr lvl="1"/>
            <a:endParaRPr lang="en-US" sz="2800" dirty="0" smtClean="0"/>
          </a:p>
          <a:p>
            <a:pPr lvl="1"/>
            <a:r>
              <a:rPr lang="en-US" sz="2800" dirty="0" smtClean="0"/>
              <a:t>8 </a:t>
            </a:r>
            <a:r>
              <a:rPr lang="en-US" sz="2800" dirty="0"/>
              <a:t>districts are participating </a:t>
            </a:r>
          </a:p>
          <a:p>
            <a:pPr lvl="1"/>
            <a:r>
              <a:rPr lang="en-US" sz="2800" dirty="0"/>
              <a:t>21 schools </a:t>
            </a:r>
          </a:p>
          <a:p>
            <a:pPr lvl="2"/>
            <a:r>
              <a:rPr lang="en-US" sz="2600" dirty="0"/>
              <a:t>13 high schools </a:t>
            </a:r>
          </a:p>
          <a:p>
            <a:pPr lvl="2"/>
            <a:r>
              <a:rPr lang="en-US" sz="2600" dirty="0"/>
              <a:t>8 middle schools </a:t>
            </a:r>
          </a:p>
          <a:p>
            <a:pPr lvl="1"/>
            <a:r>
              <a:rPr lang="en-US" sz="2800" dirty="0" smtClean="0"/>
              <a:t>8th</a:t>
            </a:r>
            <a:r>
              <a:rPr lang="en-US" sz="2800" dirty="0"/>
              <a:t>, 9th &amp; 10th graders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6788481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Remediation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3200" dirty="0" smtClean="0"/>
              <a:t>ALEKS</a:t>
            </a:r>
          </a:p>
          <a:p>
            <a:pPr lvl="0"/>
            <a:endParaRPr lang="en-US" sz="3200" dirty="0"/>
          </a:p>
          <a:p>
            <a:pPr lvl="0"/>
            <a:r>
              <a:rPr lang="en-US" sz="3200" dirty="0" smtClean="0"/>
              <a:t>Adams State University</a:t>
            </a:r>
          </a:p>
          <a:p>
            <a:pPr lvl="1"/>
            <a:r>
              <a:rPr lang="en-US" sz="3200" dirty="0" smtClean="0"/>
              <a:t>MAT 095 – Pre Algebra</a:t>
            </a:r>
          </a:p>
          <a:p>
            <a:pPr lvl="1"/>
            <a:r>
              <a:rPr lang="en-US" sz="3200" dirty="0" smtClean="0"/>
              <a:t>MAT 097 – Beginning Algebra</a:t>
            </a:r>
          </a:p>
          <a:p>
            <a:pPr lvl="1"/>
            <a:r>
              <a:rPr lang="en-US" sz="3200" dirty="0" smtClean="0"/>
              <a:t>MAT 099 – Intermediate Algebra</a:t>
            </a:r>
          </a:p>
          <a:p>
            <a:pPr lvl="1"/>
            <a:endParaRPr lang="en-US" sz="3200" dirty="0"/>
          </a:p>
          <a:p>
            <a:pPr lvl="1"/>
            <a:r>
              <a:rPr lang="en-US" sz="3200" dirty="0" smtClean="0"/>
              <a:t>Earn transcript upon course completion</a:t>
            </a:r>
          </a:p>
          <a:p>
            <a:pPr lvl="1"/>
            <a:r>
              <a:rPr lang="en-US" sz="3200" dirty="0" smtClean="0"/>
              <a:t>Ready for college level coursework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9574882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92080"/>
            <a:ext cx="2286000" cy="1261872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Subject Mastery Progress</a:t>
            </a:r>
            <a:br>
              <a:rPr lang="en-US" dirty="0" smtClean="0"/>
            </a:br>
            <a:r>
              <a:rPr lang="en-US" dirty="0" smtClean="0"/>
              <a:t>(Fall 2013)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11167689"/>
              </p:ext>
            </p:extLst>
          </p:nvPr>
        </p:nvGraphicFramePr>
        <p:xfrm>
          <a:off x="2971800" y="792163"/>
          <a:ext cx="5715000" cy="557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/>
              <a:t>1,177 ENROLLED</a:t>
            </a:r>
          </a:p>
          <a:p>
            <a:endParaRPr lang="en-US" dirty="0"/>
          </a:p>
          <a:p>
            <a:r>
              <a:rPr lang="en-US" dirty="0" smtClean="0"/>
              <a:t>Students &gt;75% mastery in </a:t>
            </a:r>
            <a:r>
              <a:rPr lang="en-US" dirty="0"/>
              <a:t>N</a:t>
            </a:r>
            <a:r>
              <a:rPr lang="en-US" dirty="0" smtClean="0"/>
              <a:t>ovember are likely to finish in the fall term</a:t>
            </a:r>
          </a:p>
          <a:p>
            <a:endParaRPr lang="en-US" dirty="0"/>
          </a:p>
          <a:p>
            <a:r>
              <a:rPr lang="en-US" b="1" dirty="0" smtClean="0"/>
              <a:t>Colorado GEAR UP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61531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92080"/>
            <a:ext cx="2286000" cy="1261872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Subject Mastery Progress</a:t>
            </a:r>
            <a:br>
              <a:rPr lang="en-US" dirty="0" smtClean="0"/>
            </a:br>
            <a:r>
              <a:rPr lang="en-US" dirty="0" smtClean="0"/>
              <a:t>(Fall 2013)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9145209"/>
              </p:ext>
            </p:extLst>
          </p:nvPr>
        </p:nvGraphicFramePr>
        <p:xfrm>
          <a:off x="2971800" y="792163"/>
          <a:ext cx="5715000" cy="557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/>
              <a:t>162 ENROLLED</a:t>
            </a:r>
          </a:p>
          <a:p>
            <a:endParaRPr lang="en-US" dirty="0"/>
          </a:p>
          <a:p>
            <a:r>
              <a:rPr lang="en-US" dirty="0" smtClean="0"/>
              <a:t>Students &gt;75% mastery in </a:t>
            </a:r>
            <a:r>
              <a:rPr lang="en-US" dirty="0"/>
              <a:t>N</a:t>
            </a:r>
            <a:r>
              <a:rPr lang="en-US" dirty="0" smtClean="0"/>
              <a:t>ovember are likely to finish in the fall term</a:t>
            </a:r>
          </a:p>
          <a:p>
            <a:endParaRPr lang="en-US" dirty="0"/>
          </a:p>
          <a:p>
            <a:r>
              <a:rPr lang="en-US" b="1" dirty="0" smtClean="0"/>
              <a:t>Colorado GEAR UP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24656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92080"/>
            <a:ext cx="2286000" cy="1261872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Subject Mastery Progress</a:t>
            </a:r>
            <a:br>
              <a:rPr lang="en-US" dirty="0" smtClean="0"/>
            </a:br>
            <a:r>
              <a:rPr lang="en-US" dirty="0" smtClean="0"/>
              <a:t>(Fall 2013)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81933857"/>
              </p:ext>
            </p:extLst>
          </p:nvPr>
        </p:nvGraphicFramePr>
        <p:xfrm>
          <a:off x="2971800" y="792163"/>
          <a:ext cx="5715000" cy="557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/>
              <a:t>4* ENROLLED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C3300"/>
                </a:solidFill>
              </a:rPr>
              <a:t>*Only </a:t>
            </a:r>
            <a:r>
              <a:rPr lang="en-US" dirty="0">
                <a:solidFill>
                  <a:srgbClr val="CC3300"/>
                </a:solidFill>
              </a:rPr>
              <a:t>students with specific career pathways are enrolled 099-Intermediate Algebra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Students &gt;75% mastery in </a:t>
            </a:r>
            <a:r>
              <a:rPr lang="en-US" dirty="0"/>
              <a:t>N</a:t>
            </a:r>
            <a:r>
              <a:rPr lang="en-US" dirty="0" smtClean="0"/>
              <a:t>ovember are likely to finish in the fall term</a:t>
            </a:r>
          </a:p>
          <a:p>
            <a:endParaRPr lang="en-US" dirty="0"/>
          </a:p>
          <a:p>
            <a:r>
              <a:rPr lang="en-US" b="1" dirty="0" smtClean="0"/>
              <a:t>Colorado GEAR UP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24656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College Coursework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By the end of this school year, many students will be college ready in math. 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This </a:t>
            </a:r>
            <a:r>
              <a:rPr lang="en-US" dirty="0"/>
              <a:t>early remediation program saves students time and money and opens up </a:t>
            </a:r>
            <a:r>
              <a:rPr lang="en-US" dirty="0" smtClean="0"/>
              <a:t>Guaranteed Transfer level </a:t>
            </a:r>
            <a:r>
              <a:rPr lang="en-US" dirty="0"/>
              <a:t>coursework opportunities through concurrent enrollment.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4556246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QUestions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03847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B2ED57DFC55F42BB00BB5B4AB0CA42" ma:contentTypeVersion="3" ma:contentTypeDescription="Create a new document." ma:contentTypeScope="" ma:versionID="e6ae07567a325d5b840d1ea135b70e9b">
  <xsd:schema xmlns:xsd="http://www.w3.org/2001/XMLSchema" xmlns:xs="http://www.w3.org/2001/XMLSchema" xmlns:p="http://schemas.microsoft.com/office/2006/metadata/properties" xmlns:ns2="http://schemas.microsoft.com/sharepoint/v4" xmlns:ns3="16de58f0-8742-410d-b579-165f1627d21d" targetNamespace="http://schemas.microsoft.com/office/2006/metadata/properties" ma:root="true" ma:fieldsID="ec41ebc4ede6e2456d8d9a1b6339c5cd" ns2:_="" ns3:_="">
    <xsd:import namespace="http://schemas.microsoft.com/sharepoint/v4"/>
    <xsd:import namespace="16de58f0-8742-410d-b579-165f1627d21d"/>
    <xsd:element name="properties">
      <xsd:complexType>
        <xsd:sequence>
          <xsd:element name="documentManagement">
            <xsd:complexType>
              <xsd:all>
                <xsd:element ref="ns2:IconOverlay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8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de58f0-8742-410d-b579-165f1627d21d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IconOverlay xmlns="http://schemas.microsoft.com/sharepoint/v4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Add New File" ma:contentTypeID="0x0101004D94B07D3BE04E4AA4284BE5ABF4C16F00197C8F47905EC14886C07787AB8B6EA0" ma:contentTypeVersion="16" ma:contentTypeDescription="Add new file to your library." ma:contentTypeScope="" ma:versionID="6893e0d7b380a686ca63e057c889ad11">
  <xsd:schema xmlns:xsd="http://www.w3.org/2001/XMLSchema" xmlns:p="http://schemas.microsoft.com/office/2006/metadata/properties" xmlns:ns2="95bcd5de-dc08-4713-bfa6-7e467237032b" xmlns:ns3="a0e9ca8b-75ec-4480-9079-733c324b2be6" targetNamespace="http://schemas.microsoft.com/office/2006/metadata/properties" ma:root="true" ma:fieldsID="5e604f0a50559fa8340859d1cf02e995" ns2:_="" ns3:_="">
    <xsd:import namespace="95bcd5de-dc08-4713-bfa6-7e467237032b"/>
    <xsd:import namespace="a0e9ca8b-75ec-4480-9079-733c324b2be6"/>
    <xsd:element name="properties">
      <xsd:complexType>
        <xsd:sequence>
          <xsd:element name="documentManagement">
            <xsd:complexType>
              <xsd:all>
                <xsd:element ref="ns2:typeoffile" minOccurs="0"/>
                <xsd:element ref="ns2:agencyorganization" minOccurs="0"/>
                <xsd:element ref="ns2:agencyservice" minOccurs="0"/>
                <xsd:element ref="ns2:agencyservicedetail" minOccurs="0"/>
                <xsd:element ref="ns2:agencyinstitution" minOccurs="0"/>
                <xsd:element ref="ns2:agencyservicedescription" minOccurs="0"/>
                <xsd:element ref="ns2:agencycategory" minOccurs="0"/>
                <xsd:element ref="ns3:Modified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95bcd5de-dc08-4713-bfa6-7e467237032b" elementFormDefault="qualified">
    <xsd:import namespace="http://schemas.microsoft.com/office/2006/documentManagement/types"/>
    <xsd:element name="typeoffile" ma:index="2" nillable="true" ma:displayName="Type of File" ma:list="900be708-dda1-4035-8d52-35291207780a" ma:internalName="typeoffile" ma:showField="Title" ma:web="64f09799-05ad-4829-8d51-5b0eb68d9ab0">
      <xsd:simpleType>
        <xsd:restriction base="dms:Lookup"/>
      </xsd:simpleType>
    </xsd:element>
    <xsd:element name="agencyorganization" ma:index="3" nillable="true" ma:displayName="Agency Organization" ma:list="4853cb9c-c36b-4d4a-9189-c2591ac437e8" ma:internalName="agencyorganization" ma:showField="Title" ma:web="64f09799-05ad-4829-8d51-5b0eb68d9ab0">
      <xsd:simpleType>
        <xsd:restriction base="dms:Lookup"/>
      </xsd:simpleType>
    </xsd:element>
    <xsd:element name="agencyservice" ma:index="4" nillable="true" ma:displayName="Agency Service" ma:list="3c393606-df97-4ae9-8c4a-75ab717b0a05" ma:internalName="agencyservice" ma:showField="Title" ma:web="64f09799-05ad-4829-8d51-5b0eb68d9ab0">
      <xsd:simpleType>
        <xsd:restriction base="dms:Lookup"/>
      </xsd:simpleType>
    </xsd:element>
    <xsd:element name="agencyservicedetail" ma:index="5" nillable="true" ma:displayName="Agency Service Detail" ma:list="315beffe-0c26-4750-af26-7cfc26b48f65" ma:internalName="agencyservicedetail" ma:showField="Title" ma:web="64f09799-05ad-4829-8d51-5b0eb68d9ab0">
      <xsd:simpleType>
        <xsd:restriction base="dms:Lookup"/>
      </xsd:simpleType>
    </xsd:element>
    <xsd:element name="agencyinstitution" ma:index="6" nillable="true" ma:displayName="Agency Institution" ma:list="959036bb-132b-430b-a5de-8f58d38eb840" ma:internalName="agencyinstitution" ma:readOnly="false" ma:showField="Title" ma:web="64f09799-05ad-4829-8d51-5b0eb68d9ab0">
      <xsd:simpleType>
        <xsd:restriction base="dms:Lookup"/>
      </xsd:simpleType>
    </xsd:element>
    <xsd:element name="agencyservicedescription" ma:index="7" nillable="true" ma:displayName="Agency Service Description" ma:default="" ma:internalName="agencyservicedescription">
      <xsd:simpleType>
        <xsd:restriction base="dms:Note"/>
      </xsd:simpleType>
    </xsd:element>
    <xsd:element name="agencycategory" ma:index="8" nillable="true" ma:displayName="Agency Category" ma:list="58dd5077-92d9-49fb-9241-7e7dcb76bc77" ma:internalName="agencycategory" ma:showField="Title" ma:web="64f09799-05ad-4829-8d51-5b0eb68d9ab0">
      <xsd:simpleType>
        <xsd:restriction base="dms:Lookup"/>
      </xsd:simpleType>
    </xsd:element>
  </xsd:schema>
  <xsd:schema xmlns:xsd="http://www.w3.org/2001/XMLSchema" xmlns:dms="http://schemas.microsoft.com/office/2006/documentManagement/types" targetNamespace="a0e9ca8b-75ec-4480-9079-733c324b2be6" elementFormDefault="qualified">
    <xsd:import namespace="http://schemas.microsoft.com/office/2006/documentManagement/types"/>
    <xsd:element name="ModifiedDate" ma:index="15" nillable="true" ma:displayName="ModifiedDate" ma:format="DateTime" ma:internalName="ModifiedDat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B4251DC7-2096-44A4-859B-4B641301DA0C}"/>
</file>

<file path=customXml/itemProps2.xml><?xml version="1.0" encoding="utf-8"?>
<ds:datastoreItem xmlns:ds="http://schemas.openxmlformats.org/officeDocument/2006/customXml" ds:itemID="{941C6C9B-1065-407C-B45D-FA416BE90283}"/>
</file>

<file path=customXml/itemProps3.xml><?xml version="1.0" encoding="utf-8"?>
<ds:datastoreItem xmlns:ds="http://schemas.openxmlformats.org/officeDocument/2006/customXml" ds:itemID="{22D4DDB2-3DC4-454E-A4D8-BCB8EEE4365E}"/>
</file>

<file path=customXml/itemProps4.xml><?xml version="1.0" encoding="utf-8"?>
<ds:datastoreItem xmlns:ds="http://schemas.openxmlformats.org/officeDocument/2006/customXml" ds:itemID="{EE097A1D-5448-43BA-A2F3-FE0FDF3D6C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bcd5de-dc08-4713-bfa6-7e467237032b"/>
    <ds:schemaRef ds:uri="a0e9ca8b-75ec-4480-9079-733c324b2be6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915</TotalTime>
  <Words>605</Words>
  <Application>Microsoft Office PowerPoint</Application>
  <PresentationFormat>On-screen Show (4:3)</PresentationFormat>
  <Paragraphs>152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Clarity</vt:lpstr>
      <vt:lpstr>Remediation in Colorado</vt:lpstr>
      <vt:lpstr>Colorado GEAR UP</vt:lpstr>
      <vt:lpstr>GEAR UP</vt:lpstr>
      <vt:lpstr>Colorado GEAR UP</vt:lpstr>
      <vt:lpstr>High School Graduation Rates</vt:lpstr>
      <vt:lpstr>College Matriculation Rates</vt:lpstr>
      <vt:lpstr>College Persistence Rates</vt:lpstr>
      <vt:lpstr>Ethnicity Demographics </vt:lpstr>
      <vt:lpstr>Income Demographics </vt:lpstr>
      <vt:lpstr>Challenge: Remedial Rates</vt:lpstr>
      <vt:lpstr>Challenge for Remedial Students</vt:lpstr>
      <vt:lpstr>2016 Goal:  0% Remedial Rate </vt:lpstr>
      <vt:lpstr>Remediation of first-time college students</vt:lpstr>
      <vt:lpstr>Remediation Rates</vt:lpstr>
      <vt:lpstr>Remediation Rates</vt:lpstr>
      <vt:lpstr>Early remediation</vt:lpstr>
      <vt:lpstr> Early Remediation </vt:lpstr>
      <vt:lpstr>Early Remediation</vt:lpstr>
      <vt:lpstr>Early Remediation</vt:lpstr>
      <vt:lpstr> Subject Mastery Progress (Fall 2013)</vt:lpstr>
      <vt:lpstr> Subject Mastery Progress (Fall 2013)</vt:lpstr>
      <vt:lpstr> Subject Mastery Progress (Fall 2013)</vt:lpstr>
      <vt:lpstr>College Coursework</vt:lpstr>
      <vt:lpstr>QUestions</vt:lpstr>
    </vt:vector>
  </TitlesOfParts>
  <Company>rallredwxplt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Scott Mendelsberg</dc:title>
  <dc:creator>rallred</dc:creator>
  <cp:lastModifiedBy>Juanita C. Giles</cp:lastModifiedBy>
  <cp:revision>54</cp:revision>
  <cp:lastPrinted>2013-11-18T16:49:45Z</cp:lastPrinted>
  <dcterms:created xsi:type="dcterms:W3CDTF">2013-10-01T13:50:00Z</dcterms:created>
  <dcterms:modified xsi:type="dcterms:W3CDTF">2013-11-22T14:35:19Z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0x01010082B2ED57DFC55F42BB00BB5B4AB0CA42</vt:lpwstr>
  </property>
  <property fmtid="{D5CDD505-2E9C-101B-9397-08002B2CF9AE}" pid="3" name="TemplateUrl">
    <vt:lpwstr/>
  </property>
  <property fmtid="{D5CDD505-2E9C-101B-9397-08002B2CF9AE}" pid="4" name="URL">
    <vt:lpwstr/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folderdetail">
    <vt:lpwstr/>
  </property>
  <property fmtid="{D5CDD505-2E9C-101B-9397-08002B2CF9AE}" pid="9" name="Order">
    <vt:r8>2499900</vt:r8>
  </property>
  <property fmtid="{D5CDD505-2E9C-101B-9397-08002B2CF9AE}" pid="10" name="_SharedFileIndex">
    <vt:lpwstr/>
  </property>
</Properties>
</file>