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38"/>
  </p:notesMasterIdLst>
  <p:sldIdLst>
    <p:sldId id="256" r:id="rId2"/>
    <p:sldId id="294" r:id="rId3"/>
    <p:sldId id="295" r:id="rId4"/>
    <p:sldId id="350" r:id="rId5"/>
    <p:sldId id="351" r:id="rId6"/>
    <p:sldId id="339" r:id="rId7"/>
    <p:sldId id="353" r:id="rId8"/>
    <p:sldId id="341" r:id="rId9"/>
    <p:sldId id="342" r:id="rId10"/>
    <p:sldId id="263" r:id="rId11"/>
    <p:sldId id="296" r:id="rId12"/>
    <p:sldId id="267" r:id="rId13"/>
    <p:sldId id="301" r:id="rId14"/>
    <p:sldId id="302" r:id="rId15"/>
    <p:sldId id="280" r:id="rId16"/>
    <p:sldId id="268" r:id="rId17"/>
    <p:sldId id="328" r:id="rId18"/>
    <p:sldId id="329" r:id="rId19"/>
    <p:sldId id="303" r:id="rId20"/>
    <p:sldId id="304" r:id="rId21"/>
    <p:sldId id="332" r:id="rId22"/>
    <p:sldId id="357" r:id="rId23"/>
    <p:sldId id="358" r:id="rId24"/>
    <p:sldId id="279" r:id="rId25"/>
    <p:sldId id="347" r:id="rId26"/>
    <p:sldId id="348" r:id="rId27"/>
    <p:sldId id="343" r:id="rId28"/>
    <p:sldId id="344" r:id="rId29"/>
    <p:sldId id="345" r:id="rId30"/>
    <p:sldId id="359" r:id="rId31"/>
    <p:sldId id="355" r:id="rId32"/>
    <p:sldId id="356" r:id="rId33"/>
    <p:sldId id="360" r:id="rId34"/>
    <p:sldId id="361" r:id="rId35"/>
    <p:sldId id="349" r:id="rId36"/>
    <p:sldId id="293" r:id="rId37"/>
  </p:sldIdLst>
  <p:sldSz cx="9144000" cy="6858000" type="screen4x3"/>
  <p:notesSz cx="70104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37AB"/>
    <a:srgbClr val="71D4FF"/>
    <a:srgbClr val="FDFF99"/>
    <a:srgbClr val="92D050"/>
    <a:srgbClr val="AB4BC5"/>
    <a:srgbClr val="FFC000"/>
    <a:srgbClr val="FFFF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20" autoAdjust="0"/>
    <p:restoredTop sz="92072" autoAdjust="0"/>
  </p:normalViewPr>
  <p:slideViewPr>
    <p:cSldViewPr>
      <p:cViewPr>
        <p:scale>
          <a:sx n="66" d="100"/>
          <a:sy n="66" d="100"/>
        </p:scale>
        <p:origin x="-702" y="-6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8630"/>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idx="1"/>
          </p:nvPr>
        </p:nvSpPr>
        <p:spPr>
          <a:xfrm>
            <a:off x="3970938" y="0"/>
            <a:ext cx="3037840" cy="468630"/>
          </a:xfrm>
          <a:prstGeom prst="rect">
            <a:avLst/>
          </a:prstGeom>
        </p:spPr>
        <p:txBody>
          <a:bodyPr vert="horz" lIns="93616" tIns="46808" rIns="93616" bIns="46808" rtlCol="0"/>
          <a:lstStyle>
            <a:lvl1pPr algn="r">
              <a:defRPr sz="1200"/>
            </a:lvl1pPr>
          </a:lstStyle>
          <a:p>
            <a:fld id="{3C48606F-0E1C-4B9D-8F01-5CB1BBEBB42E}" type="datetimeFigureOut">
              <a:rPr lang="en-US" smtClean="0"/>
              <a:t>4/21/2014</a:t>
            </a:fld>
            <a:endParaRPr lang="en-US"/>
          </a:p>
        </p:txBody>
      </p:sp>
      <p:sp>
        <p:nvSpPr>
          <p:cNvPr id="4" name="Slide Image Placeholder 3"/>
          <p:cNvSpPr>
            <a:spLocks noGrp="1" noRot="1" noChangeAspect="1"/>
          </p:cNvSpPr>
          <p:nvPr>
            <p:ph type="sldImg" idx="2"/>
          </p:nvPr>
        </p:nvSpPr>
        <p:spPr>
          <a:xfrm>
            <a:off x="1162050" y="703263"/>
            <a:ext cx="4686300" cy="3514725"/>
          </a:xfrm>
          <a:prstGeom prst="rect">
            <a:avLst/>
          </a:prstGeom>
          <a:noFill/>
          <a:ln w="12700">
            <a:solidFill>
              <a:prstClr val="black"/>
            </a:solidFill>
          </a:ln>
        </p:spPr>
        <p:txBody>
          <a:bodyPr vert="horz" lIns="93616" tIns="46808" rIns="93616" bIns="46808" rtlCol="0" anchor="ctr"/>
          <a:lstStyle/>
          <a:p>
            <a:endParaRPr lang="en-US"/>
          </a:p>
        </p:txBody>
      </p:sp>
      <p:sp>
        <p:nvSpPr>
          <p:cNvPr id="5" name="Notes Placeholder 4"/>
          <p:cNvSpPr>
            <a:spLocks noGrp="1"/>
          </p:cNvSpPr>
          <p:nvPr>
            <p:ph type="body" sz="quarter" idx="3"/>
          </p:nvPr>
        </p:nvSpPr>
        <p:spPr>
          <a:xfrm>
            <a:off x="701040" y="4451985"/>
            <a:ext cx="5608320" cy="4217670"/>
          </a:xfrm>
          <a:prstGeom prst="rect">
            <a:avLst/>
          </a:prstGeom>
        </p:spPr>
        <p:txBody>
          <a:bodyPr vert="horz" lIns="93616" tIns="46808" rIns="93616" bIns="468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37840" cy="468630"/>
          </a:xfrm>
          <a:prstGeom prst="rect">
            <a:avLst/>
          </a:prstGeom>
        </p:spPr>
        <p:txBody>
          <a:bodyPr vert="horz" lIns="93616" tIns="46808" rIns="93616" bIns="4680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902343"/>
            <a:ext cx="3037840" cy="468630"/>
          </a:xfrm>
          <a:prstGeom prst="rect">
            <a:avLst/>
          </a:prstGeom>
        </p:spPr>
        <p:txBody>
          <a:bodyPr vert="horz" lIns="93616" tIns="46808" rIns="93616" bIns="46808" rtlCol="0" anchor="b"/>
          <a:lstStyle>
            <a:lvl1pPr algn="r">
              <a:defRPr sz="1200"/>
            </a:lvl1pPr>
          </a:lstStyle>
          <a:p>
            <a:fld id="{AC44AB99-2661-4BF0-BC34-EB3DB50564B3}" type="slidenum">
              <a:rPr lang="en-US" smtClean="0"/>
              <a:t>‹#›</a:t>
            </a:fld>
            <a:endParaRPr lang="en-US"/>
          </a:p>
        </p:txBody>
      </p:sp>
    </p:spTree>
    <p:extLst>
      <p:ext uri="{BB962C8B-B14F-4D97-AF65-F5344CB8AC3E}">
        <p14:creationId xmlns:p14="http://schemas.microsoft.com/office/powerpoint/2010/main" val="410441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Colors</a:t>
            </a:r>
            <a:r>
              <a:rPr lang="en-US" baseline="0" dirty="0" smtClean="0"/>
              <a:t> represent the three national colors of CTE – orange, bright blue and green,</a:t>
            </a:r>
          </a:p>
          <a:p>
            <a:r>
              <a:rPr lang="en-US" baseline="0" dirty="0" smtClean="0"/>
              <a:t>as well as the colors of the school district, dark bleu and gold</a:t>
            </a:r>
          </a:p>
          <a:p>
            <a:endParaRPr lang="en-US" baseline="0" dirty="0" smtClean="0"/>
          </a:p>
          <a:p>
            <a:r>
              <a:rPr lang="en-US" baseline="0" dirty="0" smtClean="0"/>
              <a:t>5-prong design represents the five outcomes for which Signatures &amp; CTE prepare students:  four-year university programs, 2 year degree or certification programs, apprentice or trade schools, military careers, or career</a:t>
            </a:r>
          </a:p>
          <a:p>
            <a:endParaRPr lang="en-US" baseline="0" dirty="0" smtClean="0"/>
          </a:p>
          <a:p>
            <a:r>
              <a:rPr lang="en-US" baseline="0" dirty="0" smtClean="0"/>
              <a:t>It also represents the five stakeholder groups invested in Signatures &amp; CTE:  Parents, WCSD, Business &amp; Industry, Higher Education, and the State of Nevada</a:t>
            </a:r>
          </a:p>
          <a:p>
            <a:endParaRPr lang="en-US" baseline="0" dirty="0" smtClean="0"/>
          </a:p>
          <a:p>
            <a:r>
              <a:rPr lang="en-US" baseline="0" dirty="0" smtClean="0"/>
              <a:t>At the center of our work are the students, represented by the star.</a:t>
            </a:r>
          </a:p>
          <a:p>
            <a:endParaRPr lang="en-US" baseline="0" dirty="0" smtClean="0"/>
          </a:p>
          <a:p>
            <a:r>
              <a:rPr lang="en-US" baseline="0" dirty="0" smtClean="0"/>
              <a:t>The slogan, “Education for the Future” represents our commitment to innovative education that prepares students for whatever postsecondary avenue they choose.</a:t>
            </a:r>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1</a:t>
            </a:fld>
            <a:endParaRPr lang="en-US"/>
          </a:p>
        </p:txBody>
      </p:sp>
    </p:spTree>
    <p:extLst>
      <p:ext uri="{BB962C8B-B14F-4D97-AF65-F5344CB8AC3E}">
        <p14:creationId xmlns:p14="http://schemas.microsoft.com/office/powerpoint/2010/main" val="324444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Reich - </a:t>
            </a:r>
            <a:r>
              <a:rPr lang="en-US" dirty="0"/>
              <a:t>Chancellor’s Professor of Public Policy at the University of California, Berkley, and former Secretary of Labor for President Clinton </a:t>
            </a:r>
          </a:p>
          <a:p>
            <a:r>
              <a:rPr lang="en-US" dirty="0"/>
              <a:t>P21 – National organization whose mission is to serve as a catalyst to position 21</a:t>
            </a:r>
            <a:r>
              <a:rPr lang="en-US" baseline="30000" dirty="0"/>
              <a:t>st</a:t>
            </a:r>
            <a:r>
              <a:rPr lang="en-US" dirty="0"/>
              <a:t> century readiness at the center of the K12 educational agenda through collaborative partnering (education, business, community, and leaders)</a:t>
            </a:r>
          </a:p>
          <a:p>
            <a:r>
              <a:rPr lang="en-US" dirty="0" err="1"/>
              <a:t>Savickas</a:t>
            </a:r>
            <a:r>
              <a:rPr lang="en-US" dirty="0"/>
              <a:t> – Life-span, life-space theory</a:t>
            </a:r>
          </a:p>
          <a:p>
            <a:r>
              <a:rPr lang="en-US" dirty="0"/>
              <a:t>AMA – the leading manufacturing association, representing manufacturers in every industrial sector in all 50 states</a:t>
            </a:r>
            <a:br>
              <a:rPr lang="en-US" dirty="0"/>
            </a:br>
            <a:r>
              <a:rPr lang="en-US" dirty="0"/>
              <a:t>David Conley – director of Educational Policy  Research (University of Oregon), founder of Educational Policy Research Improvement (EPIC) center</a:t>
            </a:r>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3</a:t>
            </a:fld>
            <a:endParaRPr lang="en-US"/>
          </a:p>
        </p:txBody>
      </p:sp>
    </p:spTree>
    <p:extLst>
      <p:ext uri="{BB962C8B-B14F-4D97-AF65-F5344CB8AC3E}">
        <p14:creationId xmlns:p14="http://schemas.microsoft.com/office/powerpoint/2010/main" val="1184082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041" indent="-234041">
              <a:buAutoNum type="arabicParenR"/>
            </a:pPr>
            <a:r>
              <a:rPr lang="en-US" dirty="0" smtClean="0"/>
              <a:t>CTE</a:t>
            </a:r>
            <a:r>
              <a:rPr lang="en-US" baseline="0" dirty="0" smtClean="0"/>
              <a:t> offers the right mix of knowledge and skills</a:t>
            </a:r>
          </a:p>
          <a:p>
            <a:pPr marL="234041" indent="-234041">
              <a:buAutoNum type="arabicParenR"/>
            </a:pPr>
            <a:r>
              <a:rPr lang="en-US" baseline="0" dirty="0" smtClean="0"/>
              <a:t>CTE builds strong pathways to college, careers &amp; credentials</a:t>
            </a:r>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6</a:t>
            </a:fld>
            <a:endParaRPr lang="en-US"/>
          </a:p>
        </p:txBody>
      </p:sp>
    </p:spTree>
    <p:extLst>
      <p:ext uri="{BB962C8B-B14F-4D97-AF65-F5344CB8AC3E}">
        <p14:creationId xmlns:p14="http://schemas.microsoft.com/office/powerpoint/2010/main" val="1210799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041" indent="-234041">
              <a:buAutoNum type="arabicParenR"/>
            </a:pPr>
            <a:r>
              <a:rPr lang="en-US" dirty="0" smtClean="0"/>
              <a:t>CTE</a:t>
            </a:r>
            <a:r>
              <a:rPr lang="en-US" baseline="0" dirty="0" smtClean="0"/>
              <a:t> offers the right mix of knowledge and skills</a:t>
            </a:r>
          </a:p>
          <a:p>
            <a:pPr marL="234041" indent="-234041">
              <a:buAutoNum type="arabicParenR"/>
            </a:pPr>
            <a:r>
              <a:rPr lang="en-US" baseline="0" dirty="0" smtClean="0"/>
              <a:t>CTE builds strong pathways to college, careers &amp; credentials</a:t>
            </a:r>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7</a:t>
            </a:fld>
            <a:endParaRPr lang="en-US"/>
          </a:p>
        </p:txBody>
      </p:sp>
    </p:spTree>
    <p:extLst>
      <p:ext uri="{BB962C8B-B14F-4D97-AF65-F5344CB8AC3E}">
        <p14:creationId xmlns:p14="http://schemas.microsoft.com/office/powerpoint/2010/main" val="1210799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Transition</a:t>
            </a:r>
            <a:r>
              <a:rPr lang="en-US" baseline="0" dirty="0" smtClean="0"/>
              <a:t> to Signature Academies…</a:t>
            </a:r>
            <a:r>
              <a:rPr lang="en-US" dirty="0" smtClean="0"/>
              <a:t>National Agenda</a:t>
            </a:r>
          </a:p>
          <a:p>
            <a:pPr>
              <a:spcBef>
                <a:spcPts val="1229"/>
              </a:spcBef>
              <a:buFont typeface="Wingdings" pitchFamily="2" charset="2"/>
              <a:buChar char="Ø"/>
            </a:pPr>
            <a:r>
              <a:rPr lang="en-US" dirty="0" smtClean="0"/>
              <a:t>Public focus on restoring the value of the high school diploma through increased rigor and more meaningful graduation requirements</a:t>
            </a:r>
          </a:p>
          <a:p>
            <a:pPr>
              <a:spcBef>
                <a:spcPts val="1229"/>
              </a:spcBef>
              <a:buFont typeface="Wingdings" pitchFamily="2" charset="2"/>
              <a:buChar char="Ø"/>
            </a:pPr>
            <a:r>
              <a:rPr lang="en-US" dirty="0" smtClean="0"/>
              <a:t>Employee shortages in high wage, high skill jobs support strategies that align high school standards with skills that employers and colleges want</a:t>
            </a:r>
          </a:p>
          <a:p>
            <a:pPr>
              <a:spcBef>
                <a:spcPts val="1229"/>
              </a:spcBef>
              <a:buFont typeface="Wingdings" pitchFamily="2" charset="2"/>
              <a:buChar char="Ø"/>
            </a:pPr>
            <a:r>
              <a:rPr lang="en-US" dirty="0" smtClean="0"/>
              <a:t>Federal &amp; state support for initiatives that prepare students for transition to postsecondary endeavors without remediation</a:t>
            </a:r>
          </a:p>
          <a:p>
            <a:pPr>
              <a:spcBef>
                <a:spcPts val="1229"/>
              </a:spcBef>
              <a:buFont typeface="Wingdings" pitchFamily="2" charset="2"/>
              <a:buChar char="Ø"/>
            </a:pPr>
            <a:r>
              <a:rPr lang="en-US" dirty="0" smtClean="0"/>
              <a:t>Shifting perspective to encompass a K-20 approach</a:t>
            </a:r>
          </a:p>
          <a:p>
            <a:pPr>
              <a:spcBef>
                <a:spcPts val="1229"/>
              </a:spcBef>
              <a:buFont typeface="Wingdings" pitchFamily="2" charset="2"/>
              <a:buChar char="Ø"/>
            </a:pPr>
            <a:r>
              <a:rPr lang="en-US" dirty="0" smtClean="0"/>
              <a:t>Increasing understanding of 21</a:t>
            </a:r>
            <a:r>
              <a:rPr lang="en-US" baseline="30000" dirty="0" smtClean="0"/>
              <a:t>st</a:t>
            </a:r>
            <a:r>
              <a:rPr lang="en-US" dirty="0" smtClean="0"/>
              <a:t> century skills and their alignment with college, career and life success</a:t>
            </a:r>
          </a:p>
          <a:p>
            <a:endParaRPr lang="en-US" dirty="0" smtClean="0"/>
          </a:p>
          <a:p>
            <a:r>
              <a:rPr lang="en-US" dirty="0" smtClean="0"/>
              <a:t>Educational Research</a:t>
            </a:r>
          </a:p>
          <a:p>
            <a:pPr>
              <a:buFont typeface="Wingdings" pitchFamily="2" charset="2"/>
              <a:buChar char="Ø"/>
            </a:pPr>
            <a:r>
              <a:rPr lang="en-US" dirty="0" smtClean="0"/>
              <a:t>Reflects the recommendations of the State Legislators (National Conference, 2009)</a:t>
            </a:r>
          </a:p>
          <a:p>
            <a:pPr>
              <a:buFont typeface="Wingdings" pitchFamily="2" charset="2"/>
              <a:buChar char="Ø"/>
            </a:pPr>
            <a:r>
              <a:rPr lang="en-US" dirty="0" smtClean="0"/>
              <a:t>Evidences the characteristics of the small school movement</a:t>
            </a:r>
          </a:p>
          <a:p>
            <a:pPr>
              <a:buFont typeface="Wingdings" pitchFamily="2" charset="2"/>
              <a:buChar char="Ø"/>
            </a:pPr>
            <a:r>
              <a:rPr lang="en-US" dirty="0" smtClean="0"/>
              <a:t>Embraces the tenets of the Framework for 21</a:t>
            </a:r>
            <a:r>
              <a:rPr lang="en-US" baseline="30000" dirty="0" smtClean="0"/>
              <a:t>st</a:t>
            </a:r>
            <a:r>
              <a:rPr lang="en-US" dirty="0" smtClean="0"/>
              <a:t> Century Learning and Career Technical Education </a:t>
            </a:r>
          </a:p>
          <a:p>
            <a:endParaRPr lang="en-US" dirty="0" smtClean="0"/>
          </a:p>
          <a:p>
            <a:r>
              <a:rPr lang="en-US" dirty="0" smtClean="0"/>
              <a:t>Connection</a:t>
            </a:r>
            <a:r>
              <a:rPr lang="en-US" baseline="0" dirty="0" smtClean="0"/>
              <a:t> to Curriculum</a:t>
            </a:r>
          </a:p>
          <a:p>
            <a:pPr>
              <a:buFont typeface="Wingdings" pitchFamily="2" charset="2"/>
              <a:buChar char="Ø"/>
            </a:pPr>
            <a:r>
              <a:rPr lang="en-US" dirty="0" smtClean="0"/>
              <a:t>Reflective of the needs and demands of the local school community first (75%-25%)</a:t>
            </a:r>
          </a:p>
          <a:p>
            <a:pPr>
              <a:buFont typeface="Wingdings" pitchFamily="2" charset="2"/>
              <a:buChar char="Ø"/>
            </a:pPr>
            <a:r>
              <a:rPr lang="en-US" dirty="0" smtClean="0"/>
              <a:t>Provide rigorous academic, technical and applied curriculum through 3 and 4 year pathways</a:t>
            </a:r>
          </a:p>
          <a:p>
            <a:pPr>
              <a:buFont typeface="Wingdings" pitchFamily="2" charset="2"/>
              <a:buChar char="Ø"/>
            </a:pPr>
            <a:r>
              <a:rPr lang="en-US" dirty="0" smtClean="0"/>
              <a:t>Feature collaboration between business/industry experts and Signature Academies to expose students to real-life situations</a:t>
            </a:r>
          </a:p>
          <a:p>
            <a:pPr>
              <a:buFont typeface="Wingdings" pitchFamily="2" charset="2"/>
              <a:buChar char="Ø"/>
            </a:pPr>
            <a:r>
              <a:rPr lang="en-US" dirty="0" smtClean="0"/>
              <a:t>Provide opportunities to earn concurrent college credit through Tech Prep and dual credit</a:t>
            </a:r>
          </a:p>
          <a:p>
            <a:pPr>
              <a:buFont typeface="Wingdings" pitchFamily="2" charset="2"/>
              <a:buChar char="Ø"/>
            </a:pPr>
            <a:r>
              <a:rPr lang="en-US" dirty="0" smtClean="0"/>
              <a:t>Connect to co-curricular organizations to teach leadership and reinforce 21</a:t>
            </a:r>
            <a:r>
              <a:rPr lang="en-US" baseline="30000" dirty="0" smtClean="0"/>
              <a:t>st</a:t>
            </a:r>
            <a:r>
              <a:rPr lang="en-US" dirty="0" smtClean="0"/>
              <a:t> century skill acquisition</a:t>
            </a:r>
          </a:p>
          <a:p>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10</a:t>
            </a:fld>
            <a:endParaRPr lang="en-US"/>
          </a:p>
        </p:txBody>
      </p:sp>
    </p:spTree>
    <p:extLst>
      <p:ext uri="{BB962C8B-B14F-4D97-AF65-F5344CB8AC3E}">
        <p14:creationId xmlns:p14="http://schemas.microsoft.com/office/powerpoint/2010/main" val="1632991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12</a:t>
            </a:fld>
            <a:endParaRPr lang="en-US"/>
          </a:p>
        </p:txBody>
      </p:sp>
    </p:spTree>
    <p:extLst>
      <p:ext uri="{BB962C8B-B14F-4D97-AF65-F5344CB8AC3E}">
        <p14:creationId xmlns:p14="http://schemas.microsoft.com/office/powerpoint/2010/main" val="4278419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16</a:t>
            </a:fld>
            <a:endParaRPr lang="en-US"/>
          </a:p>
        </p:txBody>
      </p:sp>
    </p:spTree>
    <p:extLst>
      <p:ext uri="{BB962C8B-B14F-4D97-AF65-F5344CB8AC3E}">
        <p14:creationId xmlns:p14="http://schemas.microsoft.com/office/powerpoint/2010/main" val="4278419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17</a:t>
            </a:fld>
            <a:endParaRPr lang="en-US"/>
          </a:p>
        </p:txBody>
      </p:sp>
    </p:spTree>
    <p:extLst>
      <p:ext uri="{BB962C8B-B14F-4D97-AF65-F5344CB8AC3E}">
        <p14:creationId xmlns:p14="http://schemas.microsoft.com/office/powerpoint/2010/main" val="4278419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44AB99-2661-4BF0-BC34-EB3DB50564B3}" type="slidenum">
              <a:rPr lang="en-US" smtClean="0"/>
              <a:t>18</a:t>
            </a:fld>
            <a:endParaRPr lang="en-US"/>
          </a:p>
        </p:txBody>
      </p:sp>
    </p:spTree>
    <p:extLst>
      <p:ext uri="{BB962C8B-B14F-4D97-AF65-F5344CB8AC3E}">
        <p14:creationId xmlns:p14="http://schemas.microsoft.com/office/powerpoint/2010/main" val="427841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FD36849-E85B-4C79-9076-CC9113E613B1}" type="datetime1">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B1C4DB1F-FFD2-40BE-A598-4CB7616D850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4319497-AF81-4635-A101-D88680B26F46}" type="datetime1">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DB1F-FFD2-40BE-A598-4CB7616D850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8F2A35F-A2BF-4595-8A35-B9CCA2AFF007}" type="datetime1">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DB1F-FFD2-40BE-A598-4CB7616D850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D5E4FA9-5CCB-4F56-B56B-CF649C3FB185}" type="datetime1">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4DB1F-FFD2-40BE-A598-4CB7616D850E}" type="slidenum">
              <a:rPr lang="en-US" smtClean="0"/>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311C4FFE-91E6-4A90-B574-AB9B82B097FE}" type="datetime1">
              <a:rPr lang="en-US" smtClean="0"/>
              <a:t>4/21/2014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4DB1F-FFD2-40BE-A598-4CB7616D850E}" type="slidenum">
              <a:rPr lang="en-US" smtClean="0"/>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C8727E38-1035-4D07-9A9A-927560C85D3C}" type="datetime1">
              <a:rPr lang="en-US" smtClean="0"/>
              <a:t>4/21/2014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4DB1F-FFD2-40BE-A598-4CB7616D850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462BAD67-6D68-44F6-B7EE-8CEE1B402F29}" type="datetime1">
              <a:rPr lang="en-US" smtClean="0"/>
              <a:t>4/21/2014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4DB1F-FFD2-40BE-A598-4CB7616D850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27E7F30-417F-4A51-AACE-84CA415C059A}" type="datetime1">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4DB1F-FFD2-40BE-A598-4CB7616D850E}" type="slidenum">
              <a:rPr lang="en-US" smtClean="0"/>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B9025A1-146D-4D64-9951-1162C39BDEDE}" type="datetime1">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4DB1F-FFD2-40BE-A598-4CB7616D850E}" type="slidenum">
              <a:rPr lang="en-US" smtClean="0"/>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2C934D-B99B-4442-B248-2BF2A95D5846}" type="datetime1">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DB1F-FFD2-40BE-A598-4CB7616D850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8223B3-6218-45F5-9652-DA5904365325}" type="datetime1">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DB1F-FFD2-40BE-A598-4CB7616D850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054F6911-6671-4CA0-A23A-9826A7221522}" type="datetime1">
              <a:rPr lang="en-US" smtClean="0"/>
              <a:t>4/21/2014</a:t>
            </a:fld>
            <a:endParaRPr lang="en-US"/>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B1C4DB1F-FFD2-40BE-A598-4CB7616D850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3.png"/><Relationship Id="rId3" Type="http://schemas.openxmlformats.org/officeDocument/2006/relationships/hyperlink" Target="http://www.p21.org/storage/documents/1.__p21_framework_2-pager.pdf" TargetMode="External"/><Relationship Id="rId7" Type="http://schemas.openxmlformats.org/officeDocument/2006/relationships/image" Target="../media/image7.png"/><Relationship Id="rId12" Type="http://schemas.openxmlformats.org/officeDocument/2006/relationships/image" Target="../media/image12.gi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hyperlink" Target="http://www.careertech.org/" TargetMode="External"/><Relationship Id="rId10" Type="http://schemas.openxmlformats.org/officeDocument/2006/relationships/image" Target="../media/image10.png"/><Relationship Id="rId4" Type="http://schemas.openxmlformats.org/officeDocument/2006/relationships/image" Target="../media/image5.jpe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dryan@washoeschools.net" TargetMode="External"/><Relationship Id="rId2" Type="http://schemas.openxmlformats.org/officeDocument/2006/relationships/hyperlink" Target="http://www.washoecountyschools.org/staff/high-school-signature-academy"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mailto:swooldridge@washoeschools.net"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D:\CTE-Signatures\Logos\2013 Signature and CTE logo_vertical_colo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5037" y="375181"/>
            <a:ext cx="4973925" cy="33586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0" y="5867400"/>
            <a:ext cx="3685238" cy="646331"/>
          </a:xfrm>
          <a:prstGeom prst="rect">
            <a:avLst/>
          </a:prstGeom>
          <a:noFill/>
        </p:spPr>
        <p:txBody>
          <a:bodyPr wrap="square" rtlCol="0">
            <a:spAutoFit/>
          </a:bodyPr>
          <a:lstStyle/>
          <a:p>
            <a:r>
              <a:rPr lang="en-US" dirty="0" smtClean="0"/>
              <a:t>Legislative Committee on Education</a:t>
            </a:r>
          </a:p>
          <a:p>
            <a:r>
              <a:rPr lang="en-US" dirty="0" smtClean="0"/>
              <a:t>                 April 24, 2014</a:t>
            </a:r>
          </a:p>
        </p:txBody>
      </p:sp>
      <p:sp>
        <p:nvSpPr>
          <p:cNvPr id="3" name="TextBox 2"/>
          <p:cNvSpPr txBox="1"/>
          <p:nvPr/>
        </p:nvSpPr>
        <p:spPr>
          <a:xfrm>
            <a:off x="152401" y="4038600"/>
            <a:ext cx="8730342" cy="1015663"/>
          </a:xfrm>
          <a:prstGeom prst="rect">
            <a:avLst/>
          </a:prstGeom>
          <a:noFill/>
        </p:spPr>
        <p:txBody>
          <a:bodyPr wrap="square" rtlCol="0">
            <a:spAutoFit/>
          </a:bodyPr>
          <a:lstStyle/>
          <a:p>
            <a:pPr algn="ctr"/>
            <a:r>
              <a:rPr lang="en-US" sz="3000" dirty="0" smtClean="0">
                <a:latin typeface="Arial Black" pitchFamily="34" charset="0"/>
              </a:rPr>
              <a:t>College and Career Readiness:  </a:t>
            </a:r>
          </a:p>
          <a:p>
            <a:pPr algn="ctr"/>
            <a:r>
              <a:rPr lang="en-US" sz="3000" dirty="0" smtClean="0">
                <a:latin typeface="Arial Black" pitchFamily="34" charset="0"/>
              </a:rPr>
              <a:t>The Role of Signature Academies &amp; CTE</a:t>
            </a:r>
            <a:endParaRPr lang="en-US" sz="3000" dirty="0">
              <a:latin typeface="Arial Black" pitchFamily="34" charset="0"/>
            </a:endParaRPr>
          </a:p>
        </p:txBody>
      </p:sp>
    </p:spTree>
    <p:extLst>
      <p:ext uri="{BB962C8B-B14F-4D97-AF65-F5344CB8AC3E}">
        <p14:creationId xmlns:p14="http://schemas.microsoft.com/office/powerpoint/2010/main" val="2122198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bwMode="auto">
          <a:xfrm>
            <a:off x="2642734" y="3495982"/>
            <a:ext cx="6142037" cy="1761818"/>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smtClean="0">
                <a:solidFill>
                  <a:schemeClr val="bg1"/>
                </a:solidFill>
                <a:latin typeface="Arial Narrow" pitchFamily="34" charset="0"/>
                <a:cs typeface="Times New Roman" pitchFamily="18" charset="0"/>
              </a:rPr>
              <a:t>Understand how Signature Academy &amp; CTE programs in WCSD prepare students for seamless transition to positive postsecondary options</a:t>
            </a:r>
            <a:endParaRPr lang="en-US" sz="2800" dirty="0">
              <a:solidFill>
                <a:schemeClr val="bg1"/>
              </a:solidFill>
              <a:latin typeface="Arial Narrow" pitchFamily="34" charset="0"/>
              <a:cs typeface="Times New Roman" pitchFamily="18" charset="0"/>
            </a:endParaRPr>
          </a:p>
        </p:txBody>
      </p:sp>
      <p:sp>
        <p:nvSpPr>
          <p:cNvPr id="6" name="Rounded Rectangle 5"/>
          <p:cNvSpPr/>
          <p:nvPr/>
        </p:nvSpPr>
        <p:spPr bwMode="auto">
          <a:xfrm>
            <a:off x="381000" y="1286182"/>
            <a:ext cx="2074862" cy="176181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smtClean="0">
                <a:solidFill>
                  <a:schemeClr val="accent1">
                    <a:lumMod val="60000"/>
                    <a:lumOff val="40000"/>
                  </a:schemeClr>
                </a:solidFill>
                <a:latin typeface="Arial Narrow" pitchFamily="34" charset="0"/>
              </a:rPr>
              <a:t>Objective </a:t>
            </a:r>
            <a:r>
              <a:rPr lang="en-US" sz="3200" b="1" dirty="0">
                <a:solidFill>
                  <a:schemeClr val="accent1">
                    <a:lumMod val="60000"/>
                    <a:lumOff val="40000"/>
                  </a:schemeClr>
                </a:solidFill>
                <a:latin typeface="Arial Narrow" pitchFamily="34" charset="0"/>
              </a:rPr>
              <a:t>1</a:t>
            </a:r>
          </a:p>
        </p:txBody>
      </p:sp>
      <p:cxnSp>
        <p:nvCxnSpPr>
          <p:cNvPr id="7" name="Straight Connector 6"/>
          <p:cNvCxnSpPr/>
          <p:nvPr/>
        </p:nvCxnSpPr>
        <p:spPr bwMode="auto">
          <a:xfrm>
            <a:off x="2538415" y="1371600"/>
            <a:ext cx="0" cy="1600199"/>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bwMode="auto">
          <a:xfrm>
            <a:off x="2642734" y="1346199"/>
            <a:ext cx="6142037" cy="16764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smtClean="0">
                <a:solidFill>
                  <a:schemeClr val="bg1"/>
                </a:solidFill>
                <a:latin typeface="Arial Narrow" pitchFamily="34" charset="0"/>
                <a:cs typeface="Times New Roman" pitchFamily="18" charset="0"/>
              </a:rPr>
              <a:t>Identify the connection between Signature Academy &amp; CTE programs and dual credit opportunities, STEM education, and advanced placement</a:t>
            </a:r>
            <a:endParaRPr lang="en-US" sz="2800" dirty="0">
              <a:solidFill>
                <a:schemeClr val="bg1"/>
              </a:solidFill>
              <a:latin typeface="Arial Narrow" pitchFamily="34" charset="0"/>
              <a:cs typeface="Times New Roman" pitchFamily="18" charset="0"/>
            </a:endParaRPr>
          </a:p>
        </p:txBody>
      </p:sp>
      <p:sp>
        <p:nvSpPr>
          <p:cNvPr id="10" name="Rounded Rectangle 9"/>
          <p:cNvSpPr/>
          <p:nvPr/>
        </p:nvSpPr>
        <p:spPr bwMode="auto">
          <a:xfrm>
            <a:off x="381000" y="3505200"/>
            <a:ext cx="2074862" cy="16764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smtClean="0">
                <a:solidFill>
                  <a:schemeClr val="accent1">
                    <a:lumMod val="60000"/>
                    <a:lumOff val="40000"/>
                  </a:schemeClr>
                </a:solidFill>
                <a:latin typeface="Arial Narrow" pitchFamily="34" charset="0"/>
              </a:rPr>
              <a:t>Objective 2</a:t>
            </a:r>
            <a:endParaRPr lang="en-US" sz="3200" b="1" dirty="0">
              <a:solidFill>
                <a:schemeClr val="accent1">
                  <a:lumMod val="60000"/>
                  <a:lumOff val="40000"/>
                </a:schemeClr>
              </a:solidFill>
              <a:latin typeface="Arial Narrow" pitchFamily="34" charset="0"/>
            </a:endParaRPr>
          </a:p>
        </p:txBody>
      </p:sp>
      <p:cxnSp>
        <p:nvCxnSpPr>
          <p:cNvPr id="11" name="Straight Connector 10"/>
          <p:cNvCxnSpPr/>
          <p:nvPr/>
        </p:nvCxnSpPr>
        <p:spPr bwMode="auto">
          <a:xfrm flipH="1">
            <a:off x="2538414" y="3581400"/>
            <a:ext cx="2" cy="1523998"/>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2051"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670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pPr algn="ctr"/>
            <a:r>
              <a:rPr lang="en-US" dirty="0" smtClean="0">
                <a:latin typeface="Tempus Sans ITC" pitchFamily="82" charset="0"/>
              </a:rPr>
              <a:t>College and Career Readiness</a:t>
            </a:r>
            <a:endParaRPr lang="en-US" dirty="0">
              <a:latin typeface="Tempus Sans ITC" pitchFamily="82" charset="0"/>
            </a:endParaRPr>
          </a:p>
        </p:txBody>
      </p:sp>
      <p:sp>
        <p:nvSpPr>
          <p:cNvPr id="8" name="Title 1"/>
          <p:cNvSpPr txBox="1">
            <a:spLocks/>
          </p:cNvSpPr>
          <p:nvPr/>
        </p:nvSpPr>
        <p:spPr>
          <a:xfrm>
            <a:off x="805543" y="563562"/>
            <a:ext cx="7772400" cy="1143000"/>
          </a:xfrm>
          <a:prstGeom prst="rect">
            <a:avLst/>
          </a:prstGeom>
        </p:spPr>
        <p:txBody>
          <a:bodyPr vert="horz" lIns="0" tIns="45720" rIns="0" bIns="45720" rtlCol="0" anchor="ctr">
            <a:normAutofit/>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smtClean="0">
                <a:latin typeface="Tempus Sans ITC" pitchFamily="82" charset="0"/>
              </a:rPr>
              <a:t>WHAT does it mean?</a:t>
            </a:r>
            <a:endParaRPr lang="en-US" b="1" dirty="0">
              <a:latin typeface="Tempus Sans ITC" pitchFamily="82" charset="0"/>
            </a:endParaRPr>
          </a:p>
        </p:txBody>
      </p:sp>
      <p:sp>
        <p:nvSpPr>
          <p:cNvPr id="3" name="TextBox 2"/>
          <p:cNvSpPr txBox="1"/>
          <p:nvPr/>
        </p:nvSpPr>
        <p:spPr>
          <a:xfrm>
            <a:off x="304800" y="1371600"/>
            <a:ext cx="8610600" cy="5355312"/>
          </a:xfrm>
          <a:prstGeom prst="rect">
            <a:avLst/>
          </a:prstGeom>
          <a:noFill/>
        </p:spPr>
        <p:txBody>
          <a:bodyPr wrap="square" rtlCol="0">
            <a:spAutoFit/>
          </a:bodyPr>
          <a:lstStyle/>
          <a:p>
            <a:pPr marL="285750" indent="-285750">
              <a:spcAft>
                <a:spcPts val="600"/>
              </a:spcAft>
              <a:buFont typeface="Arial" pitchFamily="34" charset="0"/>
              <a:buChar char="•"/>
            </a:pPr>
            <a:r>
              <a:rPr lang="en-US" dirty="0"/>
              <a:t>Adaptation and coping skills, including learning, self and environmental exploration, decision-making, and </a:t>
            </a:r>
            <a:r>
              <a:rPr lang="en-US" dirty="0" err="1"/>
              <a:t>planfulness</a:t>
            </a:r>
            <a:r>
              <a:rPr lang="en-US" dirty="0"/>
              <a:t> </a:t>
            </a:r>
            <a:r>
              <a:rPr lang="en-US" sz="1400" i="1" dirty="0"/>
              <a:t>(</a:t>
            </a:r>
            <a:r>
              <a:rPr lang="en-US" sz="1400" i="1" dirty="0" err="1"/>
              <a:t>Savickas</a:t>
            </a:r>
            <a:r>
              <a:rPr lang="en-US" sz="1400" i="1" dirty="0"/>
              <a:t>, 1997</a:t>
            </a:r>
            <a:r>
              <a:rPr lang="en-US" sz="1400" i="1" dirty="0" smtClean="0"/>
              <a:t>)</a:t>
            </a:r>
          </a:p>
          <a:p>
            <a:pPr marL="285750" indent="-285750">
              <a:spcAft>
                <a:spcPts val="600"/>
              </a:spcAft>
              <a:buFont typeface="Arial" pitchFamily="34" charset="0"/>
              <a:buChar char="•"/>
            </a:pPr>
            <a:r>
              <a:rPr lang="en-US" dirty="0"/>
              <a:t>Ready to manage the increased pace of coursework, collaborate to solve problems, apply skills as independent, self-reliant learners…which includes draw inferences, interpret results, analyze documents, support arguments with evidence, and think deeply about concepts</a:t>
            </a:r>
            <a:r>
              <a:rPr lang="en-US" sz="1400" dirty="0"/>
              <a:t> </a:t>
            </a:r>
            <a:r>
              <a:rPr lang="en-US" sz="1400" i="1" dirty="0"/>
              <a:t>(Conley, 2007)</a:t>
            </a:r>
          </a:p>
          <a:p>
            <a:pPr marL="285750" indent="-285750">
              <a:spcAft>
                <a:spcPts val="600"/>
              </a:spcAft>
              <a:buFont typeface="Arial" pitchFamily="34" charset="0"/>
              <a:buChar char="•"/>
            </a:pPr>
            <a:r>
              <a:rPr lang="en-US" dirty="0" smtClean="0"/>
              <a:t>Global </a:t>
            </a:r>
            <a:r>
              <a:rPr lang="en-US" dirty="0"/>
              <a:t>awareness, along with the ability to think,  learn, work, solve problems, collaborate, communicate, analyze and contribute effectively </a:t>
            </a:r>
            <a:r>
              <a:rPr lang="en-US" sz="1400" i="1" dirty="0" smtClean="0"/>
              <a:t>(</a:t>
            </a:r>
            <a:r>
              <a:rPr lang="en-US" sz="1400" i="1" dirty="0"/>
              <a:t>Partnership for 21</a:t>
            </a:r>
            <a:r>
              <a:rPr lang="en-US" sz="1400" i="1" baseline="30000" dirty="0"/>
              <a:t>st</a:t>
            </a:r>
            <a:r>
              <a:rPr lang="en-US" sz="1400" i="1" dirty="0"/>
              <a:t> Century Skills, 2009)</a:t>
            </a:r>
            <a:endParaRPr lang="en-US" dirty="0"/>
          </a:p>
          <a:p>
            <a:pPr marL="285750" indent="-285750">
              <a:spcAft>
                <a:spcPts val="600"/>
              </a:spcAft>
              <a:buFont typeface="Arial" pitchFamily="34" charset="0"/>
              <a:buChar char="•"/>
            </a:pPr>
            <a:r>
              <a:rPr lang="en-US" dirty="0"/>
              <a:t>Capacity to think, understand, investigate, innovate </a:t>
            </a:r>
            <a:r>
              <a:rPr lang="en-US" sz="1400" i="1" dirty="0"/>
              <a:t>(Reich, 2010)</a:t>
            </a:r>
            <a:endParaRPr lang="en-US" dirty="0"/>
          </a:p>
          <a:p>
            <a:pPr marL="285750" indent="-285750">
              <a:spcAft>
                <a:spcPts val="600"/>
              </a:spcAft>
              <a:buFont typeface="Arial" pitchFamily="34" charset="0"/>
              <a:buChar char="•"/>
            </a:pPr>
            <a:r>
              <a:rPr lang="en-US" dirty="0"/>
              <a:t>Think critically, communicate, collaborate, and bring creative ideas  </a:t>
            </a:r>
          </a:p>
          <a:p>
            <a:pPr marL="285750" indent="-285750">
              <a:spcAft>
                <a:spcPts val="600"/>
              </a:spcAft>
              <a:buFont typeface="Arial" pitchFamily="34" charset="0"/>
              <a:buChar char="•"/>
            </a:pPr>
            <a:r>
              <a:rPr lang="en-US" sz="1400" i="1" dirty="0"/>
              <a:t>(American Manufacturing Association,  2010</a:t>
            </a:r>
            <a:r>
              <a:rPr lang="en-US" sz="1400" i="1" dirty="0" smtClean="0"/>
              <a:t>)</a:t>
            </a:r>
            <a:endParaRPr lang="en-US" dirty="0" smtClean="0"/>
          </a:p>
          <a:p>
            <a:pPr marL="285750" indent="-285750">
              <a:buFont typeface="Arial" pitchFamily="34" charset="0"/>
              <a:buChar char="•"/>
            </a:pPr>
            <a:r>
              <a:rPr lang="en-US" dirty="0" smtClean="0"/>
              <a:t>Demonstrated proficiency in digital literacy, cultural competency, critical thinking, teamwork, problem solving, communication, and technical skills; demonstrate qualities such as adaptability, personal responsibility, intellectual curiosity, perseverance, diverse perspective, and a strong work ethic </a:t>
            </a:r>
          </a:p>
          <a:p>
            <a:r>
              <a:rPr lang="en-US" sz="1400" i="1" dirty="0" smtClean="0"/>
              <a:t>       (Nevada College and Career Readiness Task Force Final Report, 2012)</a:t>
            </a:r>
            <a:endParaRPr lang="en-US" dirty="0" smtClean="0"/>
          </a:p>
          <a:p>
            <a:endParaRPr lang="en-US" dirty="0"/>
          </a:p>
        </p:txBody>
      </p:sp>
      <p:pic>
        <p:nvPicPr>
          <p:cNvPr id="6"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615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Achieving “readiness”</a:t>
            </a:r>
            <a:endParaRPr lang="en-US" dirty="0">
              <a:latin typeface="Tempus Sans ITC" pitchFamily="82" charset="0"/>
            </a:endParaRPr>
          </a:p>
        </p:txBody>
      </p:sp>
      <p:sp>
        <p:nvSpPr>
          <p:cNvPr id="3" name="Content Placeholder 2"/>
          <p:cNvSpPr>
            <a:spLocks noGrp="1"/>
          </p:cNvSpPr>
          <p:nvPr>
            <p:ph idx="1"/>
          </p:nvPr>
        </p:nvSpPr>
        <p:spPr>
          <a:xfrm>
            <a:off x="609600" y="1219200"/>
            <a:ext cx="7772400" cy="4190999"/>
          </a:xfrm>
        </p:spPr>
        <p:txBody>
          <a:bodyPr>
            <a:normAutofit/>
          </a:bodyPr>
          <a:lstStyle/>
          <a:p>
            <a:pPr marL="68580" indent="0">
              <a:buNone/>
            </a:pPr>
            <a:r>
              <a:rPr lang="en-US" sz="2800" dirty="0" smtClean="0"/>
              <a:t>“requires that we establish the common ground between secondary and postsecondary education and between "work" and "school." Neither the American economy nor the American workforce can prosper in an environment that treats "schooling," "higher education," and "training" as separate­ even if equal­ entities.”</a:t>
            </a:r>
          </a:p>
          <a:p>
            <a:pPr marL="68580" indent="0">
              <a:buNone/>
            </a:pPr>
            <a:endParaRPr lang="en-US" sz="2200" i="1" dirty="0" smtClean="0"/>
          </a:p>
          <a:p>
            <a:pPr marL="68580" indent="0">
              <a:buNone/>
            </a:pPr>
            <a:r>
              <a:rPr lang="en-US" sz="1600" dirty="0" smtClean="0">
                <a:latin typeface="+mj-lt"/>
              </a:rPr>
              <a:t>Reich, R. (1994). Creating new pathways to the middle class. </a:t>
            </a:r>
            <a:r>
              <a:rPr lang="en-US" sz="1600" i="1" dirty="0" smtClean="0">
                <a:latin typeface="+mj-lt"/>
              </a:rPr>
              <a:t>On Common Ground</a:t>
            </a:r>
            <a:r>
              <a:rPr lang="en-US" sz="1600" dirty="0" smtClean="0">
                <a:latin typeface="+mj-lt"/>
              </a:rPr>
              <a:t>, 3.</a:t>
            </a:r>
          </a:p>
        </p:txBody>
      </p:sp>
      <p:pic>
        <p:nvPicPr>
          <p:cNvPr id="4"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185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Achieving “readiness”</a:t>
            </a:r>
            <a:endParaRPr lang="en-US" dirty="0">
              <a:latin typeface="Tempus Sans ITC"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314450"/>
            <a:ext cx="5257800"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5710535"/>
            <a:ext cx="8382000" cy="461665"/>
          </a:xfrm>
          <a:prstGeom prst="rect">
            <a:avLst/>
          </a:prstGeom>
          <a:noFill/>
        </p:spPr>
        <p:txBody>
          <a:bodyPr wrap="square" rtlCol="0">
            <a:spAutoFit/>
          </a:bodyPr>
          <a:lstStyle/>
          <a:p>
            <a:r>
              <a:rPr lang="en-US" sz="1200" dirty="0" smtClean="0"/>
              <a:t>Stone, J. (2011) </a:t>
            </a:r>
            <a:r>
              <a:rPr lang="en-US" sz="1200" i="1" dirty="0" smtClean="0"/>
              <a:t>College and career ready:  A conceptual framework for increasing engagement, achievement and transition.  </a:t>
            </a:r>
            <a:r>
              <a:rPr lang="en-US" sz="1200" dirty="0" smtClean="0"/>
              <a:t>Paper presented at the Education and Employers Taskforce Research Conference 2011. Warwick, UK.</a:t>
            </a:r>
            <a:endParaRPr lang="en-US" sz="1200" dirty="0"/>
          </a:p>
        </p:txBody>
      </p:sp>
      <p:pic>
        <p:nvPicPr>
          <p:cNvPr id="7"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48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696200" cy="1173162"/>
          </a:xfrm>
        </p:spPr>
        <p:txBody>
          <a:bodyPr>
            <a:normAutofit/>
          </a:bodyPr>
          <a:lstStyle/>
          <a:p>
            <a:r>
              <a:rPr lang="en-US" dirty="0" smtClean="0">
                <a:latin typeface="Tempus Sans ITC" pitchFamily="82" charset="0"/>
              </a:rPr>
              <a:t>Career &amp; Technical Education</a:t>
            </a:r>
            <a:endParaRPr lang="en-US" dirty="0">
              <a:latin typeface="Tempus Sans ITC" pitchFamily="82" charset="0"/>
            </a:endParaRPr>
          </a:p>
        </p:txBody>
      </p:sp>
      <p:sp>
        <p:nvSpPr>
          <p:cNvPr id="5" name="Content Placeholder 2"/>
          <p:cNvSpPr txBox="1">
            <a:spLocks/>
          </p:cNvSpPr>
          <p:nvPr/>
        </p:nvSpPr>
        <p:spPr>
          <a:xfrm>
            <a:off x="381000" y="1371600"/>
            <a:ext cx="8458200" cy="44958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a:spcBef>
                <a:spcPts val="600"/>
              </a:spcBef>
              <a:spcAft>
                <a:spcPts val="1200"/>
              </a:spcAft>
              <a:buNone/>
            </a:pPr>
            <a:r>
              <a:rPr lang="en-US" sz="2800" b="1" dirty="0" smtClean="0">
                <a:solidFill>
                  <a:schemeClr val="bg2">
                    <a:lumMod val="25000"/>
                  </a:schemeClr>
                </a:solidFill>
              </a:rPr>
              <a:t>Carl D. Perkins Act, 2006 Reauthorization</a:t>
            </a:r>
          </a:p>
          <a:p>
            <a:pPr lvl="1">
              <a:spcBef>
                <a:spcPts val="600"/>
              </a:spcBef>
              <a:spcAft>
                <a:spcPts val="1200"/>
              </a:spcAft>
              <a:buFont typeface="Wingdings" pitchFamily="2" charset="2"/>
              <a:buChar char="Ø"/>
            </a:pPr>
            <a:r>
              <a:rPr lang="en-US" sz="2400" dirty="0" smtClean="0">
                <a:solidFill>
                  <a:schemeClr val="bg2">
                    <a:lumMod val="25000"/>
                  </a:schemeClr>
                </a:solidFill>
              </a:rPr>
              <a:t>Improved the academic rigor of CTE by requiring integration of strong academics with demanding technical education and work-based learning opportunities for better student outcomes</a:t>
            </a:r>
          </a:p>
          <a:p>
            <a:pPr lvl="1">
              <a:spcBef>
                <a:spcPts val="600"/>
              </a:spcBef>
              <a:spcAft>
                <a:spcPts val="1200"/>
              </a:spcAft>
              <a:buFont typeface="Wingdings" pitchFamily="2" charset="2"/>
              <a:buChar char="Ø"/>
            </a:pPr>
            <a:r>
              <a:rPr lang="en-US" sz="2400" dirty="0" smtClean="0">
                <a:solidFill>
                  <a:schemeClr val="bg2">
                    <a:lumMod val="25000"/>
                  </a:schemeClr>
                </a:solidFill>
              </a:rPr>
              <a:t>Emphasized the connection between secondary and postsecondary through sequenced programs of study (POS) that provide a structured pathway into postsecondary education and career</a:t>
            </a:r>
            <a:endParaRPr lang="en-US" sz="2400" dirty="0">
              <a:solidFill>
                <a:schemeClr val="bg2">
                  <a:lumMod val="25000"/>
                </a:schemeClr>
              </a:solidFill>
            </a:endParaRPr>
          </a:p>
          <a:p>
            <a:pPr marL="68580" indent="0">
              <a:buFont typeface="Wingdings 3" pitchFamily="18" charset="2"/>
              <a:buNone/>
            </a:pPr>
            <a:endParaRPr lang="en-US" dirty="0" smtClean="0"/>
          </a:p>
          <a:p>
            <a:pPr marL="68580" indent="0">
              <a:buFont typeface="Wingdings 3" pitchFamily="18" charset="2"/>
              <a:buNone/>
            </a:pPr>
            <a:endParaRPr lang="en-US" dirty="0" smtClean="0"/>
          </a:p>
        </p:txBody>
      </p:sp>
      <p:pic>
        <p:nvPicPr>
          <p:cNvPr id="6"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83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696200" cy="1173162"/>
          </a:xfrm>
        </p:spPr>
        <p:txBody>
          <a:bodyPr>
            <a:normAutofit/>
          </a:bodyPr>
          <a:lstStyle/>
          <a:p>
            <a:r>
              <a:rPr lang="en-US" dirty="0" smtClean="0">
                <a:latin typeface="Tempus Sans ITC" pitchFamily="82" charset="0"/>
              </a:rPr>
              <a:t>Career &amp; Technical Education</a:t>
            </a:r>
            <a:endParaRPr lang="en-US" dirty="0">
              <a:latin typeface="Tempus Sans ITC" pitchFamily="82" charset="0"/>
            </a:endParaRPr>
          </a:p>
        </p:txBody>
      </p:sp>
      <p:sp>
        <p:nvSpPr>
          <p:cNvPr id="5" name="Content Placeholder 2"/>
          <p:cNvSpPr txBox="1">
            <a:spLocks/>
          </p:cNvSpPr>
          <p:nvPr/>
        </p:nvSpPr>
        <p:spPr>
          <a:xfrm>
            <a:off x="381000" y="1219200"/>
            <a:ext cx="8458200" cy="5158832"/>
          </a:xfrm>
          <a:prstGeom prst="rect">
            <a:avLst/>
          </a:prstGeom>
        </p:spPr>
        <p:txBody>
          <a:bodyPr vert="horz" lIns="0" tIns="45720" rIns="0" bIns="45720" rtlCol="0">
            <a:normAutofit fontScale="925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a:buNone/>
            </a:pPr>
            <a:r>
              <a:rPr lang="en-US" dirty="0"/>
              <a:t>CTE programs “prepare students to enter the workforce with the academic and vocational skills needed to compete successfully in the job market</a:t>
            </a:r>
            <a:r>
              <a:rPr lang="en-US" dirty="0" smtClean="0"/>
              <a:t>.”</a:t>
            </a:r>
          </a:p>
          <a:p>
            <a:pPr marL="68580" indent="0" algn="r">
              <a:spcBef>
                <a:spcPts val="0"/>
              </a:spcBef>
              <a:buNone/>
            </a:pPr>
            <a:r>
              <a:rPr lang="en-US" sz="1400" i="1" dirty="0" smtClean="0"/>
              <a:t>Arizona Department of Education, CTE Division</a:t>
            </a:r>
          </a:p>
          <a:p>
            <a:pPr marL="68580" indent="0">
              <a:spcBef>
                <a:spcPts val="1200"/>
              </a:spcBef>
              <a:buNone/>
            </a:pPr>
            <a:r>
              <a:rPr lang="en-US" dirty="0" smtClean="0"/>
              <a:t>Students </a:t>
            </a:r>
            <a:r>
              <a:rPr lang="en-US" dirty="0"/>
              <a:t>who participate in high-quality CTE programs featuring a strong element of core academic content and career education have better learning outcomes, higher academic achievement and greater persistence in postsecondary </a:t>
            </a:r>
            <a:r>
              <a:rPr lang="en-US" dirty="0" smtClean="0"/>
              <a:t>education.</a:t>
            </a:r>
            <a:endParaRPr lang="en-US" sz="1200" i="1" dirty="0"/>
          </a:p>
          <a:p>
            <a:pPr marL="68580" indent="0" algn="r">
              <a:spcBef>
                <a:spcPts val="0"/>
              </a:spcBef>
              <a:buNone/>
            </a:pPr>
            <a:r>
              <a:rPr lang="en-US" sz="1200" i="1" dirty="0" smtClean="0"/>
              <a:t> </a:t>
            </a:r>
            <a:r>
              <a:rPr lang="en-US" sz="1400" i="1" dirty="0" smtClean="0"/>
              <a:t>James </a:t>
            </a:r>
            <a:r>
              <a:rPr lang="en-US" sz="1400" i="1" dirty="0"/>
              <a:t>R. Stone III and Morgan V. Lewis, College and Career Ready in the 21st </a:t>
            </a:r>
            <a:endParaRPr lang="en-US" sz="1400" i="1" dirty="0" smtClean="0"/>
          </a:p>
          <a:p>
            <a:pPr marL="68580" indent="0" algn="r">
              <a:spcBef>
                <a:spcPts val="0"/>
              </a:spcBef>
              <a:buNone/>
            </a:pPr>
            <a:r>
              <a:rPr lang="en-US" sz="1400" i="1" dirty="0" smtClean="0"/>
              <a:t>Century </a:t>
            </a:r>
            <a:r>
              <a:rPr lang="en-US" sz="1400" i="1" dirty="0"/>
              <a:t>– </a:t>
            </a:r>
            <a:r>
              <a:rPr lang="en-US" sz="1400" i="1" dirty="0" smtClean="0"/>
              <a:t>Making High </a:t>
            </a:r>
            <a:r>
              <a:rPr lang="en-US" sz="1400" i="1" dirty="0"/>
              <a:t>School Matter, </a:t>
            </a:r>
            <a:r>
              <a:rPr lang="en-US" sz="1400" i="1" dirty="0" smtClean="0"/>
              <a:t> Teachers </a:t>
            </a:r>
            <a:r>
              <a:rPr lang="en-US" sz="1400" i="1" dirty="0"/>
              <a:t>College Press, NY, </a:t>
            </a:r>
            <a:r>
              <a:rPr lang="en-US" sz="1400" i="1" dirty="0" smtClean="0"/>
              <a:t>2012</a:t>
            </a:r>
            <a:endParaRPr lang="en-US" sz="1400" i="1" dirty="0"/>
          </a:p>
          <a:p>
            <a:pPr marL="68580" indent="0">
              <a:spcBef>
                <a:spcPts val="1200"/>
              </a:spcBef>
              <a:buNone/>
            </a:pPr>
            <a:r>
              <a:rPr lang="en-US" dirty="0"/>
              <a:t>Eighty percent of students taking a college preparatory academic curriculum with rigorous CTE met college and career readiness goals, compared to only 63 percent of students taking the same academic core who did not experience rigorous </a:t>
            </a:r>
            <a:r>
              <a:rPr lang="en-US" dirty="0" smtClean="0"/>
              <a:t>CTE.</a:t>
            </a:r>
          </a:p>
          <a:p>
            <a:pPr marL="68580" indent="0" algn="r">
              <a:spcBef>
                <a:spcPts val="0"/>
              </a:spcBef>
              <a:buNone/>
            </a:pPr>
            <a:r>
              <a:rPr lang="en-US" sz="1400" i="1" dirty="0" smtClean="0"/>
              <a:t>Southern </a:t>
            </a:r>
            <a:r>
              <a:rPr lang="en-US" sz="1400" i="1" dirty="0"/>
              <a:t>Regional Education Board, </a:t>
            </a:r>
            <a:r>
              <a:rPr lang="en-US" sz="1400" i="1" dirty="0" smtClean="0"/>
              <a:t>High </a:t>
            </a:r>
            <a:r>
              <a:rPr lang="en-US" sz="1400" i="1" dirty="0"/>
              <a:t>Schools That Work 2012 </a:t>
            </a:r>
            <a:r>
              <a:rPr lang="en-US" sz="1400" i="1" dirty="0" smtClean="0"/>
              <a:t>Assessment</a:t>
            </a:r>
          </a:p>
          <a:p>
            <a:pPr marL="68580" indent="0">
              <a:spcBef>
                <a:spcPts val="1200"/>
              </a:spcBef>
              <a:buNone/>
            </a:pPr>
            <a:r>
              <a:rPr lang="en-US" dirty="0" smtClean="0"/>
              <a:t>CTE </a:t>
            </a:r>
            <a:r>
              <a:rPr lang="en-US" dirty="0"/>
              <a:t>plays a vital role in helping American business </a:t>
            </a:r>
            <a:r>
              <a:rPr lang="en-US" dirty="0" smtClean="0"/>
              <a:t>address the shortage of qualified workers, particularly in the areas of trade workers, engineers and IT staff, by </a:t>
            </a:r>
            <a:r>
              <a:rPr lang="en-US" dirty="0"/>
              <a:t>building </a:t>
            </a:r>
            <a:r>
              <a:rPr lang="en-US" dirty="0" smtClean="0"/>
              <a:t> a </a:t>
            </a:r>
            <a:r>
              <a:rPr lang="en-US" dirty="0"/>
              <a:t>competitive workforce for the 21st century. </a:t>
            </a:r>
            <a:endParaRPr lang="en-US" dirty="0" smtClean="0"/>
          </a:p>
          <a:p>
            <a:pPr marL="68580" indent="0" algn="r">
              <a:spcBef>
                <a:spcPts val="0"/>
              </a:spcBef>
              <a:buNone/>
            </a:pPr>
            <a:r>
              <a:rPr lang="en-US" sz="1400" i="1" dirty="0" smtClean="0"/>
              <a:t>Deloitte </a:t>
            </a:r>
            <a:r>
              <a:rPr lang="en-US" sz="1400" i="1" dirty="0"/>
              <a:t>and The Manufacturing Institute, Boiling Point? The Skills Gap in U.S. Manufacturing, </a:t>
            </a:r>
            <a:r>
              <a:rPr lang="en-US" sz="1400" i="1" dirty="0" smtClean="0"/>
              <a:t>2011; </a:t>
            </a:r>
          </a:p>
          <a:p>
            <a:pPr marL="68580" indent="0">
              <a:lnSpc>
                <a:spcPct val="110000"/>
              </a:lnSpc>
              <a:spcBef>
                <a:spcPts val="0"/>
              </a:spcBef>
              <a:buNone/>
            </a:pPr>
            <a:r>
              <a:rPr lang="en-US" sz="1400" i="1" dirty="0" smtClean="0"/>
              <a:t>		           Manpower Group, Talent Shortage Survey Results, 2012. </a:t>
            </a:r>
            <a:endParaRPr lang="en-US" sz="1400" i="1" dirty="0"/>
          </a:p>
          <a:p>
            <a:pPr marL="68580" indent="0">
              <a:buNone/>
            </a:pPr>
            <a:endParaRPr lang="en-US" sz="1400" i="1" dirty="0"/>
          </a:p>
          <a:p>
            <a:pPr marL="68580" indent="0">
              <a:spcBef>
                <a:spcPts val="0"/>
              </a:spcBef>
              <a:buNone/>
            </a:pPr>
            <a:endParaRPr lang="en-US" dirty="0" smtClean="0"/>
          </a:p>
        </p:txBody>
      </p:sp>
      <p:pic>
        <p:nvPicPr>
          <p:cNvPr id="4"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061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WCSD Strategic Plan</a:t>
            </a:r>
            <a:endParaRPr lang="en-US" dirty="0">
              <a:latin typeface="Tempus Sans ITC" pitchFamily="82" charset="0"/>
            </a:endParaRPr>
          </a:p>
        </p:txBody>
      </p:sp>
      <p:sp>
        <p:nvSpPr>
          <p:cNvPr id="5" name="Rounded Rectangle 4"/>
          <p:cNvSpPr/>
          <p:nvPr/>
        </p:nvSpPr>
        <p:spPr bwMode="auto">
          <a:xfrm>
            <a:off x="2620963" y="1286183"/>
            <a:ext cx="6142037" cy="87471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schemeClr val="bg1"/>
                </a:solidFill>
                <a:latin typeface="Arial Narrow" pitchFamily="34" charset="0"/>
                <a:cs typeface="Times New Roman" pitchFamily="18" charset="0"/>
              </a:rPr>
              <a:t>Provide Continuous </a:t>
            </a:r>
            <a:r>
              <a:rPr lang="en-US" sz="2800" b="1" dirty="0">
                <a:solidFill>
                  <a:schemeClr val="bg1"/>
                </a:solidFill>
                <a:latin typeface="Arial Narrow" pitchFamily="34" charset="0"/>
                <a:cs typeface="Times New Roman" pitchFamily="18" charset="0"/>
              </a:rPr>
              <a:t>Academic Success </a:t>
            </a:r>
            <a:r>
              <a:rPr lang="en-US" sz="2800" dirty="0">
                <a:solidFill>
                  <a:schemeClr val="bg1"/>
                </a:solidFill>
                <a:latin typeface="Arial Narrow" pitchFamily="34" charset="0"/>
                <a:cs typeface="Times New Roman" pitchFamily="18" charset="0"/>
              </a:rPr>
              <a:t>for Every Student</a:t>
            </a:r>
          </a:p>
        </p:txBody>
      </p:sp>
      <p:sp>
        <p:nvSpPr>
          <p:cNvPr id="6" name="Rounded Rectangle 5"/>
          <p:cNvSpPr/>
          <p:nvPr/>
        </p:nvSpPr>
        <p:spPr bwMode="auto">
          <a:xfrm>
            <a:off x="381000" y="1286183"/>
            <a:ext cx="2074862" cy="87471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accent1">
                    <a:lumMod val="60000"/>
                    <a:lumOff val="40000"/>
                  </a:schemeClr>
                </a:solidFill>
                <a:latin typeface="Arial Narrow" pitchFamily="34" charset="0"/>
              </a:rPr>
              <a:t>Goal 1</a:t>
            </a:r>
          </a:p>
        </p:txBody>
      </p:sp>
      <p:cxnSp>
        <p:nvCxnSpPr>
          <p:cNvPr id="7" name="Straight Connector 6"/>
          <p:cNvCxnSpPr/>
          <p:nvPr/>
        </p:nvCxnSpPr>
        <p:spPr bwMode="auto">
          <a:xfrm rot="5400000">
            <a:off x="2180432" y="1723539"/>
            <a:ext cx="715963" cy="0"/>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89626" y="2313325"/>
            <a:ext cx="8458200" cy="3708708"/>
          </a:xfrm>
          <a:prstGeom prst="rect">
            <a:avLst/>
          </a:prstGeom>
          <a:noFill/>
        </p:spPr>
        <p:txBody>
          <a:bodyPr>
            <a:spAutoFit/>
          </a:bodyPr>
          <a:lstStyle/>
          <a:p>
            <a:pPr fontAlgn="auto">
              <a:spcBef>
                <a:spcPts val="0"/>
              </a:spcBef>
              <a:spcAft>
                <a:spcPts val="600"/>
              </a:spcAft>
              <a:buFont typeface="Arial" pitchFamily="34" charset="0"/>
              <a:buChar char="•"/>
              <a:defRPr/>
            </a:pPr>
            <a:r>
              <a:rPr lang="en-US" sz="2800" b="1" i="1" dirty="0">
                <a:solidFill>
                  <a:srgbClr val="00B050"/>
                </a:solidFill>
                <a:latin typeface="Arial Narrow" pitchFamily="34" charset="0"/>
                <a:cs typeface="Times New Roman" pitchFamily="18" charset="0"/>
              </a:rPr>
              <a:t>Objective 1.1</a:t>
            </a:r>
            <a:r>
              <a:rPr lang="en-US" sz="2800" dirty="0">
                <a:solidFill>
                  <a:srgbClr val="00B050"/>
                </a:solidFill>
                <a:latin typeface="Arial Narrow" pitchFamily="34" charset="0"/>
                <a:cs typeface="Times New Roman" pitchFamily="18" charset="0"/>
              </a:rPr>
              <a:t> </a:t>
            </a:r>
            <a:r>
              <a:rPr lang="en-US" sz="2800" dirty="0" smtClean="0">
                <a:solidFill>
                  <a:srgbClr val="00B050"/>
                </a:solidFill>
                <a:latin typeface="Arial Narrow" pitchFamily="34" charset="0"/>
                <a:cs typeface="Times New Roman" pitchFamily="18" charset="0"/>
              </a:rPr>
              <a:t> </a:t>
            </a:r>
            <a:r>
              <a:rPr lang="en-US" sz="2800" i="1" dirty="0" smtClean="0">
                <a:solidFill>
                  <a:schemeClr val="bg1"/>
                </a:solidFill>
                <a:latin typeface="Arial Narrow" pitchFamily="34" charset="0"/>
                <a:cs typeface="Times New Roman" pitchFamily="18" charset="0"/>
              </a:rPr>
              <a:t>Provide </a:t>
            </a:r>
            <a:r>
              <a:rPr lang="en-US" sz="2800" i="1" dirty="0">
                <a:solidFill>
                  <a:schemeClr val="bg1"/>
                </a:solidFill>
                <a:latin typeface="Arial Narrow" pitchFamily="34" charset="0"/>
                <a:cs typeface="Times New Roman" pitchFamily="18" charset="0"/>
              </a:rPr>
              <a:t>Rigorous, Relevant </a:t>
            </a:r>
            <a:r>
              <a:rPr lang="en-US" sz="2800" i="1" dirty="0" smtClean="0">
                <a:solidFill>
                  <a:schemeClr val="bg1"/>
                </a:solidFill>
                <a:latin typeface="Arial Narrow" pitchFamily="34" charset="0"/>
                <a:cs typeface="Times New Roman" pitchFamily="18" charset="0"/>
              </a:rPr>
              <a:t>Curriculum</a:t>
            </a:r>
          </a:p>
          <a:p>
            <a:pPr lvl="1">
              <a:spcAft>
                <a:spcPts val="600"/>
              </a:spcAft>
              <a:defRPr/>
            </a:pPr>
            <a:r>
              <a:rPr lang="en-US" sz="2400" b="1" i="1" dirty="0" smtClean="0">
                <a:solidFill>
                  <a:schemeClr val="bg2">
                    <a:lumMod val="25000"/>
                  </a:schemeClr>
                </a:solidFill>
                <a:latin typeface="Arial Narrow" pitchFamily="34" charset="0"/>
                <a:cs typeface="Times New Roman" pitchFamily="18" charset="0"/>
              </a:rPr>
              <a:t>1.1.1 </a:t>
            </a:r>
            <a:r>
              <a:rPr lang="en-US" sz="2400" i="1" dirty="0" smtClean="0">
                <a:solidFill>
                  <a:schemeClr val="bg2">
                    <a:lumMod val="25000"/>
                  </a:schemeClr>
                </a:solidFill>
                <a:latin typeface="Arial Narrow" pitchFamily="34" charset="0"/>
                <a:cs typeface="Times New Roman" pitchFamily="18" charset="0"/>
              </a:rPr>
              <a:t>Curricula</a:t>
            </a:r>
            <a:r>
              <a:rPr lang="en-US" sz="2400" b="1" i="1" dirty="0" smtClean="0">
                <a:solidFill>
                  <a:schemeClr val="bg2">
                    <a:lumMod val="25000"/>
                  </a:schemeClr>
                </a:solidFill>
                <a:latin typeface="Arial Narrow" pitchFamily="34" charset="0"/>
                <a:cs typeface="Times New Roman" pitchFamily="18" charset="0"/>
              </a:rPr>
              <a:t> </a:t>
            </a:r>
            <a:r>
              <a:rPr lang="en-US" sz="2400" i="1" dirty="0" smtClean="0">
                <a:solidFill>
                  <a:schemeClr val="bg2">
                    <a:lumMod val="25000"/>
                  </a:schemeClr>
                </a:solidFill>
                <a:latin typeface="Arial Narrow" pitchFamily="34" charset="0"/>
                <a:cs typeface="Times New Roman" pitchFamily="18" charset="0"/>
              </a:rPr>
              <a:t>will focus on content and skills, integrated cross-disciplinary expectations, and performance-based studies to meet the needs of 21</a:t>
            </a:r>
            <a:r>
              <a:rPr lang="en-US" sz="2400" i="1" baseline="30000" dirty="0" smtClean="0">
                <a:solidFill>
                  <a:schemeClr val="bg2">
                    <a:lumMod val="25000"/>
                  </a:schemeClr>
                </a:solidFill>
                <a:latin typeface="Arial Narrow" pitchFamily="34" charset="0"/>
                <a:cs typeface="Times New Roman" pitchFamily="18" charset="0"/>
              </a:rPr>
              <a:t>st</a:t>
            </a:r>
            <a:r>
              <a:rPr lang="en-US" sz="2400" i="1" dirty="0" smtClean="0">
                <a:solidFill>
                  <a:schemeClr val="bg2">
                    <a:lumMod val="25000"/>
                  </a:schemeClr>
                </a:solidFill>
                <a:latin typeface="Arial Narrow" pitchFamily="34" charset="0"/>
                <a:cs typeface="Times New Roman" pitchFamily="18" charset="0"/>
              </a:rPr>
              <a:t> century learners</a:t>
            </a:r>
          </a:p>
          <a:p>
            <a:pPr lvl="1">
              <a:spcAft>
                <a:spcPts val="600"/>
              </a:spcAft>
              <a:defRPr/>
            </a:pPr>
            <a:r>
              <a:rPr lang="en-US" sz="2400" b="1" i="1" dirty="0" smtClean="0">
                <a:solidFill>
                  <a:schemeClr val="bg2">
                    <a:lumMod val="25000"/>
                  </a:schemeClr>
                </a:solidFill>
                <a:latin typeface="Arial Narrow" pitchFamily="34" charset="0"/>
                <a:cs typeface="Times New Roman" pitchFamily="18" charset="0"/>
              </a:rPr>
              <a:t>1.1.6</a:t>
            </a:r>
            <a:r>
              <a:rPr lang="en-US" sz="2400" i="1" dirty="0" smtClean="0">
                <a:solidFill>
                  <a:schemeClr val="bg2">
                    <a:lumMod val="25000"/>
                  </a:schemeClr>
                </a:solidFill>
                <a:latin typeface="Arial Narrow" pitchFamily="34" charset="0"/>
                <a:cs typeface="Times New Roman" pitchFamily="18" charset="0"/>
              </a:rPr>
              <a:t> Provide more opportunities for students to participate in rigorous, relevant curriculum and enrichment programs</a:t>
            </a:r>
          </a:p>
          <a:p>
            <a:pPr lvl="1">
              <a:defRPr/>
            </a:pPr>
            <a:r>
              <a:rPr lang="en-US" sz="2400" b="1" i="1" dirty="0" smtClean="0">
                <a:solidFill>
                  <a:schemeClr val="bg2">
                    <a:lumMod val="25000"/>
                  </a:schemeClr>
                </a:solidFill>
                <a:latin typeface="Arial Narrow" pitchFamily="34" charset="0"/>
                <a:cs typeface="Times New Roman" pitchFamily="18" charset="0"/>
              </a:rPr>
              <a:t>1.1.7</a:t>
            </a:r>
            <a:r>
              <a:rPr lang="en-US" sz="2400" i="1" dirty="0" smtClean="0">
                <a:solidFill>
                  <a:schemeClr val="bg2">
                    <a:lumMod val="25000"/>
                  </a:schemeClr>
                </a:solidFill>
                <a:latin typeface="Arial Narrow" pitchFamily="34" charset="0"/>
                <a:cs typeface="Times New Roman" pitchFamily="18" charset="0"/>
              </a:rPr>
              <a:t> Signature programs will offer academic and career/technology choices for students among various high schools that focus on specialized, engaged student learning</a:t>
            </a:r>
            <a:endParaRPr lang="en-US" sz="2400" i="1" dirty="0">
              <a:solidFill>
                <a:schemeClr val="bg2">
                  <a:lumMod val="25000"/>
                </a:schemeClr>
              </a:solidFill>
              <a:latin typeface="Arial Narrow" pitchFamily="34" charset="0"/>
              <a:cs typeface="Times New Roman" pitchFamily="18" charset="0"/>
            </a:endParaRPr>
          </a:p>
        </p:txBody>
      </p:sp>
      <p:pic>
        <p:nvPicPr>
          <p:cNvPr id="9"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7827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WCSD Strategic Plan</a:t>
            </a:r>
            <a:endParaRPr lang="en-US" dirty="0">
              <a:latin typeface="Tempus Sans ITC" pitchFamily="82" charset="0"/>
            </a:endParaRPr>
          </a:p>
        </p:txBody>
      </p:sp>
      <p:sp>
        <p:nvSpPr>
          <p:cNvPr id="4" name="Rounded Rectangle 3"/>
          <p:cNvSpPr/>
          <p:nvPr/>
        </p:nvSpPr>
        <p:spPr bwMode="auto">
          <a:xfrm>
            <a:off x="2620963" y="1676400"/>
            <a:ext cx="6142037" cy="8382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schemeClr val="bg1"/>
                </a:solidFill>
                <a:latin typeface="Arial Narrow" pitchFamily="34" charset="0"/>
                <a:cs typeface="Times New Roman" pitchFamily="18" charset="0"/>
              </a:rPr>
              <a:t>Engage </a:t>
            </a:r>
            <a:r>
              <a:rPr lang="en-US" sz="2800" b="1" dirty="0">
                <a:solidFill>
                  <a:schemeClr val="bg1"/>
                </a:solidFill>
                <a:latin typeface="Arial Narrow" pitchFamily="34" charset="0"/>
                <a:cs typeface="Times New Roman" pitchFamily="18" charset="0"/>
              </a:rPr>
              <a:t>Families and Community </a:t>
            </a:r>
            <a:r>
              <a:rPr lang="en-US" sz="2800" dirty="0">
                <a:solidFill>
                  <a:schemeClr val="bg1"/>
                </a:solidFill>
                <a:latin typeface="Arial Narrow" pitchFamily="34" charset="0"/>
                <a:cs typeface="Times New Roman" pitchFamily="18" charset="0"/>
              </a:rPr>
              <a:t>Partners</a:t>
            </a:r>
          </a:p>
        </p:txBody>
      </p:sp>
      <p:sp>
        <p:nvSpPr>
          <p:cNvPr id="5" name="Rounded Rectangle 4"/>
          <p:cNvSpPr/>
          <p:nvPr/>
        </p:nvSpPr>
        <p:spPr bwMode="auto">
          <a:xfrm>
            <a:off x="381000" y="1676400"/>
            <a:ext cx="2074862" cy="8382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accent1">
                    <a:lumMod val="60000"/>
                    <a:lumOff val="40000"/>
                  </a:schemeClr>
                </a:solidFill>
                <a:latin typeface="Arial Narrow" pitchFamily="34" charset="0"/>
              </a:rPr>
              <a:t>Goal 3</a:t>
            </a:r>
          </a:p>
        </p:txBody>
      </p:sp>
      <p:cxnSp>
        <p:nvCxnSpPr>
          <p:cNvPr id="6" name="Straight Connector 5"/>
          <p:cNvCxnSpPr/>
          <p:nvPr/>
        </p:nvCxnSpPr>
        <p:spPr bwMode="auto">
          <a:xfrm rot="5400000">
            <a:off x="2195513" y="2095500"/>
            <a:ext cx="685800" cy="0"/>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81000" y="2667000"/>
            <a:ext cx="8686800" cy="2077492"/>
          </a:xfrm>
          <a:prstGeom prst="rect">
            <a:avLst/>
          </a:prstGeom>
          <a:noFill/>
        </p:spPr>
        <p:txBody>
          <a:bodyPr>
            <a:spAutoFit/>
          </a:bodyPr>
          <a:lstStyle/>
          <a:p>
            <a:pPr fontAlgn="auto">
              <a:spcBef>
                <a:spcPts val="0"/>
              </a:spcBef>
              <a:spcAft>
                <a:spcPts val="600"/>
              </a:spcAft>
              <a:buFont typeface="Arial" pitchFamily="34" charset="0"/>
              <a:buChar char="•"/>
              <a:defRPr/>
            </a:pPr>
            <a:r>
              <a:rPr lang="en-US" sz="2800" b="1" i="1" dirty="0" smtClean="0">
                <a:solidFill>
                  <a:srgbClr val="00B050"/>
                </a:solidFill>
                <a:latin typeface="Arial Narrow" pitchFamily="34" charset="0"/>
                <a:cs typeface="Times New Roman" pitchFamily="18" charset="0"/>
              </a:rPr>
              <a:t>Objective </a:t>
            </a:r>
            <a:r>
              <a:rPr lang="en-US" sz="2800" b="1" i="1" dirty="0">
                <a:solidFill>
                  <a:srgbClr val="00B050"/>
                </a:solidFill>
                <a:latin typeface="Arial Narrow" pitchFamily="34" charset="0"/>
                <a:cs typeface="Times New Roman" pitchFamily="18" charset="0"/>
              </a:rPr>
              <a:t>3.3</a:t>
            </a:r>
            <a:r>
              <a:rPr lang="en-US" sz="2800" dirty="0">
                <a:solidFill>
                  <a:srgbClr val="00B050"/>
                </a:solidFill>
                <a:latin typeface="Arial Narrow" pitchFamily="34" charset="0"/>
                <a:cs typeface="Times New Roman" pitchFamily="18" charset="0"/>
              </a:rPr>
              <a:t> </a:t>
            </a:r>
            <a:r>
              <a:rPr lang="en-US" sz="2800" i="1" dirty="0">
                <a:solidFill>
                  <a:schemeClr val="bg1"/>
                </a:solidFill>
                <a:latin typeface="Arial Narrow" pitchFamily="34" charset="0"/>
                <a:cs typeface="Times New Roman" pitchFamily="18" charset="0"/>
              </a:rPr>
              <a:t>Strengthen Strategic Community </a:t>
            </a:r>
            <a:r>
              <a:rPr lang="en-US" sz="2800" i="1" dirty="0" smtClean="0">
                <a:solidFill>
                  <a:schemeClr val="bg1"/>
                </a:solidFill>
                <a:latin typeface="Arial Narrow" pitchFamily="34" charset="0"/>
                <a:cs typeface="Times New Roman" pitchFamily="18" charset="0"/>
              </a:rPr>
              <a:t>Partnerships</a:t>
            </a:r>
          </a:p>
          <a:p>
            <a:pPr lvl="1">
              <a:defRPr/>
            </a:pPr>
            <a:r>
              <a:rPr lang="en-US" sz="2400" b="1" i="1" dirty="0" smtClean="0">
                <a:solidFill>
                  <a:schemeClr val="bg2">
                    <a:lumMod val="25000"/>
                  </a:schemeClr>
                </a:solidFill>
                <a:latin typeface="Arial Narrow" pitchFamily="34" charset="0"/>
                <a:cs typeface="Times New Roman" pitchFamily="18" charset="0"/>
              </a:rPr>
              <a:t>3.3.6 </a:t>
            </a:r>
            <a:r>
              <a:rPr lang="en-US" sz="2400" i="1" dirty="0" smtClean="0">
                <a:solidFill>
                  <a:schemeClr val="bg2">
                    <a:lumMod val="25000"/>
                  </a:schemeClr>
                </a:solidFill>
                <a:latin typeface="Arial Narrow" pitchFamily="34" charset="0"/>
                <a:cs typeface="Times New Roman" pitchFamily="18" charset="0"/>
              </a:rPr>
              <a:t>Partnership with higher education and Pre-K-12 communities will provide collaboration on strategies to ensure seamless transitions between institutions, a successful Pre-K to 16 pathway for academic success, and professional development partnerships.</a:t>
            </a:r>
            <a:endParaRPr lang="en-US" sz="2400" b="1" i="1" dirty="0">
              <a:solidFill>
                <a:schemeClr val="bg2">
                  <a:lumMod val="25000"/>
                </a:schemeClr>
              </a:solidFill>
              <a:latin typeface="Arial Narrow" pitchFamily="34" charset="0"/>
              <a:cs typeface="Times New Roman" pitchFamily="18" charset="0"/>
            </a:endParaRPr>
          </a:p>
        </p:txBody>
      </p:sp>
      <p:pic>
        <p:nvPicPr>
          <p:cNvPr id="8"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6831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81000" y="1371600"/>
            <a:ext cx="8458200" cy="44958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a:spcBef>
                <a:spcPts val="600"/>
              </a:spcBef>
              <a:spcAft>
                <a:spcPts val="1200"/>
              </a:spcAft>
              <a:buFont typeface="Wingdings" pitchFamily="2" charset="2"/>
              <a:buChar char="Ø"/>
            </a:pPr>
            <a:r>
              <a:rPr lang="en-US" sz="2200" b="1" dirty="0" smtClean="0">
                <a:solidFill>
                  <a:schemeClr val="bg2">
                    <a:lumMod val="25000"/>
                  </a:schemeClr>
                </a:solidFill>
              </a:rPr>
              <a:t>Supported through a National agenda</a:t>
            </a:r>
            <a:endParaRPr lang="en-US" dirty="0" smtClean="0">
              <a:solidFill>
                <a:schemeClr val="bg2">
                  <a:lumMod val="25000"/>
                </a:schemeClr>
              </a:solidFill>
            </a:endParaRPr>
          </a:p>
          <a:p>
            <a:pPr>
              <a:spcBef>
                <a:spcPts val="600"/>
              </a:spcBef>
              <a:spcAft>
                <a:spcPts val="1200"/>
              </a:spcAft>
              <a:buFont typeface="Wingdings" pitchFamily="2" charset="2"/>
              <a:buChar char="Ø"/>
            </a:pPr>
            <a:r>
              <a:rPr lang="en-US" sz="2200" b="1" dirty="0" smtClean="0">
                <a:solidFill>
                  <a:schemeClr val="bg2">
                    <a:lumMod val="25000"/>
                  </a:schemeClr>
                </a:solidFill>
              </a:rPr>
              <a:t>Identified outcomes in current educational research</a:t>
            </a:r>
          </a:p>
          <a:p>
            <a:pPr>
              <a:spcBef>
                <a:spcPts val="600"/>
              </a:spcBef>
              <a:spcAft>
                <a:spcPts val="1200"/>
              </a:spcAft>
              <a:buFont typeface="Wingdings" pitchFamily="2" charset="2"/>
              <a:buChar char="Ø"/>
            </a:pPr>
            <a:r>
              <a:rPr lang="en-US" sz="2200" b="1" dirty="0" smtClean="0">
                <a:solidFill>
                  <a:schemeClr val="bg2">
                    <a:lumMod val="25000"/>
                  </a:schemeClr>
                </a:solidFill>
              </a:rPr>
              <a:t>Connected </a:t>
            </a:r>
            <a:r>
              <a:rPr lang="en-US" sz="2200" b="1" dirty="0">
                <a:solidFill>
                  <a:schemeClr val="bg2">
                    <a:lumMod val="25000"/>
                  </a:schemeClr>
                </a:solidFill>
              </a:rPr>
              <a:t>to curriculum, community, and higher </a:t>
            </a:r>
            <a:r>
              <a:rPr lang="en-US" sz="2200" b="1" dirty="0" smtClean="0">
                <a:solidFill>
                  <a:schemeClr val="bg2">
                    <a:lumMod val="25000"/>
                  </a:schemeClr>
                </a:solidFill>
              </a:rPr>
              <a:t>education</a:t>
            </a:r>
            <a:endParaRPr lang="en-US" sz="2200" b="1" dirty="0">
              <a:solidFill>
                <a:schemeClr val="bg2">
                  <a:lumMod val="25000"/>
                </a:schemeClr>
              </a:solidFill>
            </a:endParaRPr>
          </a:p>
          <a:p>
            <a:pPr marL="68580" indent="0">
              <a:buFont typeface="Wingdings 3" pitchFamily="18" charset="2"/>
              <a:buNone/>
            </a:pPr>
            <a:endParaRPr lang="en-US" dirty="0" smtClean="0"/>
          </a:p>
          <a:p>
            <a:pPr marL="68580" indent="0">
              <a:buFont typeface="Wingdings 3" pitchFamily="18" charset="2"/>
              <a:buNone/>
            </a:pPr>
            <a:endParaRPr lang="en-US" dirty="0" smtClean="0"/>
          </a:p>
        </p:txBody>
      </p:sp>
      <p:pic>
        <p:nvPicPr>
          <p:cNvPr id="8" name="Picture 7" descr="p21_rainbow_id254">
            <a:hlinkClick r:id="rId3" tgtFrame="&quot;_self&quo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2004" y="4454997"/>
            <a:ext cx="1577196" cy="1426383"/>
          </a:xfrm>
          <a:prstGeom prst="rect">
            <a:avLst/>
          </a:prstGeom>
          <a:noFill/>
          <a:ln>
            <a:noFill/>
          </a:ln>
        </p:spPr>
      </p:pic>
      <p:pic>
        <p:nvPicPr>
          <p:cNvPr id="9" name="Picture 8" descr="National Association of State Directors of Career Technical Education Consortium">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3314701" y="4767662"/>
            <a:ext cx="2370612" cy="801051"/>
          </a:xfrm>
          <a:prstGeom prst="rect">
            <a:avLst/>
          </a:prstGeom>
          <a:noFill/>
          <a:ln>
            <a:noFill/>
          </a:ln>
        </p:spPr>
      </p:pic>
      <p:pic>
        <p:nvPicPr>
          <p:cNvPr id="1027" name="Picture 3" descr="D:\CTE-Signatures\Pictures\Logos for other agencies\National Governors Association.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3581400"/>
            <a:ext cx="1789650" cy="8428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CTE-Signatures\Pictures\Logos for other agencies\National Conference of State Legislator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80563" y="6092509"/>
            <a:ext cx="2455148" cy="63849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CTE-Signatures\Pictures\Logos for other agencies\NASBE - National Association of State Boards of Educatio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0" y="5862162"/>
            <a:ext cx="1752600" cy="8434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CTE-Signatures\Pictures\Logos for other agencies\CCSSO - Council of Chief State School Officers.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4495801"/>
            <a:ext cx="2191778" cy="9906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CTE-Signatures\Pictures\Logos for other agencies\ACT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20588" y="3581400"/>
            <a:ext cx="2065812" cy="87359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CTE-Signatures\Pictures\Logos for other agencies\Coalition of Essential Schools.gif"/>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20818" y="3647438"/>
            <a:ext cx="990600" cy="1057533"/>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a:spLocks noGrp="1"/>
          </p:cNvSpPr>
          <p:nvPr>
            <p:ph type="title"/>
          </p:nvPr>
        </p:nvSpPr>
        <p:spPr>
          <a:xfrm>
            <a:off x="685800" y="274638"/>
            <a:ext cx="7772400" cy="1143000"/>
          </a:xfrm>
        </p:spPr>
        <p:txBody>
          <a:bodyPr/>
          <a:lstStyle/>
          <a:p>
            <a:r>
              <a:rPr lang="en-US" dirty="0" smtClean="0">
                <a:latin typeface="Tempus Sans ITC" pitchFamily="82" charset="0"/>
              </a:rPr>
              <a:t>CTE &amp; Career Academies</a:t>
            </a:r>
            <a:endParaRPr lang="en-US" dirty="0">
              <a:latin typeface="Tempus Sans ITC" pitchFamily="82" charset="0"/>
            </a:endParaRPr>
          </a:p>
        </p:txBody>
      </p:sp>
      <p:pic>
        <p:nvPicPr>
          <p:cNvPr id="14" name="Picture 3" descr="E:\CTE-Signatures\Logos\Signature horizontal with WCSD vertical on left.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553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Superintendent’s Action Plan</a:t>
            </a:r>
            <a:endParaRPr lang="en-US" dirty="0">
              <a:latin typeface="Tempus Sans ITC" pitchFamily="82" charset="0"/>
            </a:endParaRPr>
          </a:p>
        </p:txBody>
      </p:sp>
      <p:sp>
        <p:nvSpPr>
          <p:cNvPr id="4" name="Rounded Rectangle 3"/>
          <p:cNvSpPr/>
          <p:nvPr/>
        </p:nvSpPr>
        <p:spPr bwMode="auto">
          <a:xfrm>
            <a:off x="1981200" y="1286183"/>
            <a:ext cx="6781801" cy="1076016"/>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smtClean="0">
                <a:solidFill>
                  <a:schemeClr val="bg1"/>
                </a:solidFill>
                <a:latin typeface="Arial Narrow" pitchFamily="34" charset="0"/>
                <a:cs typeface="Times New Roman" pitchFamily="18" charset="0"/>
              </a:rPr>
              <a:t>Ensure that each high school has at least one Signature Academy open for fall 2013-14</a:t>
            </a:r>
            <a:endParaRPr lang="en-US" sz="2800" dirty="0">
              <a:solidFill>
                <a:schemeClr val="bg1"/>
              </a:solidFill>
              <a:latin typeface="Arial Narrow" pitchFamily="34" charset="0"/>
              <a:cs typeface="Times New Roman" pitchFamily="18" charset="0"/>
            </a:endParaRPr>
          </a:p>
        </p:txBody>
      </p:sp>
      <p:sp>
        <p:nvSpPr>
          <p:cNvPr id="5" name="Rounded Rectangle 4"/>
          <p:cNvSpPr/>
          <p:nvPr/>
        </p:nvSpPr>
        <p:spPr bwMode="auto">
          <a:xfrm>
            <a:off x="381000" y="1286182"/>
            <a:ext cx="1219200" cy="1076017"/>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accent1">
                    <a:lumMod val="60000"/>
                    <a:lumOff val="40000"/>
                  </a:schemeClr>
                </a:solidFill>
                <a:latin typeface="Arial Narrow" pitchFamily="34" charset="0"/>
              </a:rPr>
              <a:t>Goal 1</a:t>
            </a:r>
          </a:p>
        </p:txBody>
      </p:sp>
      <p:cxnSp>
        <p:nvCxnSpPr>
          <p:cNvPr id="6" name="Straight Connector 5"/>
          <p:cNvCxnSpPr/>
          <p:nvPr/>
        </p:nvCxnSpPr>
        <p:spPr bwMode="auto">
          <a:xfrm flipH="1">
            <a:off x="1752600" y="1365558"/>
            <a:ext cx="1" cy="996643"/>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bwMode="auto">
          <a:xfrm>
            <a:off x="1989826" y="3047998"/>
            <a:ext cx="6781801" cy="16002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smtClean="0">
                <a:solidFill>
                  <a:schemeClr val="bg1"/>
                </a:solidFill>
                <a:latin typeface="Arial Narrow" pitchFamily="34" charset="0"/>
                <a:cs typeface="Times New Roman" pitchFamily="18" charset="0"/>
              </a:rPr>
              <a:t>Create articulation agreements between each Signature Academy and UNR or TMCC so that high schools are aligned directly into            higher education</a:t>
            </a:r>
            <a:endParaRPr lang="en-US" sz="2800" dirty="0">
              <a:solidFill>
                <a:schemeClr val="bg1"/>
              </a:solidFill>
              <a:latin typeface="Arial Narrow" pitchFamily="34" charset="0"/>
              <a:cs typeface="Times New Roman" pitchFamily="18" charset="0"/>
            </a:endParaRPr>
          </a:p>
        </p:txBody>
      </p:sp>
      <p:sp>
        <p:nvSpPr>
          <p:cNvPr id="8" name="Rounded Rectangle 7"/>
          <p:cNvSpPr/>
          <p:nvPr/>
        </p:nvSpPr>
        <p:spPr bwMode="auto">
          <a:xfrm>
            <a:off x="389626" y="3047998"/>
            <a:ext cx="1219200" cy="16002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accent1">
                    <a:lumMod val="60000"/>
                    <a:lumOff val="40000"/>
                  </a:schemeClr>
                </a:solidFill>
                <a:latin typeface="Arial Narrow" pitchFamily="34" charset="0"/>
              </a:rPr>
              <a:t>Goal </a:t>
            </a:r>
            <a:r>
              <a:rPr lang="en-US" sz="3200" b="1" dirty="0" smtClean="0">
                <a:solidFill>
                  <a:schemeClr val="accent1">
                    <a:lumMod val="60000"/>
                    <a:lumOff val="40000"/>
                  </a:schemeClr>
                </a:solidFill>
                <a:latin typeface="Arial Narrow" pitchFamily="34" charset="0"/>
              </a:rPr>
              <a:t>2</a:t>
            </a:r>
            <a:endParaRPr lang="en-US" sz="3200" b="1" dirty="0">
              <a:solidFill>
                <a:schemeClr val="accent1">
                  <a:lumMod val="60000"/>
                  <a:lumOff val="40000"/>
                </a:schemeClr>
              </a:solidFill>
              <a:latin typeface="Arial Narrow" pitchFamily="34" charset="0"/>
            </a:endParaRPr>
          </a:p>
        </p:txBody>
      </p:sp>
      <p:cxnSp>
        <p:nvCxnSpPr>
          <p:cNvPr id="9" name="Straight Connector 8"/>
          <p:cNvCxnSpPr/>
          <p:nvPr/>
        </p:nvCxnSpPr>
        <p:spPr bwMode="auto">
          <a:xfrm flipH="1">
            <a:off x="1752600" y="3127373"/>
            <a:ext cx="8627" cy="1520827"/>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567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normAutofit fontScale="90000"/>
          </a:bodyPr>
          <a:lstStyle/>
          <a:p>
            <a:r>
              <a:rPr lang="en-US" sz="4000" dirty="0" smtClean="0">
                <a:latin typeface="Tempus Sans ITC" pitchFamily="82" charset="0"/>
              </a:rPr>
              <a:t>DEFINING  A SIGNATURE Academy</a:t>
            </a:r>
            <a:r>
              <a:rPr lang="en-US" dirty="0">
                <a:latin typeface="Tempus Sans ITC" pitchFamily="82" charset="0"/>
              </a:rPr>
              <a:t/>
            </a:r>
            <a:br>
              <a:rPr lang="en-US" dirty="0">
                <a:latin typeface="Tempus Sans ITC" pitchFamily="82" charset="0"/>
              </a:rPr>
            </a:br>
            <a:endParaRPr lang="en-US" dirty="0">
              <a:latin typeface="Tempus Sans ITC" pitchFamily="82" charset="0"/>
            </a:endParaRPr>
          </a:p>
        </p:txBody>
      </p:sp>
      <p:sp>
        <p:nvSpPr>
          <p:cNvPr id="7" name="Content Placeholder 2"/>
          <p:cNvSpPr txBox="1">
            <a:spLocks/>
          </p:cNvSpPr>
          <p:nvPr/>
        </p:nvSpPr>
        <p:spPr>
          <a:xfrm>
            <a:off x="685800" y="1447801"/>
            <a:ext cx="7924800" cy="4190999"/>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a:spcBef>
                <a:spcPts val="1800"/>
              </a:spcBef>
              <a:buNone/>
            </a:pPr>
            <a:endParaRPr lang="en-US" sz="3000" b="1" dirty="0"/>
          </a:p>
          <a:p>
            <a:pPr marL="68580" indent="0" algn="ctr">
              <a:spcBef>
                <a:spcPts val="0"/>
              </a:spcBef>
              <a:buNone/>
            </a:pPr>
            <a:r>
              <a:rPr lang="en-US" sz="4500" i="1" dirty="0" smtClean="0">
                <a:solidFill>
                  <a:schemeClr val="bg2">
                    <a:lumMod val="25000"/>
                  </a:schemeClr>
                </a:solidFill>
              </a:rPr>
              <a:t>A stylized curricular approach </a:t>
            </a:r>
          </a:p>
          <a:p>
            <a:pPr marL="68580" indent="0" algn="ctr">
              <a:spcBef>
                <a:spcPts val="0"/>
              </a:spcBef>
              <a:buNone/>
            </a:pPr>
            <a:r>
              <a:rPr lang="en-US" sz="4500" i="1" dirty="0" smtClean="0">
                <a:solidFill>
                  <a:schemeClr val="bg2">
                    <a:lumMod val="25000"/>
                  </a:schemeClr>
                </a:solidFill>
              </a:rPr>
              <a:t>that is unique to a school, </a:t>
            </a:r>
          </a:p>
          <a:p>
            <a:pPr marL="68580" indent="0" algn="ctr">
              <a:spcBef>
                <a:spcPts val="0"/>
              </a:spcBef>
              <a:buNone/>
            </a:pPr>
            <a:r>
              <a:rPr lang="en-US" sz="4500" i="1" dirty="0" smtClean="0">
                <a:solidFill>
                  <a:schemeClr val="bg2">
                    <a:lumMod val="25000"/>
                  </a:schemeClr>
                </a:solidFill>
              </a:rPr>
              <a:t>reflecting both the </a:t>
            </a:r>
          </a:p>
          <a:p>
            <a:pPr marL="68580" indent="0" algn="ctr">
              <a:spcBef>
                <a:spcPts val="0"/>
              </a:spcBef>
              <a:buNone/>
            </a:pPr>
            <a:r>
              <a:rPr lang="en-US" sz="4500" i="1" dirty="0" smtClean="0">
                <a:solidFill>
                  <a:schemeClr val="bg2">
                    <a:lumMod val="25000"/>
                  </a:schemeClr>
                </a:solidFill>
              </a:rPr>
              <a:t>schools’  identity (culture) and intent.  </a:t>
            </a:r>
          </a:p>
          <a:p>
            <a:pPr marL="68580" indent="0">
              <a:buNone/>
            </a:pPr>
            <a:endParaRPr lang="en-US" dirty="0" smtClean="0"/>
          </a:p>
          <a:p>
            <a:pPr marL="68580" indent="0">
              <a:buFont typeface="Wingdings 3" pitchFamily="18" charset="2"/>
              <a:buNone/>
            </a:pPr>
            <a:endParaRPr lang="en-US" dirty="0" smtClean="0"/>
          </a:p>
          <a:p>
            <a:pPr marL="68580" indent="0">
              <a:buFont typeface="Wingdings 3" pitchFamily="18" charset="2"/>
              <a:buNone/>
            </a:pPr>
            <a:endParaRPr lang="en-US" dirty="0" smtClean="0"/>
          </a:p>
          <a:p>
            <a:pPr marL="68580" indent="0">
              <a:buFont typeface="Wingdings 3" pitchFamily="18" charset="2"/>
              <a:buNone/>
            </a:pPr>
            <a:endParaRPr lang="en-US" dirty="0" smtClean="0"/>
          </a:p>
        </p:txBody>
      </p:sp>
      <p:pic>
        <p:nvPicPr>
          <p:cNvPr id="6"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432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Purpose &amp; Intent</a:t>
            </a:r>
            <a:endParaRPr lang="en-US" dirty="0">
              <a:latin typeface="Tempus Sans ITC" pitchFamily="82" charset="0"/>
            </a:endParaRPr>
          </a:p>
        </p:txBody>
      </p:sp>
      <p:sp>
        <p:nvSpPr>
          <p:cNvPr id="3" name="Content Placeholder 2"/>
          <p:cNvSpPr>
            <a:spLocks noGrp="1"/>
          </p:cNvSpPr>
          <p:nvPr>
            <p:ph idx="1"/>
          </p:nvPr>
        </p:nvSpPr>
        <p:spPr/>
        <p:txBody>
          <a:bodyPr>
            <a:normAutofit/>
          </a:bodyPr>
          <a:lstStyle/>
          <a:p>
            <a:pPr>
              <a:spcAft>
                <a:spcPts val="1200"/>
              </a:spcAft>
            </a:pPr>
            <a:r>
              <a:rPr lang="en-US" sz="2800" dirty="0" smtClean="0">
                <a:solidFill>
                  <a:schemeClr val="bg2">
                    <a:lumMod val="25000"/>
                  </a:schemeClr>
                </a:solidFill>
              </a:rPr>
              <a:t>Provide rigorous, stimulating curriculum that engages and motivates students</a:t>
            </a:r>
          </a:p>
          <a:p>
            <a:pPr>
              <a:spcAft>
                <a:spcPts val="1200"/>
              </a:spcAft>
            </a:pPr>
            <a:r>
              <a:rPr lang="en-US" sz="2800" dirty="0" smtClean="0">
                <a:solidFill>
                  <a:schemeClr val="bg2">
                    <a:lumMod val="25000"/>
                  </a:schemeClr>
                </a:solidFill>
              </a:rPr>
              <a:t>Provide opportunities for students to acquire and practice 21</a:t>
            </a:r>
            <a:r>
              <a:rPr lang="en-US" sz="2800" baseline="30000" dirty="0" smtClean="0">
                <a:solidFill>
                  <a:schemeClr val="bg2">
                    <a:lumMod val="25000"/>
                  </a:schemeClr>
                </a:solidFill>
              </a:rPr>
              <a:t>st</a:t>
            </a:r>
            <a:r>
              <a:rPr lang="en-US" sz="2800" dirty="0" smtClean="0">
                <a:solidFill>
                  <a:schemeClr val="bg2">
                    <a:lumMod val="25000"/>
                  </a:schemeClr>
                </a:solidFill>
              </a:rPr>
              <a:t> century skills</a:t>
            </a:r>
          </a:p>
          <a:p>
            <a:r>
              <a:rPr lang="en-US" sz="2800" dirty="0" smtClean="0">
                <a:solidFill>
                  <a:schemeClr val="bg2">
                    <a:lumMod val="25000"/>
                  </a:schemeClr>
                </a:solidFill>
              </a:rPr>
              <a:t>Prepare students for success in college and high-skill careers without the need for remediation</a:t>
            </a:r>
            <a:endParaRPr lang="en-US" sz="2800" dirty="0">
              <a:solidFill>
                <a:schemeClr val="bg2">
                  <a:lumMod val="25000"/>
                </a:schemeClr>
              </a:solidFill>
            </a:endParaRPr>
          </a:p>
        </p:txBody>
      </p:sp>
      <p:pic>
        <p:nvPicPr>
          <p:cNvPr id="5"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025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772400" cy="1325562"/>
          </a:xfrm>
        </p:spPr>
        <p:txBody>
          <a:bodyPr>
            <a:normAutofit/>
          </a:bodyPr>
          <a:lstStyle/>
          <a:p>
            <a:r>
              <a:rPr lang="en-US" dirty="0" smtClean="0">
                <a:latin typeface="Tempus Sans ITC" pitchFamily="82" charset="0"/>
              </a:rPr>
              <a:t>Expected outcomes </a:t>
            </a:r>
            <a:br>
              <a:rPr lang="en-US" dirty="0" smtClean="0">
                <a:latin typeface="Tempus Sans ITC" pitchFamily="82" charset="0"/>
              </a:rPr>
            </a:br>
            <a:r>
              <a:rPr lang="en-US" sz="2200" i="1" dirty="0" smtClean="0">
                <a:latin typeface="Tempus Sans ITC" pitchFamily="82" charset="0"/>
              </a:rPr>
              <a:t>Aligned to the </a:t>
            </a:r>
            <a:r>
              <a:rPr lang="en-US" sz="2200" i="1" dirty="0" err="1" smtClean="0">
                <a:latin typeface="Tempus Sans ITC" pitchFamily="82" charset="0"/>
              </a:rPr>
              <a:t>WCSd</a:t>
            </a:r>
            <a:r>
              <a:rPr lang="en-US" sz="2200" i="1" dirty="0">
                <a:latin typeface="Tempus Sans ITC" pitchFamily="82" charset="0"/>
              </a:rPr>
              <a:t> </a:t>
            </a:r>
            <a:r>
              <a:rPr lang="en-US" sz="2200" i="1" dirty="0" smtClean="0">
                <a:latin typeface="Tempus Sans ITC" pitchFamily="82" charset="0"/>
              </a:rPr>
              <a:t>Strategic Plan</a:t>
            </a:r>
            <a:endParaRPr lang="en-US" i="1" dirty="0">
              <a:latin typeface="Tempus Sans ITC" pitchFamily="82" charset="0"/>
            </a:endParaRPr>
          </a:p>
        </p:txBody>
      </p:sp>
      <p:sp>
        <p:nvSpPr>
          <p:cNvPr id="3" name="Content Placeholder 2"/>
          <p:cNvSpPr>
            <a:spLocks noGrp="1"/>
          </p:cNvSpPr>
          <p:nvPr>
            <p:ph idx="1"/>
          </p:nvPr>
        </p:nvSpPr>
        <p:spPr>
          <a:xfrm>
            <a:off x="685800" y="1447801"/>
            <a:ext cx="7772400" cy="4876799"/>
          </a:xfrm>
        </p:spPr>
        <p:txBody>
          <a:bodyPr>
            <a:normAutofit/>
          </a:bodyPr>
          <a:lstStyle/>
          <a:p>
            <a:r>
              <a:rPr lang="en-US" dirty="0" smtClean="0">
                <a:solidFill>
                  <a:schemeClr val="bg2">
                    <a:lumMod val="25000"/>
                  </a:schemeClr>
                </a:solidFill>
              </a:rPr>
              <a:t>Increased focus on literacy and numeracy through integrated cross-disciplinary and performance based study (1.1.1)</a:t>
            </a:r>
          </a:p>
          <a:p>
            <a:r>
              <a:rPr lang="en-US" dirty="0" smtClean="0">
                <a:solidFill>
                  <a:schemeClr val="bg2">
                    <a:lumMod val="25000"/>
                  </a:schemeClr>
                </a:solidFill>
              </a:rPr>
              <a:t>Increased percentage of students earning CTE/AP/IB credits; concurrent college credit; and completing a 3- or 4-year sequence of courses leading to a postsecondary pathway (1.1.2)</a:t>
            </a:r>
          </a:p>
          <a:p>
            <a:r>
              <a:rPr lang="en-US" dirty="0" smtClean="0">
                <a:solidFill>
                  <a:schemeClr val="bg2">
                    <a:lumMod val="25000"/>
                  </a:schemeClr>
                </a:solidFill>
              </a:rPr>
              <a:t>Increased opportunities for students to participate in rigorous, relevant curriculum (1.1.6, 1.1.7)</a:t>
            </a:r>
          </a:p>
          <a:p>
            <a:r>
              <a:rPr lang="en-US" dirty="0" smtClean="0">
                <a:solidFill>
                  <a:schemeClr val="bg2">
                    <a:lumMod val="25000"/>
                  </a:schemeClr>
                </a:solidFill>
              </a:rPr>
              <a:t>Increased number of highly skilled teachers in non-traditional fields of study (2.2.1, 2.2.6)</a:t>
            </a:r>
          </a:p>
          <a:p>
            <a:r>
              <a:rPr lang="en-US" dirty="0" smtClean="0">
                <a:solidFill>
                  <a:schemeClr val="bg2">
                    <a:lumMod val="25000"/>
                  </a:schemeClr>
                </a:solidFill>
              </a:rPr>
              <a:t>Increased participation of business, community  and postsecondary education partners (3.3.1, 3.3.2)</a:t>
            </a:r>
          </a:p>
          <a:p>
            <a:r>
              <a:rPr lang="en-US" dirty="0" smtClean="0">
                <a:solidFill>
                  <a:schemeClr val="bg2">
                    <a:lumMod val="25000"/>
                  </a:schemeClr>
                </a:solidFill>
              </a:rPr>
              <a:t>Increased enrollment and retention in postsecondary educational or highly skilled career programs (3.3.6)</a:t>
            </a:r>
          </a:p>
        </p:txBody>
      </p:sp>
      <p:pic>
        <p:nvPicPr>
          <p:cNvPr id="5"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627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empus Sans ITC" pitchFamily="82" charset="0"/>
              </a:rPr>
              <a:t>Measures of success</a:t>
            </a:r>
            <a:endParaRPr lang="en-US" dirty="0">
              <a:latin typeface="Tempus Sans ITC" pitchFamily="82" charset="0"/>
            </a:endParaRPr>
          </a:p>
        </p:txBody>
      </p:sp>
      <p:sp>
        <p:nvSpPr>
          <p:cNvPr id="3" name="Content Placeholder 2"/>
          <p:cNvSpPr>
            <a:spLocks noGrp="1"/>
          </p:cNvSpPr>
          <p:nvPr>
            <p:ph idx="1"/>
          </p:nvPr>
        </p:nvSpPr>
        <p:spPr>
          <a:xfrm>
            <a:off x="304800" y="1676400"/>
            <a:ext cx="8318938" cy="3733800"/>
          </a:xfrm>
        </p:spPr>
        <p:txBody>
          <a:bodyPr/>
          <a:lstStyle/>
          <a:p>
            <a:pPr algn="ctr">
              <a:spcBef>
                <a:spcPts val="1800"/>
              </a:spcBef>
            </a:pPr>
            <a:r>
              <a:rPr lang="en-US" sz="2400" dirty="0" smtClean="0">
                <a:solidFill>
                  <a:schemeClr val="bg2">
                    <a:lumMod val="25000"/>
                  </a:schemeClr>
                </a:solidFill>
              </a:rPr>
              <a:t>Maintaining program enrollment (thru completion)</a:t>
            </a:r>
          </a:p>
          <a:p>
            <a:pPr algn="ctr">
              <a:spcBef>
                <a:spcPts val="1800"/>
              </a:spcBef>
            </a:pPr>
            <a:r>
              <a:rPr lang="en-US" sz="2400" dirty="0" smtClean="0">
                <a:solidFill>
                  <a:schemeClr val="bg2">
                    <a:lumMod val="25000"/>
                  </a:schemeClr>
                </a:solidFill>
              </a:rPr>
              <a:t>Academic success – GPA, HSPE performance, graduation rate, advanced/honors diplomas</a:t>
            </a:r>
          </a:p>
          <a:p>
            <a:pPr algn="ctr">
              <a:spcBef>
                <a:spcPts val="1800"/>
              </a:spcBef>
            </a:pPr>
            <a:r>
              <a:rPr lang="en-US" sz="2400" dirty="0" smtClean="0">
                <a:solidFill>
                  <a:schemeClr val="bg2">
                    <a:lumMod val="25000"/>
                  </a:schemeClr>
                </a:solidFill>
              </a:rPr>
              <a:t>Technical success – completion exams, dual credit</a:t>
            </a:r>
          </a:p>
          <a:p>
            <a:pPr algn="ctr">
              <a:spcBef>
                <a:spcPts val="1800"/>
              </a:spcBef>
            </a:pPr>
            <a:r>
              <a:rPr lang="en-US" sz="2400" dirty="0" smtClean="0">
                <a:solidFill>
                  <a:schemeClr val="bg2">
                    <a:lumMod val="25000"/>
                  </a:schemeClr>
                </a:solidFill>
              </a:rPr>
              <a:t>Postsecondary enrollment/persistence and job placement</a:t>
            </a:r>
          </a:p>
          <a:p>
            <a:endParaRPr lang="en-US" dirty="0"/>
          </a:p>
        </p:txBody>
      </p:sp>
      <p:pic>
        <p:nvPicPr>
          <p:cNvPr id="6"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99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normAutofit fontScale="90000"/>
          </a:bodyPr>
          <a:lstStyle/>
          <a:p>
            <a:r>
              <a:rPr lang="en-US" sz="4000" dirty="0" smtClean="0">
                <a:latin typeface="Tempus Sans ITC" pitchFamily="82" charset="0"/>
              </a:rPr>
              <a:t>Signature structure</a:t>
            </a:r>
            <a:r>
              <a:rPr lang="en-US" dirty="0" smtClean="0">
                <a:latin typeface="Tempus Sans ITC" pitchFamily="82" charset="0"/>
              </a:rPr>
              <a:t/>
            </a:r>
            <a:br>
              <a:rPr lang="en-US" dirty="0" smtClean="0">
                <a:latin typeface="Tempus Sans ITC" pitchFamily="82" charset="0"/>
              </a:rPr>
            </a:br>
            <a:endParaRPr lang="en-US" dirty="0">
              <a:latin typeface="Tempus Sans ITC" pitchFamily="82" charset="0"/>
            </a:endParaRPr>
          </a:p>
        </p:txBody>
      </p:sp>
      <p:grpSp>
        <p:nvGrpSpPr>
          <p:cNvPr id="5" name="Group 4"/>
          <p:cNvGrpSpPr/>
          <p:nvPr/>
        </p:nvGrpSpPr>
        <p:grpSpPr>
          <a:xfrm>
            <a:off x="152400" y="1524000"/>
            <a:ext cx="3352800" cy="3771900"/>
            <a:chOff x="152400" y="1524000"/>
            <a:chExt cx="3352800" cy="3771900"/>
          </a:xfrm>
        </p:grpSpPr>
        <p:sp>
          <p:nvSpPr>
            <p:cNvPr id="8" name="Isosceles Triangle 7"/>
            <p:cNvSpPr/>
            <p:nvPr/>
          </p:nvSpPr>
          <p:spPr>
            <a:xfrm>
              <a:off x="152400" y="1536700"/>
              <a:ext cx="3352800" cy="3759200"/>
            </a:xfrm>
            <a:prstGeom prst="triangl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4" name="Group 3"/>
            <p:cNvGrpSpPr/>
            <p:nvPr/>
          </p:nvGrpSpPr>
          <p:grpSpPr>
            <a:xfrm>
              <a:off x="304800" y="1524000"/>
              <a:ext cx="2971800" cy="3695700"/>
              <a:chOff x="304800" y="1524000"/>
              <a:chExt cx="2971800" cy="3695700"/>
            </a:xfrm>
          </p:grpSpPr>
          <p:sp>
            <p:nvSpPr>
              <p:cNvPr id="9" name="Isosceles Triangle 8"/>
              <p:cNvSpPr/>
              <p:nvPr/>
            </p:nvSpPr>
            <p:spPr>
              <a:xfrm>
                <a:off x="609600" y="1537970"/>
                <a:ext cx="2438400" cy="2730500"/>
              </a:xfrm>
              <a:prstGeom prst="triangl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Isosceles Triangle 9"/>
              <p:cNvSpPr/>
              <p:nvPr/>
            </p:nvSpPr>
            <p:spPr>
              <a:xfrm>
                <a:off x="1042670" y="1547495"/>
                <a:ext cx="1576070" cy="1752600"/>
              </a:xfrm>
              <a:prstGeom prst="triangle">
                <a:avLst/>
              </a:prstGeom>
              <a:solidFill>
                <a:srgbClr val="FD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Isosceles Triangle 10"/>
              <p:cNvSpPr/>
              <p:nvPr/>
            </p:nvSpPr>
            <p:spPr>
              <a:xfrm>
                <a:off x="1376045" y="1524000"/>
                <a:ext cx="909320" cy="1028700"/>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Text Box 2"/>
              <p:cNvSpPr txBox="1">
                <a:spLocks noChangeArrowheads="1"/>
              </p:cNvSpPr>
              <p:nvPr/>
            </p:nvSpPr>
            <p:spPr bwMode="auto">
              <a:xfrm>
                <a:off x="304800" y="4419600"/>
                <a:ext cx="2971800" cy="800100"/>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pPr>
                <a:r>
                  <a:rPr lang="en-US" sz="1400" b="1" dirty="0">
                    <a:effectLst/>
                    <a:latin typeface="Calibri"/>
                    <a:ea typeface="Calibri"/>
                    <a:cs typeface="Times New Roman"/>
                  </a:rPr>
                  <a:t>Elective </a:t>
                </a:r>
                <a:r>
                  <a:rPr lang="en-US" sz="1400" b="1" dirty="0" smtClean="0">
                    <a:effectLst/>
                    <a:latin typeface="Calibri"/>
                    <a:ea typeface="Calibri"/>
                    <a:cs typeface="Times New Roman"/>
                  </a:rPr>
                  <a:t>Courses</a:t>
                </a:r>
              </a:p>
              <a:p>
                <a:pPr marL="0" marR="0" algn="ctr">
                  <a:spcBef>
                    <a:spcPts val="0"/>
                  </a:spcBef>
                </a:pPr>
                <a:r>
                  <a:rPr lang="en-US" sz="1400" b="1" dirty="0" smtClean="0">
                    <a:latin typeface="Calibri"/>
                    <a:ea typeface="Calibri"/>
                    <a:cs typeface="Times New Roman"/>
                  </a:rPr>
                  <a:t>(</a:t>
                </a:r>
                <a:r>
                  <a:rPr lang="en-US" sz="1200" b="1" dirty="0" smtClean="0">
                    <a:latin typeface="Calibri"/>
                    <a:ea typeface="Calibri"/>
                    <a:cs typeface="Times New Roman"/>
                  </a:rPr>
                  <a:t>Any course outside of the prescribed academic core and/or Signature pathway)</a:t>
                </a:r>
                <a:endParaRPr lang="en-US" sz="1200" b="1" dirty="0" smtClean="0">
                  <a:effectLst/>
                  <a:latin typeface="Calibri"/>
                  <a:ea typeface="Calibri"/>
                  <a:cs typeface="Times New Roman"/>
                </a:endParaRPr>
              </a:p>
              <a:p>
                <a:pPr marL="0" marR="0" algn="ctr">
                  <a:lnSpc>
                    <a:spcPct val="115000"/>
                  </a:lnSpc>
                  <a:spcBef>
                    <a:spcPts val="0"/>
                  </a:spcBef>
                  <a:spcAft>
                    <a:spcPts val="1000"/>
                  </a:spcAft>
                </a:pPr>
                <a:endParaRPr lang="en-US" sz="1100" dirty="0">
                  <a:effectLst/>
                  <a:latin typeface="Calibri"/>
                  <a:ea typeface="Calibri"/>
                  <a:cs typeface="Times New Roman"/>
                </a:endParaRPr>
              </a:p>
            </p:txBody>
          </p:sp>
          <p:sp>
            <p:nvSpPr>
              <p:cNvPr id="13" name="Text Box 2"/>
              <p:cNvSpPr txBox="1">
                <a:spLocks noChangeArrowheads="1"/>
              </p:cNvSpPr>
              <p:nvPr/>
            </p:nvSpPr>
            <p:spPr bwMode="auto">
              <a:xfrm>
                <a:off x="591185" y="3581400"/>
                <a:ext cx="2533015" cy="523220"/>
              </a:xfrm>
              <a:prstGeom prst="rect">
                <a:avLst/>
              </a:prstGeom>
              <a:noFill/>
              <a:ln w="9525">
                <a:noFill/>
                <a:miter lim="800000"/>
                <a:headEnd/>
                <a:tailEnd/>
              </a:ln>
            </p:spPr>
            <p:txBody>
              <a:bodyPr rot="0" vert="horz" wrap="square" lIns="91440" tIns="45720" rIns="91440" bIns="45720" anchor="t" anchorCtr="0">
                <a:spAutoFit/>
              </a:bodyPr>
              <a:lstStyle/>
              <a:p>
                <a:pPr marL="0" marR="0" algn="ctr">
                  <a:spcBef>
                    <a:spcPts val="0"/>
                  </a:spcBef>
                </a:pPr>
                <a:r>
                  <a:rPr lang="en-US" sz="1400" b="1" dirty="0">
                    <a:effectLst/>
                    <a:latin typeface="Calibri"/>
                    <a:ea typeface="Calibri"/>
                    <a:cs typeface="Times New Roman"/>
                  </a:rPr>
                  <a:t>Signature </a:t>
                </a:r>
                <a:r>
                  <a:rPr lang="en-US" sz="1400" b="1" dirty="0" smtClean="0">
                    <a:effectLst/>
                    <a:latin typeface="Calibri"/>
                    <a:ea typeface="Calibri"/>
                    <a:cs typeface="Times New Roman"/>
                  </a:rPr>
                  <a:t>Programs</a:t>
                </a:r>
              </a:p>
              <a:p>
                <a:pPr marL="0" marR="0" algn="ctr">
                  <a:spcBef>
                    <a:spcPts val="0"/>
                  </a:spcBef>
                </a:pPr>
                <a:r>
                  <a:rPr lang="en-US" sz="1400" b="1" dirty="0" smtClean="0">
                    <a:latin typeface="Calibri"/>
                    <a:ea typeface="Calibri"/>
                    <a:cs typeface="Times New Roman"/>
                  </a:rPr>
                  <a:t>(</a:t>
                </a:r>
                <a:r>
                  <a:rPr lang="en-US" sz="1200" b="1" dirty="0" smtClean="0">
                    <a:latin typeface="Calibri"/>
                    <a:ea typeface="Calibri"/>
                    <a:cs typeface="Times New Roman"/>
                  </a:rPr>
                  <a:t>Theater, Culinary, Agriculture</a:t>
                </a:r>
                <a:r>
                  <a:rPr lang="en-US" sz="1400" b="1" dirty="0" smtClean="0">
                    <a:latin typeface="Calibri"/>
                    <a:ea typeface="Calibri"/>
                    <a:cs typeface="Times New Roman"/>
                  </a:rPr>
                  <a:t>)</a:t>
                </a:r>
                <a:endParaRPr lang="en-US" sz="1100" dirty="0">
                  <a:effectLst/>
                  <a:latin typeface="Calibri"/>
                  <a:ea typeface="Calibri"/>
                  <a:cs typeface="Times New Roman"/>
                </a:endParaRPr>
              </a:p>
            </p:txBody>
          </p:sp>
          <p:sp>
            <p:nvSpPr>
              <p:cNvPr id="14" name="Text Box 2"/>
              <p:cNvSpPr txBox="1">
                <a:spLocks noChangeArrowheads="1"/>
              </p:cNvSpPr>
              <p:nvPr/>
            </p:nvSpPr>
            <p:spPr bwMode="auto">
              <a:xfrm>
                <a:off x="1323975" y="2692400"/>
                <a:ext cx="1016000" cy="53467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0"/>
                  </a:spcAft>
                </a:pPr>
                <a:r>
                  <a:rPr lang="en-US" sz="1400" b="1">
                    <a:effectLst/>
                    <a:latin typeface="Calibri"/>
                    <a:ea typeface="Calibri"/>
                    <a:cs typeface="Times New Roman"/>
                  </a:rPr>
                  <a:t>Signature</a:t>
                </a:r>
                <a:endParaRPr lang="en-US" sz="1100">
                  <a:effectLst/>
                  <a:latin typeface="Calibri"/>
                  <a:ea typeface="Calibri"/>
                  <a:cs typeface="Times New Roman"/>
                </a:endParaRPr>
              </a:p>
              <a:p>
                <a:pPr marL="0" marR="0" algn="ctr">
                  <a:lnSpc>
                    <a:spcPct val="115000"/>
                  </a:lnSpc>
                  <a:spcBef>
                    <a:spcPts val="0"/>
                  </a:spcBef>
                  <a:spcAft>
                    <a:spcPts val="0"/>
                  </a:spcAft>
                </a:pPr>
                <a:r>
                  <a:rPr lang="en-US" sz="1400" b="1">
                    <a:effectLst/>
                    <a:latin typeface="Calibri"/>
                    <a:ea typeface="Calibri"/>
                    <a:cs typeface="Times New Roman"/>
                  </a:rPr>
                  <a:t>Academies</a:t>
                </a:r>
                <a:endParaRPr lang="en-US" sz="1100">
                  <a:effectLst/>
                  <a:latin typeface="Calibri"/>
                  <a:ea typeface="Calibri"/>
                  <a:cs typeface="Times New Roman"/>
                </a:endParaRPr>
              </a:p>
            </p:txBody>
          </p:sp>
          <p:sp>
            <p:nvSpPr>
              <p:cNvPr id="15" name="Text Box 2"/>
              <p:cNvSpPr txBox="1">
                <a:spLocks noChangeArrowheads="1"/>
              </p:cNvSpPr>
              <p:nvPr/>
            </p:nvSpPr>
            <p:spPr bwMode="auto">
              <a:xfrm>
                <a:off x="1381125" y="1980565"/>
                <a:ext cx="927100" cy="53467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0"/>
                  </a:spcAft>
                </a:pPr>
                <a:r>
                  <a:rPr lang="en-US" sz="1400" b="1" dirty="0">
                    <a:effectLst/>
                    <a:latin typeface="Calibri"/>
                    <a:ea typeface="Calibri"/>
                    <a:cs typeface="Times New Roman"/>
                  </a:rPr>
                  <a:t>Sign.</a:t>
                </a:r>
                <a:endParaRPr lang="en-US" sz="1100" dirty="0">
                  <a:effectLst/>
                  <a:latin typeface="Calibri"/>
                  <a:ea typeface="Calibri"/>
                  <a:cs typeface="Times New Roman"/>
                </a:endParaRPr>
              </a:p>
              <a:p>
                <a:pPr marL="0" marR="0" algn="ctr">
                  <a:lnSpc>
                    <a:spcPct val="115000"/>
                  </a:lnSpc>
                  <a:spcBef>
                    <a:spcPts val="0"/>
                  </a:spcBef>
                  <a:spcAft>
                    <a:spcPts val="0"/>
                  </a:spcAft>
                </a:pPr>
                <a:r>
                  <a:rPr lang="en-US" sz="1400" b="1" dirty="0">
                    <a:effectLst/>
                    <a:latin typeface="Calibri"/>
                    <a:ea typeface="Calibri"/>
                    <a:cs typeface="Times New Roman"/>
                  </a:rPr>
                  <a:t>Schools</a:t>
                </a:r>
                <a:endParaRPr lang="en-US" sz="1100" dirty="0">
                  <a:effectLst/>
                  <a:latin typeface="Calibri"/>
                  <a:ea typeface="Calibri"/>
                  <a:cs typeface="Times New Roman"/>
                </a:endParaRPr>
              </a:p>
            </p:txBody>
          </p:sp>
        </p:grpSp>
      </p:grpSp>
      <p:sp>
        <p:nvSpPr>
          <p:cNvPr id="3" name="TextBox 2"/>
          <p:cNvSpPr txBox="1"/>
          <p:nvPr/>
        </p:nvSpPr>
        <p:spPr>
          <a:xfrm>
            <a:off x="3505200" y="1295400"/>
            <a:ext cx="5562600" cy="4154984"/>
          </a:xfrm>
          <a:prstGeom prst="rect">
            <a:avLst/>
          </a:prstGeom>
          <a:noFill/>
        </p:spPr>
        <p:txBody>
          <a:bodyPr wrap="square" rtlCol="0">
            <a:spAutoFit/>
          </a:bodyPr>
          <a:lstStyle/>
          <a:p>
            <a:pPr>
              <a:spcAft>
                <a:spcPts val="1200"/>
              </a:spcAft>
            </a:pPr>
            <a:r>
              <a:rPr lang="en-US" b="1" u="sng" dirty="0" smtClean="0"/>
              <a:t>Signature School:</a:t>
            </a:r>
            <a:r>
              <a:rPr lang="en-US" b="1" dirty="0" smtClean="0"/>
              <a:t>  </a:t>
            </a:r>
            <a:r>
              <a:rPr lang="en-US" dirty="0" smtClean="0">
                <a:solidFill>
                  <a:schemeClr val="bg2">
                    <a:lumMod val="25000"/>
                  </a:schemeClr>
                </a:solidFill>
              </a:rPr>
              <a:t>Comprehensive high school in which all students are enrolled in one or more Signature Programs through pathway completion.</a:t>
            </a:r>
            <a:endParaRPr lang="en-US" b="1" u="sng" dirty="0" smtClean="0">
              <a:solidFill>
                <a:schemeClr val="bg2">
                  <a:lumMod val="25000"/>
                </a:schemeClr>
              </a:solidFill>
            </a:endParaRPr>
          </a:p>
          <a:p>
            <a:pPr>
              <a:spcAft>
                <a:spcPts val="1200"/>
              </a:spcAft>
            </a:pPr>
            <a:r>
              <a:rPr lang="en-US" b="1" u="sng" dirty="0" smtClean="0"/>
              <a:t>Signature Academy:</a:t>
            </a:r>
            <a:r>
              <a:rPr lang="en-US" b="1" dirty="0" smtClean="0"/>
              <a:t>  </a:t>
            </a:r>
            <a:r>
              <a:rPr lang="en-US" dirty="0" smtClean="0">
                <a:solidFill>
                  <a:schemeClr val="bg2">
                    <a:lumMod val="25000"/>
                  </a:schemeClr>
                </a:solidFill>
              </a:rPr>
              <a:t>One or more Signature Programs within in a school in which some of the student population of the school is enrolled through pathway completion.</a:t>
            </a:r>
          </a:p>
          <a:p>
            <a:pPr>
              <a:spcAft>
                <a:spcPts val="1200"/>
              </a:spcAft>
            </a:pPr>
            <a:r>
              <a:rPr lang="en-US" b="1" u="sng" dirty="0"/>
              <a:t>Signature Program:</a:t>
            </a:r>
            <a:r>
              <a:rPr lang="en-US" b="1" dirty="0"/>
              <a:t>  </a:t>
            </a:r>
            <a:r>
              <a:rPr lang="en-US" dirty="0">
                <a:solidFill>
                  <a:schemeClr val="bg2">
                    <a:lumMod val="25000"/>
                  </a:schemeClr>
                </a:solidFill>
              </a:rPr>
              <a:t>A curricular pathway within a Signature Academy that has a specific focus or unique </a:t>
            </a:r>
            <a:r>
              <a:rPr lang="en-US" dirty="0" smtClean="0">
                <a:solidFill>
                  <a:schemeClr val="bg2">
                    <a:lumMod val="25000"/>
                  </a:schemeClr>
                </a:solidFill>
              </a:rPr>
              <a:t>theme that meets a set of articulated goals.</a:t>
            </a:r>
          </a:p>
          <a:p>
            <a:r>
              <a:rPr lang="en-US" b="1" u="sng" dirty="0"/>
              <a:t>Elective:</a:t>
            </a:r>
            <a:r>
              <a:rPr lang="en-US" b="1" dirty="0"/>
              <a:t> </a:t>
            </a:r>
            <a:r>
              <a:rPr lang="en-US" b="1" dirty="0" smtClean="0"/>
              <a:t> </a:t>
            </a:r>
            <a:r>
              <a:rPr lang="en-US" dirty="0" smtClean="0">
                <a:solidFill>
                  <a:schemeClr val="bg2">
                    <a:lumMod val="25000"/>
                  </a:schemeClr>
                </a:solidFill>
              </a:rPr>
              <a:t>Classes </a:t>
            </a:r>
            <a:r>
              <a:rPr lang="en-US" dirty="0">
                <a:solidFill>
                  <a:schemeClr val="bg2">
                    <a:lumMod val="25000"/>
                  </a:schemeClr>
                </a:solidFill>
              </a:rPr>
              <a:t>offered at the high school level that engage students in coursework with a specific </a:t>
            </a:r>
            <a:r>
              <a:rPr lang="en-US" dirty="0" smtClean="0">
                <a:solidFill>
                  <a:schemeClr val="bg2">
                    <a:lumMod val="25000"/>
                  </a:schemeClr>
                </a:solidFill>
              </a:rPr>
              <a:t>focus for the purpose of enrichment</a:t>
            </a:r>
            <a:r>
              <a:rPr lang="en-US" dirty="0" smtClean="0">
                <a:solidFill>
                  <a:srgbClr val="002060"/>
                </a:solidFill>
              </a:rPr>
              <a:t>.</a:t>
            </a:r>
          </a:p>
        </p:txBody>
      </p:sp>
      <p:pic>
        <p:nvPicPr>
          <p:cNvPr id="17"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831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normAutofit fontScale="90000"/>
          </a:bodyPr>
          <a:lstStyle/>
          <a:p>
            <a:pPr marL="68580" indent="0"/>
            <a:r>
              <a:rPr lang="en-US" dirty="0">
                <a:latin typeface="Tempus Sans ITC" pitchFamily="82" charset="0"/>
              </a:rPr>
              <a:t>Instructional Programs </a:t>
            </a:r>
            <a:r>
              <a:rPr lang="en-US" dirty="0" smtClean="0">
                <a:latin typeface="Tempus Sans ITC" pitchFamily="82" charset="0"/>
              </a:rPr>
              <a:t/>
            </a:r>
            <a:br>
              <a:rPr lang="en-US" dirty="0" smtClean="0">
                <a:latin typeface="Tempus Sans ITC" pitchFamily="82" charset="0"/>
              </a:rPr>
            </a:br>
            <a:r>
              <a:rPr lang="en-US" dirty="0" smtClean="0">
                <a:latin typeface="Tempus Sans ITC" pitchFamily="82" charset="0"/>
              </a:rPr>
              <a:t>&amp; </a:t>
            </a:r>
            <a:r>
              <a:rPr lang="en-US" dirty="0">
                <a:latin typeface="Tempus Sans ITC" pitchFamily="82" charset="0"/>
              </a:rPr>
              <a:t>Learning Methodologies</a:t>
            </a:r>
          </a:p>
        </p:txBody>
      </p:sp>
      <p:sp>
        <p:nvSpPr>
          <p:cNvPr id="7" name="Content Placeholder 2"/>
          <p:cNvSpPr txBox="1">
            <a:spLocks/>
          </p:cNvSpPr>
          <p:nvPr/>
        </p:nvSpPr>
        <p:spPr>
          <a:xfrm>
            <a:off x="2590801" y="1524000"/>
            <a:ext cx="6248400" cy="476249"/>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algn="ctr">
              <a:spcBef>
                <a:spcPts val="1800"/>
              </a:spcBef>
              <a:buNone/>
            </a:pPr>
            <a:r>
              <a:rPr lang="en-US" sz="2400" b="1" dirty="0" smtClean="0"/>
              <a:t>Example:  Signature School</a:t>
            </a:r>
          </a:p>
          <a:p>
            <a:pPr marL="68580" indent="0">
              <a:buNone/>
            </a:pPr>
            <a:endParaRPr lang="en-US" dirty="0" smtClean="0"/>
          </a:p>
          <a:p>
            <a:pPr marL="68580" indent="0">
              <a:buFont typeface="Wingdings 3" pitchFamily="18" charset="2"/>
              <a:buNone/>
            </a:pPr>
            <a:endParaRPr lang="en-US" dirty="0" smtClean="0"/>
          </a:p>
          <a:p>
            <a:pPr marL="68580" indent="0">
              <a:buFont typeface="Wingdings 3" pitchFamily="18" charset="2"/>
              <a:buNone/>
            </a:pPr>
            <a:endParaRPr lang="en-US" dirty="0" smtClean="0"/>
          </a:p>
          <a:p>
            <a:pPr marL="68580" indent="0">
              <a:buFont typeface="Wingdings 3" pitchFamily="18" charset="2"/>
              <a:buNone/>
            </a:pPr>
            <a:endParaRPr lang="en-US" dirty="0" smtClean="0"/>
          </a:p>
        </p:txBody>
      </p:sp>
      <p:sp>
        <p:nvSpPr>
          <p:cNvPr id="8" name="Isosceles Triangle 7"/>
          <p:cNvSpPr/>
          <p:nvPr/>
        </p:nvSpPr>
        <p:spPr>
          <a:xfrm>
            <a:off x="228600" y="2032000"/>
            <a:ext cx="3352800" cy="3759200"/>
          </a:xfrm>
          <a:prstGeom prst="triangl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Isosceles Triangle 8"/>
          <p:cNvSpPr/>
          <p:nvPr/>
        </p:nvSpPr>
        <p:spPr>
          <a:xfrm>
            <a:off x="685800" y="2033270"/>
            <a:ext cx="2438400" cy="2730500"/>
          </a:xfrm>
          <a:prstGeom prst="triangl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Isosceles Triangle 9"/>
          <p:cNvSpPr/>
          <p:nvPr/>
        </p:nvSpPr>
        <p:spPr>
          <a:xfrm>
            <a:off x="1118870" y="2042795"/>
            <a:ext cx="1576070" cy="1752600"/>
          </a:xfrm>
          <a:prstGeom prst="triangle">
            <a:avLst/>
          </a:prstGeom>
          <a:solidFill>
            <a:srgbClr val="FD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Isosceles Triangle 10"/>
          <p:cNvSpPr/>
          <p:nvPr/>
        </p:nvSpPr>
        <p:spPr>
          <a:xfrm>
            <a:off x="1452245" y="2019300"/>
            <a:ext cx="909320" cy="1028700"/>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Text Box 2"/>
          <p:cNvSpPr txBox="1">
            <a:spLocks noChangeArrowheads="1"/>
          </p:cNvSpPr>
          <p:nvPr/>
        </p:nvSpPr>
        <p:spPr bwMode="auto">
          <a:xfrm>
            <a:off x="688975" y="5181600"/>
            <a:ext cx="2377440" cy="3175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400" b="1" dirty="0" smtClean="0">
                <a:effectLst/>
                <a:latin typeface="Calibri"/>
                <a:ea typeface="Calibri"/>
                <a:cs typeface="Times New Roman"/>
              </a:rPr>
              <a:t>Culinary, Child Development, Photography</a:t>
            </a:r>
            <a:endParaRPr lang="en-US" sz="1100" dirty="0">
              <a:effectLst/>
              <a:latin typeface="Calibri"/>
              <a:ea typeface="Calibri"/>
              <a:cs typeface="Times New Roman"/>
            </a:endParaRPr>
          </a:p>
        </p:txBody>
      </p:sp>
      <p:sp>
        <p:nvSpPr>
          <p:cNvPr id="13" name="Text Box 2"/>
          <p:cNvSpPr txBox="1">
            <a:spLocks noChangeArrowheads="1"/>
          </p:cNvSpPr>
          <p:nvPr/>
        </p:nvSpPr>
        <p:spPr bwMode="auto">
          <a:xfrm>
            <a:off x="1031875" y="3962400"/>
            <a:ext cx="1739900" cy="573298"/>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1000"/>
              </a:spcAft>
            </a:pPr>
            <a:r>
              <a:rPr lang="en-US" sz="1400" b="1" dirty="0" smtClean="0">
                <a:effectLst/>
                <a:latin typeface="Calibri"/>
                <a:ea typeface="Calibri"/>
                <a:cs typeface="Times New Roman"/>
              </a:rPr>
              <a:t>Business Management</a:t>
            </a:r>
            <a:endParaRPr lang="en-US" sz="1100" dirty="0">
              <a:effectLst/>
              <a:latin typeface="Calibri"/>
              <a:ea typeface="Calibri"/>
              <a:cs typeface="Times New Roman"/>
            </a:endParaRPr>
          </a:p>
        </p:txBody>
      </p:sp>
      <p:sp>
        <p:nvSpPr>
          <p:cNvPr id="14" name="Text Box 2"/>
          <p:cNvSpPr txBox="1">
            <a:spLocks noChangeArrowheads="1"/>
          </p:cNvSpPr>
          <p:nvPr/>
        </p:nvSpPr>
        <p:spPr bwMode="auto">
          <a:xfrm>
            <a:off x="1400175" y="3187700"/>
            <a:ext cx="1016000" cy="325538"/>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0"/>
              </a:spcAft>
            </a:pPr>
            <a:r>
              <a:rPr lang="en-US" sz="1400" b="1" dirty="0" smtClean="0">
                <a:latin typeface="Calibri"/>
                <a:ea typeface="Calibri"/>
                <a:cs typeface="Times New Roman"/>
              </a:rPr>
              <a:t>Business</a:t>
            </a:r>
            <a:endParaRPr lang="en-US" sz="1100" dirty="0">
              <a:effectLst/>
              <a:latin typeface="Calibri"/>
              <a:ea typeface="Calibri"/>
              <a:cs typeface="Times New Roman"/>
            </a:endParaRPr>
          </a:p>
        </p:txBody>
      </p:sp>
      <p:sp>
        <p:nvSpPr>
          <p:cNvPr id="15" name="Text Box 2"/>
          <p:cNvSpPr txBox="1">
            <a:spLocks noChangeArrowheads="1"/>
          </p:cNvSpPr>
          <p:nvPr/>
        </p:nvSpPr>
        <p:spPr bwMode="auto">
          <a:xfrm>
            <a:off x="1457325" y="2475865"/>
            <a:ext cx="927100" cy="325538"/>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0"/>
              </a:spcAft>
            </a:pPr>
            <a:r>
              <a:rPr lang="en-US" sz="1400" b="1" dirty="0" smtClean="0">
                <a:effectLst/>
                <a:latin typeface="Calibri"/>
                <a:ea typeface="Calibri"/>
                <a:cs typeface="Times New Roman"/>
              </a:rPr>
              <a:t>AACT</a:t>
            </a:r>
            <a:endParaRPr lang="en-US" sz="1100" dirty="0">
              <a:effectLst/>
              <a:latin typeface="Calibri"/>
              <a:ea typeface="Calibri"/>
              <a:cs typeface="Times New Roman"/>
            </a:endParaRPr>
          </a:p>
        </p:txBody>
      </p:sp>
      <p:sp>
        <p:nvSpPr>
          <p:cNvPr id="3" name="TextBox 2"/>
          <p:cNvSpPr txBox="1"/>
          <p:nvPr/>
        </p:nvSpPr>
        <p:spPr>
          <a:xfrm>
            <a:off x="3657599" y="2206823"/>
            <a:ext cx="5181601" cy="3616375"/>
          </a:xfrm>
          <a:prstGeom prst="rect">
            <a:avLst/>
          </a:prstGeom>
          <a:noFill/>
        </p:spPr>
        <p:txBody>
          <a:bodyPr wrap="square" rtlCol="0">
            <a:spAutoFit/>
          </a:bodyPr>
          <a:lstStyle/>
          <a:p>
            <a:pPr>
              <a:spcAft>
                <a:spcPts val="600"/>
              </a:spcAft>
            </a:pPr>
            <a:r>
              <a:rPr lang="en-US" sz="1400" b="1" dirty="0" smtClean="0"/>
              <a:t>Signature School</a:t>
            </a:r>
            <a:r>
              <a:rPr lang="en-US" sz="1400" dirty="0" smtClean="0"/>
              <a:t>:  Academy of Arts, Careers &amp; Technology</a:t>
            </a:r>
          </a:p>
          <a:p>
            <a:r>
              <a:rPr lang="en-US" sz="1400" b="1" dirty="0" smtClean="0"/>
              <a:t>Signature Academies (7):  </a:t>
            </a:r>
            <a:r>
              <a:rPr lang="en-US" sz="1400" dirty="0" smtClean="0"/>
              <a:t>Business, Communication Arts, </a:t>
            </a:r>
          </a:p>
          <a:p>
            <a:r>
              <a:rPr lang="en-US" sz="1400" dirty="0"/>
              <a:t> </a:t>
            </a:r>
            <a:r>
              <a:rPr lang="en-US" sz="1400" dirty="0" smtClean="0"/>
              <a:t>                                           Culinary &amp; Hospitality, Education, </a:t>
            </a:r>
          </a:p>
          <a:p>
            <a:r>
              <a:rPr lang="en-US" sz="1400" dirty="0"/>
              <a:t> </a:t>
            </a:r>
            <a:r>
              <a:rPr lang="en-US" sz="1400" dirty="0" smtClean="0"/>
              <a:t>                                           Engineering, Medical Careers, </a:t>
            </a:r>
          </a:p>
          <a:p>
            <a:r>
              <a:rPr lang="en-US" sz="1400" dirty="0"/>
              <a:t> </a:t>
            </a:r>
            <a:r>
              <a:rPr lang="en-US" sz="1400" dirty="0" smtClean="0"/>
              <a:t>                                           Natural Resources &amp; Animal Science</a:t>
            </a:r>
          </a:p>
          <a:p>
            <a:endParaRPr lang="en-US" sz="1400" dirty="0"/>
          </a:p>
          <a:p>
            <a:r>
              <a:rPr lang="en-US" sz="1400" b="1" dirty="0" smtClean="0"/>
              <a:t>Example Academy:  </a:t>
            </a:r>
            <a:r>
              <a:rPr lang="en-US" sz="1400" dirty="0" smtClean="0"/>
              <a:t>Business</a:t>
            </a:r>
          </a:p>
          <a:p>
            <a:endParaRPr lang="en-US" sz="1400" dirty="0" smtClean="0"/>
          </a:p>
          <a:p>
            <a:r>
              <a:rPr lang="en-US" sz="1400" b="1" dirty="0" smtClean="0"/>
              <a:t>Signature Program:  </a:t>
            </a:r>
            <a:r>
              <a:rPr lang="en-US" sz="1400" dirty="0" smtClean="0"/>
              <a:t>Business Management </a:t>
            </a:r>
          </a:p>
          <a:p>
            <a:r>
              <a:rPr lang="en-US" sz="1400" dirty="0"/>
              <a:t>	 </a:t>
            </a:r>
            <a:r>
              <a:rPr lang="en-US" sz="1400" dirty="0" smtClean="0"/>
              <a:t>               Pathway = Principles of Business &amp; Marketing</a:t>
            </a:r>
          </a:p>
          <a:p>
            <a:r>
              <a:rPr lang="en-US" sz="1400" dirty="0"/>
              <a:t>	</a:t>
            </a:r>
            <a:r>
              <a:rPr lang="en-US" sz="1400" dirty="0" smtClean="0"/>
              <a:t>	             Business Management I</a:t>
            </a:r>
          </a:p>
          <a:p>
            <a:r>
              <a:rPr lang="en-US" sz="1400" dirty="0"/>
              <a:t>	</a:t>
            </a:r>
            <a:r>
              <a:rPr lang="en-US" sz="1400" dirty="0" smtClean="0"/>
              <a:t>	             Business Management II</a:t>
            </a:r>
          </a:p>
          <a:p>
            <a:r>
              <a:rPr lang="en-US" sz="1400" dirty="0"/>
              <a:t>	</a:t>
            </a:r>
            <a:r>
              <a:rPr lang="en-US" sz="1400" dirty="0" smtClean="0"/>
              <a:t>	             Business Management Adv. Studies</a:t>
            </a:r>
          </a:p>
          <a:p>
            <a:endParaRPr lang="en-US" sz="1400" dirty="0"/>
          </a:p>
          <a:p>
            <a:r>
              <a:rPr lang="en-US" sz="1400" b="1" dirty="0" smtClean="0"/>
              <a:t>Electives:</a:t>
            </a:r>
            <a:r>
              <a:rPr lang="en-US" sz="1400" dirty="0" smtClean="0"/>
              <a:t>  Any other coursework that is not considered “core” and         </a:t>
            </a:r>
          </a:p>
          <a:p>
            <a:r>
              <a:rPr lang="en-US" sz="1400" dirty="0"/>
              <a:t> </a:t>
            </a:r>
            <a:r>
              <a:rPr lang="en-US" sz="1400" dirty="0" smtClean="0"/>
              <a:t>                 is not required for the pathway</a:t>
            </a:r>
          </a:p>
        </p:txBody>
      </p:sp>
      <p:pic>
        <p:nvPicPr>
          <p:cNvPr id="16"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3344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normAutofit fontScale="90000"/>
          </a:bodyPr>
          <a:lstStyle/>
          <a:p>
            <a:pPr marL="68580" indent="0"/>
            <a:r>
              <a:rPr lang="en-US" dirty="0">
                <a:latin typeface="Tempus Sans ITC" pitchFamily="82" charset="0"/>
              </a:rPr>
              <a:t>Instructional Programs </a:t>
            </a:r>
            <a:r>
              <a:rPr lang="en-US" dirty="0" smtClean="0">
                <a:latin typeface="Tempus Sans ITC" pitchFamily="82" charset="0"/>
              </a:rPr>
              <a:t/>
            </a:r>
            <a:br>
              <a:rPr lang="en-US" dirty="0" smtClean="0">
                <a:latin typeface="Tempus Sans ITC" pitchFamily="82" charset="0"/>
              </a:rPr>
            </a:br>
            <a:r>
              <a:rPr lang="en-US" dirty="0" smtClean="0">
                <a:latin typeface="Tempus Sans ITC" pitchFamily="82" charset="0"/>
              </a:rPr>
              <a:t>&amp; </a:t>
            </a:r>
            <a:r>
              <a:rPr lang="en-US" dirty="0">
                <a:latin typeface="Tempus Sans ITC" pitchFamily="82" charset="0"/>
              </a:rPr>
              <a:t>Learning Methodologies</a:t>
            </a:r>
          </a:p>
        </p:txBody>
      </p:sp>
      <p:sp>
        <p:nvSpPr>
          <p:cNvPr id="7" name="Content Placeholder 2"/>
          <p:cNvSpPr txBox="1">
            <a:spLocks/>
          </p:cNvSpPr>
          <p:nvPr/>
        </p:nvSpPr>
        <p:spPr>
          <a:xfrm>
            <a:off x="2590801" y="1524000"/>
            <a:ext cx="6248400" cy="476249"/>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algn="ctr">
              <a:spcBef>
                <a:spcPts val="1800"/>
              </a:spcBef>
              <a:buNone/>
            </a:pPr>
            <a:r>
              <a:rPr lang="en-US" sz="2400" b="1" dirty="0" smtClean="0"/>
              <a:t>Example:  Signature Academy</a:t>
            </a:r>
          </a:p>
          <a:p>
            <a:pPr marL="68580" indent="0">
              <a:buNone/>
            </a:pPr>
            <a:endParaRPr lang="en-US" dirty="0" smtClean="0"/>
          </a:p>
          <a:p>
            <a:pPr marL="68580" indent="0">
              <a:buFont typeface="Wingdings 3" pitchFamily="18" charset="2"/>
              <a:buNone/>
            </a:pPr>
            <a:endParaRPr lang="en-US" dirty="0" smtClean="0"/>
          </a:p>
          <a:p>
            <a:pPr marL="68580" indent="0">
              <a:buFont typeface="Wingdings 3" pitchFamily="18" charset="2"/>
              <a:buNone/>
            </a:pPr>
            <a:endParaRPr lang="en-US" dirty="0" smtClean="0"/>
          </a:p>
          <a:p>
            <a:pPr marL="68580" indent="0">
              <a:buFont typeface="Wingdings 3" pitchFamily="18" charset="2"/>
              <a:buNone/>
            </a:pPr>
            <a:endParaRPr lang="en-US" dirty="0" smtClean="0"/>
          </a:p>
        </p:txBody>
      </p:sp>
      <p:sp>
        <p:nvSpPr>
          <p:cNvPr id="8" name="Isosceles Triangle 7"/>
          <p:cNvSpPr/>
          <p:nvPr/>
        </p:nvSpPr>
        <p:spPr>
          <a:xfrm>
            <a:off x="228600" y="2032000"/>
            <a:ext cx="3352800" cy="3759200"/>
          </a:xfrm>
          <a:prstGeom prst="triangl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Isosceles Triangle 8"/>
          <p:cNvSpPr/>
          <p:nvPr/>
        </p:nvSpPr>
        <p:spPr>
          <a:xfrm>
            <a:off x="685800" y="2033270"/>
            <a:ext cx="2438400" cy="2730500"/>
          </a:xfrm>
          <a:prstGeom prst="triangl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Isosceles Triangle 9"/>
          <p:cNvSpPr/>
          <p:nvPr/>
        </p:nvSpPr>
        <p:spPr>
          <a:xfrm>
            <a:off x="1118870" y="2042795"/>
            <a:ext cx="1576070" cy="1752600"/>
          </a:xfrm>
          <a:prstGeom prst="triangle">
            <a:avLst/>
          </a:prstGeom>
          <a:solidFill>
            <a:srgbClr val="FD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Isosceles Triangle 10"/>
          <p:cNvSpPr/>
          <p:nvPr/>
        </p:nvSpPr>
        <p:spPr>
          <a:xfrm>
            <a:off x="1452245" y="2019300"/>
            <a:ext cx="909320" cy="1028700"/>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Text Box 2"/>
          <p:cNvSpPr txBox="1">
            <a:spLocks noChangeArrowheads="1"/>
          </p:cNvSpPr>
          <p:nvPr/>
        </p:nvSpPr>
        <p:spPr bwMode="auto">
          <a:xfrm>
            <a:off x="688975" y="5181600"/>
            <a:ext cx="2377440" cy="3175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400" b="1" dirty="0" smtClean="0">
                <a:latin typeface="Calibri"/>
                <a:ea typeface="Calibri"/>
                <a:cs typeface="Times New Roman"/>
              </a:rPr>
              <a:t>Art, ROTC, Band</a:t>
            </a:r>
            <a:endParaRPr lang="en-US" sz="1100" dirty="0">
              <a:effectLst/>
              <a:latin typeface="Calibri"/>
              <a:ea typeface="Calibri"/>
              <a:cs typeface="Times New Roman"/>
            </a:endParaRPr>
          </a:p>
        </p:txBody>
      </p:sp>
      <p:sp>
        <p:nvSpPr>
          <p:cNvPr id="13" name="Text Box 2"/>
          <p:cNvSpPr txBox="1">
            <a:spLocks noChangeArrowheads="1"/>
          </p:cNvSpPr>
          <p:nvPr/>
        </p:nvSpPr>
        <p:spPr bwMode="auto">
          <a:xfrm>
            <a:off x="1031875" y="4048780"/>
            <a:ext cx="1739900" cy="523220"/>
          </a:xfrm>
          <a:prstGeom prst="rect">
            <a:avLst/>
          </a:prstGeom>
          <a:noFill/>
          <a:ln w="9525">
            <a:noFill/>
            <a:miter lim="800000"/>
            <a:headEnd/>
            <a:tailEnd/>
          </a:ln>
        </p:spPr>
        <p:txBody>
          <a:bodyPr rot="0" vert="horz" wrap="square" lIns="91440" tIns="45720" rIns="91440" bIns="45720" anchor="t" anchorCtr="0">
            <a:spAutoFit/>
          </a:bodyPr>
          <a:lstStyle/>
          <a:p>
            <a:pPr marL="0" marR="0" algn="ctr">
              <a:spcBef>
                <a:spcPts val="0"/>
              </a:spcBef>
            </a:pPr>
            <a:r>
              <a:rPr lang="en-US" sz="1400" b="1" dirty="0" smtClean="0">
                <a:latin typeface="Calibri"/>
                <a:ea typeface="Calibri"/>
                <a:cs typeface="Times New Roman"/>
              </a:rPr>
              <a:t>Graphic </a:t>
            </a:r>
          </a:p>
          <a:p>
            <a:pPr marL="0" marR="0" algn="ctr">
              <a:spcBef>
                <a:spcPts val="0"/>
              </a:spcBef>
            </a:pPr>
            <a:r>
              <a:rPr lang="en-US" sz="1400" b="1" dirty="0" smtClean="0">
                <a:latin typeface="Calibri"/>
                <a:ea typeface="Calibri"/>
                <a:cs typeface="Times New Roman"/>
              </a:rPr>
              <a:t>Design</a:t>
            </a:r>
            <a:endParaRPr lang="en-US" sz="1100" dirty="0">
              <a:effectLst/>
              <a:latin typeface="Calibri"/>
              <a:ea typeface="Calibri"/>
              <a:cs typeface="Times New Roman"/>
            </a:endParaRPr>
          </a:p>
        </p:txBody>
      </p:sp>
      <p:sp>
        <p:nvSpPr>
          <p:cNvPr id="14" name="Text Box 2"/>
          <p:cNvSpPr txBox="1">
            <a:spLocks noChangeArrowheads="1"/>
          </p:cNvSpPr>
          <p:nvPr/>
        </p:nvSpPr>
        <p:spPr bwMode="auto">
          <a:xfrm>
            <a:off x="1090295" y="3200400"/>
            <a:ext cx="1652905" cy="587853"/>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0"/>
              </a:spcAft>
            </a:pPr>
            <a:r>
              <a:rPr lang="en-US" sz="1400" b="1" dirty="0" smtClean="0">
                <a:latin typeface="Calibri"/>
                <a:ea typeface="Calibri"/>
                <a:cs typeface="Times New Roman"/>
              </a:rPr>
              <a:t>Reno High </a:t>
            </a:r>
          </a:p>
          <a:p>
            <a:pPr marL="0" marR="0" algn="ctr">
              <a:lnSpc>
                <a:spcPct val="115000"/>
              </a:lnSpc>
              <a:spcBef>
                <a:spcPts val="0"/>
              </a:spcBef>
              <a:spcAft>
                <a:spcPts val="0"/>
              </a:spcAft>
            </a:pPr>
            <a:r>
              <a:rPr lang="en-US" sz="1400" b="1" dirty="0" smtClean="0">
                <a:latin typeface="Calibri"/>
                <a:ea typeface="Calibri"/>
                <a:cs typeface="Times New Roman"/>
              </a:rPr>
              <a:t>Red House Project </a:t>
            </a:r>
            <a:endParaRPr lang="en-US" sz="1100" dirty="0">
              <a:effectLst/>
              <a:latin typeface="Calibri"/>
              <a:ea typeface="Calibri"/>
              <a:cs typeface="Times New Roman"/>
            </a:endParaRPr>
          </a:p>
        </p:txBody>
      </p:sp>
      <p:sp>
        <p:nvSpPr>
          <p:cNvPr id="3" name="TextBox 2"/>
          <p:cNvSpPr txBox="1"/>
          <p:nvPr/>
        </p:nvSpPr>
        <p:spPr>
          <a:xfrm>
            <a:off x="3657599" y="2133600"/>
            <a:ext cx="5181601" cy="2246769"/>
          </a:xfrm>
          <a:prstGeom prst="rect">
            <a:avLst/>
          </a:prstGeom>
          <a:noFill/>
        </p:spPr>
        <p:txBody>
          <a:bodyPr wrap="square" rtlCol="0">
            <a:spAutoFit/>
          </a:bodyPr>
          <a:lstStyle/>
          <a:p>
            <a:r>
              <a:rPr lang="en-US" sz="1400" b="1" dirty="0" smtClean="0"/>
              <a:t>Signature Academy:  Reno High Red House Project</a:t>
            </a:r>
            <a:endParaRPr lang="en-US" sz="1400" dirty="0" smtClean="0"/>
          </a:p>
          <a:p>
            <a:endParaRPr lang="en-US" sz="1400" dirty="0"/>
          </a:p>
          <a:p>
            <a:r>
              <a:rPr lang="en-US" sz="1400" b="1" dirty="0" smtClean="0"/>
              <a:t>Signature Program:  </a:t>
            </a:r>
            <a:r>
              <a:rPr lang="en-US" sz="1400" dirty="0" smtClean="0"/>
              <a:t>Graphic Design</a:t>
            </a:r>
          </a:p>
          <a:p>
            <a:r>
              <a:rPr lang="en-US" sz="1400" dirty="0"/>
              <a:t>	 </a:t>
            </a:r>
            <a:r>
              <a:rPr lang="en-US" sz="1400" dirty="0" smtClean="0"/>
              <a:t>               Pathway = Graphic Design I</a:t>
            </a:r>
          </a:p>
          <a:p>
            <a:r>
              <a:rPr lang="en-US" sz="1400" dirty="0"/>
              <a:t>	</a:t>
            </a:r>
            <a:r>
              <a:rPr lang="en-US" sz="1400" dirty="0" smtClean="0"/>
              <a:t>	              Graphic Design II</a:t>
            </a:r>
          </a:p>
          <a:p>
            <a:r>
              <a:rPr lang="en-US" sz="1400" dirty="0"/>
              <a:t>	</a:t>
            </a:r>
            <a:r>
              <a:rPr lang="en-US" sz="1400" dirty="0" smtClean="0"/>
              <a:t>	              Graphic Design III			              Graphic Design Adv. Studies</a:t>
            </a:r>
          </a:p>
          <a:p>
            <a:endParaRPr lang="en-US" sz="1400" dirty="0"/>
          </a:p>
          <a:p>
            <a:r>
              <a:rPr lang="en-US" sz="1400" b="1" dirty="0" smtClean="0"/>
              <a:t>Electives:</a:t>
            </a:r>
            <a:r>
              <a:rPr lang="en-US" sz="1400" dirty="0" smtClean="0"/>
              <a:t>  Any other coursework that is not considered “core” and         </a:t>
            </a:r>
          </a:p>
          <a:p>
            <a:r>
              <a:rPr lang="en-US" sz="1400" dirty="0"/>
              <a:t> </a:t>
            </a:r>
            <a:r>
              <a:rPr lang="en-US" sz="1400" dirty="0" smtClean="0"/>
              <a:t>                 is not required for the pathway</a:t>
            </a:r>
          </a:p>
        </p:txBody>
      </p:sp>
      <p:pic>
        <p:nvPicPr>
          <p:cNvPr id="15" name="Picture 3" descr="E:\CTE-Signatures\Logos\Signature horizontal with WCSD vertical on 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092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1143000"/>
          </a:xfrm>
        </p:spPr>
        <p:txBody>
          <a:bodyPr>
            <a:normAutofit/>
          </a:bodyPr>
          <a:lstStyle/>
          <a:p>
            <a:r>
              <a:rPr lang="en-US" sz="3000" dirty="0" smtClean="0">
                <a:latin typeface="Tempus Sans ITC" pitchFamily="82" charset="0"/>
              </a:rPr>
              <a:t>Current Signature Schools &amp; Academies</a:t>
            </a:r>
            <a:endParaRPr lang="en-US" sz="3000" dirty="0">
              <a:latin typeface="Tempus Sans ITC" pitchFamily="82" charset="0"/>
            </a:endParaRPr>
          </a:p>
        </p:txBody>
      </p:sp>
      <p:sp>
        <p:nvSpPr>
          <p:cNvPr id="3" name="Content Placeholder 2"/>
          <p:cNvSpPr>
            <a:spLocks noGrp="1"/>
          </p:cNvSpPr>
          <p:nvPr>
            <p:ph idx="1"/>
          </p:nvPr>
        </p:nvSpPr>
        <p:spPr>
          <a:xfrm>
            <a:off x="304800" y="1219200"/>
            <a:ext cx="8686800" cy="5410199"/>
          </a:xfrm>
        </p:spPr>
        <p:txBody>
          <a:bodyPr>
            <a:normAutofit lnSpcReduction="10000"/>
          </a:bodyPr>
          <a:lstStyle/>
          <a:p>
            <a:pPr algn="ctr">
              <a:spcAft>
                <a:spcPts val="1200"/>
              </a:spcAft>
            </a:pPr>
            <a:r>
              <a:rPr lang="en-US" sz="2400" b="1" dirty="0" smtClean="0"/>
              <a:t>AACT Signature High School </a:t>
            </a:r>
            <a:r>
              <a:rPr lang="en-US" sz="2400" dirty="0" smtClean="0"/>
              <a:t>– </a:t>
            </a:r>
            <a:r>
              <a:rPr lang="en-US" sz="2400" dirty="0" smtClean="0">
                <a:solidFill>
                  <a:schemeClr val="bg2">
                    <a:lumMod val="25000"/>
                  </a:schemeClr>
                </a:solidFill>
              </a:rPr>
              <a:t>7 Academies – </a:t>
            </a:r>
            <a:r>
              <a:rPr lang="en-US" sz="2200" b="1" i="1" dirty="0" smtClean="0">
                <a:solidFill>
                  <a:schemeClr val="bg2">
                    <a:lumMod val="25000"/>
                  </a:schemeClr>
                </a:solidFill>
              </a:rPr>
              <a:t>Business, Communication Arts, Culinary &amp; Hospitality, Education, Engineering, Medical Careers, Natural Resources &amp; Animal Science</a:t>
            </a:r>
          </a:p>
          <a:p>
            <a:pPr algn="ctr">
              <a:lnSpc>
                <a:spcPct val="110000"/>
              </a:lnSpc>
            </a:pPr>
            <a:r>
              <a:rPr lang="en-US" sz="2400" b="1" dirty="0" err="1" smtClean="0"/>
              <a:t>Damonte</a:t>
            </a:r>
            <a:r>
              <a:rPr lang="en-US" sz="2400" b="1" dirty="0" smtClean="0"/>
              <a:t> Ranch </a:t>
            </a:r>
            <a:r>
              <a:rPr lang="en-US" sz="2400" b="1" i="1" dirty="0" smtClean="0">
                <a:solidFill>
                  <a:schemeClr val="bg2">
                    <a:lumMod val="25000"/>
                  </a:schemeClr>
                </a:solidFill>
              </a:rPr>
              <a:t>Performing Arts Center (PAC)</a:t>
            </a:r>
            <a:r>
              <a:rPr lang="en-US" sz="2400" dirty="0" smtClean="0">
                <a:solidFill>
                  <a:schemeClr val="bg2">
                    <a:lumMod val="25000"/>
                  </a:schemeClr>
                </a:solidFill>
              </a:rPr>
              <a:t>:  </a:t>
            </a:r>
          </a:p>
          <a:p>
            <a:pPr marL="68580" indent="0" algn="ctr">
              <a:lnSpc>
                <a:spcPct val="110000"/>
              </a:lnSpc>
              <a:spcBef>
                <a:spcPts val="0"/>
              </a:spcBef>
              <a:spcAft>
                <a:spcPts val="600"/>
              </a:spcAft>
              <a:buNone/>
            </a:pPr>
            <a:r>
              <a:rPr lang="en-US" sz="2400" dirty="0" smtClean="0">
                <a:solidFill>
                  <a:schemeClr val="bg2">
                    <a:lumMod val="25000"/>
                  </a:schemeClr>
                </a:solidFill>
              </a:rPr>
              <a:t>Theater, Instrumental Music, Choir</a:t>
            </a:r>
          </a:p>
          <a:p>
            <a:pPr algn="ctr">
              <a:spcAft>
                <a:spcPts val="600"/>
              </a:spcAft>
            </a:pPr>
            <a:r>
              <a:rPr lang="en-US" sz="2400" b="1" dirty="0" smtClean="0"/>
              <a:t>Galena </a:t>
            </a:r>
            <a:r>
              <a:rPr lang="en-US" sz="2400" b="1" i="1" dirty="0" smtClean="0">
                <a:solidFill>
                  <a:schemeClr val="bg2">
                    <a:lumMod val="25000"/>
                  </a:schemeClr>
                </a:solidFill>
              </a:rPr>
              <a:t>STEM Academy</a:t>
            </a:r>
            <a:r>
              <a:rPr lang="en-US" sz="2400" dirty="0" smtClean="0">
                <a:solidFill>
                  <a:schemeClr val="bg2">
                    <a:lumMod val="25000"/>
                  </a:schemeClr>
                </a:solidFill>
              </a:rPr>
              <a:t>:  Project Lead the Way,          Aeronautical Engineering</a:t>
            </a:r>
          </a:p>
          <a:p>
            <a:pPr algn="ctr">
              <a:lnSpc>
                <a:spcPct val="110000"/>
              </a:lnSpc>
            </a:pPr>
            <a:r>
              <a:rPr lang="en-US" sz="2400" b="1" dirty="0" smtClean="0"/>
              <a:t>Hug </a:t>
            </a:r>
            <a:r>
              <a:rPr lang="en-US" sz="2400" b="1" i="1" dirty="0" smtClean="0">
                <a:solidFill>
                  <a:schemeClr val="bg2">
                    <a:lumMod val="25000"/>
                  </a:schemeClr>
                </a:solidFill>
              </a:rPr>
              <a:t>Health Sciences Academy</a:t>
            </a:r>
            <a:r>
              <a:rPr lang="en-US" sz="2400" dirty="0" smtClean="0">
                <a:solidFill>
                  <a:schemeClr val="bg2">
                    <a:lumMod val="25000"/>
                  </a:schemeClr>
                </a:solidFill>
              </a:rPr>
              <a:t>: </a:t>
            </a:r>
          </a:p>
          <a:p>
            <a:pPr marL="68580" indent="0" algn="ctr">
              <a:lnSpc>
                <a:spcPct val="110000"/>
              </a:lnSpc>
              <a:spcBef>
                <a:spcPts val="0"/>
              </a:spcBef>
              <a:spcAft>
                <a:spcPts val="600"/>
              </a:spcAft>
              <a:buNone/>
            </a:pPr>
            <a:r>
              <a:rPr lang="en-US" sz="2400" dirty="0" smtClean="0">
                <a:solidFill>
                  <a:schemeClr val="bg2">
                    <a:lumMod val="25000"/>
                  </a:schemeClr>
                </a:solidFill>
              </a:rPr>
              <a:t>Medicine and Human Services</a:t>
            </a:r>
          </a:p>
          <a:p>
            <a:pPr algn="ctr"/>
            <a:r>
              <a:rPr lang="en-US" sz="2400" b="1" dirty="0" smtClean="0"/>
              <a:t>McQueen </a:t>
            </a:r>
            <a:r>
              <a:rPr lang="en-US" sz="2400" b="1" i="1" dirty="0" smtClean="0">
                <a:solidFill>
                  <a:schemeClr val="bg2">
                    <a:lumMod val="25000"/>
                  </a:schemeClr>
                </a:solidFill>
              </a:rPr>
              <a:t>Global Studies Academy</a:t>
            </a:r>
            <a:r>
              <a:rPr lang="en-US" sz="2400" dirty="0" smtClean="0">
                <a:solidFill>
                  <a:schemeClr val="bg2">
                    <a:lumMod val="25000"/>
                  </a:schemeClr>
                </a:solidFill>
              </a:rPr>
              <a:t>:      </a:t>
            </a:r>
          </a:p>
          <a:p>
            <a:pPr marL="68580" indent="0" algn="ctr">
              <a:lnSpc>
                <a:spcPct val="110000"/>
              </a:lnSpc>
              <a:spcBef>
                <a:spcPts val="0"/>
              </a:spcBef>
              <a:spcAft>
                <a:spcPts val="600"/>
              </a:spcAft>
              <a:buNone/>
            </a:pPr>
            <a:r>
              <a:rPr lang="en-US" sz="2400" dirty="0" smtClean="0">
                <a:solidFill>
                  <a:schemeClr val="bg2">
                    <a:lumMod val="25000"/>
                  </a:schemeClr>
                </a:solidFill>
              </a:rPr>
              <a:t>Language Studies, International Relations</a:t>
            </a:r>
          </a:p>
          <a:p>
            <a:pPr algn="ctr"/>
            <a:r>
              <a:rPr lang="en-US" sz="2400" b="1" dirty="0" smtClean="0"/>
              <a:t>North Valleys </a:t>
            </a:r>
            <a:r>
              <a:rPr lang="en-US" sz="2400" b="1" i="1" dirty="0" smtClean="0">
                <a:solidFill>
                  <a:schemeClr val="bg2">
                    <a:lumMod val="25000"/>
                  </a:schemeClr>
                </a:solidFill>
              </a:rPr>
              <a:t>Center for Agricultural Science &amp; Engineering (CASE)</a:t>
            </a:r>
            <a:r>
              <a:rPr lang="en-US" sz="2400" dirty="0">
                <a:solidFill>
                  <a:schemeClr val="bg2">
                    <a:lumMod val="25000"/>
                  </a:schemeClr>
                </a:solidFill>
              </a:rPr>
              <a:t>:</a:t>
            </a:r>
            <a:r>
              <a:rPr lang="en-US" sz="2400" dirty="0" smtClean="0">
                <a:solidFill>
                  <a:schemeClr val="bg2">
                    <a:lumMod val="25000"/>
                  </a:schemeClr>
                </a:solidFill>
              </a:rPr>
              <a:t> Agricultural Engineering,  Ag Business Systems</a:t>
            </a:r>
          </a:p>
          <a:p>
            <a:endParaRPr lang="en-US" dirty="0"/>
          </a:p>
        </p:txBody>
      </p:sp>
    </p:spTree>
    <p:extLst>
      <p:ext uri="{BB962C8B-B14F-4D97-AF65-F5344CB8AC3E}">
        <p14:creationId xmlns:p14="http://schemas.microsoft.com/office/powerpoint/2010/main" val="6672112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10600" cy="1143000"/>
          </a:xfrm>
        </p:spPr>
        <p:txBody>
          <a:bodyPr>
            <a:normAutofit/>
          </a:bodyPr>
          <a:lstStyle/>
          <a:p>
            <a:r>
              <a:rPr lang="en-US" sz="3000" dirty="0" smtClean="0">
                <a:latin typeface="Tempus Sans ITC" pitchFamily="82" charset="0"/>
              </a:rPr>
              <a:t>Current signature Schools &amp; academies</a:t>
            </a:r>
            <a:endParaRPr lang="en-US" sz="3000" dirty="0">
              <a:latin typeface="Tempus Sans ITC" pitchFamily="82" charset="0"/>
            </a:endParaRPr>
          </a:p>
        </p:txBody>
      </p:sp>
      <p:sp>
        <p:nvSpPr>
          <p:cNvPr id="3" name="Content Placeholder 2"/>
          <p:cNvSpPr>
            <a:spLocks noGrp="1"/>
          </p:cNvSpPr>
          <p:nvPr>
            <p:ph idx="1"/>
          </p:nvPr>
        </p:nvSpPr>
        <p:spPr>
          <a:xfrm>
            <a:off x="152400" y="1371600"/>
            <a:ext cx="8915400" cy="4876799"/>
          </a:xfrm>
        </p:spPr>
        <p:txBody>
          <a:bodyPr>
            <a:noAutofit/>
          </a:bodyPr>
          <a:lstStyle/>
          <a:p>
            <a:pPr algn="ctr"/>
            <a:r>
              <a:rPr lang="en-US" sz="2400" b="1" dirty="0" smtClean="0"/>
              <a:t>Reed </a:t>
            </a:r>
            <a:r>
              <a:rPr lang="en-US" sz="2400" b="1" i="1" dirty="0" smtClean="0">
                <a:solidFill>
                  <a:schemeClr val="bg2">
                    <a:lumMod val="25000"/>
                  </a:schemeClr>
                </a:solidFill>
              </a:rPr>
              <a:t>Enterprise </a:t>
            </a:r>
            <a:r>
              <a:rPr lang="en-US" sz="2400" b="1" i="1" dirty="0">
                <a:solidFill>
                  <a:schemeClr val="bg2">
                    <a:lumMod val="25000"/>
                  </a:schemeClr>
                </a:solidFill>
              </a:rPr>
              <a:t>Project</a:t>
            </a:r>
            <a:r>
              <a:rPr lang="en-US" sz="2400" dirty="0">
                <a:solidFill>
                  <a:schemeClr val="bg2">
                    <a:lumMod val="25000"/>
                  </a:schemeClr>
                </a:solidFill>
              </a:rPr>
              <a:t>:  </a:t>
            </a:r>
            <a:r>
              <a:rPr lang="en-US" sz="2400" dirty="0" smtClean="0">
                <a:solidFill>
                  <a:schemeClr val="bg2">
                    <a:lumMod val="25000"/>
                  </a:schemeClr>
                </a:solidFill>
              </a:rPr>
              <a:t> </a:t>
            </a:r>
          </a:p>
          <a:p>
            <a:pPr marL="68580" indent="0" algn="ctr">
              <a:spcBef>
                <a:spcPts val="0"/>
              </a:spcBef>
              <a:spcAft>
                <a:spcPts val="600"/>
              </a:spcAft>
              <a:buNone/>
            </a:pPr>
            <a:r>
              <a:rPr lang="en-US" sz="2400" dirty="0" smtClean="0">
                <a:solidFill>
                  <a:schemeClr val="bg2">
                    <a:lumMod val="25000"/>
                  </a:schemeClr>
                </a:solidFill>
              </a:rPr>
              <a:t>Biomedical</a:t>
            </a:r>
            <a:r>
              <a:rPr lang="en-US" sz="2400" dirty="0">
                <a:solidFill>
                  <a:schemeClr val="bg2">
                    <a:lumMod val="25000"/>
                  </a:schemeClr>
                </a:solidFill>
              </a:rPr>
              <a:t>, Civil &amp; Environmental Engineering, Culinary</a:t>
            </a:r>
          </a:p>
          <a:p>
            <a:pPr algn="ctr"/>
            <a:r>
              <a:rPr lang="en-US" sz="2400" b="1" dirty="0" smtClean="0"/>
              <a:t>Reno </a:t>
            </a:r>
            <a:r>
              <a:rPr lang="en-US" sz="2400" b="1" i="1" dirty="0" smtClean="0">
                <a:solidFill>
                  <a:schemeClr val="bg2">
                    <a:lumMod val="25000"/>
                  </a:schemeClr>
                </a:solidFill>
              </a:rPr>
              <a:t>Red </a:t>
            </a:r>
            <a:r>
              <a:rPr lang="en-US" sz="2400" b="1" i="1" dirty="0">
                <a:solidFill>
                  <a:schemeClr val="bg2">
                    <a:lumMod val="25000"/>
                  </a:schemeClr>
                </a:solidFill>
              </a:rPr>
              <a:t>House Project</a:t>
            </a:r>
            <a:r>
              <a:rPr lang="en-US" sz="2400" dirty="0">
                <a:solidFill>
                  <a:schemeClr val="bg2">
                    <a:lumMod val="25000"/>
                  </a:schemeClr>
                </a:solidFill>
              </a:rPr>
              <a:t>:  </a:t>
            </a:r>
          </a:p>
          <a:p>
            <a:pPr marL="68580" indent="0" algn="ctr">
              <a:spcBef>
                <a:spcPts val="0"/>
              </a:spcBef>
              <a:spcAft>
                <a:spcPts val="600"/>
              </a:spcAft>
              <a:buNone/>
            </a:pPr>
            <a:r>
              <a:rPr lang="en-US" sz="2400" dirty="0" smtClean="0">
                <a:solidFill>
                  <a:schemeClr val="bg2">
                    <a:lumMod val="25000"/>
                  </a:schemeClr>
                </a:solidFill>
              </a:rPr>
              <a:t>Video </a:t>
            </a:r>
            <a:r>
              <a:rPr lang="en-US" sz="2400" dirty="0">
                <a:solidFill>
                  <a:schemeClr val="bg2">
                    <a:lumMod val="25000"/>
                  </a:schemeClr>
                </a:solidFill>
              </a:rPr>
              <a:t>Production, Graphic &amp; Web Design</a:t>
            </a:r>
          </a:p>
          <a:p>
            <a:pPr algn="ctr"/>
            <a:r>
              <a:rPr lang="en-US" sz="2400" b="1" dirty="0"/>
              <a:t>Spanish </a:t>
            </a:r>
            <a:r>
              <a:rPr lang="en-US" sz="2400" b="1" dirty="0" smtClean="0"/>
              <a:t>Springs </a:t>
            </a:r>
            <a:r>
              <a:rPr lang="en-US" sz="2400" b="1" i="1" dirty="0" smtClean="0">
                <a:solidFill>
                  <a:schemeClr val="bg2">
                    <a:lumMod val="25000"/>
                  </a:schemeClr>
                </a:solidFill>
              </a:rPr>
              <a:t>C3Media </a:t>
            </a:r>
            <a:r>
              <a:rPr lang="en-US" sz="2400" b="1" i="1" dirty="0">
                <a:solidFill>
                  <a:schemeClr val="bg2">
                    <a:lumMod val="25000"/>
                  </a:schemeClr>
                </a:solidFill>
              </a:rPr>
              <a:t>Academy</a:t>
            </a:r>
            <a:r>
              <a:rPr lang="en-US" sz="2400" dirty="0">
                <a:solidFill>
                  <a:schemeClr val="bg2">
                    <a:lumMod val="25000"/>
                  </a:schemeClr>
                </a:solidFill>
              </a:rPr>
              <a:t>:  </a:t>
            </a:r>
            <a:r>
              <a:rPr lang="en-US" sz="2400" dirty="0" smtClean="0">
                <a:solidFill>
                  <a:schemeClr val="bg2">
                    <a:lumMod val="25000"/>
                  </a:schemeClr>
                </a:solidFill>
              </a:rPr>
              <a:t>              </a:t>
            </a:r>
          </a:p>
          <a:p>
            <a:pPr marL="68580" indent="0" algn="ctr">
              <a:spcBef>
                <a:spcPts val="0"/>
              </a:spcBef>
              <a:spcAft>
                <a:spcPts val="600"/>
              </a:spcAft>
              <a:buNone/>
            </a:pPr>
            <a:r>
              <a:rPr lang="en-US" sz="2400" dirty="0" smtClean="0">
                <a:solidFill>
                  <a:schemeClr val="bg2">
                    <a:lumMod val="25000"/>
                  </a:schemeClr>
                </a:solidFill>
              </a:rPr>
              <a:t>Video </a:t>
            </a:r>
            <a:r>
              <a:rPr lang="en-US" sz="2400" dirty="0">
                <a:solidFill>
                  <a:schemeClr val="bg2">
                    <a:lumMod val="25000"/>
                  </a:schemeClr>
                </a:solidFill>
              </a:rPr>
              <a:t>Production, Graphic &amp; Web Design</a:t>
            </a:r>
          </a:p>
          <a:p>
            <a:pPr algn="ctr"/>
            <a:r>
              <a:rPr lang="en-US" sz="2400" b="1" dirty="0" smtClean="0"/>
              <a:t>Sparks</a:t>
            </a:r>
            <a:r>
              <a:rPr lang="en-US" sz="2400" dirty="0" smtClean="0"/>
              <a:t> </a:t>
            </a:r>
            <a:r>
              <a:rPr lang="en-US" sz="2400" b="1" i="1" dirty="0">
                <a:solidFill>
                  <a:schemeClr val="bg2">
                    <a:lumMod val="25000"/>
                  </a:schemeClr>
                </a:solidFill>
              </a:rPr>
              <a:t>Information Technology Academy</a:t>
            </a:r>
            <a:r>
              <a:rPr lang="en-US" sz="2400" dirty="0">
                <a:solidFill>
                  <a:schemeClr val="bg2">
                    <a:lumMod val="25000"/>
                  </a:schemeClr>
                </a:solidFill>
              </a:rPr>
              <a:t>:  </a:t>
            </a:r>
            <a:endParaRPr lang="en-US" sz="2400" dirty="0" smtClean="0">
              <a:solidFill>
                <a:schemeClr val="bg2">
                  <a:lumMod val="25000"/>
                </a:schemeClr>
              </a:solidFill>
            </a:endParaRPr>
          </a:p>
          <a:p>
            <a:pPr marL="68580" indent="0" algn="ctr">
              <a:spcBef>
                <a:spcPts val="0"/>
              </a:spcBef>
              <a:spcAft>
                <a:spcPts val="600"/>
              </a:spcAft>
              <a:buNone/>
            </a:pPr>
            <a:r>
              <a:rPr lang="en-US" sz="2400" dirty="0" smtClean="0">
                <a:solidFill>
                  <a:schemeClr val="bg2">
                    <a:lumMod val="25000"/>
                  </a:schemeClr>
                </a:solidFill>
              </a:rPr>
              <a:t>Microsoft </a:t>
            </a:r>
            <a:r>
              <a:rPr lang="en-US" sz="2400" dirty="0">
                <a:solidFill>
                  <a:schemeClr val="bg2">
                    <a:lumMod val="25000"/>
                  </a:schemeClr>
                </a:solidFill>
              </a:rPr>
              <a:t>IT</a:t>
            </a:r>
          </a:p>
          <a:p>
            <a:pPr algn="ctr"/>
            <a:r>
              <a:rPr lang="en-US" sz="2400" b="1" dirty="0" smtClean="0"/>
              <a:t>Wooster Signature High School </a:t>
            </a:r>
            <a:r>
              <a:rPr lang="en-US" sz="2400" b="1" i="1" dirty="0" smtClean="0">
                <a:solidFill>
                  <a:schemeClr val="bg2">
                    <a:lumMod val="25000"/>
                  </a:schemeClr>
                </a:solidFill>
              </a:rPr>
              <a:t>International </a:t>
            </a:r>
            <a:r>
              <a:rPr lang="en-US" sz="2400" b="1" i="1" dirty="0">
                <a:solidFill>
                  <a:schemeClr val="bg2">
                    <a:lumMod val="25000"/>
                  </a:schemeClr>
                </a:solidFill>
              </a:rPr>
              <a:t>Baccalaureate</a:t>
            </a:r>
            <a:r>
              <a:rPr lang="en-US" sz="2400" dirty="0"/>
              <a:t>:  </a:t>
            </a:r>
            <a:endParaRPr lang="en-US" sz="2400" dirty="0" smtClean="0"/>
          </a:p>
          <a:p>
            <a:pPr marL="68580" indent="0" algn="ctr">
              <a:spcBef>
                <a:spcPts val="0"/>
              </a:spcBef>
              <a:buNone/>
            </a:pPr>
            <a:r>
              <a:rPr lang="en-US" sz="2400" dirty="0" smtClean="0">
                <a:solidFill>
                  <a:schemeClr val="bg2">
                    <a:lumMod val="25000"/>
                  </a:schemeClr>
                </a:solidFill>
              </a:rPr>
              <a:t>Diploma</a:t>
            </a:r>
            <a:r>
              <a:rPr lang="en-US" sz="2400" dirty="0">
                <a:solidFill>
                  <a:schemeClr val="bg2">
                    <a:lumMod val="25000"/>
                  </a:schemeClr>
                </a:solidFill>
              </a:rPr>
              <a:t>, </a:t>
            </a:r>
            <a:r>
              <a:rPr lang="en-US" sz="2400" dirty="0" smtClean="0">
                <a:solidFill>
                  <a:schemeClr val="bg2">
                    <a:lumMod val="25000"/>
                  </a:schemeClr>
                </a:solidFill>
              </a:rPr>
              <a:t>Certificate, </a:t>
            </a:r>
            <a:r>
              <a:rPr lang="en-US" sz="2400" dirty="0">
                <a:solidFill>
                  <a:schemeClr val="bg2">
                    <a:lumMod val="25000"/>
                  </a:schemeClr>
                </a:solidFill>
              </a:rPr>
              <a:t>and </a:t>
            </a:r>
            <a:endParaRPr lang="en-US" sz="2400" dirty="0" smtClean="0">
              <a:solidFill>
                <a:schemeClr val="bg2">
                  <a:lumMod val="25000"/>
                </a:schemeClr>
              </a:solidFill>
            </a:endParaRPr>
          </a:p>
          <a:p>
            <a:pPr marL="68580" indent="0" algn="ctr">
              <a:spcBef>
                <a:spcPts val="0"/>
              </a:spcBef>
              <a:buNone/>
            </a:pPr>
            <a:r>
              <a:rPr lang="en-US" sz="2400" dirty="0" smtClean="0">
                <a:solidFill>
                  <a:schemeClr val="bg2">
                    <a:lumMod val="25000"/>
                  </a:schemeClr>
                </a:solidFill>
              </a:rPr>
              <a:t>Career-related Certificate (Energy Technology)</a:t>
            </a:r>
            <a:endParaRPr lang="en-US" sz="2400" dirty="0">
              <a:solidFill>
                <a:schemeClr val="bg2">
                  <a:lumMod val="25000"/>
                </a:schemeClr>
              </a:solidFill>
            </a:endParaRPr>
          </a:p>
        </p:txBody>
      </p:sp>
    </p:spTree>
    <p:extLst>
      <p:ext uri="{BB962C8B-B14F-4D97-AF65-F5344CB8AC3E}">
        <p14:creationId xmlns:p14="http://schemas.microsoft.com/office/powerpoint/2010/main" val="27209742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empus Sans ITC" pitchFamily="82" charset="0"/>
              </a:rPr>
              <a:t>Enrollment goals</a:t>
            </a:r>
            <a:endParaRPr lang="en-US" sz="3200" dirty="0">
              <a:latin typeface="Tempus Sans ITC" pitchFamily="82" charset="0"/>
            </a:endParaRPr>
          </a:p>
        </p:txBody>
      </p:sp>
      <p:sp>
        <p:nvSpPr>
          <p:cNvPr id="3" name="Content Placeholder 2"/>
          <p:cNvSpPr>
            <a:spLocks noGrp="1"/>
          </p:cNvSpPr>
          <p:nvPr>
            <p:ph idx="1"/>
          </p:nvPr>
        </p:nvSpPr>
        <p:spPr>
          <a:xfrm>
            <a:off x="381000" y="1600201"/>
            <a:ext cx="8458200" cy="3733800"/>
          </a:xfrm>
        </p:spPr>
        <p:txBody>
          <a:bodyPr>
            <a:normAutofit/>
          </a:bodyPr>
          <a:lstStyle/>
          <a:p>
            <a:pPr>
              <a:spcAft>
                <a:spcPts val="1200"/>
              </a:spcAft>
            </a:pPr>
            <a:r>
              <a:rPr lang="en-US" sz="2800" dirty="0" smtClean="0"/>
              <a:t>75% of Academy openings for zoned school students</a:t>
            </a:r>
          </a:p>
          <a:p>
            <a:pPr>
              <a:spcAft>
                <a:spcPts val="2400"/>
              </a:spcAft>
            </a:pPr>
            <a:r>
              <a:rPr lang="en-US" sz="2800" dirty="0" smtClean="0"/>
              <a:t>25% of Academy openings for variance students</a:t>
            </a:r>
          </a:p>
          <a:p>
            <a:pPr marL="68580" indent="0" algn="ctr">
              <a:spcAft>
                <a:spcPts val="1200"/>
              </a:spcAft>
              <a:buNone/>
            </a:pPr>
            <a:r>
              <a:rPr lang="en-US" sz="2800" b="1" dirty="0" smtClean="0"/>
              <a:t>5-Year Goal Enrollment Goal</a:t>
            </a:r>
          </a:p>
          <a:p>
            <a:pPr>
              <a:spcAft>
                <a:spcPts val="2400"/>
              </a:spcAft>
            </a:pPr>
            <a:r>
              <a:rPr lang="en-US" sz="2800" dirty="0" smtClean="0"/>
              <a:t>25-30% of school population participating in Academy</a:t>
            </a:r>
            <a:endParaRPr lang="en-US" sz="2800" dirty="0"/>
          </a:p>
        </p:txBody>
      </p:sp>
      <p:pic>
        <p:nvPicPr>
          <p:cNvPr id="5"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560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1000" y="1219200"/>
            <a:ext cx="8534400" cy="5410200"/>
          </a:xfrm>
        </p:spPr>
        <p:txBody>
          <a:bodyPr>
            <a:normAutofit fontScale="85000" lnSpcReduction="20000"/>
          </a:bodyPr>
          <a:lstStyle/>
          <a:p>
            <a:r>
              <a:rPr lang="en-US" sz="2400" dirty="0" smtClean="0"/>
              <a:t>Project-based</a:t>
            </a:r>
            <a:r>
              <a:rPr lang="en-US" sz="2400" dirty="0"/>
              <a:t>, real-world, applied learning opportunities </a:t>
            </a:r>
          </a:p>
          <a:p>
            <a:r>
              <a:rPr lang="en-US" sz="2400" dirty="0" smtClean="0"/>
              <a:t>Integration </a:t>
            </a:r>
            <a:r>
              <a:rPr lang="en-US" sz="2400" dirty="0"/>
              <a:t>of academics in Signature coursework, including math, science, history and </a:t>
            </a:r>
            <a:r>
              <a:rPr lang="en-US" sz="2400" dirty="0" smtClean="0"/>
              <a:t>English,</a:t>
            </a:r>
          </a:p>
          <a:p>
            <a:r>
              <a:rPr lang="en-US" sz="2400" dirty="0" smtClean="0"/>
              <a:t>An </a:t>
            </a:r>
            <a:r>
              <a:rPr lang="en-US" sz="2400" dirty="0"/>
              <a:t>associated work-based or extended/research study experience </a:t>
            </a:r>
            <a:endParaRPr lang="en-US" sz="2400" dirty="0" smtClean="0"/>
          </a:p>
          <a:p>
            <a:r>
              <a:rPr lang="en-US" sz="2400" dirty="0" smtClean="0"/>
              <a:t>Active </a:t>
            </a:r>
            <a:r>
              <a:rPr lang="en-US" sz="2400" dirty="0"/>
              <a:t>affiliations with co-curricular organizations or ancillary requirements that reinforce rigor, relevance and community networking through: </a:t>
            </a:r>
          </a:p>
          <a:p>
            <a:pPr lvl="1">
              <a:lnSpc>
                <a:spcPct val="120000"/>
              </a:lnSpc>
              <a:spcBef>
                <a:spcPts val="0"/>
              </a:spcBef>
            </a:pPr>
            <a:r>
              <a:rPr lang="en-US" sz="2000" dirty="0"/>
              <a:t>I</a:t>
            </a:r>
            <a:r>
              <a:rPr lang="en-US" sz="2000" dirty="0" smtClean="0"/>
              <a:t>nvolvement </a:t>
            </a:r>
            <a:r>
              <a:rPr lang="en-US" sz="2000" dirty="0"/>
              <a:t>with business and industry or higher education </a:t>
            </a:r>
          </a:p>
          <a:p>
            <a:pPr lvl="1">
              <a:lnSpc>
                <a:spcPct val="120000"/>
              </a:lnSpc>
              <a:spcBef>
                <a:spcPts val="0"/>
              </a:spcBef>
            </a:pPr>
            <a:r>
              <a:rPr lang="en-US" sz="2000" dirty="0" smtClean="0"/>
              <a:t>Organized </a:t>
            </a:r>
            <a:r>
              <a:rPr lang="en-US" sz="2000" dirty="0"/>
              <a:t>and structured </a:t>
            </a:r>
            <a:r>
              <a:rPr lang="en-US" sz="2000" dirty="0" smtClean="0"/>
              <a:t>local, state </a:t>
            </a:r>
            <a:r>
              <a:rPr lang="en-US" sz="2000" dirty="0"/>
              <a:t>and national competitions </a:t>
            </a:r>
          </a:p>
          <a:p>
            <a:pPr lvl="1">
              <a:lnSpc>
                <a:spcPct val="120000"/>
              </a:lnSpc>
              <a:spcBef>
                <a:spcPts val="0"/>
              </a:spcBef>
            </a:pPr>
            <a:r>
              <a:rPr lang="en-US" sz="2000" dirty="0" smtClean="0"/>
              <a:t>Leadership </a:t>
            </a:r>
            <a:r>
              <a:rPr lang="en-US" sz="2000" dirty="0"/>
              <a:t>training </a:t>
            </a:r>
          </a:p>
          <a:p>
            <a:pPr lvl="1">
              <a:lnSpc>
                <a:spcPct val="120000"/>
              </a:lnSpc>
              <a:spcBef>
                <a:spcPts val="0"/>
              </a:spcBef>
            </a:pPr>
            <a:r>
              <a:rPr lang="en-US" sz="2000" dirty="0" smtClean="0"/>
              <a:t>Community </a:t>
            </a:r>
            <a:r>
              <a:rPr lang="en-US" sz="2000" dirty="0"/>
              <a:t>service </a:t>
            </a:r>
          </a:p>
          <a:p>
            <a:r>
              <a:rPr lang="en-US" sz="2400" dirty="0" smtClean="0"/>
              <a:t>Focus </a:t>
            </a:r>
            <a:r>
              <a:rPr lang="en-US" sz="2400" dirty="0"/>
              <a:t>on 21st Century skills acquisition and application </a:t>
            </a:r>
          </a:p>
          <a:p>
            <a:r>
              <a:rPr lang="en-US" sz="2400" dirty="0" smtClean="0"/>
              <a:t>Defined </a:t>
            </a:r>
            <a:r>
              <a:rPr lang="en-US" sz="2400" dirty="0"/>
              <a:t>postsecondary pathway through 4-year university with associated college credit opportunities during high school </a:t>
            </a:r>
          </a:p>
          <a:p>
            <a:r>
              <a:rPr lang="en-US" sz="2400" dirty="0" smtClean="0"/>
              <a:t>Recommended </a:t>
            </a:r>
            <a:r>
              <a:rPr lang="en-US" sz="2400" dirty="0"/>
              <a:t>supplemental core academic courses that include at least one AP or IB course </a:t>
            </a:r>
          </a:p>
          <a:p>
            <a:r>
              <a:rPr lang="en-US" sz="2400" dirty="0"/>
              <a:t>S</a:t>
            </a:r>
            <a:r>
              <a:rPr lang="en-US" sz="2400" dirty="0" smtClean="0"/>
              <a:t>tandards </a:t>
            </a:r>
            <a:r>
              <a:rPr lang="en-US" sz="2400" dirty="0"/>
              <a:t>based curricula and instruction </a:t>
            </a:r>
          </a:p>
          <a:p>
            <a:r>
              <a:rPr lang="en-US" sz="2400" dirty="0" smtClean="0"/>
              <a:t>Assessment </a:t>
            </a:r>
            <a:r>
              <a:rPr lang="en-US" sz="2400" dirty="0"/>
              <a:t>tools and systematic methods for </a:t>
            </a:r>
            <a:endParaRPr lang="en-US" sz="2400" dirty="0" smtClean="0"/>
          </a:p>
          <a:p>
            <a:pPr marL="0" indent="0">
              <a:lnSpc>
                <a:spcPct val="120000"/>
              </a:lnSpc>
              <a:spcBef>
                <a:spcPts val="0"/>
              </a:spcBef>
              <a:buNone/>
            </a:pPr>
            <a:r>
              <a:rPr lang="en-US" sz="2400" dirty="0"/>
              <a:t> </a:t>
            </a:r>
            <a:r>
              <a:rPr lang="en-US" sz="2400" dirty="0" smtClean="0"/>
              <a:t>    gathering </a:t>
            </a:r>
            <a:r>
              <a:rPr lang="en-US" sz="2400" dirty="0"/>
              <a:t>annual student performance </a:t>
            </a:r>
            <a:r>
              <a:rPr lang="en-US" sz="2400" dirty="0" smtClean="0"/>
              <a:t>data</a:t>
            </a:r>
            <a:endParaRPr lang="en-US" sz="2400" dirty="0"/>
          </a:p>
        </p:txBody>
      </p:sp>
      <p:sp>
        <p:nvSpPr>
          <p:cNvPr id="5" name="Title 1"/>
          <p:cNvSpPr>
            <a:spLocks noGrp="1"/>
          </p:cNvSpPr>
          <p:nvPr>
            <p:ph type="title"/>
          </p:nvPr>
        </p:nvSpPr>
        <p:spPr>
          <a:xfrm>
            <a:off x="685800" y="274638"/>
            <a:ext cx="7772400" cy="1143000"/>
          </a:xfrm>
        </p:spPr>
        <p:txBody>
          <a:bodyPr/>
          <a:lstStyle/>
          <a:p>
            <a:r>
              <a:rPr lang="en-US" dirty="0" smtClean="0">
                <a:latin typeface="Tempus Sans ITC" pitchFamily="82" charset="0"/>
              </a:rPr>
              <a:t>Instructional components</a:t>
            </a:r>
            <a:endParaRPr lang="en-US" dirty="0">
              <a:latin typeface="Tempus Sans ITC" pitchFamily="82" charset="0"/>
            </a:endParaRPr>
          </a:p>
        </p:txBody>
      </p:sp>
      <p:pic>
        <p:nvPicPr>
          <p:cNvPr id="7"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2181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85800" y="274638"/>
            <a:ext cx="7772400" cy="1143000"/>
          </a:xfrm>
        </p:spPr>
        <p:txBody>
          <a:bodyPr/>
          <a:lstStyle/>
          <a:p>
            <a:r>
              <a:rPr lang="en-US" dirty="0" smtClean="0">
                <a:latin typeface="Tempus Sans ITC" pitchFamily="82" charset="0"/>
              </a:rPr>
              <a:t>Sample Signature Program </a:t>
            </a:r>
            <a:endParaRPr lang="en-US" dirty="0">
              <a:latin typeface="Tempus Sans ITC" pitchFamily="82" charset="0"/>
            </a:endParaRPr>
          </a:p>
        </p:txBody>
      </p:sp>
      <p:pic>
        <p:nvPicPr>
          <p:cNvPr id="6"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397280285"/>
              </p:ext>
            </p:extLst>
          </p:nvPr>
        </p:nvGraphicFramePr>
        <p:xfrm>
          <a:off x="685800" y="2133601"/>
          <a:ext cx="7772399" cy="3429000"/>
        </p:xfrm>
        <a:graphic>
          <a:graphicData uri="http://schemas.openxmlformats.org/drawingml/2006/table">
            <a:tbl>
              <a:tblPr firstRow="1" firstCol="1" bandRow="1">
                <a:tableStyleId>{5C22544A-7EE6-4342-B048-85BDC9FD1C3A}</a:tableStyleId>
              </a:tblPr>
              <a:tblGrid>
                <a:gridCol w="457017"/>
                <a:gridCol w="1046165"/>
                <a:gridCol w="923361"/>
                <a:gridCol w="952896"/>
                <a:gridCol w="1078809"/>
                <a:gridCol w="1035284"/>
                <a:gridCol w="1095908"/>
                <a:gridCol w="1182959"/>
              </a:tblGrid>
              <a:tr h="267669">
                <a:tc>
                  <a:txBody>
                    <a:bodyPr/>
                    <a:lstStyle/>
                    <a:p>
                      <a:pPr marL="0" marR="0">
                        <a:lnSpc>
                          <a:spcPct val="115000"/>
                        </a:lnSpc>
                        <a:spcBef>
                          <a:spcPts val="0"/>
                        </a:spcBef>
                        <a:spcAft>
                          <a:spcPts val="0"/>
                        </a:spcAft>
                      </a:pPr>
                      <a:r>
                        <a:rPr lang="en-US" sz="900" dirty="0">
                          <a:effectLst/>
                        </a:rPr>
                        <a:t> </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900">
                          <a:effectLst/>
                        </a:rPr>
                        <a:t>English</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900">
                          <a:effectLst/>
                        </a:rPr>
                        <a:t>Math</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900">
                          <a:effectLst/>
                        </a:rPr>
                        <a:t>Social Stud</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900">
                          <a:effectLst/>
                        </a:rPr>
                        <a:t>Science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900" dirty="0">
                          <a:effectLst/>
                        </a:rPr>
                        <a:t>Academy</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900">
                          <a:effectLst/>
                        </a:rPr>
                        <a:t>Academy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900">
                          <a:effectLst/>
                        </a:rPr>
                        <a:t>Academy</a:t>
                      </a:r>
                      <a:endParaRPr lang="en-US" sz="1100">
                        <a:effectLst/>
                        <a:latin typeface="Calibri"/>
                        <a:ea typeface="Calibri"/>
                        <a:cs typeface="Times New Roman"/>
                      </a:endParaRPr>
                    </a:p>
                  </a:txBody>
                  <a:tcPr marL="68580" marR="68580" marT="0" marB="0"/>
                </a:tc>
              </a:tr>
              <a:tr h="614790">
                <a:tc>
                  <a:txBody>
                    <a:bodyPr/>
                    <a:lstStyle/>
                    <a:p>
                      <a:pPr marL="0" marR="0">
                        <a:lnSpc>
                          <a:spcPct val="115000"/>
                        </a:lnSpc>
                        <a:spcBef>
                          <a:spcPts val="0"/>
                        </a:spcBef>
                        <a:spcAft>
                          <a:spcPts val="0"/>
                        </a:spcAft>
                      </a:pPr>
                      <a:r>
                        <a:rPr lang="en-US" sz="900">
                          <a:effectLst/>
                        </a:rPr>
                        <a:t>9</a:t>
                      </a:r>
                      <a:r>
                        <a:rPr lang="en-US" sz="900" baseline="30000">
                          <a:effectLst/>
                        </a:rPr>
                        <a:t>th</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a:effectLst/>
                        </a:rPr>
                        <a:t>English 1-2</a:t>
                      </a:r>
                      <a:endParaRPr lang="en-US" sz="1100">
                        <a:effectLst/>
                      </a:endParaRPr>
                    </a:p>
                    <a:p>
                      <a:pPr marL="0" marR="0">
                        <a:lnSpc>
                          <a:spcPct val="115000"/>
                        </a:lnSpc>
                        <a:spcBef>
                          <a:spcPts val="0"/>
                        </a:spcBef>
                        <a:spcAft>
                          <a:spcPts val="0"/>
                        </a:spcAft>
                      </a:pPr>
                      <a:r>
                        <a:rPr lang="en-US" sz="800">
                          <a:effectLst/>
                        </a:rPr>
                        <a:t>English 1-2 (H)</a:t>
                      </a:r>
                      <a:endParaRPr lang="en-US" sz="1100">
                        <a:effectLst/>
                        <a:latin typeface="Calibri"/>
                        <a:ea typeface="Calibri"/>
                        <a:cs typeface="Times New Roman"/>
                      </a:endParaRPr>
                    </a:p>
                  </a:txBody>
                  <a:tcPr marL="68580" marR="68580" marT="0" marB="0"/>
                </a:tc>
                <a:tc rowSpan="2">
                  <a:txBody>
                    <a:bodyPr/>
                    <a:lstStyle/>
                    <a:p>
                      <a:pPr marL="0" marR="0">
                        <a:lnSpc>
                          <a:spcPct val="115000"/>
                        </a:lnSpc>
                        <a:spcBef>
                          <a:spcPts val="0"/>
                        </a:spcBef>
                        <a:spcAft>
                          <a:spcPts val="0"/>
                        </a:spcAft>
                      </a:pPr>
                      <a:r>
                        <a:rPr lang="en-US" sz="800" dirty="0">
                          <a:effectLst/>
                        </a:rPr>
                        <a:t>Algebra</a:t>
                      </a:r>
                      <a:endParaRPr lang="en-US" sz="1100" dirty="0">
                        <a:effectLst/>
                      </a:endParaRPr>
                    </a:p>
                    <a:p>
                      <a:pPr marL="0" marR="0">
                        <a:lnSpc>
                          <a:spcPct val="115000"/>
                        </a:lnSpc>
                        <a:spcBef>
                          <a:spcPts val="0"/>
                        </a:spcBef>
                        <a:spcAft>
                          <a:spcPts val="0"/>
                        </a:spcAft>
                      </a:pPr>
                      <a:r>
                        <a:rPr lang="en-US" sz="800" dirty="0">
                          <a:effectLst/>
                        </a:rPr>
                        <a:t>Geometry</a:t>
                      </a:r>
                      <a:endParaRPr lang="en-US" sz="1100" dirty="0">
                        <a:effectLst/>
                      </a:endParaRPr>
                    </a:p>
                    <a:p>
                      <a:pPr marL="0" marR="0">
                        <a:lnSpc>
                          <a:spcPct val="115000"/>
                        </a:lnSpc>
                        <a:spcBef>
                          <a:spcPts val="0"/>
                        </a:spcBef>
                        <a:spcAft>
                          <a:spcPts val="0"/>
                        </a:spcAft>
                      </a:pPr>
                      <a:r>
                        <a:rPr lang="en-US" sz="800" b="1" dirty="0" err="1">
                          <a:solidFill>
                            <a:srgbClr val="FF0000"/>
                          </a:solidFill>
                          <a:effectLst/>
                        </a:rPr>
                        <a:t>Frml</a:t>
                      </a:r>
                      <a:r>
                        <a:rPr lang="en-US" sz="800" b="1" dirty="0">
                          <a:solidFill>
                            <a:srgbClr val="FF0000"/>
                          </a:solidFill>
                          <a:effectLst/>
                        </a:rPr>
                        <a:t> Geometry</a:t>
                      </a:r>
                      <a:endParaRPr lang="en-US" sz="1100" b="1" dirty="0">
                        <a:solidFill>
                          <a:srgbClr val="FF0000"/>
                        </a:solidFill>
                        <a:effectLst/>
                      </a:endParaRPr>
                    </a:p>
                    <a:p>
                      <a:pPr marL="0" marR="0">
                        <a:lnSpc>
                          <a:spcPct val="115000"/>
                        </a:lnSpc>
                        <a:spcBef>
                          <a:spcPts val="0"/>
                        </a:spcBef>
                        <a:spcAft>
                          <a:spcPts val="0"/>
                        </a:spcAft>
                      </a:pPr>
                      <a:r>
                        <a:rPr lang="en-US" sz="800" b="1" dirty="0">
                          <a:solidFill>
                            <a:srgbClr val="FF0000"/>
                          </a:solidFill>
                          <a:effectLst/>
                        </a:rPr>
                        <a:t>Algebra 2</a:t>
                      </a:r>
                      <a:endParaRPr lang="en-US" sz="1100" b="1" dirty="0">
                        <a:solidFill>
                          <a:srgbClr val="FF0000"/>
                        </a:solidFill>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800">
                          <a:effectLst/>
                        </a:rPr>
                        <a:t>PE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dirty="0">
                          <a:effectLst/>
                        </a:rPr>
                        <a:t>Biology</a:t>
                      </a:r>
                      <a:endParaRPr lang="en-US" sz="1100" dirty="0">
                        <a:effectLst/>
                      </a:endParaRPr>
                    </a:p>
                    <a:p>
                      <a:pPr marL="0" marR="0">
                        <a:lnSpc>
                          <a:spcPct val="115000"/>
                        </a:lnSpc>
                        <a:spcBef>
                          <a:spcPts val="0"/>
                        </a:spcBef>
                        <a:spcAft>
                          <a:spcPts val="0"/>
                        </a:spcAft>
                      </a:pPr>
                      <a:r>
                        <a:rPr lang="en-US" sz="800" dirty="0">
                          <a:effectLst/>
                        </a:rPr>
                        <a:t>Biology (H)</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Health  AND</a:t>
                      </a:r>
                      <a:endParaRPr lang="en-US" sz="1100">
                        <a:effectLst/>
                      </a:endParaRPr>
                    </a:p>
                    <a:p>
                      <a:pPr marL="0" marR="0">
                        <a:lnSpc>
                          <a:spcPct val="115000"/>
                        </a:lnSpc>
                        <a:spcBef>
                          <a:spcPts val="0"/>
                        </a:spcBef>
                        <a:spcAft>
                          <a:spcPts val="0"/>
                        </a:spcAft>
                      </a:pPr>
                      <a:r>
                        <a:rPr lang="en-US" sz="1000">
                          <a:effectLst/>
                        </a:rPr>
                        <a:t>(.5) elective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Metals I  or</a:t>
                      </a:r>
                      <a:endParaRPr lang="en-US" sz="1100">
                        <a:effectLst/>
                      </a:endParaRPr>
                    </a:p>
                    <a:p>
                      <a:pPr marL="0" marR="0">
                        <a:lnSpc>
                          <a:spcPct val="115000"/>
                        </a:lnSpc>
                        <a:spcBef>
                          <a:spcPts val="0"/>
                        </a:spcBef>
                        <a:spcAft>
                          <a:spcPts val="0"/>
                        </a:spcAft>
                      </a:pPr>
                      <a:r>
                        <a:rPr lang="en-US" sz="1000">
                          <a:effectLst/>
                        </a:rPr>
                        <a:t>Auto I</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CADD I</a:t>
                      </a:r>
                      <a:endParaRPr lang="en-US" sz="1100">
                        <a:effectLst/>
                        <a:latin typeface="Calibri"/>
                        <a:ea typeface="Calibri"/>
                        <a:cs typeface="Times New Roman"/>
                      </a:endParaRPr>
                    </a:p>
                  </a:txBody>
                  <a:tcPr marL="68580" marR="68580" marT="0" marB="0"/>
                </a:tc>
              </a:tr>
              <a:tr h="614790">
                <a:tc>
                  <a:txBody>
                    <a:bodyPr/>
                    <a:lstStyle/>
                    <a:p>
                      <a:pPr marL="0" marR="0">
                        <a:lnSpc>
                          <a:spcPct val="115000"/>
                        </a:lnSpc>
                        <a:spcBef>
                          <a:spcPts val="0"/>
                        </a:spcBef>
                        <a:spcAft>
                          <a:spcPts val="0"/>
                        </a:spcAft>
                      </a:pPr>
                      <a:r>
                        <a:rPr lang="en-US" sz="900">
                          <a:effectLst/>
                        </a:rPr>
                        <a:t>10</a:t>
                      </a:r>
                      <a:r>
                        <a:rPr lang="en-US" sz="900" baseline="30000">
                          <a:effectLst/>
                        </a:rPr>
                        <a:t>th</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a:effectLst/>
                        </a:rPr>
                        <a:t>English 3-4</a:t>
                      </a:r>
                      <a:endParaRPr lang="en-US" sz="1100">
                        <a:effectLst/>
                      </a:endParaRPr>
                    </a:p>
                    <a:p>
                      <a:pPr marL="0" marR="0">
                        <a:lnSpc>
                          <a:spcPct val="115000"/>
                        </a:lnSpc>
                        <a:spcBef>
                          <a:spcPts val="0"/>
                        </a:spcBef>
                        <a:spcAft>
                          <a:spcPts val="0"/>
                        </a:spcAft>
                      </a:pPr>
                      <a:r>
                        <a:rPr lang="en-US" sz="800">
                          <a:effectLst/>
                        </a:rPr>
                        <a:t>English 3-4 (H)</a:t>
                      </a:r>
                      <a:endParaRPr lang="en-US" sz="1100">
                        <a:effectLst/>
                        <a:latin typeface="Calibri"/>
                        <a:ea typeface="Calibri"/>
                        <a:cs typeface="Times New Roman"/>
                      </a:endParaRPr>
                    </a:p>
                  </a:txBody>
                  <a:tcPr marL="68580" marR="68580" marT="0" marB="0"/>
                </a:tc>
                <a:tc vMerge="1">
                  <a:txBody>
                    <a:bodyPr/>
                    <a:lstStyle/>
                    <a:p>
                      <a:endParaRPr lang="en-US"/>
                    </a:p>
                  </a:txBody>
                  <a:tcPr/>
                </a:tc>
                <a:tc>
                  <a:txBody>
                    <a:bodyPr/>
                    <a:lstStyle/>
                    <a:p>
                      <a:pPr marL="0" marR="0">
                        <a:lnSpc>
                          <a:spcPct val="115000"/>
                        </a:lnSpc>
                        <a:spcBef>
                          <a:spcPts val="0"/>
                        </a:spcBef>
                        <a:spcAft>
                          <a:spcPts val="0"/>
                        </a:spcAft>
                      </a:pPr>
                      <a:r>
                        <a:rPr lang="en-US" sz="800">
                          <a:effectLst/>
                        </a:rPr>
                        <a:t>W. History</a:t>
                      </a:r>
                      <a:endParaRPr lang="en-US" sz="1100">
                        <a:effectLst/>
                      </a:endParaRPr>
                    </a:p>
                    <a:p>
                      <a:pPr marL="0" marR="0">
                        <a:lnSpc>
                          <a:spcPct val="115000"/>
                        </a:lnSpc>
                        <a:spcBef>
                          <a:spcPts val="0"/>
                        </a:spcBef>
                        <a:spcAft>
                          <a:spcPts val="0"/>
                        </a:spcAft>
                      </a:pPr>
                      <a:r>
                        <a:rPr lang="en-US" sz="800">
                          <a:effectLst/>
                        </a:rPr>
                        <a:t>W. History (H)</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dirty="0">
                          <a:effectLst/>
                        </a:rPr>
                        <a:t>Chemistry</a:t>
                      </a:r>
                      <a:endParaRPr lang="en-US" sz="1100" dirty="0">
                        <a:effectLst/>
                      </a:endParaRPr>
                    </a:p>
                    <a:p>
                      <a:pPr marL="0" marR="0">
                        <a:lnSpc>
                          <a:spcPct val="115000"/>
                        </a:lnSpc>
                        <a:spcBef>
                          <a:spcPts val="0"/>
                        </a:spcBef>
                        <a:spcAft>
                          <a:spcPts val="0"/>
                        </a:spcAft>
                      </a:pPr>
                      <a:r>
                        <a:rPr lang="en-US" sz="800" b="1" dirty="0">
                          <a:solidFill>
                            <a:srgbClr val="FF0000"/>
                          </a:solidFill>
                          <a:effectLst/>
                        </a:rPr>
                        <a:t>Chemistry (H)</a:t>
                      </a:r>
                      <a:endParaRPr lang="en-US" sz="1100" b="1" dirty="0">
                        <a:solidFill>
                          <a:srgbClr val="FF0000"/>
                        </a:solidFill>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PE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Metals I or Auto I</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Renewable Energy Tech (RET) I</a:t>
                      </a:r>
                      <a:endParaRPr lang="en-US" sz="1100">
                        <a:effectLst/>
                        <a:latin typeface="Calibri"/>
                        <a:ea typeface="Calibri"/>
                        <a:cs typeface="Times New Roman"/>
                      </a:endParaRPr>
                    </a:p>
                  </a:txBody>
                  <a:tcPr marL="68580" marR="68580" marT="0" marB="0"/>
                </a:tc>
              </a:tr>
              <a:tr h="932130">
                <a:tc>
                  <a:txBody>
                    <a:bodyPr/>
                    <a:lstStyle/>
                    <a:p>
                      <a:pPr marL="0" marR="0">
                        <a:lnSpc>
                          <a:spcPct val="115000"/>
                        </a:lnSpc>
                        <a:spcBef>
                          <a:spcPts val="0"/>
                        </a:spcBef>
                        <a:spcAft>
                          <a:spcPts val="0"/>
                        </a:spcAft>
                      </a:pPr>
                      <a:r>
                        <a:rPr lang="en-US" sz="900">
                          <a:effectLst/>
                        </a:rPr>
                        <a:t>11</a:t>
                      </a:r>
                      <a:r>
                        <a:rPr lang="en-US" sz="900" baseline="30000">
                          <a:effectLst/>
                        </a:rPr>
                        <a:t>th</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a:effectLst/>
                        </a:rPr>
                        <a:t>English 5-6</a:t>
                      </a:r>
                      <a:endParaRPr lang="en-US" sz="1100">
                        <a:effectLst/>
                      </a:endParaRPr>
                    </a:p>
                    <a:p>
                      <a:pPr marL="0" marR="0">
                        <a:lnSpc>
                          <a:spcPct val="115000"/>
                        </a:lnSpc>
                        <a:spcBef>
                          <a:spcPts val="0"/>
                        </a:spcBef>
                        <a:spcAft>
                          <a:spcPts val="0"/>
                        </a:spcAft>
                      </a:pPr>
                      <a:r>
                        <a:rPr lang="en-US" sz="800">
                          <a:effectLst/>
                        </a:rPr>
                        <a:t>AP English 5-6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b="1" dirty="0" err="1">
                          <a:solidFill>
                            <a:srgbClr val="FF0000"/>
                          </a:solidFill>
                          <a:effectLst/>
                        </a:rPr>
                        <a:t>Alg</a:t>
                      </a:r>
                      <a:r>
                        <a:rPr lang="en-US" sz="800" b="1" dirty="0">
                          <a:solidFill>
                            <a:srgbClr val="FF0000"/>
                          </a:solidFill>
                          <a:effectLst/>
                        </a:rPr>
                        <a:t> 2</a:t>
                      </a:r>
                      <a:endParaRPr lang="en-US" sz="1100" b="1" dirty="0">
                        <a:solidFill>
                          <a:srgbClr val="FF0000"/>
                        </a:solidFill>
                        <a:effectLst/>
                      </a:endParaRPr>
                    </a:p>
                    <a:p>
                      <a:pPr marL="0" marR="0">
                        <a:lnSpc>
                          <a:spcPct val="115000"/>
                        </a:lnSpc>
                        <a:spcBef>
                          <a:spcPts val="0"/>
                        </a:spcBef>
                        <a:spcAft>
                          <a:spcPts val="0"/>
                        </a:spcAft>
                      </a:pPr>
                      <a:r>
                        <a:rPr lang="en-US" sz="800" b="0" dirty="0" err="1">
                          <a:solidFill>
                            <a:schemeClr val="bg1"/>
                          </a:solidFill>
                          <a:effectLst/>
                        </a:rPr>
                        <a:t>Prob</a:t>
                      </a:r>
                      <a:r>
                        <a:rPr lang="en-US" sz="800" b="0" dirty="0">
                          <a:solidFill>
                            <a:schemeClr val="bg1"/>
                          </a:solidFill>
                          <a:effectLst/>
                        </a:rPr>
                        <a:t>/Stats</a:t>
                      </a:r>
                      <a:endParaRPr lang="en-US" sz="1100" b="0" dirty="0">
                        <a:solidFill>
                          <a:schemeClr val="bg1"/>
                        </a:solidFill>
                        <a:effectLst/>
                      </a:endParaRPr>
                    </a:p>
                    <a:p>
                      <a:pPr marL="0" marR="0">
                        <a:lnSpc>
                          <a:spcPct val="115000"/>
                        </a:lnSpc>
                        <a:spcBef>
                          <a:spcPts val="0"/>
                        </a:spcBef>
                        <a:spcAft>
                          <a:spcPts val="0"/>
                        </a:spcAft>
                      </a:pPr>
                      <a:r>
                        <a:rPr lang="en-US" sz="800" b="1" dirty="0">
                          <a:solidFill>
                            <a:srgbClr val="FF0000"/>
                          </a:solidFill>
                          <a:effectLst/>
                        </a:rPr>
                        <a:t>Trig/Pre-</a:t>
                      </a:r>
                      <a:r>
                        <a:rPr lang="en-US" sz="800" b="1" dirty="0" err="1">
                          <a:solidFill>
                            <a:srgbClr val="FF0000"/>
                          </a:solidFill>
                          <a:effectLst/>
                        </a:rPr>
                        <a:t>Calc</a:t>
                      </a:r>
                      <a:endParaRPr lang="en-US" sz="1100" b="1" dirty="0">
                        <a:solidFill>
                          <a:srgbClr val="FF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a:effectLst/>
                        </a:rPr>
                        <a:t>U.S. History</a:t>
                      </a:r>
                      <a:endParaRPr lang="en-US" sz="1100">
                        <a:effectLst/>
                      </a:endParaRPr>
                    </a:p>
                    <a:p>
                      <a:pPr marL="0" marR="0">
                        <a:lnSpc>
                          <a:spcPct val="115000"/>
                        </a:lnSpc>
                        <a:spcBef>
                          <a:spcPts val="0"/>
                        </a:spcBef>
                        <a:spcAft>
                          <a:spcPts val="0"/>
                        </a:spcAft>
                      </a:pPr>
                      <a:r>
                        <a:rPr lang="en-US" sz="800">
                          <a:effectLst/>
                        </a:rPr>
                        <a:t>AP U.S. Hist.</a:t>
                      </a:r>
                      <a:endParaRPr lang="en-US" sz="1100">
                        <a:effectLst/>
                        <a:latin typeface="Calibri"/>
                        <a:ea typeface="Calibri"/>
                        <a:cs typeface="Times New Roman"/>
                      </a:endParaRPr>
                    </a:p>
                  </a:txBody>
                  <a:tcPr marL="68580" marR="68580" marT="0" marB="0"/>
                </a:tc>
                <a:tc rowSpan="2">
                  <a:txBody>
                    <a:bodyPr/>
                    <a:lstStyle/>
                    <a:p>
                      <a:pPr marL="0" marR="0">
                        <a:lnSpc>
                          <a:spcPct val="115000"/>
                        </a:lnSpc>
                        <a:spcBef>
                          <a:spcPts val="0"/>
                        </a:spcBef>
                        <a:spcAft>
                          <a:spcPts val="0"/>
                        </a:spcAft>
                      </a:pPr>
                      <a:r>
                        <a:rPr lang="en-US" sz="800" dirty="0">
                          <a:effectLst/>
                        </a:rPr>
                        <a:t>Physics</a:t>
                      </a:r>
                      <a:endParaRPr lang="en-US" sz="1100" dirty="0">
                        <a:effectLst/>
                      </a:endParaRPr>
                    </a:p>
                    <a:p>
                      <a:pPr marL="0" marR="0">
                        <a:lnSpc>
                          <a:spcPct val="115000"/>
                        </a:lnSpc>
                        <a:spcBef>
                          <a:spcPts val="0"/>
                        </a:spcBef>
                        <a:spcAft>
                          <a:spcPts val="0"/>
                        </a:spcAft>
                      </a:pPr>
                      <a:r>
                        <a:rPr lang="en-US" sz="800" b="1" dirty="0">
                          <a:solidFill>
                            <a:srgbClr val="FF0000"/>
                          </a:solidFill>
                          <a:effectLst/>
                        </a:rPr>
                        <a:t>AP Physics</a:t>
                      </a:r>
                      <a:endParaRPr lang="en-US" sz="1100" b="1" dirty="0">
                        <a:solidFill>
                          <a:srgbClr val="FF0000"/>
                        </a:solidFill>
                        <a:effectLst/>
                      </a:endParaRPr>
                    </a:p>
                    <a:p>
                      <a:pPr marL="0" marR="0">
                        <a:lnSpc>
                          <a:spcPct val="115000"/>
                        </a:lnSpc>
                        <a:spcBef>
                          <a:spcPts val="0"/>
                        </a:spcBef>
                        <a:spcAft>
                          <a:spcPts val="0"/>
                        </a:spcAft>
                      </a:pPr>
                      <a:r>
                        <a:rPr lang="en-US" sz="800" b="1" dirty="0">
                          <a:solidFill>
                            <a:srgbClr val="FF0000"/>
                          </a:solidFill>
                          <a:effectLst/>
                        </a:rPr>
                        <a:t>AP </a:t>
                      </a:r>
                      <a:r>
                        <a:rPr lang="en-US" sz="800" b="1" dirty="0" err="1">
                          <a:solidFill>
                            <a:srgbClr val="FF0000"/>
                          </a:solidFill>
                          <a:effectLst/>
                        </a:rPr>
                        <a:t>Enviro</a:t>
                      </a:r>
                      <a:endParaRPr lang="en-US" sz="1100" b="1" dirty="0">
                        <a:solidFill>
                          <a:srgbClr val="FF0000"/>
                        </a:solidFill>
                        <a:effectLst/>
                      </a:endParaRPr>
                    </a:p>
                    <a:p>
                      <a:pPr marL="0" marR="0">
                        <a:lnSpc>
                          <a:spcPct val="115000"/>
                        </a:lnSpc>
                        <a:spcBef>
                          <a:spcPts val="0"/>
                        </a:spcBef>
                        <a:spcAft>
                          <a:spcPts val="0"/>
                        </a:spcAft>
                      </a:pPr>
                      <a:r>
                        <a:rPr lang="en-US" sz="800" dirty="0">
                          <a:effectLst/>
                        </a:rPr>
                        <a:t> </a:t>
                      </a:r>
                      <a:endParaRPr lang="en-US" sz="1100" dirty="0">
                        <a:effectLst/>
                        <a:latin typeface="Calibri"/>
                        <a:ea typeface="Calibri"/>
                        <a:cs typeface="Times New Roman"/>
                      </a:endParaRPr>
                    </a:p>
                  </a:txBody>
                  <a:tcPr marL="68580" marR="68580" marT="0" marB="0"/>
                </a:tc>
                <a:tc gridSpan="2">
                  <a:txBody>
                    <a:bodyPr/>
                    <a:lstStyle/>
                    <a:p>
                      <a:pPr marL="0" marR="0" algn="ctr">
                        <a:lnSpc>
                          <a:spcPct val="115000"/>
                        </a:lnSpc>
                        <a:spcBef>
                          <a:spcPts val="0"/>
                        </a:spcBef>
                        <a:spcAft>
                          <a:spcPts val="0"/>
                        </a:spcAft>
                      </a:pPr>
                      <a:r>
                        <a:rPr lang="en-US" sz="1000" dirty="0">
                          <a:effectLst/>
                        </a:rPr>
                        <a:t>Auto II &amp; Lab</a:t>
                      </a:r>
                      <a:endParaRPr lang="en-US" sz="1100" dirty="0">
                        <a:effectLst/>
                      </a:endParaRPr>
                    </a:p>
                    <a:p>
                      <a:pPr marL="0" marR="0" algn="ctr">
                        <a:lnSpc>
                          <a:spcPct val="115000"/>
                        </a:lnSpc>
                        <a:spcBef>
                          <a:spcPts val="0"/>
                        </a:spcBef>
                        <a:spcAft>
                          <a:spcPts val="0"/>
                        </a:spcAft>
                      </a:pPr>
                      <a:r>
                        <a:rPr lang="en-US" sz="1000" dirty="0">
                          <a:effectLst/>
                        </a:rPr>
                        <a:t>Or</a:t>
                      </a:r>
                      <a:endParaRPr lang="en-US" sz="1100" dirty="0">
                        <a:effectLst/>
                      </a:endParaRPr>
                    </a:p>
                    <a:p>
                      <a:pPr marL="0" marR="0" algn="ctr">
                        <a:lnSpc>
                          <a:spcPct val="115000"/>
                        </a:lnSpc>
                        <a:spcBef>
                          <a:spcPts val="0"/>
                        </a:spcBef>
                        <a:spcAft>
                          <a:spcPts val="0"/>
                        </a:spcAft>
                      </a:pPr>
                      <a:r>
                        <a:rPr lang="en-US" sz="1000" dirty="0">
                          <a:effectLst/>
                        </a:rPr>
                        <a:t>Metals II &amp; Weld I (concurrent)</a:t>
                      </a:r>
                      <a:endParaRPr lang="en-US" sz="1100" dirty="0">
                        <a:effectLst/>
                        <a:latin typeface="Calibri"/>
                        <a:ea typeface="Calibri"/>
                        <a:cs typeface="Times New Roman"/>
                      </a:endParaRPr>
                    </a:p>
                  </a:txBody>
                  <a:tcPr marL="68580" marR="68580" marT="0" marB="0"/>
                </a:tc>
                <a:tc hMerge="1">
                  <a:txBody>
                    <a:bodyPr/>
                    <a:lstStyle/>
                    <a:p>
                      <a:endParaRPr lang="en-US"/>
                    </a:p>
                  </a:txBody>
                  <a:tcPr/>
                </a:tc>
                <a:tc>
                  <a:txBody>
                    <a:bodyPr/>
                    <a:lstStyle/>
                    <a:p>
                      <a:pPr marL="0" marR="0">
                        <a:lnSpc>
                          <a:spcPct val="115000"/>
                        </a:lnSpc>
                        <a:spcBef>
                          <a:spcPts val="0"/>
                        </a:spcBef>
                        <a:spcAft>
                          <a:spcPts val="0"/>
                        </a:spcAft>
                      </a:pPr>
                      <a:r>
                        <a:rPr lang="en-US" sz="1000">
                          <a:effectLst/>
                        </a:rPr>
                        <a:t>Pre-Engineering</a:t>
                      </a:r>
                      <a:endParaRPr lang="en-US" sz="1100">
                        <a:effectLst/>
                        <a:latin typeface="Calibri"/>
                        <a:ea typeface="Calibri"/>
                        <a:cs typeface="Times New Roman"/>
                      </a:endParaRPr>
                    </a:p>
                  </a:txBody>
                  <a:tcPr marL="68580" marR="68580" marT="0" marB="0"/>
                </a:tc>
              </a:tr>
              <a:tr h="999621">
                <a:tc>
                  <a:txBody>
                    <a:bodyPr/>
                    <a:lstStyle/>
                    <a:p>
                      <a:pPr marL="0" marR="0">
                        <a:lnSpc>
                          <a:spcPct val="115000"/>
                        </a:lnSpc>
                        <a:spcBef>
                          <a:spcPts val="0"/>
                        </a:spcBef>
                        <a:spcAft>
                          <a:spcPts val="0"/>
                        </a:spcAft>
                      </a:pPr>
                      <a:r>
                        <a:rPr lang="en-US" sz="900">
                          <a:effectLst/>
                        </a:rPr>
                        <a:t>12</a:t>
                      </a:r>
                      <a:r>
                        <a:rPr lang="en-US" sz="900" baseline="30000">
                          <a:effectLst/>
                        </a:rPr>
                        <a:t>th</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a:effectLst/>
                        </a:rPr>
                        <a:t>English 7-8</a:t>
                      </a:r>
                      <a:endParaRPr lang="en-US" sz="1100">
                        <a:effectLst/>
                      </a:endParaRPr>
                    </a:p>
                    <a:p>
                      <a:pPr marL="0" marR="0">
                        <a:lnSpc>
                          <a:spcPct val="115000"/>
                        </a:lnSpc>
                        <a:spcBef>
                          <a:spcPts val="0"/>
                        </a:spcBef>
                        <a:spcAft>
                          <a:spcPts val="0"/>
                        </a:spcAft>
                      </a:pPr>
                      <a:r>
                        <a:rPr lang="en-US" sz="800">
                          <a:effectLst/>
                        </a:rPr>
                        <a:t>AP English 7-8</a:t>
                      </a:r>
                      <a:endParaRPr lang="en-US" sz="1100">
                        <a:effectLst/>
                      </a:endParaRPr>
                    </a:p>
                    <a:p>
                      <a:pPr marL="0" marR="0">
                        <a:lnSpc>
                          <a:spcPct val="115000"/>
                        </a:lnSpc>
                        <a:spcBef>
                          <a:spcPts val="0"/>
                        </a:spcBef>
                        <a:spcAft>
                          <a:spcPts val="0"/>
                        </a:spcAft>
                      </a:pPr>
                      <a:r>
                        <a:rPr lang="en-US" sz="800">
                          <a:effectLst/>
                        </a:rPr>
                        <a:t>Early College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dirty="0" err="1">
                          <a:effectLst/>
                        </a:rPr>
                        <a:t>Prob</a:t>
                      </a:r>
                      <a:r>
                        <a:rPr lang="en-US" sz="800" dirty="0">
                          <a:effectLst/>
                        </a:rPr>
                        <a:t>/Stats</a:t>
                      </a:r>
                      <a:endParaRPr lang="en-US" sz="1100" dirty="0">
                        <a:effectLst/>
                      </a:endParaRPr>
                    </a:p>
                    <a:p>
                      <a:pPr marL="0" marR="0">
                        <a:lnSpc>
                          <a:spcPct val="115000"/>
                        </a:lnSpc>
                        <a:spcBef>
                          <a:spcPts val="0"/>
                        </a:spcBef>
                        <a:spcAft>
                          <a:spcPts val="0"/>
                        </a:spcAft>
                      </a:pPr>
                      <a:r>
                        <a:rPr lang="en-US" sz="800" b="1" dirty="0">
                          <a:solidFill>
                            <a:srgbClr val="FF0000"/>
                          </a:solidFill>
                          <a:effectLst/>
                        </a:rPr>
                        <a:t>Trig/Pre-</a:t>
                      </a:r>
                      <a:r>
                        <a:rPr lang="en-US" sz="800" b="1" dirty="0" err="1">
                          <a:solidFill>
                            <a:srgbClr val="FF0000"/>
                          </a:solidFill>
                          <a:effectLst/>
                        </a:rPr>
                        <a:t>Calc</a:t>
                      </a:r>
                      <a:endParaRPr lang="en-US" sz="1100" b="1" dirty="0">
                        <a:solidFill>
                          <a:srgbClr val="FF0000"/>
                        </a:solidFill>
                        <a:effectLst/>
                      </a:endParaRPr>
                    </a:p>
                    <a:p>
                      <a:pPr marL="0" marR="0">
                        <a:lnSpc>
                          <a:spcPct val="115000"/>
                        </a:lnSpc>
                        <a:spcBef>
                          <a:spcPts val="0"/>
                        </a:spcBef>
                        <a:spcAft>
                          <a:spcPts val="0"/>
                        </a:spcAft>
                      </a:pPr>
                      <a:r>
                        <a:rPr lang="en-US" sz="800" b="1" dirty="0">
                          <a:solidFill>
                            <a:srgbClr val="FF0000"/>
                          </a:solidFill>
                          <a:effectLst/>
                        </a:rPr>
                        <a:t>AP Calculus</a:t>
                      </a:r>
                      <a:endParaRPr lang="en-US" sz="1100" b="1" dirty="0">
                        <a:solidFill>
                          <a:srgbClr val="FF0000"/>
                        </a:solidFill>
                        <a:effectLst/>
                      </a:endParaRPr>
                    </a:p>
                    <a:p>
                      <a:pPr marL="0" marR="0">
                        <a:lnSpc>
                          <a:spcPct val="115000"/>
                        </a:lnSpc>
                        <a:spcBef>
                          <a:spcPts val="0"/>
                        </a:spcBef>
                        <a:spcAft>
                          <a:spcPts val="0"/>
                        </a:spcAft>
                      </a:pPr>
                      <a:r>
                        <a:rPr lang="en-US" sz="800" dirty="0">
                          <a:effectLst/>
                        </a:rPr>
                        <a:t>Early College</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800" dirty="0">
                          <a:effectLst/>
                        </a:rPr>
                        <a:t>Government</a:t>
                      </a:r>
                      <a:endParaRPr lang="en-US" sz="1100" dirty="0">
                        <a:effectLst/>
                      </a:endParaRPr>
                    </a:p>
                    <a:p>
                      <a:pPr marL="0" marR="0">
                        <a:lnSpc>
                          <a:spcPct val="115000"/>
                        </a:lnSpc>
                        <a:spcBef>
                          <a:spcPts val="0"/>
                        </a:spcBef>
                        <a:spcAft>
                          <a:spcPts val="0"/>
                        </a:spcAft>
                      </a:pPr>
                      <a:r>
                        <a:rPr lang="en-US" sz="800" dirty="0">
                          <a:effectLst/>
                        </a:rPr>
                        <a:t>AP Gov’t</a:t>
                      </a:r>
                      <a:endParaRPr lang="en-US" sz="1100" dirty="0">
                        <a:effectLst/>
                        <a:latin typeface="Calibri"/>
                        <a:ea typeface="Calibri"/>
                        <a:cs typeface="Times New Roman"/>
                      </a:endParaRPr>
                    </a:p>
                  </a:txBody>
                  <a:tcPr marL="68580" marR="68580" marT="0" marB="0"/>
                </a:tc>
                <a:tc vMerge="1">
                  <a:txBody>
                    <a:bodyPr/>
                    <a:lstStyle/>
                    <a:p>
                      <a:endParaRPr lang="en-US"/>
                    </a:p>
                  </a:txBody>
                  <a:tcPr/>
                </a:tc>
                <a:tc gridSpan="2">
                  <a:txBody>
                    <a:bodyPr/>
                    <a:lstStyle/>
                    <a:p>
                      <a:pPr marL="0" marR="0" algn="ctr">
                        <a:lnSpc>
                          <a:spcPct val="115000"/>
                        </a:lnSpc>
                        <a:spcBef>
                          <a:spcPts val="0"/>
                        </a:spcBef>
                        <a:spcAft>
                          <a:spcPts val="0"/>
                        </a:spcAft>
                      </a:pPr>
                      <a:r>
                        <a:rPr lang="en-US" sz="1000" dirty="0">
                          <a:effectLst/>
                        </a:rPr>
                        <a:t>Auto III &amp; Lab</a:t>
                      </a:r>
                      <a:endParaRPr lang="en-US" sz="1100" dirty="0">
                        <a:effectLst/>
                      </a:endParaRPr>
                    </a:p>
                    <a:p>
                      <a:pPr marL="0" marR="0" algn="ctr">
                        <a:lnSpc>
                          <a:spcPct val="115000"/>
                        </a:lnSpc>
                        <a:spcBef>
                          <a:spcPts val="0"/>
                        </a:spcBef>
                        <a:spcAft>
                          <a:spcPts val="0"/>
                        </a:spcAft>
                      </a:pPr>
                      <a:r>
                        <a:rPr lang="en-US" sz="1000" dirty="0">
                          <a:effectLst/>
                        </a:rPr>
                        <a:t>Or</a:t>
                      </a:r>
                      <a:endParaRPr lang="en-US" sz="1100" dirty="0">
                        <a:effectLst/>
                      </a:endParaRPr>
                    </a:p>
                    <a:p>
                      <a:pPr marL="0" marR="0" algn="ctr">
                        <a:lnSpc>
                          <a:spcPct val="115000"/>
                        </a:lnSpc>
                        <a:spcBef>
                          <a:spcPts val="0"/>
                        </a:spcBef>
                        <a:spcAft>
                          <a:spcPts val="0"/>
                        </a:spcAft>
                      </a:pPr>
                      <a:r>
                        <a:rPr lang="en-US" sz="1000" dirty="0">
                          <a:effectLst/>
                        </a:rPr>
                        <a:t>Metals III &amp; </a:t>
                      </a:r>
                      <a:r>
                        <a:rPr lang="en-US" sz="1000" dirty="0" smtClean="0">
                          <a:effectLst/>
                        </a:rPr>
                        <a:t>Advanced</a:t>
                      </a:r>
                      <a:r>
                        <a:rPr lang="en-US" sz="1000" baseline="0" dirty="0" smtClean="0">
                          <a:effectLst/>
                        </a:rPr>
                        <a:t> Studies</a:t>
                      </a:r>
                      <a:endParaRPr lang="en-US" sz="1100" dirty="0">
                        <a:effectLst/>
                        <a:latin typeface="Calibri"/>
                        <a:ea typeface="Calibri"/>
                        <a:cs typeface="Times New Roman"/>
                      </a:endParaRPr>
                    </a:p>
                  </a:txBody>
                  <a:tcPr marL="68580" marR="68580" marT="0" marB="0"/>
                </a:tc>
                <a:tc hMerge="1">
                  <a:txBody>
                    <a:bodyPr/>
                    <a:lstStyle/>
                    <a:p>
                      <a:endParaRPr lang="en-US"/>
                    </a:p>
                  </a:txBody>
                  <a:tcPr/>
                </a:tc>
                <a:tc>
                  <a:txBody>
                    <a:bodyPr/>
                    <a:lstStyle/>
                    <a:p>
                      <a:pPr marL="0" marR="0">
                        <a:lnSpc>
                          <a:spcPct val="115000"/>
                        </a:lnSpc>
                        <a:spcBef>
                          <a:spcPts val="0"/>
                        </a:spcBef>
                        <a:spcAft>
                          <a:spcPts val="0"/>
                        </a:spcAft>
                      </a:pPr>
                      <a:r>
                        <a:rPr lang="en-US" sz="1000" dirty="0">
                          <a:effectLst/>
                        </a:rPr>
                        <a:t>Auto AS, Work Exp., RET II or </a:t>
                      </a:r>
                      <a:endParaRPr lang="en-US" sz="1000" dirty="0" smtClean="0">
                        <a:effectLst/>
                      </a:endParaRPr>
                    </a:p>
                    <a:p>
                      <a:pPr marL="0" marR="0">
                        <a:lnSpc>
                          <a:spcPct val="115000"/>
                        </a:lnSpc>
                        <a:spcBef>
                          <a:spcPts val="0"/>
                        </a:spcBef>
                        <a:spcAft>
                          <a:spcPts val="0"/>
                        </a:spcAft>
                      </a:pPr>
                      <a:r>
                        <a:rPr lang="en-US" sz="1000" b="1" dirty="0" smtClean="0">
                          <a:solidFill>
                            <a:srgbClr val="9237AB"/>
                          </a:solidFill>
                          <a:effectLst/>
                        </a:rPr>
                        <a:t>ENG </a:t>
                      </a:r>
                      <a:r>
                        <a:rPr lang="en-US" sz="1000" b="1" dirty="0">
                          <a:solidFill>
                            <a:srgbClr val="9237AB"/>
                          </a:solidFill>
                          <a:effectLst/>
                        </a:rPr>
                        <a:t>100 </a:t>
                      </a:r>
                      <a:r>
                        <a:rPr lang="en-US" sz="800" b="1" dirty="0">
                          <a:solidFill>
                            <a:srgbClr val="9237AB"/>
                          </a:solidFill>
                          <a:effectLst/>
                        </a:rPr>
                        <a:t>(@ </a:t>
                      </a:r>
                      <a:r>
                        <a:rPr lang="en-US" sz="800" b="1" dirty="0" smtClean="0">
                          <a:solidFill>
                            <a:srgbClr val="9237AB"/>
                          </a:solidFill>
                          <a:effectLst/>
                        </a:rPr>
                        <a:t>TMCC/UNR – Dual Credit)</a:t>
                      </a:r>
                      <a:endParaRPr lang="en-US" sz="1100" b="1" dirty="0">
                        <a:solidFill>
                          <a:srgbClr val="9237AB"/>
                        </a:solidFill>
                        <a:effectLst/>
                        <a:latin typeface="Calibri"/>
                        <a:ea typeface="Calibri"/>
                        <a:cs typeface="Times New Roman"/>
                      </a:endParaRPr>
                    </a:p>
                  </a:txBody>
                  <a:tcPr marL="68580" marR="68580" marT="0" marB="0"/>
                </a:tc>
              </a:tr>
            </a:tbl>
          </a:graphicData>
        </a:graphic>
      </p:graphicFrame>
      <p:sp>
        <p:nvSpPr>
          <p:cNvPr id="3" name="TextBox 2"/>
          <p:cNvSpPr txBox="1"/>
          <p:nvPr/>
        </p:nvSpPr>
        <p:spPr>
          <a:xfrm>
            <a:off x="685800" y="1334869"/>
            <a:ext cx="6705600" cy="646331"/>
          </a:xfrm>
          <a:prstGeom prst="rect">
            <a:avLst/>
          </a:prstGeom>
          <a:noFill/>
        </p:spPr>
        <p:txBody>
          <a:bodyPr wrap="square" rtlCol="0">
            <a:spAutoFit/>
          </a:bodyPr>
          <a:lstStyle/>
          <a:p>
            <a:r>
              <a:rPr lang="en-US" dirty="0" smtClean="0"/>
              <a:t>Reed High School Civil &amp; Environmental Engineering</a:t>
            </a:r>
          </a:p>
          <a:p>
            <a:r>
              <a:rPr lang="en-US" i="1" dirty="0" smtClean="0"/>
              <a:t>Program of Study </a:t>
            </a:r>
            <a:endParaRPr lang="en-US" i="1" dirty="0"/>
          </a:p>
        </p:txBody>
      </p:sp>
    </p:spTree>
    <p:extLst>
      <p:ext uri="{BB962C8B-B14F-4D97-AF65-F5344CB8AC3E}">
        <p14:creationId xmlns:p14="http://schemas.microsoft.com/office/powerpoint/2010/main" val="7620499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609600" y="2438400"/>
            <a:ext cx="8153400" cy="3657600"/>
          </a:xfrm>
        </p:spPr>
        <p:txBody>
          <a:bodyPr>
            <a:normAutofit/>
          </a:bodyPr>
          <a:lstStyle/>
          <a:p>
            <a:pPr>
              <a:spcBef>
                <a:spcPts val="1000"/>
              </a:spcBef>
            </a:pPr>
            <a:r>
              <a:rPr lang="en-US" sz="2100" dirty="0" smtClean="0">
                <a:solidFill>
                  <a:schemeClr val="bg2">
                    <a:lumMod val="25000"/>
                  </a:schemeClr>
                </a:solidFill>
              </a:rPr>
              <a:t>Adopt marketable, brand-able Academy names that reflect the unique nature of the associated programs and the postsecondary pathway</a:t>
            </a:r>
          </a:p>
          <a:p>
            <a:pPr>
              <a:spcBef>
                <a:spcPts val="1000"/>
              </a:spcBef>
            </a:pPr>
            <a:r>
              <a:rPr lang="en-US" sz="2100" dirty="0" smtClean="0">
                <a:solidFill>
                  <a:schemeClr val="bg2">
                    <a:lumMod val="25000"/>
                  </a:schemeClr>
                </a:solidFill>
              </a:rPr>
              <a:t>Maximize the appeal and attractiveness of the facilities associated with the Academy to communicate credibility and district commitment</a:t>
            </a:r>
          </a:p>
          <a:p>
            <a:pPr>
              <a:spcBef>
                <a:spcPts val="1000"/>
              </a:spcBef>
            </a:pPr>
            <a:r>
              <a:rPr lang="en-US" sz="2100" dirty="0" smtClean="0">
                <a:solidFill>
                  <a:schemeClr val="bg2">
                    <a:lumMod val="25000"/>
                  </a:schemeClr>
                </a:solidFill>
              </a:rPr>
              <a:t>Manage and maintain strong, purposeful advisory committees for Signature and CTE pathways</a:t>
            </a:r>
          </a:p>
          <a:p>
            <a:pPr>
              <a:spcBef>
                <a:spcPts val="1000"/>
              </a:spcBef>
            </a:pPr>
            <a:r>
              <a:rPr lang="en-US" sz="2100" dirty="0" smtClean="0">
                <a:solidFill>
                  <a:schemeClr val="bg2">
                    <a:lumMod val="25000"/>
                  </a:schemeClr>
                </a:solidFill>
              </a:rPr>
              <a:t>Develop strong connections with postsecondary to ensure seamless transitions from high school</a:t>
            </a:r>
          </a:p>
          <a:p>
            <a:pPr>
              <a:spcBef>
                <a:spcPts val="1000"/>
              </a:spcBef>
            </a:pPr>
            <a:r>
              <a:rPr lang="en-US" sz="2100" dirty="0" smtClean="0">
                <a:solidFill>
                  <a:schemeClr val="bg2">
                    <a:lumMod val="25000"/>
                  </a:schemeClr>
                </a:solidFill>
              </a:rPr>
              <a:t>Better utilize existing system of internships to engage more employers</a:t>
            </a:r>
          </a:p>
        </p:txBody>
      </p:sp>
      <p:sp>
        <p:nvSpPr>
          <p:cNvPr id="3" name="Rectangle 2"/>
          <p:cNvSpPr/>
          <p:nvPr/>
        </p:nvSpPr>
        <p:spPr>
          <a:xfrm>
            <a:off x="533400" y="1219200"/>
            <a:ext cx="8458200" cy="1200329"/>
          </a:xfrm>
          <a:prstGeom prst="rect">
            <a:avLst/>
          </a:prstGeom>
        </p:spPr>
        <p:txBody>
          <a:bodyPr wrap="square">
            <a:spAutoFit/>
          </a:bodyPr>
          <a:lstStyle/>
          <a:p>
            <a:pPr marL="68580" indent="0" algn="ctr">
              <a:buNone/>
            </a:pPr>
            <a:r>
              <a:rPr lang="en-US" sz="2400" b="1" i="1" dirty="0">
                <a:solidFill>
                  <a:schemeClr val="bg2">
                    <a:lumMod val="25000"/>
                  </a:schemeClr>
                </a:solidFill>
              </a:rPr>
              <a:t>Signatures must have a goal of working successfully </a:t>
            </a:r>
            <a:r>
              <a:rPr lang="en-US" sz="2400" b="1" i="1" dirty="0" smtClean="0">
                <a:solidFill>
                  <a:schemeClr val="bg2">
                    <a:lumMod val="25000"/>
                  </a:schemeClr>
                </a:solidFill>
              </a:rPr>
              <a:t>with parents</a:t>
            </a:r>
            <a:r>
              <a:rPr lang="en-US" sz="2400" b="1" i="1" dirty="0">
                <a:solidFill>
                  <a:schemeClr val="bg2">
                    <a:lumMod val="25000"/>
                  </a:schemeClr>
                </a:solidFill>
              </a:rPr>
              <a:t>, </a:t>
            </a:r>
            <a:r>
              <a:rPr lang="en-US" sz="2400" b="1" i="1" dirty="0" smtClean="0">
                <a:solidFill>
                  <a:schemeClr val="bg2">
                    <a:lumMod val="25000"/>
                  </a:schemeClr>
                </a:solidFill>
              </a:rPr>
              <a:t> community,  businesses</a:t>
            </a:r>
            <a:r>
              <a:rPr lang="en-US" sz="2400" b="1" i="1" dirty="0">
                <a:solidFill>
                  <a:schemeClr val="bg2">
                    <a:lumMod val="25000"/>
                  </a:schemeClr>
                </a:solidFill>
              </a:rPr>
              <a:t>, </a:t>
            </a:r>
            <a:endParaRPr lang="en-US" sz="2400" b="1" i="1" dirty="0" smtClean="0">
              <a:solidFill>
                <a:schemeClr val="bg2">
                  <a:lumMod val="25000"/>
                </a:schemeClr>
              </a:solidFill>
            </a:endParaRPr>
          </a:p>
          <a:p>
            <a:pPr marL="68580" indent="0" algn="ctr">
              <a:buNone/>
            </a:pPr>
            <a:r>
              <a:rPr lang="en-US" sz="2400" b="1" i="1" dirty="0" smtClean="0">
                <a:solidFill>
                  <a:schemeClr val="bg2">
                    <a:lumMod val="25000"/>
                  </a:schemeClr>
                </a:solidFill>
              </a:rPr>
              <a:t>and postsecondary </a:t>
            </a:r>
            <a:r>
              <a:rPr lang="en-US" sz="2400" b="1" i="1" dirty="0">
                <a:solidFill>
                  <a:schemeClr val="bg2">
                    <a:lumMod val="25000"/>
                  </a:schemeClr>
                </a:solidFill>
              </a:rPr>
              <a:t>education.</a:t>
            </a:r>
          </a:p>
        </p:txBody>
      </p:sp>
      <p:sp>
        <p:nvSpPr>
          <p:cNvPr id="5" name="Title 1"/>
          <p:cNvSpPr>
            <a:spLocks noGrp="1"/>
          </p:cNvSpPr>
          <p:nvPr>
            <p:ph type="title"/>
          </p:nvPr>
        </p:nvSpPr>
        <p:spPr>
          <a:xfrm>
            <a:off x="685800" y="274638"/>
            <a:ext cx="7772400" cy="1143000"/>
          </a:xfrm>
        </p:spPr>
        <p:txBody>
          <a:bodyPr/>
          <a:lstStyle/>
          <a:p>
            <a:r>
              <a:rPr lang="en-US" dirty="0" smtClean="0">
                <a:latin typeface="Tempus Sans ITC" pitchFamily="82" charset="0"/>
              </a:rPr>
              <a:t>Community engagement</a:t>
            </a:r>
            <a:endParaRPr lang="en-US" dirty="0">
              <a:latin typeface="Tempus Sans ITC" pitchFamily="82" charset="0"/>
            </a:endParaRPr>
          </a:p>
        </p:txBody>
      </p:sp>
      <p:pic>
        <p:nvPicPr>
          <p:cNvPr id="7"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4058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33600"/>
            <a:ext cx="7772400" cy="1981200"/>
          </a:xfrm>
        </p:spPr>
        <p:txBody>
          <a:bodyPr>
            <a:normAutofit/>
          </a:bodyPr>
          <a:lstStyle/>
          <a:p>
            <a:pPr algn="ctr"/>
            <a:r>
              <a:rPr lang="en-US" b="1" dirty="0" smtClean="0">
                <a:latin typeface="Tempus Sans ITC" pitchFamily="82" charset="0"/>
              </a:rPr>
              <a:t>Foundation  for  success </a:t>
            </a:r>
            <a:br>
              <a:rPr lang="en-US" b="1" dirty="0" smtClean="0">
                <a:latin typeface="Tempus Sans ITC" pitchFamily="82" charset="0"/>
              </a:rPr>
            </a:br>
            <a:r>
              <a:rPr lang="en-US" b="1" dirty="0" smtClean="0">
                <a:latin typeface="Tempus Sans ITC" pitchFamily="82" charset="0"/>
              </a:rPr>
              <a:t>of Signatures &amp; CTE</a:t>
            </a:r>
            <a:endParaRPr lang="en-US" b="1" dirty="0">
              <a:latin typeface="Tempus Sans ITC" pitchFamily="82" charset="0"/>
            </a:endParaRPr>
          </a:p>
        </p:txBody>
      </p:sp>
      <p:pic>
        <p:nvPicPr>
          <p:cNvPr id="3"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126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NDE CTE structure</a:t>
            </a:r>
            <a:endParaRPr lang="en-US" dirty="0">
              <a:latin typeface="Tempus Sans ITC" pitchFamily="82" charset="0"/>
            </a:endParaRPr>
          </a:p>
        </p:txBody>
      </p:sp>
      <p:sp>
        <p:nvSpPr>
          <p:cNvPr id="3" name="Content Placeholder 2"/>
          <p:cNvSpPr>
            <a:spLocks noGrp="1"/>
          </p:cNvSpPr>
          <p:nvPr>
            <p:ph idx="1"/>
          </p:nvPr>
        </p:nvSpPr>
        <p:spPr>
          <a:xfrm>
            <a:off x="685800" y="1600200"/>
            <a:ext cx="8153400" cy="4495799"/>
          </a:xfrm>
        </p:spPr>
        <p:txBody>
          <a:bodyPr>
            <a:normAutofit/>
          </a:bodyPr>
          <a:lstStyle/>
          <a:p>
            <a:r>
              <a:rPr lang="en-US" sz="2600" dirty="0" smtClean="0"/>
              <a:t>CTE State Catalog with Course Sequences</a:t>
            </a:r>
          </a:p>
          <a:p>
            <a:r>
              <a:rPr lang="en-US" sz="2600" dirty="0" smtClean="0"/>
              <a:t>Standards for all courses – developed collaboratively</a:t>
            </a:r>
          </a:p>
          <a:p>
            <a:r>
              <a:rPr lang="en-US" sz="2600" dirty="0" smtClean="0"/>
              <a:t>Employability (21</a:t>
            </a:r>
            <a:r>
              <a:rPr lang="en-US" sz="2600" baseline="30000" dirty="0" smtClean="0"/>
              <a:t>st</a:t>
            </a:r>
            <a:r>
              <a:rPr lang="en-US" sz="2600" dirty="0" smtClean="0"/>
              <a:t> Century) skills are embedded</a:t>
            </a:r>
          </a:p>
          <a:p>
            <a:r>
              <a:rPr lang="en-US" sz="2600" dirty="0" smtClean="0"/>
              <a:t>Competency is measured against national measures (CTECS)</a:t>
            </a:r>
          </a:p>
          <a:p>
            <a:pPr lvl="1"/>
            <a:r>
              <a:rPr lang="en-US" sz="2000" dirty="0" smtClean="0"/>
              <a:t>Technical skills</a:t>
            </a:r>
          </a:p>
          <a:p>
            <a:pPr lvl="1"/>
            <a:r>
              <a:rPr lang="en-US" sz="2000" dirty="0" smtClean="0"/>
              <a:t>Employability</a:t>
            </a:r>
            <a:endParaRPr lang="en-US" sz="2000" dirty="0"/>
          </a:p>
        </p:txBody>
      </p:sp>
      <p:pic>
        <p:nvPicPr>
          <p:cNvPr id="4"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96000"/>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47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WCSD Advisory Committees</a:t>
            </a:r>
            <a:endParaRPr lang="en-US" dirty="0">
              <a:latin typeface="Tempus Sans ITC" pitchFamily="82" charset="0"/>
            </a:endParaRPr>
          </a:p>
        </p:txBody>
      </p:sp>
      <p:sp>
        <p:nvSpPr>
          <p:cNvPr id="3" name="Content Placeholder 2"/>
          <p:cNvSpPr>
            <a:spLocks noGrp="1"/>
          </p:cNvSpPr>
          <p:nvPr>
            <p:ph idx="1"/>
          </p:nvPr>
        </p:nvSpPr>
        <p:spPr>
          <a:xfrm>
            <a:off x="685800" y="1371600"/>
            <a:ext cx="7772400" cy="4777832"/>
          </a:xfrm>
        </p:spPr>
        <p:txBody>
          <a:bodyPr>
            <a:normAutofit/>
          </a:bodyPr>
          <a:lstStyle/>
          <a:p>
            <a:r>
              <a:rPr lang="en-US" dirty="0" smtClean="0"/>
              <a:t>Council for Career &amp; Technical Education &amp; 7 Subcommittees</a:t>
            </a:r>
          </a:p>
          <a:p>
            <a:pPr lvl="1"/>
            <a:r>
              <a:rPr lang="en-US" dirty="0" smtClean="0"/>
              <a:t>Purpose</a:t>
            </a:r>
          </a:p>
          <a:p>
            <a:pPr lvl="2"/>
            <a:r>
              <a:rPr lang="en-US" dirty="0" smtClean="0"/>
              <a:t>Provide guidance for programs and curriculum; evaluate effectiveness</a:t>
            </a:r>
          </a:p>
          <a:p>
            <a:pPr lvl="2"/>
            <a:r>
              <a:rPr lang="en-US" dirty="0" smtClean="0"/>
              <a:t>Promote, gain support for, and connect Signatures/CTE with the community</a:t>
            </a:r>
          </a:p>
          <a:p>
            <a:pPr lvl="2"/>
            <a:r>
              <a:rPr lang="en-US" dirty="0" smtClean="0"/>
              <a:t>Identify and provides resources to support programs</a:t>
            </a:r>
          </a:p>
          <a:p>
            <a:pPr lvl="2"/>
            <a:r>
              <a:rPr lang="en-US" dirty="0" smtClean="0"/>
              <a:t>Provide insight for problems presented by the district</a:t>
            </a:r>
            <a:endParaRPr lang="en-US" dirty="0"/>
          </a:p>
          <a:p>
            <a:pPr lvl="1"/>
            <a:r>
              <a:rPr lang="en-US" dirty="0" smtClean="0"/>
              <a:t>2013-14 Annual </a:t>
            </a:r>
            <a:r>
              <a:rPr lang="en-US" dirty="0"/>
              <a:t>G</a:t>
            </a:r>
            <a:r>
              <a:rPr lang="en-US" dirty="0" smtClean="0"/>
              <a:t>oals:</a:t>
            </a:r>
          </a:p>
          <a:p>
            <a:pPr lvl="2"/>
            <a:r>
              <a:rPr lang="en-US" dirty="0"/>
              <a:t>Improve student achievement on employability skills assessments through active involvement with schools, teachers &amp; students</a:t>
            </a:r>
          </a:p>
          <a:p>
            <a:pPr lvl="2"/>
            <a:r>
              <a:rPr lang="en-US" dirty="0"/>
              <a:t>Promote Signatures &amp; CTE in the </a:t>
            </a:r>
            <a:r>
              <a:rPr lang="en-US" dirty="0" smtClean="0"/>
              <a:t>community</a:t>
            </a:r>
          </a:p>
          <a:p>
            <a:pPr lvl="1"/>
            <a:r>
              <a:rPr lang="en-US" dirty="0" smtClean="0"/>
              <a:t>Employability Matrix Project</a:t>
            </a:r>
          </a:p>
          <a:p>
            <a:pPr lvl="2"/>
            <a:r>
              <a:rPr lang="en-US" dirty="0" smtClean="0"/>
              <a:t>Aligning Nevada Employability Skills for Career Readiness standards to needs of employers to create a classroom tool for students and teachers</a:t>
            </a:r>
          </a:p>
          <a:p>
            <a:pPr lvl="2"/>
            <a:r>
              <a:rPr lang="en-US" dirty="0" smtClean="0"/>
              <a:t>Over 100 educators, students and industry representatives from all sectors provided input and feedback</a:t>
            </a:r>
          </a:p>
        </p:txBody>
      </p:sp>
      <p:pic>
        <p:nvPicPr>
          <p:cNvPr id="5"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09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empus Sans ITC" pitchFamily="82" charset="0"/>
              </a:rPr>
              <a:t>Tech Prep, Dual Credit, and </a:t>
            </a:r>
            <a:r>
              <a:rPr lang="en-US" dirty="0">
                <a:latin typeface="Tempus Sans ITC" pitchFamily="82" charset="0"/>
              </a:rPr>
              <a:t/>
            </a:r>
            <a:br>
              <a:rPr lang="en-US" dirty="0">
                <a:latin typeface="Tempus Sans ITC" pitchFamily="82" charset="0"/>
              </a:rPr>
            </a:br>
            <a:r>
              <a:rPr lang="en-US" dirty="0" smtClean="0">
                <a:latin typeface="Tempus Sans ITC" pitchFamily="82" charset="0"/>
              </a:rPr>
              <a:t>Advanced Placement Courses</a:t>
            </a:r>
            <a:endParaRPr lang="en-US" dirty="0">
              <a:latin typeface="Tempus Sans ITC" pitchFamily="82" charset="0"/>
            </a:endParaRPr>
          </a:p>
        </p:txBody>
      </p:sp>
      <p:sp>
        <p:nvSpPr>
          <p:cNvPr id="3" name="Content Placeholder 2"/>
          <p:cNvSpPr>
            <a:spLocks noGrp="1"/>
          </p:cNvSpPr>
          <p:nvPr>
            <p:ph idx="1"/>
          </p:nvPr>
        </p:nvSpPr>
        <p:spPr>
          <a:xfrm>
            <a:off x="609600" y="1371600"/>
            <a:ext cx="7772400" cy="4953000"/>
          </a:xfrm>
        </p:spPr>
        <p:txBody>
          <a:bodyPr/>
          <a:lstStyle/>
          <a:p>
            <a:r>
              <a:rPr lang="en-US" dirty="0" smtClean="0"/>
              <a:t>Tech Prep:  Advanced Technical College Credit</a:t>
            </a:r>
          </a:p>
          <a:p>
            <a:pPr lvl="1"/>
            <a:r>
              <a:rPr lang="en-US" dirty="0" smtClean="0"/>
              <a:t>Restructuring - </a:t>
            </a:r>
            <a:r>
              <a:rPr lang="en-US" dirty="0"/>
              <a:t>in </a:t>
            </a:r>
            <a:r>
              <a:rPr lang="en-US" dirty="0" smtClean="0"/>
              <a:t>process at the NDE and TMCC</a:t>
            </a:r>
            <a:endParaRPr lang="en-US" dirty="0"/>
          </a:p>
          <a:p>
            <a:pPr lvl="1"/>
            <a:r>
              <a:rPr lang="en-US" dirty="0"/>
              <a:t>Rebranding </a:t>
            </a:r>
            <a:r>
              <a:rPr lang="en-US" dirty="0" smtClean="0"/>
              <a:t>name – call it what it is</a:t>
            </a:r>
            <a:endParaRPr lang="en-US" dirty="0"/>
          </a:p>
          <a:p>
            <a:pPr lvl="1"/>
            <a:r>
              <a:rPr lang="en-US" dirty="0"/>
              <a:t>Reviving </a:t>
            </a:r>
            <a:r>
              <a:rPr lang="en-US" dirty="0" smtClean="0"/>
              <a:t>importance – in the WCSD </a:t>
            </a:r>
            <a:r>
              <a:rPr lang="en-US" dirty="0"/>
              <a:t>P</a:t>
            </a:r>
            <a:r>
              <a:rPr lang="en-US" dirty="0" smtClean="0"/>
              <a:t>athway to Graduation alongside AP &amp; IB credits</a:t>
            </a:r>
            <a:endParaRPr lang="en-US" b="1" dirty="0" smtClean="0"/>
          </a:p>
          <a:p>
            <a:r>
              <a:rPr lang="en-US" dirty="0" smtClean="0"/>
              <a:t>Dual Credit Transition Courses</a:t>
            </a:r>
          </a:p>
          <a:p>
            <a:pPr lvl="1"/>
            <a:r>
              <a:rPr lang="en-US" dirty="0"/>
              <a:t>Identifying </a:t>
            </a:r>
            <a:r>
              <a:rPr lang="en-US" dirty="0" smtClean="0"/>
              <a:t>courses for certifications and degree programs</a:t>
            </a:r>
            <a:endParaRPr lang="en-US" dirty="0"/>
          </a:p>
          <a:p>
            <a:pPr lvl="1"/>
            <a:r>
              <a:rPr lang="en-US" dirty="0"/>
              <a:t>Creating accessibility</a:t>
            </a:r>
          </a:p>
          <a:p>
            <a:pPr lvl="1"/>
            <a:r>
              <a:rPr lang="en-US" dirty="0"/>
              <a:t>Supporting student success </a:t>
            </a:r>
            <a:endParaRPr lang="en-US" dirty="0" smtClean="0"/>
          </a:p>
          <a:p>
            <a:r>
              <a:rPr lang="en-US" dirty="0" smtClean="0"/>
              <a:t>Advanced Placement Academic Courses</a:t>
            </a:r>
          </a:p>
          <a:p>
            <a:pPr lvl="1"/>
            <a:r>
              <a:rPr lang="en-US" dirty="0" smtClean="0"/>
              <a:t>AP and IB courses identified and recommended for all Signature Academy programs</a:t>
            </a:r>
          </a:p>
          <a:p>
            <a:pPr lvl="1"/>
            <a:endParaRPr lang="en-US" dirty="0" smtClean="0"/>
          </a:p>
          <a:p>
            <a:pPr lvl="1"/>
            <a:endParaRPr lang="en-US" dirty="0" smtClean="0"/>
          </a:p>
        </p:txBody>
      </p:sp>
      <p:pic>
        <p:nvPicPr>
          <p:cNvPr id="5"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247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77200" cy="1325562"/>
          </a:xfrm>
        </p:spPr>
        <p:txBody>
          <a:bodyPr>
            <a:normAutofit/>
          </a:bodyPr>
          <a:lstStyle/>
          <a:p>
            <a:r>
              <a:rPr lang="en-US" sz="3200" dirty="0" smtClean="0">
                <a:latin typeface="Tempus Sans ITC" pitchFamily="82" charset="0"/>
              </a:rPr>
              <a:t>Teacher professional development</a:t>
            </a:r>
            <a:endParaRPr lang="en-US" sz="3200" dirty="0">
              <a:latin typeface="Tempus Sans ITC" pitchFamily="82" charset="0"/>
            </a:endParaRPr>
          </a:p>
        </p:txBody>
      </p:sp>
      <p:sp>
        <p:nvSpPr>
          <p:cNvPr id="3" name="Content Placeholder 2"/>
          <p:cNvSpPr>
            <a:spLocks noGrp="1"/>
          </p:cNvSpPr>
          <p:nvPr>
            <p:ph idx="1"/>
          </p:nvPr>
        </p:nvSpPr>
        <p:spPr/>
        <p:txBody>
          <a:bodyPr/>
          <a:lstStyle/>
          <a:p>
            <a:r>
              <a:rPr lang="en-US" dirty="0" smtClean="0"/>
              <a:t>Teaching to standards</a:t>
            </a:r>
          </a:p>
          <a:p>
            <a:r>
              <a:rPr lang="en-US" dirty="0" smtClean="0"/>
              <a:t>Aligning instruction with CCSS, Employability, Articulation Agreements</a:t>
            </a:r>
          </a:p>
          <a:p>
            <a:r>
              <a:rPr lang="en-US" dirty="0" smtClean="0"/>
              <a:t>Common expectations across the district</a:t>
            </a:r>
          </a:p>
          <a:p>
            <a:r>
              <a:rPr lang="en-US" dirty="0" smtClean="0"/>
              <a:t>Monthly professional development for all</a:t>
            </a:r>
          </a:p>
          <a:p>
            <a:r>
              <a:rPr lang="en-US" dirty="0" smtClean="0"/>
              <a:t>Professional Learning Communities that include postsecondary &amp; industry</a:t>
            </a:r>
            <a:endParaRPr lang="en-US" dirty="0"/>
          </a:p>
          <a:p>
            <a:r>
              <a:rPr lang="en-US" dirty="0" smtClean="0"/>
              <a:t>Collaboration with industry experts and postsecondary professors</a:t>
            </a:r>
          </a:p>
        </p:txBody>
      </p:sp>
      <p:pic>
        <p:nvPicPr>
          <p:cNvPr id="5"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148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33600"/>
            <a:ext cx="7772400" cy="1981200"/>
          </a:xfrm>
        </p:spPr>
        <p:txBody>
          <a:bodyPr>
            <a:normAutofit/>
          </a:bodyPr>
          <a:lstStyle/>
          <a:p>
            <a:pPr algn="ctr"/>
            <a:r>
              <a:rPr lang="en-US" b="1" dirty="0" smtClean="0">
                <a:latin typeface="Tempus Sans ITC" pitchFamily="82" charset="0"/>
              </a:rPr>
              <a:t>WCSD Implementation Progress</a:t>
            </a:r>
            <a:endParaRPr lang="en-US" b="1" dirty="0">
              <a:latin typeface="Tempus Sans ITC" pitchFamily="82" charset="0"/>
            </a:endParaRPr>
          </a:p>
        </p:txBody>
      </p:sp>
      <p:pic>
        <p:nvPicPr>
          <p:cNvPr id="3"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495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Superintendent’s Action Plan</a:t>
            </a:r>
            <a:endParaRPr lang="en-US" dirty="0">
              <a:latin typeface="Tempus Sans ITC" pitchFamily="82" charset="0"/>
            </a:endParaRPr>
          </a:p>
        </p:txBody>
      </p:sp>
      <p:sp>
        <p:nvSpPr>
          <p:cNvPr id="4" name="Rounded Rectangle 3"/>
          <p:cNvSpPr/>
          <p:nvPr/>
        </p:nvSpPr>
        <p:spPr bwMode="auto">
          <a:xfrm>
            <a:off x="1981200" y="1286183"/>
            <a:ext cx="6781801" cy="1076016"/>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smtClean="0">
                <a:solidFill>
                  <a:schemeClr val="bg1"/>
                </a:solidFill>
                <a:latin typeface="Arial Narrow" pitchFamily="34" charset="0"/>
                <a:cs typeface="Times New Roman" pitchFamily="18" charset="0"/>
              </a:rPr>
              <a:t>Ensure that each high school has at least one Signature Academy open for fall 2013-14</a:t>
            </a:r>
            <a:endParaRPr lang="en-US" sz="2800" dirty="0">
              <a:solidFill>
                <a:schemeClr val="bg1"/>
              </a:solidFill>
              <a:latin typeface="Arial Narrow" pitchFamily="34" charset="0"/>
              <a:cs typeface="Times New Roman" pitchFamily="18" charset="0"/>
            </a:endParaRPr>
          </a:p>
        </p:txBody>
      </p:sp>
      <p:sp>
        <p:nvSpPr>
          <p:cNvPr id="5" name="Rounded Rectangle 4"/>
          <p:cNvSpPr/>
          <p:nvPr/>
        </p:nvSpPr>
        <p:spPr bwMode="auto">
          <a:xfrm>
            <a:off x="381000" y="1286182"/>
            <a:ext cx="1219200" cy="1076017"/>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accent1">
                    <a:lumMod val="60000"/>
                    <a:lumOff val="40000"/>
                  </a:schemeClr>
                </a:solidFill>
                <a:latin typeface="Arial Narrow" pitchFamily="34" charset="0"/>
              </a:rPr>
              <a:t>Goal 1</a:t>
            </a:r>
          </a:p>
        </p:txBody>
      </p:sp>
      <p:cxnSp>
        <p:nvCxnSpPr>
          <p:cNvPr id="6" name="Straight Connector 5"/>
          <p:cNvCxnSpPr/>
          <p:nvPr/>
        </p:nvCxnSpPr>
        <p:spPr bwMode="auto">
          <a:xfrm flipH="1">
            <a:off x="1752600" y="1365558"/>
            <a:ext cx="1" cy="996643"/>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14400" y="2667000"/>
            <a:ext cx="7848601" cy="1846659"/>
          </a:xfrm>
          <a:prstGeom prst="rect">
            <a:avLst/>
          </a:prstGeom>
          <a:noFill/>
        </p:spPr>
        <p:txBody>
          <a:bodyPr wrap="square" rtlCol="0">
            <a:spAutoFit/>
          </a:bodyPr>
          <a:lstStyle/>
          <a:p>
            <a:pPr>
              <a:spcAft>
                <a:spcPts val="1200"/>
              </a:spcAft>
            </a:pPr>
            <a:r>
              <a:rPr lang="en-US" sz="2200" dirty="0" smtClean="0"/>
              <a:t>Outcome, 2013-14:</a:t>
            </a:r>
          </a:p>
          <a:p>
            <a:pPr>
              <a:spcAft>
                <a:spcPts val="1200"/>
              </a:spcAft>
            </a:pPr>
            <a:r>
              <a:rPr lang="en-US" sz="2200" dirty="0" smtClean="0"/>
              <a:t>Signature Academies in 9 Comprehensive High Schools</a:t>
            </a:r>
          </a:p>
          <a:p>
            <a:pPr>
              <a:spcAft>
                <a:spcPts val="1200"/>
              </a:spcAft>
            </a:pPr>
            <a:r>
              <a:rPr lang="en-US" sz="2200" dirty="0" smtClean="0"/>
              <a:t>Two Signature Academy Schools (one CTA, one full IB)</a:t>
            </a:r>
          </a:p>
          <a:p>
            <a:r>
              <a:rPr lang="en-US" dirty="0" smtClean="0"/>
              <a:t> </a:t>
            </a:r>
          </a:p>
        </p:txBody>
      </p:sp>
      <p:pic>
        <p:nvPicPr>
          <p:cNvPr id="8"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638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Superintendent’s Action Plan</a:t>
            </a:r>
            <a:endParaRPr lang="en-US" dirty="0">
              <a:latin typeface="Tempus Sans ITC" pitchFamily="82" charset="0"/>
            </a:endParaRPr>
          </a:p>
        </p:txBody>
      </p:sp>
      <p:sp>
        <p:nvSpPr>
          <p:cNvPr id="7" name="Rounded Rectangle 6"/>
          <p:cNvSpPr/>
          <p:nvPr/>
        </p:nvSpPr>
        <p:spPr bwMode="auto">
          <a:xfrm>
            <a:off x="1989826" y="1371600"/>
            <a:ext cx="6781801" cy="16002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smtClean="0">
                <a:solidFill>
                  <a:schemeClr val="bg1"/>
                </a:solidFill>
                <a:latin typeface="Arial Narrow" pitchFamily="34" charset="0"/>
                <a:cs typeface="Times New Roman" pitchFamily="18" charset="0"/>
              </a:rPr>
              <a:t>Create articulation agreements between each Signature Academy and UNR or TMCC so that high schools are aligned directly into            higher education</a:t>
            </a:r>
            <a:endParaRPr lang="en-US" sz="2800" dirty="0">
              <a:solidFill>
                <a:schemeClr val="bg1"/>
              </a:solidFill>
              <a:latin typeface="Arial Narrow" pitchFamily="34" charset="0"/>
              <a:cs typeface="Times New Roman" pitchFamily="18" charset="0"/>
            </a:endParaRPr>
          </a:p>
        </p:txBody>
      </p:sp>
      <p:sp>
        <p:nvSpPr>
          <p:cNvPr id="8" name="Rounded Rectangle 7"/>
          <p:cNvSpPr/>
          <p:nvPr/>
        </p:nvSpPr>
        <p:spPr bwMode="auto">
          <a:xfrm>
            <a:off x="389626" y="1371600"/>
            <a:ext cx="1219200" cy="16002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accent1">
                    <a:lumMod val="60000"/>
                    <a:lumOff val="40000"/>
                  </a:schemeClr>
                </a:solidFill>
                <a:latin typeface="Arial Narrow" pitchFamily="34" charset="0"/>
              </a:rPr>
              <a:t>Goal </a:t>
            </a:r>
            <a:r>
              <a:rPr lang="en-US" sz="3200" b="1" dirty="0" smtClean="0">
                <a:solidFill>
                  <a:schemeClr val="accent1">
                    <a:lumMod val="60000"/>
                    <a:lumOff val="40000"/>
                  </a:schemeClr>
                </a:solidFill>
                <a:latin typeface="Arial Narrow" pitchFamily="34" charset="0"/>
              </a:rPr>
              <a:t>2</a:t>
            </a:r>
            <a:endParaRPr lang="en-US" sz="3200" b="1" dirty="0">
              <a:solidFill>
                <a:schemeClr val="accent1">
                  <a:lumMod val="60000"/>
                  <a:lumOff val="40000"/>
                </a:schemeClr>
              </a:solidFill>
              <a:latin typeface="Arial Narrow" pitchFamily="34" charset="0"/>
            </a:endParaRPr>
          </a:p>
        </p:txBody>
      </p:sp>
      <p:cxnSp>
        <p:nvCxnSpPr>
          <p:cNvPr id="9" name="Straight Connector 8"/>
          <p:cNvCxnSpPr/>
          <p:nvPr/>
        </p:nvCxnSpPr>
        <p:spPr bwMode="auto">
          <a:xfrm flipH="1">
            <a:off x="1752600" y="1450975"/>
            <a:ext cx="8627" cy="1520827"/>
          </a:xfrm>
          <a:prstGeom prst="line">
            <a:avLst/>
          </a:prstGeom>
          <a:ln w="508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4800" y="3124200"/>
            <a:ext cx="8601974" cy="2923877"/>
          </a:xfrm>
          <a:prstGeom prst="rect">
            <a:avLst/>
          </a:prstGeom>
          <a:noFill/>
        </p:spPr>
        <p:txBody>
          <a:bodyPr wrap="square" rtlCol="0">
            <a:spAutoFit/>
          </a:bodyPr>
          <a:lstStyle/>
          <a:p>
            <a:pPr>
              <a:spcAft>
                <a:spcPts val="1200"/>
              </a:spcAft>
            </a:pPr>
            <a:r>
              <a:rPr lang="en-US" dirty="0" smtClean="0"/>
              <a:t>Outcomes, 2013-14:</a:t>
            </a:r>
            <a:endParaRPr lang="en-US" dirty="0"/>
          </a:p>
          <a:p>
            <a:pPr marL="285750" indent="-285750">
              <a:spcAft>
                <a:spcPts val="1200"/>
              </a:spcAft>
              <a:buFont typeface="Arial" pitchFamily="34" charset="0"/>
              <a:buChar char="•"/>
            </a:pPr>
            <a:r>
              <a:rPr lang="en-US" dirty="0" smtClean="0"/>
              <a:t>Seventeen (17 ) of 20 CTE completion pathways are associated with 6-20 Tech Prep articulated college credits</a:t>
            </a:r>
            <a:endParaRPr lang="en-US" dirty="0"/>
          </a:p>
          <a:p>
            <a:pPr marL="285750" indent="-285750">
              <a:spcAft>
                <a:spcPts val="1200"/>
              </a:spcAft>
              <a:buFont typeface="Arial" pitchFamily="34" charset="0"/>
              <a:buChar char="•"/>
            </a:pPr>
            <a:r>
              <a:rPr lang="en-US" dirty="0" smtClean="0"/>
              <a:t>Remaining 3 CTE completion pathways have been aligned with postsecondary and articulation agreements are in process</a:t>
            </a:r>
          </a:p>
          <a:p>
            <a:pPr marL="285750" indent="-285750">
              <a:spcAft>
                <a:spcPts val="1200"/>
              </a:spcAft>
              <a:buFont typeface="Arial" pitchFamily="34" charset="0"/>
              <a:buChar char="•"/>
            </a:pPr>
            <a:r>
              <a:rPr lang="en-US" dirty="0" smtClean="0"/>
              <a:t>Non-CTE completion pathways are being examined for possible articulation</a:t>
            </a:r>
            <a:endParaRPr lang="en-US" dirty="0"/>
          </a:p>
          <a:p>
            <a:pPr marL="285750" indent="-285750">
              <a:spcAft>
                <a:spcPts val="1200"/>
              </a:spcAft>
              <a:buFont typeface="Arial" pitchFamily="34" charset="0"/>
              <a:buChar char="•"/>
            </a:pPr>
            <a:r>
              <a:rPr lang="en-US" dirty="0" smtClean="0"/>
              <a:t>College transition courses to certification and/or degree programs have been identified for three of the six state programs areas (Health, Skilled &amp; Technical, IT &amp; Media)</a:t>
            </a:r>
          </a:p>
        </p:txBody>
      </p:sp>
      <p:pic>
        <p:nvPicPr>
          <p:cNvPr id="10"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2484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Enrollment data</a:t>
            </a:r>
            <a:endParaRPr lang="en-US" dirty="0">
              <a:latin typeface="Tempus Sans ITC" pitchFamily="82" charset="0"/>
            </a:endParaRPr>
          </a:p>
        </p:txBody>
      </p:sp>
      <p:pic>
        <p:nvPicPr>
          <p:cNvPr id="10"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a:spLocks noGrp="1"/>
          </p:cNvSpPr>
          <p:nvPr>
            <p:ph idx="1"/>
          </p:nvPr>
        </p:nvSpPr>
        <p:spPr>
          <a:xfrm>
            <a:off x="609600" y="1371600"/>
            <a:ext cx="7772400" cy="4953000"/>
          </a:xfrm>
        </p:spPr>
        <p:txBody>
          <a:bodyPr/>
          <a:lstStyle/>
          <a:p>
            <a:r>
              <a:rPr lang="en-US" b="1" dirty="0" smtClean="0"/>
              <a:t>Signature Academy Enrollment</a:t>
            </a:r>
          </a:p>
          <a:p>
            <a:pPr lvl="1"/>
            <a:r>
              <a:rPr lang="en-US" dirty="0" smtClean="0"/>
              <a:t>2013-14:  1823</a:t>
            </a:r>
            <a:endParaRPr lang="en-US" dirty="0"/>
          </a:p>
          <a:p>
            <a:pPr lvl="1"/>
            <a:r>
              <a:rPr lang="en-US" dirty="0" smtClean="0"/>
              <a:t>2013-14 Projected:  2288 (25% increase)</a:t>
            </a:r>
          </a:p>
          <a:p>
            <a:pPr marL="468630" lvl="1" indent="0">
              <a:buNone/>
            </a:pPr>
            <a:endParaRPr lang="en-US" b="1" dirty="0" smtClean="0"/>
          </a:p>
          <a:p>
            <a:pPr>
              <a:spcAft>
                <a:spcPts val="2400"/>
              </a:spcAft>
            </a:pPr>
            <a:r>
              <a:rPr lang="en-US" b="1" dirty="0"/>
              <a:t>CTE Enrollment, 2013-14:  </a:t>
            </a:r>
            <a:r>
              <a:rPr lang="en-US" dirty="0" smtClean="0"/>
              <a:t>7177</a:t>
            </a:r>
          </a:p>
          <a:p>
            <a:pPr>
              <a:spcAft>
                <a:spcPts val="600"/>
              </a:spcAft>
            </a:pPr>
            <a:r>
              <a:rPr lang="en-US" b="1" dirty="0"/>
              <a:t>CTE </a:t>
            </a:r>
            <a:r>
              <a:rPr lang="en-US" b="1" dirty="0" smtClean="0"/>
              <a:t>Students completing a Program </a:t>
            </a:r>
            <a:r>
              <a:rPr lang="en-US" b="1" dirty="0"/>
              <a:t>of </a:t>
            </a:r>
            <a:r>
              <a:rPr lang="en-US" b="1" dirty="0" smtClean="0"/>
              <a:t>Study</a:t>
            </a:r>
            <a:endParaRPr lang="en-US" dirty="0"/>
          </a:p>
          <a:p>
            <a:pPr lvl="1"/>
            <a:r>
              <a:rPr lang="en-US" dirty="0"/>
              <a:t>2012-13:  179</a:t>
            </a:r>
          </a:p>
          <a:p>
            <a:pPr lvl="1"/>
            <a:r>
              <a:rPr lang="en-US" dirty="0"/>
              <a:t>2013-14:  315 (78% increase)</a:t>
            </a:r>
          </a:p>
          <a:p>
            <a:pPr lvl="1"/>
            <a:r>
              <a:rPr lang="en-US" dirty="0"/>
              <a:t>2014-15, projected:  550</a:t>
            </a:r>
          </a:p>
          <a:p>
            <a:pPr marL="68580" indent="0">
              <a:buNone/>
            </a:pPr>
            <a:endParaRPr lang="en-US" dirty="0" smtClean="0"/>
          </a:p>
        </p:txBody>
      </p:sp>
    </p:spTree>
    <p:extLst>
      <p:ext uri="{BB962C8B-B14F-4D97-AF65-F5344CB8AC3E}">
        <p14:creationId xmlns:p14="http://schemas.microsoft.com/office/powerpoint/2010/main" val="7837316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empus Sans ITC" pitchFamily="82" charset="0"/>
              </a:rPr>
              <a:t>2013-14 successes</a:t>
            </a:r>
            <a:endParaRPr lang="en-US" dirty="0">
              <a:latin typeface="Tempus Sans ITC" pitchFamily="82" charset="0"/>
            </a:endParaRPr>
          </a:p>
        </p:txBody>
      </p:sp>
      <p:pic>
        <p:nvPicPr>
          <p:cNvPr id="4" name="Picture 3" descr="E:\CTE-Signatures\Logos\Signature horizontal with WCSD vertical on 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533400" y="1143000"/>
            <a:ext cx="8153400" cy="5410200"/>
          </a:xfrm>
        </p:spPr>
        <p:txBody>
          <a:bodyPr>
            <a:normAutofit/>
          </a:bodyPr>
          <a:lstStyle/>
          <a:p>
            <a:pPr>
              <a:spcBef>
                <a:spcPts val="0"/>
              </a:spcBef>
              <a:spcAft>
                <a:spcPts val="600"/>
              </a:spcAft>
            </a:pPr>
            <a:r>
              <a:rPr lang="en-US" sz="1600" b="1" dirty="0" smtClean="0"/>
              <a:t>First CTE concentrator to be recognized as a National Merit Scholarship finalist</a:t>
            </a:r>
          </a:p>
          <a:p>
            <a:pPr>
              <a:spcBef>
                <a:spcPts val="0"/>
              </a:spcBef>
              <a:spcAft>
                <a:spcPts val="600"/>
              </a:spcAft>
            </a:pPr>
            <a:r>
              <a:rPr lang="en-US" sz="1600" b="1" dirty="0" smtClean="0"/>
              <a:t>WCSD Culinary facility received accreditation from American Culinary Federation (ACF) and chef inducted into the ACF American Academy of Chefs</a:t>
            </a:r>
          </a:p>
          <a:p>
            <a:pPr>
              <a:spcBef>
                <a:spcPts val="0"/>
              </a:spcBef>
              <a:spcAft>
                <a:spcPts val="600"/>
              </a:spcAft>
            </a:pPr>
            <a:r>
              <a:rPr lang="en-US" sz="1600" b="1" dirty="0" smtClean="0"/>
              <a:t>First WCSD IB Career-related Certificate program approved</a:t>
            </a:r>
          </a:p>
          <a:p>
            <a:pPr>
              <a:spcBef>
                <a:spcPts val="0"/>
              </a:spcBef>
              <a:spcAft>
                <a:spcPts val="600"/>
              </a:spcAft>
            </a:pPr>
            <a:r>
              <a:rPr lang="en-US" sz="1600" b="1" dirty="0" smtClean="0"/>
              <a:t>Engineering students won first place in international NASA Human Exploration Rover Competition in Huntsville,  Alabama</a:t>
            </a:r>
          </a:p>
          <a:p>
            <a:pPr>
              <a:spcBef>
                <a:spcPts val="0"/>
              </a:spcBef>
              <a:spcAft>
                <a:spcPts val="600"/>
              </a:spcAft>
            </a:pPr>
            <a:r>
              <a:rPr lang="en-US" sz="1600" b="1" dirty="0" smtClean="0"/>
              <a:t>Implementation of MOU between TMCC and WCSD for college professors to provide specific professional development for IT &amp; Media teachers</a:t>
            </a:r>
          </a:p>
          <a:p>
            <a:pPr>
              <a:spcBef>
                <a:spcPts val="0"/>
              </a:spcBef>
            </a:pPr>
            <a:r>
              <a:rPr lang="en-US" sz="1600" b="1" dirty="0"/>
              <a:t>Signature/CTE Facility  Improvement Completed, In Progress, and Planned</a:t>
            </a:r>
          </a:p>
          <a:p>
            <a:pPr lvl="1">
              <a:spcBef>
                <a:spcPts val="0"/>
              </a:spcBef>
            </a:pPr>
            <a:r>
              <a:rPr lang="en-US" dirty="0"/>
              <a:t>Six schools completed renovations</a:t>
            </a:r>
          </a:p>
          <a:p>
            <a:pPr lvl="1">
              <a:spcBef>
                <a:spcPts val="0"/>
              </a:spcBef>
            </a:pPr>
            <a:r>
              <a:rPr lang="en-US" dirty="0"/>
              <a:t>Two schools currently in planning and construction phases of renovation</a:t>
            </a:r>
          </a:p>
          <a:p>
            <a:pPr lvl="1">
              <a:spcBef>
                <a:spcPts val="0"/>
              </a:spcBef>
              <a:spcAft>
                <a:spcPts val="600"/>
              </a:spcAft>
            </a:pPr>
            <a:r>
              <a:rPr lang="en-US" dirty="0"/>
              <a:t>$8.5 million approved for major upgrades to 5 schools </a:t>
            </a:r>
            <a:endParaRPr lang="en-US" sz="1600" b="1" dirty="0" smtClean="0"/>
          </a:p>
          <a:p>
            <a:pPr>
              <a:spcBef>
                <a:spcPts val="0"/>
              </a:spcBef>
              <a:spcAft>
                <a:spcPts val="600"/>
              </a:spcAft>
            </a:pPr>
            <a:r>
              <a:rPr lang="en-US" sz="1600" b="1" dirty="0" smtClean="0"/>
              <a:t>Over 425 students participated in co-curricular leadership and skills competitions</a:t>
            </a:r>
          </a:p>
          <a:p>
            <a:pPr lvl="1">
              <a:spcBef>
                <a:spcPts val="0"/>
              </a:spcBef>
            </a:pPr>
            <a:r>
              <a:rPr lang="en-US" dirty="0" smtClean="0"/>
              <a:t>100 earned medals or recognition as the top 3 in their event,</a:t>
            </a:r>
          </a:p>
          <a:p>
            <a:pPr lvl="1">
              <a:spcBef>
                <a:spcPts val="0"/>
              </a:spcBef>
            </a:pPr>
            <a:r>
              <a:rPr lang="en-US" dirty="0" smtClean="0"/>
              <a:t>28 earned a first place win or gold medal</a:t>
            </a:r>
          </a:p>
          <a:p>
            <a:pPr lvl="1">
              <a:spcBef>
                <a:spcPts val="0"/>
              </a:spcBef>
              <a:spcAft>
                <a:spcPts val="600"/>
              </a:spcAft>
            </a:pPr>
            <a:r>
              <a:rPr lang="en-US" dirty="0" smtClean="0"/>
              <a:t>3 students were elected as state officers in their student organization  </a:t>
            </a:r>
          </a:p>
          <a:p>
            <a:pPr>
              <a:spcBef>
                <a:spcPts val="0"/>
              </a:spcBef>
              <a:spcAft>
                <a:spcPts val="600"/>
              </a:spcAft>
            </a:pPr>
            <a:r>
              <a:rPr lang="en-US" sz="1600" b="1" dirty="0" smtClean="0"/>
              <a:t>KNPB will host a 30 minute discussing the value of CTE in strengthening the Nevada economy (Friday, April 25</a:t>
            </a:r>
            <a:r>
              <a:rPr lang="en-US" sz="1600" b="1" baseline="30000" dirty="0" smtClean="0"/>
              <a:t>th</a:t>
            </a:r>
            <a:r>
              <a:rPr lang="en-US" sz="1600" b="1" dirty="0" smtClean="0"/>
              <a:t>)</a:t>
            </a:r>
          </a:p>
          <a:p>
            <a:pPr marL="68580" indent="0">
              <a:spcBef>
                <a:spcPts val="0"/>
              </a:spcBef>
              <a:spcAft>
                <a:spcPts val="600"/>
              </a:spcAft>
              <a:buNone/>
            </a:pPr>
            <a:endParaRPr lang="en-US" sz="1600" b="1" dirty="0" smtClean="0"/>
          </a:p>
          <a:p>
            <a:pPr>
              <a:spcBef>
                <a:spcPts val="0"/>
              </a:spcBef>
            </a:pPr>
            <a:endParaRPr lang="en-US" sz="1600" b="1" dirty="0" smtClean="0"/>
          </a:p>
          <a:p>
            <a:pPr>
              <a:spcAft>
                <a:spcPts val="2400"/>
              </a:spcAft>
            </a:pPr>
            <a:endParaRPr lang="en-US" sz="1600" dirty="0" smtClean="0"/>
          </a:p>
          <a:p>
            <a:pPr marL="68580" indent="0">
              <a:buNone/>
            </a:pPr>
            <a:endParaRPr lang="en-US" dirty="0" smtClean="0"/>
          </a:p>
        </p:txBody>
      </p:sp>
    </p:spTree>
    <p:extLst>
      <p:ext uri="{BB962C8B-B14F-4D97-AF65-F5344CB8AC3E}">
        <p14:creationId xmlns:p14="http://schemas.microsoft.com/office/powerpoint/2010/main" val="40466847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For more information</a:t>
            </a:r>
            <a:endParaRPr lang="en-US" dirty="0"/>
          </a:p>
        </p:txBody>
      </p:sp>
      <p:sp>
        <p:nvSpPr>
          <p:cNvPr id="3" name="Content Placeholder 2"/>
          <p:cNvSpPr>
            <a:spLocks noGrp="1"/>
          </p:cNvSpPr>
          <p:nvPr>
            <p:ph idx="1"/>
          </p:nvPr>
        </p:nvSpPr>
        <p:spPr>
          <a:xfrm>
            <a:off x="685800" y="1600200"/>
            <a:ext cx="7772400" cy="4343399"/>
          </a:xfrm>
        </p:spPr>
        <p:txBody>
          <a:bodyPr/>
          <a:lstStyle/>
          <a:p>
            <a:pPr marL="68580" indent="0" algn="ctr">
              <a:buNone/>
            </a:pPr>
            <a:r>
              <a:rPr lang="en-US" sz="2200" b="1" dirty="0" smtClean="0"/>
              <a:t>Signatures &amp; CTE Department</a:t>
            </a:r>
          </a:p>
          <a:p>
            <a:pPr marL="68580" indent="0" algn="ctr">
              <a:buNone/>
            </a:pPr>
            <a:r>
              <a:rPr lang="en-US" b="1" i="1" dirty="0" smtClean="0"/>
              <a:t>Washoe County School District</a:t>
            </a:r>
          </a:p>
          <a:p>
            <a:pPr marL="68580" indent="0" algn="ctr">
              <a:buNone/>
            </a:pPr>
            <a:r>
              <a:rPr lang="en-US" dirty="0" smtClean="0"/>
              <a:t>380 Edison Way</a:t>
            </a:r>
          </a:p>
          <a:p>
            <a:pPr marL="68580" indent="0" algn="ctr">
              <a:buNone/>
            </a:pPr>
            <a:r>
              <a:rPr lang="en-US" dirty="0" smtClean="0"/>
              <a:t>Reno, NV 89502</a:t>
            </a:r>
          </a:p>
          <a:p>
            <a:pPr marL="68580" indent="0" algn="ctr">
              <a:buNone/>
            </a:pPr>
            <a:r>
              <a:rPr lang="en-US" dirty="0">
                <a:solidFill>
                  <a:srgbClr val="71D4FF"/>
                </a:solidFill>
                <a:hlinkClick r:id="rId2"/>
              </a:rPr>
              <a:t>www.washoecountyschools.org/staff/high-school-signature-academy</a:t>
            </a:r>
            <a:endParaRPr lang="en-US" dirty="0">
              <a:solidFill>
                <a:srgbClr val="71D4FF"/>
              </a:solidFill>
            </a:endParaRPr>
          </a:p>
          <a:p>
            <a:pPr marL="68580" indent="0" algn="ctr">
              <a:buNone/>
            </a:pPr>
            <a:r>
              <a:rPr lang="en-US" dirty="0" smtClean="0"/>
              <a:t>P:  775.861.1263      F: 775.861.1299</a:t>
            </a:r>
          </a:p>
          <a:p>
            <a:pPr marL="68580" indent="0" algn="ctr">
              <a:buNone/>
            </a:pPr>
            <a:endParaRPr lang="en-US" dirty="0"/>
          </a:p>
          <a:p>
            <a:pPr marL="68580" indent="0" algn="ctr">
              <a:buNone/>
            </a:pPr>
            <a:r>
              <a:rPr lang="en-US" dirty="0" smtClean="0"/>
              <a:t>Dr. Dana Ryan, Director  @ </a:t>
            </a:r>
            <a:r>
              <a:rPr lang="en-US" dirty="0" smtClean="0">
                <a:hlinkClick r:id="rId3"/>
              </a:rPr>
              <a:t>dryan@washoeschools.net</a:t>
            </a:r>
            <a:endParaRPr lang="en-US" dirty="0" smtClean="0"/>
          </a:p>
          <a:p>
            <a:pPr marL="68580" indent="0" algn="ctr">
              <a:buNone/>
            </a:pPr>
            <a:r>
              <a:rPr lang="en-US" dirty="0" smtClean="0"/>
              <a:t>Sue Wooldridge, Secretary  @ </a:t>
            </a:r>
            <a:r>
              <a:rPr lang="en-US" dirty="0" smtClean="0">
                <a:hlinkClick r:id="rId4"/>
              </a:rPr>
              <a:t>swooldridge@washoeschools.net</a:t>
            </a:r>
            <a:endParaRPr lang="en-US" dirty="0" smtClean="0"/>
          </a:p>
          <a:p>
            <a:pPr marL="68580" indent="0" algn="ctr">
              <a:buNone/>
            </a:pPr>
            <a:endParaRPr lang="en-US" dirty="0"/>
          </a:p>
          <a:p>
            <a:pPr marL="68580" indent="0" algn="ctr">
              <a:buNone/>
            </a:pPr>
            <a:endParaRPr lang="en-US" dirty="0" smtClean="0"/>
          </a:p>
          <a:p>
            <a:pPr marL="68580" indent="0" algn="ctr">
              <a:buNone/>
            </a:pPr>
            <a:endParaRPr lang="en-US" dirty="0" smtClean="0"/>
          </a:p>
        </p:txBody>
      </p:sp>
      <p:pic>
        <p:nvPicPr>
          <p:cNvPr id="5" name="Picture 3" descr="E:\CTE-Signatures\Logos\Signature horizontal with WCSD vertical on lef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9656" y="6050464"/>
            <a:ext cx="2405744" cy="65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58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CTE-Signatures\Logos\2013 Signature and CTE logo_vertical_col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441981"/>
            <a:ext cx="4973925" cy="3358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355516"/>
      </p:ext>
    </p:extLst>
  </p:cSld>
  <p:clrMapOvr>
    <a:masterClrMapping/>
  </p:clrMapOvr>
</p:sld>
</file>

<file path=ppt/theme/theme1.xml><?xml version="1.0" encoding="utf-8"?>
<a:theme xmlns:a="http://schemas.openxmlformats.org/drawingml/2006/main" name="Urban Pop">
  <a:themeElements>
    <a:clrScheme name="Custom 26">
      <a:dk1>
        <a:srgbClr val="000000"/>
      </a:dk1>
      <a:lt1>
        <a:srgbClr val="000000"/>
      </a:lt1>
      <a:dk2>
        <a:srgbClr val="EBF9FF"/>
      </a:dk2>
      <a:lt2>
        <a:srgbClr val="EBF9FF"/>
      </a:lt2>
      <a:accent1>
        <a:srgbClr val="86CE24"/>
      </a:accent1>
      <a:accent2>
        <a:srgbClr val="00A2E6"/>
      </a:accent2>
      <a:accent3>
        <a:srgbClr val="FF990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TC101859862[[fn=Urban Pop]]</Template>
  <TotalTime>2531</TotalTime>
  <Words>3021</Words>
  <Application>Microsoft Office PowerPoint</Application>
  <PresentationFormat>On-screen Show (4:3)</PresentationFormat>
  <Paragraphs>394</Paragraphs>
  <Slides>36</Slides>
  <Notes>9</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Urban Pop</vt:lpstr>
      <vt:lpstr>PowerPoint Presentation</vt:lpstr>
      <vt:lpstr>PowerPoint Presentation</vt:lpstr>
      <vt:lpstr>College and Career Readiness</vt:lpstr>
      <vt:lpstr>Achieving “readiness”</vt:lpstr>
      <vt:lpstr>Achieving “readiness”</vt:lpstr>
      <vt:lpstr>Career &amp; Technical Education</vt:lpstr>
      <vt:lpstr>Career &amp; Technical Education</vt:lpstr>
      <vt:lpstr>WCSD Strategic Plan</vt:lpstr>
      <vt:lpstr>WCSD Strategic Plan</vt:lpstr>
      <vt:lpstr>CTE &amp; Career Academies</vt:lpstr>
      <vt:lpstr>Superintendent’s Action Plan</vt:lpstr>
      <vt:lpstr>DEFINING  A SIGNATURE Academy </vt:lpstr>
      <vt:lpstr>Purpose &amp; Intent</vt:lpstr>
      <vt:lpstr>Expected outcomes  Aligned to the WCSd Strategic Plan</vt:lpstr>
      <vt:lpstr>Measures of success</vt:lpstr>
      <vt:lpstr>Signature structure </vt:lpstr>
      <vt:lpstr>Instructional Programs  &amp; Learning Methodologies</vt:lpstr>
      <vt:lpstr>Instructional Programs  &amp; Learning Methodologies</vt:lpstr>
      <vt:lpstr>Current Signature Schools &amp; Academies</vt:lpstr>
      <vt:lpstr>Current signature Schools &amp; academies</vt:lpstr>
      <vt:lpstr>Enrollment goals</vt:lpstr>
      <vt:lpstr>Instructional components</vt:lpstr>
      <vt:lpstr>Sample Signature Program </vt:lpstr>
      <vt:lpstr>Community engagement</vt:lpstr>
      <vt:lpstr>Foundation  for  success  of Signatures &amp; CTE</vt:lpstr>
      <vt:lpstr>NDE CTE structure</vt:lpstr>
      <vt:lpstr>WCSD Advisory Committees</vt:lpstr>
      <vt:lpstr>Tech Prep, Dual Credit, and  Advanced Placement Courses</vt:lpstr>
      <vt:lpstr>Teacher professional development</vt:lpstr>
      <vt:lpstr>WCSD Implementation Progress</vt:lpstr>
      <vt:lpstr>Superintendent’s Action Plan</vt:lpstr>
      <vt:lpstr>Superintendent’s Action Plan</vt:lpstr>
      <vt:lpstr>Enrollment data</vt:lpstr>
      <vt:lpstr>2013-14 successes</vt:lpstr>
      <vt:lpstr>For more information</vt:lpstr>
      <vt:lpstr>PowerPoint Presentation</vt:lpstr>
    </vt:vector>
  </TitlesOfParts>
  <Company>WCSD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Dana</dc:creator>
  <cp:lastModifiedBy>Christina Harper</cp:lastModifiedBy>
  <cp:revision>169</cp:revision>
  <cp:lastPrinted>2014-04-21T17:20:10Z</cp:lastPrinted>
  <dcterms:created xsi:type="dcterms:W3CDTF">2013-08-04T18:06:12Z</dcterms:created>
  <dcterms:modified xsi:type="dcterms:W3CDTF">2014-04-21T17:21:09Z</dcterms:modified>
</cp:coreProperties>
</file>