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8" r:id="rId2"/>
    <p:sldId id="257" r:id="rId3"/>
    <p:sldId id="259" r:id="rId4"/>
    <p:sldId id="260" r:id="rId5"/>
    <p:sldId id="261" r:id="rId6"/>
    <p:sldId id="262" r:id="rId7"/>
    <p:sldId id="263" r:id="rId8"/>
    <p:sldId id="264" r:id="rId9"/>
    <p:sldId id="266" r:id="rId10"/>
    <p:sldId id="265" r:id="rId11"/>
    <p:sldId id="267" r:id="rId12"/>
    <p:sldId id="268" r:id="rId13"/>
    <p:sldId id="311" r:id="rId14"/>
    <p:sldId id="270" r:id="rId15"/>
    <p:sldId id="271" r:id="rId16"/>
    <p:sldId id="272" r:id="rId17"/>
    <p:sldId id="312" r:id="rId18"/>
    <p:sldId id="313" r:id="rId19"/>
    <p:sldId id="314" r:id="rId20"/>
    <p:sldId id="274" r:id="rId21"/>
    <p:sldId id="275" r:id="rId22"/>
    <p:sldId id="276" r:id="rId23"/>
    <p:sldId id="277" r:id="rId24"/>
    <p:sldId id="315" r:id="rId25"/>
    <p:sldId id="278" r:id="rId26"/>
    <p:sldId id="279" r:id="rId27"/>
    <p:sldId id="316" r:id="rId28"/>
    <p:sldId id="280" r:id="rId29"/>
    <p:sldId id="281" r:id="rId30"/>
    <p:sldId id="283" r:id="rId31"/>
    <p:sldId id="284" r:id="rId32"/>
    <p:sldId id="285" r:id="rId33"/>
    <p:sldId id="317" r:id="rId34"/>
    <p:sldId id="287" r:id="rId35"/>
    <p:sldId id="286" r:id="rId36"/>
    <p:sldId id="288" r:id="rId37"/>
    <p:sldId id="289" r:id="rId38"/>
    <p:sldId id="318" r:id="rId39"/>
    <p:sldId id="290" r:id="rId40"/>
    <p:sldId id="291" r:id="rId41"/>
    <p:sldId id="292" r:id="rId42"/>
    <p:sldId id="299" r:id="rId43"/>
    <p:sldId id="319" r:id="rId44"/>
    <p:sldId id="320" r:id="rId45"/>
    <p:sldId id="321" r:id="rId46"/>
    <p:sldId id="322" r:id="rId47"/>
    <p:sldId id="300" r:id="rId48"/>
    <p:sldId id="301" r:id="rId49"/>
    <p:sldId id="302" r:id="rId50"/>
    <p:sldId id="303" r:id="rId51"/>
    <p:sldId id="304" r:id="rId52"/>
    <p:sldId id="305" r:id="rId53"/>
    <p:sldId id="306" r:id="rId54"/>
    <p:sldId id="307" r:id="rId55"/>
    <p:sldId id="310" r:id="rId56"/>
    <p:sldId id="309"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16F03-C1DC-4CCE-9CFC-0B242594A7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B5B399-0107-4E6B-8354-59B66F23F7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4892A2-B037-4C7A-84CC-AF16F59C7444}"/>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5" name="Footer Placeholder 4">
            <a:extLst>
              <a:ext uri="{FF2B5EF4-FFF2-40B4-BE49-F238E27FC236}">
                <a16:creationId xmlns:a16="http://schemas.microsoft.com/office/drawing/2014/main" id="{C181D263-74D7-46C5-9437-030CFE570C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68D0D9-21C8-4BC4-A1C7-28FDD8440AB7}"/>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1385742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F5990-0DDD-42F2-B009-4A0A8F8BC7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86AD1D-BEA3-481F-AD48-FE221E76C6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4282C-587F-4CBD-A03C-3AA8D5891126}"/>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5" name="Footer Placeholder 4">
            <a:extLst>
              <a:ext uri="{FF2B5EF4-FFF2-40B4-BE49-F238E27FC236}">
                <a16:creationId xmlns:a16="http://schemas.microsoft.com/office/drawing/2014/main" id="{836F6B26-A785-4F3A-B034-51EA9AFCC4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65B80B-ED50-4628-BFBD-FF77A2568CF6}"/>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3872193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8507-265F-4E45-AB73-FA12C410D2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6695EF-4A49-4D88-AF40-870B709F76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1AAA59-20B7-4949-9A2B-76E0C58E244B}"/>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5" name="Footer Placeholder 4">
            <a:extLst>
              <a:ext uri="{FF2B5EF4-FFF2-40B4-BE49-F238E27FC236}">
                <a16:creationId xmlns:a16="http://schemas.microsoft.com/office/drawing/2014/main" id="{790A7756-C02A-40AA-A0AC-A5D2EBA4A7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8E4F19-B638-4F68-A850-CCB6F08376DB}"/>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2139042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49BC5-8CDF-4967-97CC-5D3581BF93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7C9F05-8D18-410A-BBF3-2C0EF4C4EA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773F5E-FB9D-4B60-AF47-5C23F0AF7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55048A-0035-4F01-B29C-01C95A3A2BC4}"/>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6" name="Footer Placeholder 5">
            <a:extLst>
              <a:ext uri="{FF2B5EF4-FFF2-40B4-BE49-F238E27FC236}">
                <a16:creationId xmlns:a16="http://schemas.microsoft.com/office/drawing/2014/main" id="{1FFECFE3-4D6E-408C-BB64-CA3E0A83728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BBD9203-E245-45CF-B605-E707700BBCE3}"/>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2677549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F3B1E-0F3D-4D74-A5B1-D65A1879D9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321F97-9453-40B6-904E-0067F2894B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A2F767-BCCF-48D7-B116-22110641A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CF34D9-6A20-44AC-AB2D-0385CD288D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214EA8-8C6A-4F5A-B056-928D55E95D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7EE2DC-B5E6-4A5D-9FC1-418512DBAB4B}"/>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8" name="Footer Placeholder 7">
            <a:extLst>
              <a:ext uri="{FF2B5EF4-FFF2-40B4-BE49-F238E27FC236}">
                <a16:creationId xmlns:a16="http://schemas.microsoft.com/office/drawing/2014/main" id="{51C4F76A-FD36-4CCC-BD33-7FE2B6EF5E9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527EB9C-15A5-41BF-BCD0-A493C8E24309}"/>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628285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A8E22-EB8C-4815-9DFD-CCC41A1112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421DF0-0839-4503-81BA-9EA1921387A5}"/>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4" name="Footer Placeholder 3">
            <a:extLst>
              <a:ext uri="{FF2B5EF4-FFF2-40B4-BE49-F238E27FC236}">
                <a16:creationId xmlns:a16="http://schemas.microsoft.com/office/drawing/2014/main" id="{98D5BD7B-13C4-44B1-B0B2-2D74A995FBA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C60B802-C45F-4B19-B806-B23A09E73F41}"/>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2777295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95910F-728A-4988-AA26-08D694E3B4FA}"/>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3" name="Footer Placeholder 2">
            <a:extLst>
              <a:ext uri="{FF2B5EF4-FFF2-40B4-BE49-F238E27FC236}">
                <a16:creationId xmlns:a16="http://schemas.microsoft.com/office/drawing/2014/main" id="{D81D24CA-1833-43A2-B0DC-E631EBF387E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49C1CFC-53B2-4226-86EA-63548242B529}"/>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3678231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3F8-5A7A-4751-9652-6274548DAD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ADB1AE-B723-4A1A-81DC-A42637A4CC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C36B26-9E32-419D-9F19-2812383B2D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82608E-6470-4BA2-A272-015895D1F717}"/>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6" name="Footer Placeholder 5">
            <a:extLst>
              <a:ext uri="{FF2B5EF4-FFF2-40B4-BE49-F238E27FC236}">
                <a16:creationId xmlns:a16="http://schemas.microsoft.com/office/drawing/2014/main" id="{CDA7020B-0573-486E-90A1-AD9C953AD2A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CC6B5E-8149-416F-BA6A-6CF1EAC715D5}"/>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148986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82B93-3EC3-4521-96C3-2F50C1EB69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123D22-F49B-4AD7-932D-C5D0CD8CB0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D19A1FA-C201-4943-B28E-187636AE02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832017-B0EF-4A88-8D7D-1899E86D5117}"/>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6" name="Footer Placeholder 5">
            <a:extLst>
              <a:ext uri="{FF2B5EF4-FFF2-40B4-BE49-F238E27FC236}">
                <a16:creationId xmlns:a16="http://schemas.microsoft.com/office/drawing/2014/main" id="{7CD86ABB-3DC2-4B4A-9FF9-84F0E5BC5D7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74BBCE5-E482-4C8F-9293-7B01C9CA2BD2}"/>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3024014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F987-B65A-4D1E-9C59-5A0F90118D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99B43C-28C7-45B5-99AC-97C1BE63CE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361E67-949E-4BCA-A1F9-CE22D8AC7E00}"/>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5" name="Footer Placeholder 4">
            <a:extLst>
              <a:ext uri="{FF2B5EF4-FFF2-40B4-BE49-F238E27FC236}">
                <a16:creationId xmlns:a16="http://schemas.microsoft.com/office/drawing/2014/main" id="{14399FC1-3F48-4440-A386-B3B33B9BBC9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8BFA2F-9626-44B5-B6ED-2B165D88B464}"/>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3169250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2A8A9D-B835-4BAD-B9D7-1FD323F0C2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4A56C5-212F-42B6-9D43-E9B297CEBF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357A5E-24E6-4E86-A122-29F46724ACD5}"/>
              </a:ext>
            </a:extLst>
          </p:cNvPr>
          <p:cNvSpPr>
            <a:spLocks noGrp="1"/>
          </p:cNvSpPr>
          <p:nvPr>
            <p:ph type="dt" sz="half" idx="10"/>
          </p:nvPr>
        </p:nvSpPr>
        <p:spPr/>
        <p:txBody>
          <a:bodyPr/>
          <a:lstStyle/>
          <a:p>
            <a:fld id="{65999A07-9BFA-4DDF-9768-96C71B0C8FED}" type="datetimeFigureOut">
              <a:rPr lang="en-US" smtClean="0"/>
              <a:t>8/16/2022</a:t>
            </a:fld>
            <a:endParaRPr lang="en-US" dirty="0"/>
          </a:p>
        </p:txBody>
      </p:sp>
      <p:sp>
        <p:nvSpPr>
          <p:cNvPr id="5" name="Footer Placeholder 4">
            <a:extLst>
              <a:ext uri="{FF2B5EF4-FFF2-40B4-BE49-F238E27FC236}">
                <a16:creationId xmlns:a16="http://schemas.microsoft.com/office/drawing/2014/main" id="{C953BE35-BD9A-4C1D-80D5-A084240D6A8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89A3A7-C3A6-458F-B935-852A8696A902}"/>
              </a:ext>
            </a:extLst>
          </p:cNvPr>
          <p:cNvSpPr>
            <a:spLocks noGrp="1"/>
          </p:cNvSpPr>
          <p:nvPr>
            <p:ph type="sldNum" sz="quarter" idx="12"/>
          </p:nvPr>
        </p:nvSpPr>
        <p:spPr/>
        <p:txBody>
          <a:bodyPr/>
          <a:lstStyle/>
          <a:p>
            <a:fld id="{2AD440ED-7658-499F-A0EC-95D8E91B0DEB}" type="slidenum">
              <a:rPr lang="en-US" smtClean="0"/>
              <a:t>‹#›</a:t>
            </a:fld>
            <a:endParaRPr lang="en-US" dirty="0"/>
          </a:p>
        </p:txBody>
      </p:sp>
    </p:spTree>
    <p:extLst>
      <p:ext uri="{BB962C8B-B14F-4D97-AF65-F5344CB8AC3E}">
        <p14:creationId xmlns:p14="http://schemas.microsoft.com/office/powerpoint/2010/main" val="3001914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8D974F-7C1E-491D-8C3D-DE85573578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7F67FD-47D5-416A-B696-EC4A1DC357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8C5541-100B-4E9C-A6B4-8269EC5F99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999A07-9BFA-4DDF-9768-96C71B0C8FED}" type="datetimeFigureOut">
              <a:rPr lang="en-US" smtClean="0"/>
              <a:t>8/16/2022</a:t>
            </a:fld>
            <a:endParaRPr lang="en-US" dirty="0"/>
          </a:p>
        </p:txBody>
      </p:sp>
      <p:sp>
        <p:nvSpPr>
          <p:cNvPr id="5" name="Footer Placeholder 4">
            <a:extLst>
              <a:ext uri="{FF2B5EF4-FFF2-40B4-BE49-F238E27FC236}">
                <a16:creationId xmlns:a16="http://schemas.microsoft.com/office/drawing/2014/main" id="{DDFB7276-075E-42AE-941B-53F38E3702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4B09E39-4669-4C9F-B4B6-13233ED68C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D440ED-7658-499F-A0EC-95D8E91B0DEB}" type="slidenum">
              <a:rPr lang="en-US" smtClean="0"/>
              <a:t>‹#›</a:t>
            </a:fld>
            <a:endParaRPr lang="en-US" dirty="0"/>
          </a:p>
        </p:txBody>
      </p:sp>
    </p:spTree>
    <p:extLst>
      <p:ext uri="{BB962C8B-B14F-4D97-AF65-F5344CB8AC3E}">
        <p14:creationId xmlns:p14="http://schemas.microsoft.com/office/powerpoint/2010/main" val="2049257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schools.utah.gov/file/03242e05-4dda-4fe3-b34a-f16adab7b24a" TargetMode="External"/><Relationship Id="rId7" Type="http://schemas.openxmlformats.org/officeDocument/2006/relationships/hyperlink" Target="https://le.utah.gov/xcode/Title53E/Chapter4/53E-4-S305.html?v=C53E-4-S305_2019051420190514" TargetMode="External"/><Relationship Id="rId2" Type="http://schemas.openxmlformats.org/officeDocument/2006/relationships/hyperlink" Target="https://schools.utah.gov/file/2a1a1ecf-710e-439c-bd7d-318b0a9eb1c1" TargetMode="External"/><Relationship Id="rId1" Type="http://schemas.openxmlformats.org/officeDocument/2006/relationships/slideLayout" Target="../slideLayouts/slideLayout7.xml"/><Relationship Id="rId6" Type="http://schemas.openxmlformats.org/officeDocument/2006/relationships/hyperlink" Target="https://le.utah.gov/xcode/Title53E/Chapter4/53E-4-S304.html?v=C53E-4-S304_2019051420190514" TargetMode="External"/><Relationship Id="rId5" Type="http://schemas.openxmlformats.org/officeDocument/2006/relationships/hyperlink" Target="https://le.utah.gov/xcode/Title53E/Chapter4/53E-4-S303.html?v=C53E-4-S303_2019051420190514" TargetMode="External"/><Relationship Id="rId4" Type="http://schemas.openxmlformats.org/officeDocument/2006/relationships/hyperlink" Target="https://le.utah.gov/xcode/Title53E/Chapter4/53E-4-S301.5.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chools.utah.gov/file/03242e05-4dda-4fe3-b34a-f16adab7b24a"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chools.utah.gov/assessment/assessment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le.utah.gov/xcode/Title53E/Chapter4/53E-4-S301.5.html"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chools.utah.gov/assessment/resources?mid=1171&amp;tid=5"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chools.utah.gov/file/2a1a1ecf-710e-439c-bd7d-318b0a9eb1c1"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chools.utah.gov/file/2a1a1ecf-710e-439c-bd7d-318b0a9eb1c1"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s://schools.utah.gov/assessment/resources?mid=1171&amp;tid=5" TargetMode="External"/><Relationship Id="rId7" Type="http://schemas.openxmlformats.org/officeDocument/2006/relationships/image" Target="../media/image2.png"/><Relationship Id="rId2" Type="http://schemas.openxmlformats.org/officeDocument/2006/relationships/hyperlink" Target="https://schools.utah.gov/file/2a1a1ecf-710e-439c-bd7d-318b0a9eb1c1" TargetMode="External"/><Relationship Id="rId1" Type="http://schemas.openxmlformats.org/officeDocument/2006/relationships/slideLayout" Target="../slideLayouts/slideLayout7.xml"/><Relationship Id="rId6" Type="http://schemas.openxmlformats.org/officeDocument/2006/relationships/hyperlink" Target="https://schools.utah.gov/policy/uppac" TargetMode="External"/><Relationship Id="rId5" Type="http://schemas.openxmlformats.org/officeDocument/2006/relationships/hyperlink" Target="https://schools.utah.gov/administrativerules" TargetMode="External"/><Relationship Id="rId4" Type="http://schemas.openxmlformats.org/officeDocument/2006/relationships/hyperlink" Target="https://le.utah.gov/xcode/Title53E/53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C3C3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 name="Rectangle 4">
            <a:extLst>
              <a:ext uri="{FF2B5EF4-FFF2-40B4-BE49-F238E27FC236}">
                <a16:creationId xmlns:a16="http://schemas.microsoft.com/office/drawing/2014/main" id="{BEEE54D9-BE8A-4933-AEE2-00C9AADAEB1A}"/>
              </a:ext>
            </a:extLst>
          </p:cNvPr>
          <p:cNvSpPr/>
          <p:nvPr/>
        </p:nvSpPr>
        <p:spPr>
          <a:xfrm>
            <a:off x="731520" y="731520"/>
            <a:ext cx="6089904" cy="142646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b="1" cap="none" spc="0" dirty="0">
                <a:ln w="10160">
                  <a:solidFill>
                    <a:schemeClr val="bg1"/>
                  </a:solidFill>
                  <a:prstDash val="solid"/>
                </a:ln>
                <a:solidFill>
                  <a:srgbClr val="FFFFFF"/>
                </a:solidFill>
                <a:latin typeface="+mj-lt"/>
                <a:ea typeface="+mj-ea"/>
                <a:cs typeface="+mj-cs"/>
              </a:rPr>
              <a:t>Testing Ethics Training</a:t>
            </a:r>
          </a:p>
        </p:txBody>
      </p:sp>
      <p:sp>
        <p:nvSpPr>
          <p:cNvPr id="56" name="Rectangle 55">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8" name="Rectangle 57">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FFF6A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60" name="Rectangle 59">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56596A60-00C9-493A-89DF-F85984859EBB}"/>
              </a:ext>
            </a:extLst>
          </p:cNvPr>
          <p:cNvSpPr/>
          <p:nvPr/>
        </p:nvSpPr>
        <p:spPr>
          <a:xfrm>
            <a:off x="458920" y="2798387"/>
            <a:ext cx="6675120" cy="3283260"/>
          </a:xfrm>
          <a:prstGeom prst="rect">
            <a:avLst/>
          </a:prstGeom>
        </p:spPr>
        <p:txBody>
          <a:bodyPr vert="horz" lIns="91440" tIns="45720" rIns="91440" bIns="45720" rtlCol="0" anchor="ctr">
            <a:normAutofit/>
          </a:bodyPr>
          <a:lstStyle/>
          <a:p>
            <a:pPr indent="-228600">
              <a:lnSpc>
                <a:spcPct val="90000"/>
              </a:lnSpc>
              <a:spcBef>
                <a:spcPct val="0"/>
              </a:spcBef>
              <a:spcAft>
                <a:spcPts val="600"/>
              </a:spcAft>
              <a:buFont typeface="Arial" panose="020B0604020202020204" pitchFamily="34" charset="0"/>
              <a:buChar char="•"/>
            </a:pPr>
            <a:endParaRPr lang="en-US" sz="2000" dirty="0">
              <a:ln w="0"/>
            </a:endParaRPr>
          </a:p>
          <a:p>
            <a:pPr indent="-228600">
              <a:lnSpc>
                <a:spcPct val="90000"/>
              </a:lnSpc>
              <a:spcBef>
                <a:spcPct val="0"/>
              </a:spcBef>
              <a:spcAft>
                <a:spcPts val="600"/>
              </a:spcAft>
              <a:buFont typeface="Arial" panose="020B0604020202020204" pitchFamily="34" charset="0"/>
              <a:buChar char="•"/>
            </a:pPr>
            <a:endParaRPr lang="en-US" sz="2000" dirty="0">
              <a:ln w="0"/>
            </a:endParaRPr>
          </a:p>
          <a:p>
            <a:pPr>
              <a:lnSpc>
                <a:spcPct val="90000"/>
              </a:lnSpc>
              <a:spcBef>
                <a:spcPct val="0"/>
              </a:spcBef>
              <a:spcAft>
                <a:spcPts val="600"/>
              </a:spcAft>
            </a:pPr>
            <a:r>
              <a:rPr lang="en-US" sz="2000" dirty="0">
                <a:ln w="0"/>
              </a:rPr>
              <a:t>     </a:t>
            </a:r>
            <a:r>
              <a:rPr lang="en-US" sz="3200" dirty="0">
                <a:ln w="0"/>
              </a:rPr>
              <a:t>Utah State Board of Education  </a:t>
            </a:r>
          </a:p>
          <a:p>
            <a:pPr>
              <a:lnSpc>
                <a:spcPct val="90000"/>
              </a:lnSpc>
              <a:spcBef>
                <a:spcPct val="0"/>
              </a:spcBef>
              <a:spcAft>
                <a:spcPts val="600"/>
              </a:spcAft>
            </a:pPr>
            <a:r>
              <a:rPr lang="en-US" sz="3200" dirty="0">
                <a:ln w="0"/>
              </a:rPr>
              <a:t>                          </a:t>
            </a:r>
            <a:r>
              <a:rPr lang="en-US" sz="2800" dirty="0">
                <a:ln w="0"/>
              </a:rPr>
              <a:t>(USBE)</a:t>
            </a:r>
          </a:p>
          <a:p>
            <a:pPr>
              <a:lnSpc>
                <a:spcPct val="90000"/>
              </a:lnSpc>
              <a:spcBef>
                <a:spcPct val="0"/>
              </a:spcBef>
              <a:spcAft>
                <a:spcPts val="600"/>
              </a:spcAft>
            </a:pPr>
            <a:r>
              <a:rPr lang="en-US" sz="2800" b="0" cap="none" spc="0" dirty="0">
                <a:ln w="0"/>
              </a:rPr>
              <a:t>                       </a:t>
            </a:r>
          </a:p>
          <a:p>
            <a:pPr>
              <a:lnSpc>
                <a:spcPct val="90000"/>
              </a:lnSpc>
              <a:spcBef>
                <a:spcPct val="0"/>
              </a:spcBef>
              <a:spcAft>
                <a:spcPts val="600"/>
              </a:spcAft>
            </a:pPr>
            <a:r>
              <a:rPr lang="en-US" sz="2800" dirty="0">
                <a:ln w="0"/>
              </a:rPr>
              <a:t>                          </a:t>
            </a:r>
            <a:r>
              <a:rPr lang="en-US" sz="2800" b="0" cap="none" spc="0" dirty="0">
                <a:ln w="0"/>
              </a:rPr>
              <a:t>2022 - 2023</a:t>
            </a:r>
          </a:p>
          <a:p>
            <a:pPr indent="-228600">
              <a:lnSpc>
                <a:spcPct val="90000"/>
              </a:lnSpc>
              <a:spcBef>
                <a:spcPct val="0"/>
              </a:spcBef>
              <a:spcAft>
                <a:spcPts val="600"/>
              </a:spcAft>
              <a:buFont typeface="Arial" panose="020B0604020202020204" pitchFamily="34" charset="0"/>
              <a:buChar char="•"/>
            </a:pPr>
            <a:endParaRPr lang="en-US" sz="2000" b="0" cap="none" spc="0" dirty="0">
              <a:ln w="0"/>
            </a:endParaRPr>
          </a:p>
        </p:txBody>
      </p:sp>
      <p:pic>
        <p:nvPicPr>
          <p:cNvPr id="4" name="Picture 3" descr="Logo&#10;&#10;Description automatically generated">
            <a:extLst>
              <a:ext uri="{FF2B5EF4-FFF2-40B4-BE49-F238E27FC236}">
                <a16:creationId xmlns:a16="http://schemas.microsoft.com/office/drawing/2014/main" id="{F8BDCF72-DBE8-48A8-833F-9AA35CBDABB1}"/>
              </a:ext>
            </a:extLst>
          </p:cNvPr>
          <p:cNvPicPr>
            <a:picLocks noChangeAspect="1"/>
          </p:cNvPicPr>
          <p:nvPr/>
        </p:nvPicPr>
        <p:blipFill rotWithShape="1">
          <a:blip r:embed="rId2"/>
          <a:srcRect l="9924"/>
          <a:stretch/>
        </p:blipFill>
        <p:spPr>
          <a:xfrm>
            <a:off x="8196434" y="3098274"/>
            <a:ext cx="3125974" cy="2914900"/>
          </a:xfrm>
          <a:prstGeom prst="rect">
            <a:avLst/>
          </a:prstGeom>
        </p:spPr>
      </p:pic>
    </p:spTree>
    <p:extLst>
      <p:ext uri="{BB962C8B-B14F-4D97-AF65-F5344CB8AC3E}">
        <p14:creationId xmlns:p14="http://schemas.microsoft.com/office/powerpoint/2010/main" val="3950309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Rectangle 3">
            <a:extLst>
              <a:ext uri="{FF2B5EF4-FFF2-40B4-BE49-F238E27FC236}">
                <a16:creationId xmlns:a16="http://schemas.microsoft.com/office/drawing/2014/main" id="{CA46B15C-7001-4E75-8BC5-99DA79430B84}"/>
              </a:ext>
            </a:extLst>
          </p:cNvPr>
          <p:cNvSpPr/>
          <p:nvPr/>
        </p:nvSpPr>
        <p:spPr>
          <a:xfrm>
            <a:off x="727788" y="1199627"/>
            <a:ext cx="10954139" cy="4552170"/>
          </a:xfrm>
          <a:prstGeom prst="rect">
            <a:avLst/>
          </a:prstGeom>
        </p:spPr>
        <p:txBody>
          <a:bodyPr vert="horz" lIns="91440" tIns="45720" rIns="91440" bIns="45720" rtlCol="0" anchor="ctr">
            <a:noAutofit/>
          </a:bodyPr>
          <a:lstStyle/>
          <a:p>
            <a:pPr>
              <a:lnSpc>
                <a:spcPct val="90000"/>
              </a:lnSpc>
              <a:spcAft>
                <a:spcPts val="600"/>
              </a:spcAft>
            </a:pPr>
            <a:r>
              <a:rPr lang="en-US" sz="3600" b="1" cap="none" spc="0" dirty="0">
                <a:ln w="0"/>
                <a:solidFill>
                  <a:schemeClr val="tx1">
                    <a:lumMod val="85000"/>
                    <a:lumOff val="15000"/>
                  </a:schemeClr>
                </a:solidFill>
              </a:rPr>
              <a:t>Introduction</a:t>
            </a:r>
          </a:p>
          <a:p>
            <a:pPr indent="-228600">
              <a:lnSpc>
                <a:spcPct val="90000"/>
              </a:lnSpc>
              <a:spcAft>
                <a:spcPts val="600"/>
              </a:spcAft>
              <a:buFont typeface="Arial" panose="020B0604020202020204" pitchFamily="34" charset="0"/>
              <a:buChar char="•"/>
            </a:pPr>
            <a:endParaRPr lang="en-US" sz="3200" dirty="0">
              <a:ln w="0"/>
              <a:solidFill>
                <a:schemeClr val="tx1">
                  <a:lumMod val="85000"/>
                  <a:lumOff val="15000"/>
                </a:schemeClr>
              </a:solidFill>
            </a:endParaRPr>
          </a:p>
          <a:p>
            <a:pPr>
              <a:lnSpc>
                <a:spcPct val="90000"/>
              </a:lnSpc>
              <a:spcAft>
                <a:spcPts val="600"/>
              </a:spcAft>
            </a:pPr>
            <a:r>
              <a:rPr lang="en-US" sz="3200" b="0" cap="none" spc="0" dirty="0">
                <a:ln w="0"/>
                <a:solidFill>
                  <a:schemeClr val="tx1">
                    <a:lumMod val="85000"/>
                    <a:lumOff val="15000"/>
                  </a:schemeClr>
                </a:solidFill>
              </a:rPr>
              <a:t>The following documents will assist you in completing the</a:t>
            </a:r>
          </a:p>
          <a:p>
            <a:pPr>
              <a:lnSpc>
                <a:spcPct val="90000"/>
              </a:lnSpc>
              <a:spcAft>
                <a:spcPts val="600"/>
              </a:spcAft>
            </a:pPr>
            <a:r>
              <a:rPr lang="en-US" sz="3200" dirty="0">
                <a:ln w="0"/>
                <a:solidFill>
                  <a:schemeClr val="tx1">
                    <a:lumMod val="85000"/>
                    <a:lumOff val="15000"/>
                  </a:schemeClr>
                </a:solidFill>
              </a:rPr>
              <a:t>Testing Ethics Training.  Please have them accessible (digital or hard copy).</a:t>
            </a:r>
          </a:p>
          <a:p>
            <a:pPr indent="-228600">
              <a:lnSpc>
                <a:spcPct val="90000"/>
              </a:lnSpc>
              <a:spcAft>
                <a:spcPts val="600"/>
              </a:spcAft>
              <a:buFont typeface="Arial" panose="020B0604020202020204" pitchFamily="34" charset="0"/>
              <a:buChar char="•"/>
            </a:pPr>
            <a:endParaRPr lang="en-US" sz="3200" b="0" cap="none" spc="0" dirty="0">
              <a:ln w="0"/>
              <a:solidFill>
                <a:schemeClr val="tx1">
                  <a:lumMod val="85000"/>
                  <a:lumOff val="15000"/>
                </a:schemeClr>
              </a:solidFill>
            </a:endParaRPr>
          </a:p>
          <a:p>
            <a:pPr marL="457200" indent="-228600">
              <a:lnSpc>
                <a:spcPct val="90000"/>
              </a:lnSpc>
              <a:spcAft>
                <a:spcPts val="600"/>
              </a:spcAft>
              <a:buFont typeface="Arial" panose="020B0604020202020204" pitchFamily="34" charset="0"/>
              <a:buChar char="•"/>
            </a:pPr>
            <a:r>
              <a:rPr lang="en-US" sz="3200" i="1" dirty="0">
                <a:ln w="0"/>
                <a:solidFill>
                  <a:schemeClr val="tx1">
                    <a:lumMod val="85000"/>
                    <a:lumOff val="15000"/>
                  </a:schemeClr>
                </a:solidFill>
                <a:hlinkClick r:id="rId2"/>
              </a:rPr>
              <a:t>Standard Test Administration and Testing Ethics Policy</a:t>
            </a:r>
            <a:r>
              <a:rPr lang="en-US" sz="3200" b="0" i="1" cap="none" spc="0" dirty="0">
                <a:ln w="0"/>
                <a:solidFill>
                  <a:schemeClr val="tx1">
                    <a:lumMod val="85000"/>
                    <a:lumOff val="15000"/>
                  </a:schemeClr>
                </a:solidFill>
              </a:rPr>
              <a:t> </a:t>
            </a:r>
          </a:p>
          <a:p>
            <a:pPr marL="457200" indent="-228600">
              <a:lnSpc>
                <a:spcPct val="90000"/>
              </a:lnSpc>
              <a:spcAft>
                <a:spcPts val="600"/>
              </a:spcAft>
              <a:buFont typeface="Arial" panose="020B0604020202020204" pitchFamily="34" charset="0"/>
              <a:buChar char="•"/>
            </a:pPr>
            <a:r>
              <a:rPr lang="en-US" sz="3200" i="1" dirty="0">
                <a:ln w="0"/>
                <a:solidFill>
                  <a:schemeClr val="tx1">
                    <a:lumMod val="85000"/>
                    <a:lumOff val="15000"/>
                  </a:schemeClr>
                </a:solidFill>
                <a:hlinkClick r:id="rId3"/>
              </a:rPr>
              <a:t>Board Rule R277-404</a:t>
            </a:r>
            <a:endParaRPr lang="en-US" sz="3200" i="1" dirty="0">
              <a:ln w="0"/>
              <a:solidFill>
                <a:schemeClr val="tx1">
                  <a:lumMod val="85000"/>
                  <a:lumOff val="15000"/>
                </a:schemeClr>
              </a:solidFill>
            </a:endParaRPr>
          </a:p>
          <a:p>
            <a:pPr marL="457200" indent="-228600">
              <a:lnSpc>
                <a:spcPct val="90000"/>
              </a:lnSpc>
              <a:spcAft>
                <a:spcPts val="600"/>
              </a:spcAft>
              <a:buFont typeface="Arial" panose="020B0604020202020204" pitchFamily="34" charset="0"/>
              <a:buChar char="•"/>
            </a:pPr>
            <a:r>
              <a:rPr lang="en-US" sz="3200" b="0" i="1" cap="none" spc="0" dirty="0">
                <a:ln w="0"/>
                <a:solidFill>
                  <a:schemeClr val="tx1">
                    <a:lumMod val="85000"/>
                    <a:lumOff val="15000"/>
                  </a:schemeClr>
                </a:solidFill>
              </a:rPr>
              <a:t>Utah Code 53-4-</a:t>
            </a:r>
            <a:r>
              <a:rPr lang="en-US" sz="3200" b="0" i="1" cap="none" spc="0" dirty="0">
                <a:ln w="0"/>
                <a:solidFill>
                  <a:schemeClr val="tx1">
                    <a:lumMod val="85000"/>
                    <a:lumOff val="15000"/>
                  </a:schemeClr>
                </a:solidFill>
                <a:hlinkClick r:id="rId4"/>
              </a:rPr>
              <a:t>301.5</a:t>
            </a:r>
            <a:r>
              <a:rPr lang="en-US" sz="3200" b="0" i="1" cap="none" spc="0" dirty="0">
                <a:ln w="0"/>
                <a:solidFill>
                  <a:schemeClr val="tx1">
                    <a:lumMod val="85000"/>
                    <a:lumOff val="15000"/>
                  </a:schemeClr>
                </a:solidFill>
              </a:rPr>
              <a:t> , </a:t>
            </a:r>
            <a:r>
              <a:rPr lang="en-US" sz="3200" b="0" i="1" cap="none" spc="0" dirty="0">
                <a:ln w="0"/>
                <a:solidFill>
                  <a:schemeClr val="tx1">
                    <a:lumMod val="85000"/>
                    <a:lumOff val="15000"/>
                  </a:schemeClr>
                </a:solidFill>
                <a:hlinkClick r:id="rId5"/>
              </a:rPr>
              <a:t>303</a:t>
            </a:r>
            <a:r>
              <a:rPr lang="en-US" sz="3200" b="0" i="1" cap="none" spc="0" dirty="0">
                <a:ln w="0"/>
                <a:solidFill>
                  <a:schemeClr val="tx1">
                    <a:lumMod val="85000"/>
                    <a:lumOff val="15000"/>
                  </a:schemeClr>
                </a:solidFill>
              </a:rPr>
              <a:t>, </a:t>
            </a:r>
            <a:r>
              <a:rPr lang="en-US" sz="3200" b="0" i="1" cap="none" spc="0" dirty="0">
                <a:ln w="0"/>
                <a:solidFill>
                  <a:schemeClr val="tx1">
                    <a:lumMod val="85000"/>
                    <a:lumOff val="15000"/>
                  </a:schemeClr>
                </a:solidFill>
                <a:hlinkClick r:id="rId6"/>
              </a:rPr>
              <a:t>304</a:t>
            </a:r>
            <a:r>
              <a:rPr lang="en-US" sz="3200" b="0" i="1" cap="none" spc="0" dirty="0">
                <a:ln w="0"/>
                <a:solidFill>
                  <a:schemeClr val="tx1">
                    <a:lumMod val="85000"/>
                    <a:lumOff val="15000"/>
                  </a:schemeClr>
                </a:solidFill>
              </a:rPr>
              <a:t>,</a:t>
            </a:r>
            <a:r>
              <a:rPr lang="en-US" sz="3200" b="0" i="1" cap="none" spc="0" dirty="0">
                <a:ln w="0"/>
                <a:solidFill>
                  <a:schemeClr val="tx1">
                    <a:lumMod val="85000"/>
                    <a:lumOff val="15000"/>
                  </a:schemeClr>
                </a:solidFill>
                <a:hlinkClick r:id="rId7"/>
              </a:rPr>
              <a:t>305</a:t>
            </a:r>
            <a:endParaRPr lang="en-US" sz="3200" b="0" i="1" cap="none" spc="0" dirty="0">
              <a:ln w="0"/>
              <a:solidFill>
                <a:schemeClr val="tx1">
                  <a:lumMod val="85000"/>
                  <a:lumOff val="15000"/>
                </a:schemeClr>
              </a:solidFill>
            </a:endParaRPr>
          </a:p>
        </p:txBody>
      </p:sp>
      <p:sp>
        <p:nvSpPr>
          <p:cNvPr id="16" name="Freeform: Shape 15">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ogo&#10;&#10;Description automatically generated">
            <a:extLst>
              <a:ext uri="{FF2B5EF4-FFF2-40B4-BE49-F238E27FC236}">
                <a16:creationId xmlns:a16="http://schemas.microsoft.com/office/drawing/2014/main" id="{E20D2950-6FC8-41F7-A017-6B0C7BB96AEC}"/>
              </a:ext>
            </a:extLst>
          </p:cNvPr>
          <p:cNvPicPr>
            <a:picLocks noChangeAspect="1"/>
          </p:cNvPicPr>
          <p:nvPr/>
        </p:nvPicPr>
        <p:blipFill>
          <a:blip r:embed="rId8"/>
          <a:stretch>
            <a:fillRect/>
          </a:stretch>
        </p:blipFill>
        <p:spPr>
          <a:xfrm>
            <a:off x="10553350" y="175732"/>
            <a:ext cx="1326028" cy="1023894"/>
          </a:xfrm>
          <a:prstGeom prst="rect">
            <a:avLst/>
          </a:prstGeom>
        </p:spPr>
      </p:pic>
    </p:spTree>
    <p:extLst>
      <p:ext uri="{BB962C8B-B14F-4D97-AF65-F5344CB8AC3E}">
        <p14:creationId xmlns:p14="http://schemas.microsoft.com/office/powerpoint/2010/main" val="3490537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Rectangle 3">
            <a:extLst>
              <a:ext uri="{FF2B5EF4-FFF2-40B4-BE49-F238E27FC236}">
                <a16:creationId xmlns:a16="http://schemas.microsoft.com/office/drawing/2014/main" id="{CA46B15C-7001-4E75-8BC5-99DA79430B84}"/>
              </a:ext>
            </a:extLst>
          </p:cNvPr>
          <p:cNvSpPr/>
          <p:nvPr/>
        </p:nvSpPr>
        <p:spPr>
          <a:xfrm>
            <a:off x="727788" y="1199627"/>
            <a:ext cx="10954139" cy="4552170"/>
          </a:xfrm>
          <a:prstGeom prst="rect">
            <a:avLst/>
          </a:prstGeom>
        </p:spPr>
        <p:txBody>
          <a:bodyPr vert="horz" lIns="91440" tIns="45720" rIns="91440" bIns="45720" rtlCol="0" anchor="ctr">
            <a:noAutofit/>
          </a:bodyPr>
          <a:lstStyle/>
          <a:p>
            <a:pPr>
              <a:lnSpc>
                <a:spcPct val="90000"/>
              </a:lnSpc>
              <a:spcAft>
                <a:spcPts val="600"/>
              </a:spcAft>
            </a:pPr>
            <a:r>
              <a:rPr lang="en-US" sz="3600" b="1" cap="none" spc="0" dirty="0">
                <a:ln w="0"/>
                <a:solidFill>
                  <a:schemeClr val="tx1">
                    <a:lumMod val="85000"/>
                    <a:lumOff val="15000"/>
                  </a:schemeClr>
                </a:solidFill>
              </a:rPr>
              <a:t>Introduction</a:t>
            </a:r>
          </a:p>
          <a:p>
            <a:pPr>
              <a:lnSpc>
                <a:spcPct val="90000"/>
              </a:lnSpc>
              <a:spcAft>
                <a:spcPts val="600"/>
              </a:spcAft>
            </a:pPr>
            <a:r>
              <a:rPr lang="en-US" sz="3200" dirty="0">
                <a:ln w="0"/>
                <a:solidFill>
                  <a:schemeClr val="tx1">
                    <a:lumMod val="85000"/>
                    <a:lumOff val="15000"/>
                  </a:schemeClr>
                </a:solidFill>
              </a:rPr>
              <a:t>This training is provided as an option for Local Education Agencies (LEA) to meet the requirement of </a:t>
            </a:r>
          </a:p>
          <a:p>
            <a:pPr>
              <a:lnSpc>
                <a:spcPct val="90000"/>
              </a:lnSpc>
              <a:spcAft>
                <a:spcPts val="600"/>
              </a:spcAft>
            </a:pPr>
            <a:r>
              <a:rPr lang="en-US" sz="3200" dirty="0">
                <a:ln w="0"/>
                <a:solidFill>
                  <a:schemeClr val="tx1">
                    <a:lumMod val="85000"/>
                    <a:lumOff val="15000"/>
                  </a:schemeClr>
                </a:solidFill>
                <a:hlinkClick r:id="rId2"/>
              </a:rPr>
              <a:t>Board Rule R277-404-5(6)</a:t>
            </a:r>
            <a:r>
              <a:rPr lang="en-US" sz="3200" dirty="0">
                <a:ln w="0"/>
                <a:solidFill>
                  <a:schemeClr val="tx1">
                    <a:lumMod val="85000"/>
                    <a:lumOff val="15000"/>
                  </a:schemeClr>
                </a:solidFill>
              </a:rPr>
              <a:t>.</a:t>
            </a:r>
          </a:p>
          <a:p>
            <a:pPr>
              <a:lnSpc>
                <a:spcPct val="90000"/>
              </a:lnSpc>
              <a:spcAft>
                <a:spcPts val="600"/>
              </a:spcAft>
            </a:pPr>
            <a:endParaRPr lang="en-US" sz="3200" dirty="0">
              <a:ln w="0"/>
              <a:solidFill>
                <a:schemeClr val="tx1">
                  <a:lumMod val="85000"/>
                  <a:lumOff val="15000"/>
                </a:schemeClr>
              </a:solidFill>
            </a:endParaRPr>
          </a:p>
          <a:p>
            <a:pPr>
              <a:lnSpc>
                <a:spcPct val="90000"/>
              </a:lnSpc>
              <a:spcAft>
                <a:spcPts val="600"/>
              </a:spcAft>
            </a:pPr>
            <a:r>
              <a:rPr lang="en-US" sz="3200" dirty="0">
                <a:ln w="0"/>
                <a:solidFill>
                  <a:schemeClr val="tx1">
                    <a:lumMod val="85000"/>
                    <a:lumOff val="15000"/>
                  </a:schemeClr>
                </a:solidFill>
              </a:rPr>
              <a:t>“LEA assessment staff or third party proctor staff </a:t>
            </a:r>
            <a:r>
              <a:rPr lang="en-US" sz="3200" b="1" dirty="0">
                <a:ln w="0"/>
                <a:solidFill>
                  <a:schemeClr val="tx1">
                    <a:lumMod val="85000"/>
                    <a:lumOff val="15000"/>
                  </a:schemeClr>
                </a:solidFill>
              </a:rPr>
              <a:t>shall</a:t>
            </a:r>
            <a:r>
              <a:rPr lang="en-US" sz="3200" dirty="0">
                <a:ln w="0"/>
                <a:solidFill>
                  <a:schemeClr val="tx1">
                    <a:lumMod val="85000"/>
                    <a:lumOff val="15000"/>
                  </a:schemeClr>
                </a:solidFill>
              </a:rPr>
              <a:t> use the Standard Test Administration and Testing Ethics Policy in providing training for all assessment administrators and proctors.”</a:t>
            </a:r>
          </a:p>
        </p:txBody>
      </p:sp>
      <p:sp>
        <p:nvSpPr>
          <p:cNvPr id="16" name="Freeform: Shape 15">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ogo&#10;&#10;Description automatically generated">
            <a:extLst>
              <a:ext uri="{FF2B5EF4-FFF2-40B4-BE49-F238E27FC236}">
                <a16:creationId xmlns:a16="http://schemas.microsoft.com/office/drawing/2014/main" id="{E20D2950-6FC8-41F7-A017-6B0C7BB96AEC}"/>
              </a:ext>
            </a:extLst>
          </p:cNvPr>
          <p:cNvPicPr>
            <a:picLocks noChangeAspect="1"/>
          </p:cNvPicPr>
          <p:nvPr/>
        </p:nvPicPr>
        <p:blipFill>
          <a:blip r:embed="rId3"/>
          <a:stretch>
            <a:fillRect/>
          </a:stretch>
        </p:blipFill>
        <p:spPr>
          <a:xfrm>
            <a:off x="10553350" y="175732"/>
            <a:ext cx="1326028" cy="1023894"/>
          </a:xfrm>
          <a:prstGeom prst="rect">
            <a:avLst/>
          </a:prstGeom>
        </p:spPr>
      </p:pic>
    </p:spTree>
    <p:extLst>
      <p:ext uri="{BB962C8B-B14F-4D97-AF65-F5344CB8AC3E}">
        <p14:creationId xmlns:p14="http://schemas.microsoft.com/office/powerpoint/2010/main" val="97894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tangle 2">
            <a:extLst>
              <a:ext uri="{FF2B5EF4-FFF2-40B4-BE49-F238E27FC236}">
                <a16:creationId xmlns:a16="http://schemas.microsoft.com/office/drawing/2014/main" id="{A68B4814-9C7C-434E-B744-06A96986CA78}"/>
              </a:ext>
            </a:extLst>
          </p:cNvPr>
          <p:cNvSpPr/>
          <p:nvPr/>
        </p:nvSpPr>
        <p:spPr>
          <a:xfrm>
            <a:off x="1137036" y="548640"/>
            <a:ext cx="9543405" cy="1188720"/>
          </a:xfrm>
          <a:prstGeom prst="rect">
            <a:avLst/>
          </a:prstGeom>
        </p:spPr>
        <p:txBody>
          <a:bodyPr vert="horz" lIns="91440" tIns="45720" rIns="91440" bIns="45720" rtlCol="0" anchor="ctr">
            <a:normAutofit lnSpcReduction="10000"/>
          </a:bodyPr>
          <a:lstStyle/>
          <a:p>
            <a:pPr algn="ctr">
              <a:lnSpc>
                <a:spcPct val="90000"/>
              </a:lnSpc>
              <a:spcBef>
                <a:spcPct val="0"/>
              </a:spcBef>
              <a:spcAft>
                <a:spcPts val="600"/>
              </a:spcAft>
            </a:pPr>
            <a:r>
              <a:rPr lang="en-US" sz="4400" b="1" kern="1200" cap="none" spc="0" dirty="0">
                <a:ln w="0"/>
                <a:solidFill>
                  <a:schemeClr val="tx1">
                    <a:lumMod val="85000"/>
                    <a:lumOff val="15000"/>
                  </a:schemeClr>
                </a:solidFill>
                <a:latin typeface="+mj-lt"/>
                <a:ea typeface="+mj-ea"/>
                <a:cs typeface="+mj-cs"/>
              </a:rPr>
              <a:t>Learning </a:t>
            </a:r>
            <a:r>
              <a:rPr lang="en-US" sz="4400" b="1" dirty="0">
                <a:ln w="0"/>
                <a:solidFill>
                  <a:schemeClr val="tx1">
                    <a:lumMod val="85000"/>
                    <a:lumOff val="15000"/>
                  </a:schemeClr>
                </a:solidFill>
                <a:latin typeface="+mj-lt"/>
                <a:ea typeface="+mj-ea"/>
                <a:cs typeface="+mj-cs"/>
              </a:rPr>
              <a:t>Objective for Training</a:t>
            </a:r>
            <a:r>
              <a:rPr lang="en-US" sz="4400" b="1" kern="1200" cap="none" spc="0" dirty="0">
                <a:ln w="0"/>
                <a:solidFill>
                  <a:schemeClr val="tx1">
                    <a:lumMod val="85000"/>
                    <a:lumOff val="15000"/>
                  </a:schemeClr>
                </a:solidFill>
                <a:latin typeface="+mj-lt"/>
                <a:ea typeface="+mj-ea"/>
                <a:cs typeface="+mj-cs"/>
              </a:rPr>
              <a:t> and Success Criteria</a:t>
            </a:r>
          </a:p>
        </p:txBody>
      </p:sp>
      <p:sp>
        <p:nvSpPr>
          <p:cNvPr id="4" name="Rectangle 3">
            <a:extLst>
              <a:ext uri="{FF2B5EF4-FFF2-40B4-BE49-F238E27FC236}">
                <a16:creationId xmlns:a16="http://schemas.microsoft.com/office/drawing/2014/main" id="{CA46B15C-7001-4E75-8BC5-99DA79430B84}"/>
              </a:ext>
            </a:extLst>
          </p:cNvPr>
          <p:cNvSpPr/>
          <p:nvPr/>
        </p:nvSpPr>
        <p:spPr>
          <a:xfrm>
            <a:off x="869558" y="2425762"/>
            <a:ext cx="10078360" cy="3716246"/>
          </a:xfrm>
          <a:prstGeom prst="rect">
            <a:avLst/>
          </a:prstGeom>
        </p:spPr>
        <p:txBody>
          <a:bodyPr vert="horz" lIns="91440" tIns="45720" rIns="91440" bIns="45720" rtlCol="0" anchor="ctr">
            <a:normAutofit fontScale="40000" lnSpcReduction="20000"/>
          </a:bodyPr>
          <a:lstStyle/>
          <a:p>
            <a:pPr indent="-228600">
              <a:lnSpc>
                <a:spcPct val="90000"/>
              </a:lnSpc>
              <a:spcAft>
                <a:spcPts val="600"/>
              </a:spcAft>
              <a:buFont typeface="Arial" panose="020B0604020202020204" pitchFamily="34" charset="0"/>
              <a:buChar char="•"/>
            </a:pPr>
            <a:endParaRPr lang="en-US" sz="2000" dirty="0">
              <a:ln w="0"/>
              <a:solidFill>
                <a:schemeClr val="tx1">
                  <a:lumMod val="85000"/>
                  <a:lumOff val="15000"/>
                </a:schemeClr>
              </a:solidFill>
            </a:endParaRPr>
          </a:p>
          <a:p>
            <a:pPr marL="571500" indent="-228600">
              <a:lnSpc>
                <a:spcPct val="90000"/>
              </a:lnSpc>
              <a:spcAft>
                <a:spcPts val="600"/>
              </a:spcAft>
              <a:buFont typeface="Arial" panose="020B0604020202020204" pitchFamily="34" charset="0"/>
              <a:buChar char="•"/>
            </a:pPr>
            <a:r>
              <a:rPr lang="en-US" sz="6700" b="0" cap="none" spc="0" dirty="0">
                <a:ln w="0"/>
                <a:solidFill>
                  <a:schemeClr val="tx1">
                    <a:lumMod val="85000"/>
                    <a:lumOff val="15000"/>
                  </a:schemeClr>
                </a:solidFill>
              </a:rPr>
              <a:t>Fulfill the USBE requirement for completing testing ethics training.</a:t>
            </a:r>
          </a:p>
          <a:p>
            <a:pPr marL="571500" indent="-228600">
              <a:lnSpc>
                <a:spcPct val="90000"/>
              </a:lnSpc>
              <a:spcAft>
                <a:spcPts val="600"/>
              </a:spcAft>
              <a:buFont typeface="Arial" panose="020B0604020202020204" pitchFamily="34" charset="0"/>
              <a:buChar char="•"/>
            </a:pPr>
            <a:endParaRPr lang="en-US" sz="6700" dirty="0">
              <a:ln w="0"/>
              <a:solidFill>
                <a:schemeClr val="tx1">
                  <a:lumMod val="85000"/>
                  <a:lumOff val="15000"/>
                </a:schemeClr>
              </a:solidFill>
            </a:endParaRPr>
          </a:p>
          <a:p>
            <a:pPr marL="571500" indent="-228600">
              <a:lnSpc>
                <a:spcPct val="90000"/>
              </a:lnSpc>
              <a:spcAft>
                <a:spcPts val="600"/>
              </a:spcAft>
              <a:buFont typeface="Arial" panose="020B0604020202020204" pitchFamily="34" charset="0"/>
              <a:buChar char="•"/>
            </a:pPr>
            <a:r>
              <a:rPr lang="en-US" sz="6700" dirty="0">
                <a:ln w="0"/>
                <a:solidFill>
                  <a:schemeClr val="tx1">
                    <a:lumMod val="85000"/>
                    <a:lumOff val="15000"/>
                  </a:schemeClr>
                </a:solidFill>
              </a:rPr>
              <a:t>Learn the Standard Test Administration and Testing Ethics Policy.</a:t>
            </a:r>
          </a:p>
          <a:p>
            <a:pPr marL="571500" indent="-228600">
              <a:lnSpc>
                <a:spcPct val="90000"/>
              </a:lnSpc>
              <a:spcAft>
                <a:spcPts val="600"/>
              </a:spcAft>
              <a:buFont typeface="Arial" panose="020B0604020202020204" pitchFamily="34" charset="0"/>
              <a:buChar char="•"/>
            </a:pPr>
            <a:endParaRPr lang="en-US" sz="6700" b="0" cap="none" spc="0" dirty="0">
              <a:ln w="0"/>
              <a:solidFill>
                <a:schemeClr val="tx1">
                  <a:lumMod val="85000"/>
                  <a:lumOff val="15000"/>
                </a:schemeClr>
              </a:solidFill>
            </a:endParaRPr>
          </a:p>
          <a:p>
            <a:pPr marL="571500" indent="-228600">
              <a:lnSpc>
                <a:spcPct val="90000"/>
              </a:lnSpc>
              <a:spcAft>
                <a:spcPts val="600"/>
              </a:spcAft>
              <a:buFont typeface="Arial" panose="020B0604020202020204" pitchFamily="34" charset="0"/>
              <a:buChar char="•"/>
            </a:pPr>
            <a:r>
              <a:rPr lang="en-US" sz="6700" b="0" cap="none" spc="0" dirty="0">
                <a:ln w="0"/>
                <a:solidFill>
                  <a:schemeClr val="tx1">
                    <a:lumMod val="85000"/>
                    <a:lumOff val="15000"/>
                  </a:schemeClr>
                </a:solidFill>
              </a:rPr>
              <a:t>Know how to </a:t>
            </a:r>
            <a:r>
              <a:rPr lang="en-US" sz="6700" dirty="0">
                <a:ln w="0"/>
                <a:solidFill>
                  <a:schemeClr val="tx1">
                    <a:lumMod val="85000"/>
                    <a:lumOff val="15000"/>
                  </a:schemeClr>
                </a:solidFill>
              </a:rPr>
              <a:t>implement and apply ethical testing practices during test administration and proctoring of Utah statewide assessments.</a:t>
            </a:r>
            <a:endParaRPr lang="en-US" sz="6700" b="0" cap="none" spc="0" dirty="0">
              <a:ln w="0"/>
              <a:solidFill>
                <a:schemeClr val="tx1">
                  <a:lumMod val="85000"/>
                  <a:lumOff val="15000"/>
                </a:schemeClr>
              </a:solidFill>
            </a:endParaRPr>
          </a:p>
          <a:p>
            <a:pPr indent="-228600">
              <a:lnSpc>
                <a:spcPct val="90000"/>
              </a:lnSpc>
              <a:spcAft>
                <a:spcPts val="600"/>
              </a:spcAft>
              <a:buFont typeface="Arial" panose="020B0604020202020204" pitchFamily="34" charset="0"/>
              <a:buChar char="•"/>
            </a:pPr>
            <a:endParaRPr lang="en-US" sz="2000" b="0" cap="none" spc="0" dirty="0">
              <a:ln w="0"/>
              <a:solidFill>
                <a:schemeClr val="tx1">
                  <a:lumMod val="85000"/>
                  <a:lumOff val="15000"/>
                </a:schemeClr>
              </a:solidFill>
            </a:endParaRPr>
          </a:p>
        </p:txBody>
      </p:sp>
      <p:sp>
        <p:nvSpPr>
          <p:cNvPr id="34" name="Freeform: Shape 3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ogo&#10;&#10;Description automatically generated">
            <a:extLst>
              <a:ext uri="{FF2B5EF4-FFF2-40B4-BE49-F238E27FC236}">
                <a16:creationId xmlns:a16="http://schemas.microsoft.com/office/drawing/2014/main" id="{E20D2950-6FC8-41F7-A017-6B0C7BB96AEC}"/>
              </a:ext>
            </a:extLst>
          </p:cNvPr>
          <p:cNvPicPr>
            <a:picLocks noChangeAspect="1"/>
          </p:cNvPicPr>
          <p:nvPr/>
        </p:nvPicPr>
        <p:blipFill>
          <a:blip r:embed="rId2"/>
          <a:stretch>
            <a:fillRect/>
          </a:stretch>
        </p:blipFill>
        <p:spPr>
          <a:xfrm>
            <a:off x="10553350" y="175732"/>
            <a:ext cx="1326028" cy="1023894"/>
          </a:xfrm>
          <a:prstGeom prst="rect">
            <a:avLst/>
          </a:prstGeom>
        </p:spPr>
      </p:pic>
    </p:spTree>
    <p:extLst>
      <p:ext uri="{BB962C8B-B14F-4D97-AF65-F5344CB8AC3E}">
        <p14:creationId xmlns:p14="http://schemas.microsoft.com/office/powerpoint/2010/main" val="393967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EEE54D9-BE8A-4933-AEE2-00C9AADAEB1A}"/>
              </a:ext>
            </a:extLst>
          </p:cNvPr>
          <p:cNvSpPr/>
          <p:nvPr/>
        </p:nvSpPr>
        <p:spPr>
          <a:xfrm>
            <a:off x="1538201" y="1856000"/>
            <a:ext cx="5780869" cy="261004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7200" b="1" kern="1200" cap="none" spc="0" dirty="0">
                <a:ln w="10160">
                  <a:solidFill>
                    <a:schemeClr val="accent5"/>
                  </a:solidFill>
                  <a:prstDash val="solid"/>
                </a:ln>
                <a:solidFill>
                  <a:schemeClr val="tx1"/>
                </a:solidFill>
                <a:latin typeface="+mj-lt"/>
                <a:ea typeface="+mj-ea"/>
                <a:cs typeface="+mj-cs"/>
              </a:rPr>
              <a:t>Statewide Assessments</a:t>
            </a:r>
          </a:p>
        </p:txBody>
      </p:sp>
      <p:sp>
        <p:nvSpPr>
          <p:cNvPr id="63" name="Freeform: Shape 62">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Freeform: Shape 64">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descr="Logo&#10;&#10;Description automatically generated">
            <a:extLst>
              <a:ext uri="{FF2B5EF4-FFF2-40B4-BE49-F238E27FC236}">
                <a16:creationId xmlns:a16="http://schemas.microsoft.com/office/drawing/2014/main" id="{AFB9CBAC-143B-4271-A8BE-7D3C3913282F}"/>
              </a:ext>
            </a:extLst>
          </p:cNvPr>
          <p:cNvPicPr>
            <a:picLocks noChangeAspect="1"/>
          </p:cNvPicPr>
          <p:nvPr/>
        </p:nvPicPr>
        <p:blipFill>
          <a:blip r:embed="rId2"/>
          <a:stretch>
            <a:fillRect/>
          </a:stretch>
        </p:blipFill>
        <p:spPr>
          <a:xfrm>
            <a:off x="7604450" y="2151997"/>
            <a:ext cx="2855166" cy="2437063"/>
          </a:xfrm>
          <a:prstGeom prst="rect">
            <a:avLst/>
          </a:prstGeom>
        </p:spPr>
      </p:pic>
      <p:sp>
        <p:nvSpPr>
          <p:cNvPr id="67" name="Freeform: Shape 66">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Freeform: Shape 68">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56596A60-00C9-493A-89DF-F85984859EBB}"/>
              </a:ext>
            </a:extLst>
          </p:cNvPr>
          <p:cNvSpPr/>
          <p:nvPr/>
        </p:nvSpPr>
        <p:spPr>
          <a:xfrm>
            <a:off x="764516" y="3259076"/>
            <a:ext cx="11142104" cy="3563159"/>
          </a:xfrm>
          <a:prstGeom prst="rect">
            <a:avLst/>
          </a:prstGeom>
        </p:spPr>
        <p:txBody>
          <a:bodyPr vert="horz" lIns="91440" tIns="45720" rIns="91440" bIns="45720" rtlCol="0">
            <a:normAutofit/>
          </a:bodyPr>
          <a:lstStyle/>
          <a:p>
            <a:pPr>
              <a:lnSpc>
                <a:spcPct val="90000"/>
              </a:lnSpc>
              <a:spcBef>
                <a:spcPct val="0"/>
              </a:spcBef>
              <a:spcAft>
                <a:spcPts val="600"/>
              </a:spcAft>
            </a:pPr>
            <a:endParaRPr lang="en-US" sz="2400" dirty="0">
              <a:ln w="0"/>
            </a:endParaRPr>
          </a:p>
          <a:p>
            <a:pPr indent="-228600">
              <a:lnSpc>
                <a:spcPct val="90000"/>
              </a:lnSpc>
              <a:spcBef>
                <a:spcPct val="0"/>
              </a:spcBef>
              <a:spcAft>
                <a:spcPts val="600"/>
              </a:spcAft>
              <a:buFont typeface="Arial" panose="020B0604020202020204" pitchFamily="34" charset="0"/>
              <a:buChar char="•"/>
            </a:pPr>
            <a:endParaRPr lang="en-US" sz="2400" dirty="0">
              <a:ln w="0"/>
            </a:endParaRPr>
          </a:p>
          <a:p>
            <a:pPr>
              <a:lnSpc>
                <a:spcPct val="90000"/>
              </a:lnSpc>
              <a:spcBef>
                <a:spcPct val="0"/>
              </a:spcBef>
              <a:spcAft>
                <a:spcPts val="600"/>
              </a:spcAft>
            </a:pPr>
            <a:r>
              <a:rPr lang="en-US" sz="2400" dirty="0">
                <a:ln w="0"/>
              </a:rPr>
              <a:t>                 </a:t>
            </a:r>
            <a:endParaRPr lang="en-US" sz="2400" b="0" cap="none" spc="0" dirty="0">
              <a:ln w="0"/>
            </a:endParaRPr>
          </a:p>
        </p:txBody>
      </p:sp>
    </p:spTree>
    <p:extLst>
      <p:ext uri="{BB962C8B-B14F-4D97-AF65-F5344CB8AC3E}">
        <p14:creationId xmlns:p14="http://schemas.microsoft.com/office/powerpoint/2010/main" val="2963124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B57D6F6-3BE1-4EA2-9BF6-E9605EAD9CED}"/>
              </a:ext>
            </a:extLst>
          </p:cNvPr>
          <p:cNvSpPr/>
          <p:nvPr/>
        </p:nvSpPr>
        <p:spPr>
          <a:xfrm>
            <a:off x="1653363" y="365760"/>
            <a:ext cx="9367203" cy="11887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ln w="0"/>
                <a:solidFill>
                  <a:schemeClr val="tx1"/>
                </a:solidFill>
                <a:latin typeface="+mj-lt"/>
                <a:ea typeface="+mj-ea"/>
                <a:cs typeface="+mj-cs"/>
              </a:rPr>
              <a:t>Statewide Assessments</a:t>
            </a:r>
            <a:endParaRPr lang="en-US" sz="4400" b="1" kern="1200" cap="none" spc="0" dirty="0">
              <a:ln w="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653363" y="2176272"/>
            <a:ext cx="9367204" cy="404164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b="0" cap="none" spc="0" dirty="0">
                <a:ln w="0"/>
              </a:rPr>
              <a:t>Statewide assessments </a:t>
            </a:r>
            <a:r>
              <a:rPr lang="en-US" sz="2400" b="1" cap="none" spc="0" dirty="0">
                <a:ln w="0"/>
              </a:rPr>
              <a:t>require </a:t>
            </a:r>
            <a:r>
              <a:rPr lang="en-US" sz="2400" cap="none" spc="0" dirty="0">
                <a:ln w="0"/>
              </a:rPr>
              <a:t>that educators adhere to all ethical</a:t>
            </a:r>
          </a:p>
          <a:p>
            <a:pPr indent="-228600">
              <a:lnSpc>
                <a:spcPct val="90000"/>
              </a:lnSpc>
              <a:spcAft>
                <a:spcPts val="600"/>
              </a:spcAft>
              <a:buFont typeface="Arial" panose="020B0604020202020204" pitchFamily="34" charset="0"/>
              <a:buChar char="•"/>
            </a:pPr>
            <a:r>
              <a:rPr lang="en-US" sz="2400" cap="none" spc="0" dirty="0">
                <a:ln w="0"/>
              </a:rPr>
              <a:t>Practices and procedures as outlined in the Standard Test</a:t>
            </a:r>
          </a:p>
          <a:p>
            <a:pPr indent="-228600">
              <a:lnSpc>
                <a:spcPct val="90000"/>
              </a:lnSpc>
              <a:spcAft>
                <a:spcPts val="600"/>
              </a:spcAft>
              <a:buFont typeface="Arial" panose="020B0604020202020204" pitchFamily="34" charset="0"/>
              <a:buChar char="•"/>
            </a:pPr>
            <a:r>
              <a:rPr lang="en-US" sz="2400" dirty="0">
                <a:ln w="0"/>
              </a:rPr>
              <a:t>Administration and Testing Ethics Policy.</a:t>
            </a:r>
          </a:p>
          <a:p>
            <a:pPr indent="-228600">
              <a:lnSpc>
                <a:spcPct val="90000"/>
              </a:lnSpc>
              <a:spcAft>
                <a:spcPts val="600"/>
              </a:spcAft>
              <a:buFont typeface="Arial" panose="020B0604020202020204" pitchFamily="34" charset="0"/>
              <a:buChar char="•"/>
            </a:pPr>
            <a:endParaRPr lang="en-US" sz="2400" cap="none" spc="0" dirty="0">
              <a:ln w="0"/>
            </a:endParaRPr>
          </a:p>
          <a:p>
            <a:pPr indent="-228600">
              <a:lnSpc>
                <a:spcPct val="90000"/>
              </a:lnSpc>
              <a:spcAft>
                <a:spcPts val="600"/>
              </a:spcAft>
              <a:buFont typeface="Arial" panose="020B0604020202020204" pitchFamily="34" charset="0"/>
              <a:buChar char="•"/>
            </a:pPr>
            <a:r>
              <a:rPr lang="en-US" sz="2400" b="1" dirty="0">
                <a:ln w="0"/>
              </a:rPr>
              <a:t>What are the statewide assessments?</a:t>
            </a:r>
          </a:p>
          <a:p>
            <a:pPr indent="-228600">
              <a:lnSpc>
                <a:spcPct val="90000"/>
              </a:lnSpc>
              <a:spcAft>
                <a:spcPts val="600"/>
              </a:spcAft>
              <a:buFont typeface="Arial" panose="020B0604020202020204" pitchFamily="34" charset="0"/>
              <a:buChar char="•"/>
            </a:pPr>
            <a:r>
              <a:rPr lang="en-US" sz="2400" b="1" cap="none" spc="0" dirty="0">
                <a:ln w="0"/>
              </a:rPr>
              <a:t>Which ones are applicable to me?</a:t>
            </a:r>
          </a:p>
          <a:p>
            <a:pPr indent="-228600">
              <a:lnSpc>
                <a:spcPct val="90000"/>
              </a:lnSpc>
              <a:spcAft>
                <a:spcPts val="600"/>
              </a:spcAft>
              <a:buFont typeface="Arial" panose="020B0604020202020204" pitchFamily="34" charset="0"/>
              <a:buChar char="•"/>
            </a:pPr>
            <a:endParaRPr lang="en-US" sz="2400" b="1" dirty="0">
              <a:ln w="0"/>
            </a:endParaRPr>
          </a:p>
          <a:p>
            <a:pPr indent="-228600">
              <a:lnSpc>
                <a:spcPct val="90000"/>
              </a:lnSpc>
              <a:spcAft>
                <a:spcPts val="600"/>
              </a:spcAft>
              <a:buFont typeface="Arial" panose="020B0604020202020204" pitchFamily="34" charset="0"/>
              <a:buChar char="•"/>
            </a:pPr>
            <a:r>
              <a:rPr lang="en-US" sz="2400" dirty="0">
                <a:ln w="0"/>
              </a:rPr>
              <a:t>Check your answer using this </a:t>
            </a:r>
            <a:r>
              <a:rPr lang="en-US" sz="2400" dirty="0">
                <a:ln w="0"/>
                <a:hlinkClick r:id="rId2"/>
              </a:rPr>
              <a:t>link</a:t>
            </a:r>
            <a:r>
              <a:rPr lang="en-US" sz="2400" dirty="0">
                <a:ln w="0"/>
              </a:rPr>
              <a:t> to the Assessment &amp; Accountability website.  Each statewide assessment h</a:t>
            </a:r>
            <a:r>
              <a:rPr lang="en-US" sz="2400" cap="none" spc="0" dirty="0">
                <a:ln w="0"/>
              </a:rPr>
              <a:t>as a separate tab for review.</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3"/>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99245907"/>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B57D6F6-3BE1-4EA2-9BF6-E9605EAD9CED}"/>
              </a:ext>
            </a:extLst>
          </p:cNvPr>
          <p:cNvSpPr/>
          <p:nvPr/>
        </p:nvSpPr>
        <p:spPr>
          <a:xfrm>
            <a:off x="1653363" y="365760"/>
            <a:ext cx="9367203" cy="11887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kern="1200" dirty="0">
                <a:ln w="0"/>
                <a:solidFill>
                  <a:schemeClr val="tx1"/>
                </a:solidFill>
                <a:latin typeface="+mj-lt"/>
                <a:ea typeface="+mj-ea"/>
                <a:cs typeface="+mj-cs"/>
              </a:rPr>
              <a:t>Purpose of Statewide Assessments</a:t>
            </a:r>
            <a:endParaRPr lang="en-US" sz="3600" b="1" kern="1200" cap="none" spc="0" dirty="0">
              <a:ln w="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653363" y="2176272"/>
            <a:ext cx="9367204" cy="4041648"/>
          </a:xfrm>
          <a:prstGeom prst="rect">
            <a:avLst/>
          </a:prstGeom>
        </p:spPr>
        <p:txBody>
          <a:bodyPr vert="horz" lIns="91440" tIns="45720" rIns="91440" bIns="45720" rtlCol="0" anchor="t">
            <a:normAutofit/>
          </a:bodyPr>
          <a:lstStyle/>
          <a:p>
            <a:pPr>
              <a:lnSpc>
                <a:spcPct val="90000"/>
              </a:lnSpc>
              <a:spcAft>
                <a:spcPts val="600"/>
              </a:spcAft>
            </a:pPr>
            <a:r>
              <a:rPr lang="en-US" sz="2400" cap="none" spc="0" dirty="0">
                <a:ln w="0"/>
              </a:rPr>
              <a:t>For the next 3-5 minutes, please review Utah Code </a:t>
            </a:r>
            <a:r>
              <a:rPr lang="en-US" sz="2400" cap="none" spc="0" dirty="0">
                <a:ln w="0"/>
                <a:hlinkClick r:id="rId2"/>
              </a:rPr>
              <a:t>53E-4-301.5</a:t>
            </a:r>
            <a:r>
              <a:rPr lang="en-US" sz="2400" cap="none" spc="0" dirty="0">
                <a:ln w="0"/>
              </a:rPr>
              <a:t>, then discuss the following questions:</a:t>
            </a:r>
          </a:p>
          <a:p>
            <a:pPr>
              <a:lnSpc>
                <a:spcPct val="90000"/>
              </a:lnSpc>
              <a:spcAft>
                <a:spcPts val="600"/>
              </a:spcAft>
            </a:pPr>
            <a:endParaRPr lang="en-US" sz="2400" dirty="0">
              <a:ln w="0"/>
            </a:endParaRPr>
          </a:p>
          <a:p>
            <a:pPr marL="342900" indent="-342900">
              <a:lnSpc>
                <a:spcPct val="90000"/>
              </a:lnSpc>
              <a:spcAft>
                <a:spcPts val="600"/>
              </a:spcAft>
              <a:buFont typeface="Arial" panose="020B0604020202020204" pitchFamily="34" charset="0"/>
              <a:buChar char="•"/>
            </a:pPr>
            <a:r>
              <a:rPr lang="en-US" sz="2400" cap="none" spc="0" dirty="0">
                <a:ln w="0"/>
              </a:rPr>
              <a:t>Based on Utah Code 53E-4-301.5 what are purposes for the administration of statewide assessments?</a:t>
            </a:r>
          </a:p>
          <a:p>
            <a:pPr marL="342900" indent="-342900">
              <a:lnSpc>
                <a:spcPct val="90000"/>
              </a:lnSpc>
              <a:spcAft>
                <a:spcPts val="600"/>
              </a:spcAft>
              <a:buFont typeface="Arial" panose="020B0604020202020204" pitchFamily="34" charset="0"/>
              <a:buChar char="•"/>
            </a:pPr>
            <a:r>
              <a:rPr lang="en-US" sz="2400" dirty="0">
                <a:ln w="0"/>
              </a:rPr>
              <a:t>How do these purposes align with your instructional plan for assessing students?</a:t>
            </a:r>
          </a:p>
          <a:p>
            <a:pPr marL="342900" indent="-342900">
              <a:lnSpc>
                <a:spcPct val="90000"/>
              </a:lnSpc>
              <a:spcAft>
                <a:spcPts val="600"/>
              </a:spcAft>
              <a:buFont typeface="Arial" panose="020B0604020202020204" pitchFamily="34" charset="0"/>
              <a:buChar char="•"/>
            </a:pPr>
            <a:r>
              <a:rPr lang="en-US" sz="2400" cap="none" spc="0" dirty="0">
                <a:ln w="0"/>
              </a:rPr>
              <a:t>How do you use the data provided from statewide assessment to guide and improve student learning in your classroom?</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3"/>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2199349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ight Triangle 75">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BEEE54D9-BE8A-4933-AEE2-00C9AADAEB1A}"/>
              </a:ext>
            </a:extLst>
          </p:cNvPr>
          <p:cNvSpPr/>
          <p:nvPr/>
        </p:nvSpPr>
        <p:spPr>
          <a:xfrm>
            <a:off x="1275452" y="906922"/>
            <a:ext cx="6790332" cy="351436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700" b="1" kern="1200" cap="none" spc="0" dirty="0">
                <a:ln w="10160">
                  <a:solidFill>
                    <a:schemeClr val="accent5"/>
                  </a:solidFill>
                  <a:prstDash val="solid"/>
                </a:ln>
                <a:solidFill>
                  <a:schemeClr val="tx1"/>
                </a:solidFill>
                <a:latin typeface="+mj-lt"/>
                <a:ea typeface="+mj-ea"/>
                <a:cs typeface="+mj-cs"/>
              </a:rPr>
              <a:t>Formative Assessment Tools</a:t>
            </a:r>
          </a:p>
        </p:txBody>
      </p:sp>
      <p:pic>
        <p:nvPicPr>
          <p:cNvPr id="15" name="Picture 14" descr="Logo&#10;&#10;Description automatically generated">
            <a:extLst>
              <a:ext uri="{FF2B5EF4-FFF2-40B4-BE49-F238E27FC236}">
                <a16:creationId xmlns:a16="http://schemas.microsoft.com/office/drawing/2014/main" id="{AFB9CBAC-143B-4271-A8BE-7D3C3913282F}"/>
              </a:ext>
            </a:extLst>
          </p:cNvPr>
          <p:cNvPicPr>
            <a:picLocks noChangeAspect="1"/>
          </p:cNvPicPr>
          <p:nvPr/>
        </p:nvPicPr>
        <p:blipFill>
          <a:blip r:embed="rId2"/>
          <a:stretch>
            <a:fillRect/>
          </a:stretch>
        </p:blipFill>
        <p:spPr>
          <a:xfrm>
            <a:off x="7284565" y="1959164"/>
            <a:ext cx="2854195" cy="2527449"/>
          </a:xfrm>
          <a:prstGeom prst="rect">
            <a:avLst/>
          </a:prstGeom>
        </p:spPr>
      </p:pic>
      <p:sp>
        <p:nvSpPr>
          <p:cNvPr id="2" name="Rectangle 1">
            <a:extLst>
              <a:ext uri="{FF2B5EF4-FFF2-40B4-BE49-F238E27FC236}">
                <a16:creationId xmlns:a16="http://schemas.microsoft.com/office/drawing/2014/main" id="{56596A60-00C9-493A-89DF-F85984859EBB}"/>
              </a:ext>
            </a:extLst>
          </p:cNvPr>
          <p:cNvSpPr/>
          <p:nvPr/>
        </p:nvSpPr>
        <p:spPr>
          <a:xfrm>
            <a:off x="764516" y="3259076"/>
            <a:ext cx="11142104" cy="3563159"/>
          </a:xfrm>
          <a:prstGeom prst="rect">
            <a:avLst/>
          </a:prstGeom>
        </p:spPr>
        <p:txBody>
          <a:bodyPr vert="horz" lIns="91440" tIns="45720" rIns="91440" bIns="45720" rtlCol="0">
            <a:normAutofit/>
          </a:bodyPr>
          <a:lstStyle/>
          <a:p>
            <a:pPr>
              <a:lnSpc>
                <a:spcPct val="90000"/>
              </a:lnSpc>
              <a:spcBef>
                <a:spcPct val="0"/>
              </a:spcBef>
              <a:spcAft>
                <a:spcPts val="600"/>
              </a:spcAft>
            </a:pPr>
            <a:endParaRPr lang="en-US" sz="2400" dirty="0">
              <a:ln w="0"/>
            </a:endParaRPr>
          </a:p>
          <a:p>
            <a:pPr indent="-228600">
              <a:lnSpc>
                <a:spcPct val="90000"/>
              </a:lnSpc>
              <a:spcBef>
                <a:spcPct val="0"/>
              </a:spcBef>
              <a:spcAft>
                <a:spcPts val="600"/>
              </a:spcAft>
              <a:buFont typeface="Arial" panose="020B0604020202020204" pitchFamily="34" charset="0"/>
              <a:buChar char="•"/>
            </a:pPr>
            <a:endParaRPr lang="en-US" sz="2400" dirty="0">
              <a:ln w="0"/>
            </a:endParaRPr>
          </a:p>
          <a:p>
            <a:pPr>
              <a:lnSpc>
                <a:spcPct val="90000"/>
              </a:lnSpc>
              <a:spcBef>
                <a:spcPct val="0"/>
              </a:spcBef>
              <a:spcAft>
                <a:spcPts val="600"/>
              </a:spcAft>
            </a:pPr>
            <a:r>
              <a:rPr lang="en-US" sz="2400" dirty="0">
                <a:ln w="0"/>
              </a:rPr>
              <a:t>                 </a:t>
            </a:r>
            <a:endParaRPr lang="en-US" sz="2400" b="0" cap="none" spc="0" dirty="0">
              <a:ln w="0"/>
            </a:endParaRPr>
          </a:p>
        </p:txBody>
      </p:sp>
    </p:spTree>
    <p:extLst>
      <p:ext uri="{BB962C8B-B14F-4D97-AF65-F5344CB8AC3E}">
        <p14:creationId xmlns:p14="http://schemas.microsoft.com/office/powerpoint/2010/main" val="215025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ectangle 1">
            <a:extLst>
              <a:ext uri="{FF2B5EF4-FFF2-40B4-BE49-F238E27FC236}">
                <a16:creationId xmlns:a16="http://schemas.microsoft.com/office/drawing/2014/main" id="{0B57D6F6-3BE1-4EA2-9BF6-E9605EAD9CED}"/>
              </a:ext>
            </a:extLst>
          </p:cNvPr>
          <p:cNvSpPr/>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ln w="0"/>
                <a:solidFill>
                  <a:schemeClr val="tx1"/>
                </a:solidFill>
                <a:latin typeface="+mj-lt"/>
                <a:ea typeface="+mj-ea"/>
                <a:cs typeface="+mj-cs"/>
              </a:rPr>
              <a:t>Formative Assessment Tools</a:t>
            </a:r>
            <a:endParaRPr lang="en-US" sz="4400" b="1" kern="1200" cap="none" spc="0" dirty="0">
              <a:ln w="0"/>
              <a:solidFill>
                <a:schemeClr val="tx1"/>
              </a:solidFill>
              <a:latin typeface="+mj-lt"/>
              <a:ea typeface="+mj-ea"/>
              <a:cs typeface="+mj-cs"/>
            </a:endParaRP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838200" y="1825625"/>
            <a:ext cx="10515600" cy="4351338"/>
          </a:xfrm>
          <a:prstGeom prst="rect">
            <a:avLst/>
          </a:prstGeom>
        </p:spPr>
        <p:txBody>
          <a:bodyPr vert="horz" lIns="91440" tIns="45720" rIns="91440" bIns="45720" rtlCol="0">
            <a:normAutofit/>
          </a:bodyPr>
          <a:lstStyle/>
          <a:p>
            <a:pPr>
              <a:lnSpc>
                <a:spcPct val="90000"/>
              </a:lnSpc>
              <a:spcAft>
                <a:spcPts val="600"/>
              </a:spcAft>
            </a:pPr>
            <a:r>
              <a:rPr lang="en-US" sz="2400" dirty="0">
                <a:ln w="0"/>
              </a:rPr>
              <a:t>The purposes of these tools are different than the summative assessments and have different administration processes.</a:t>
            </a:r>
          </a:p>
          <a:p>
            <a:pPr>
              <a:lnSpc>
                <a:spcPct val="90000"/>
              </a:lnSpc>
              <a:spcAft>
                <a:spcPts val="600"/>
              </a:spcAft>
            </a:pPr>
            <a:endParaRPr lang="en-US" sz="2400" cap="none" spc="0" dirty="0">
              <a:ln w="0"/>
            </a:endParaRPr>
          </a:p>
          <a:p>
            <a:pPr marL="342900" indent="-342900">
              <a:lnSpc>
                <a:spcPct val="90000"/>
              </a:lnSpc>
              <a:spcAft>
                <a:spcPts val="600"/>
              </a:spcAft>
              <a:buFont typeface="Arial" panose="020B0604020202020204" pitchFamily="34" charset="0"/>
              <a:buChar char="•"/>
            </a:pPr>
            <a:r>
              <a:rPr lang="en-US" sz="2400" dirty="0">
                <a:ln w="0"/>
              </a:rPr>
              <a:t>Review the test administration manual</a:t>
            </a:r>
          </a:p>
          <a:p>
            <a:pPr marL="342900" indent="-342900">
              <a:lnSpc>
                <a:spcPct val="90000"/>
              </a:lnSpc>
              <a:spcAft>
                <a:spcPts val="600"/>
              </a:spcAft>
              <a:buFont typeface="Arial" panose="020B0604020202020204" pitchFamily="34" charset="0"/>
              <a:buChar char="•"/>
            </a:pPr>
            <a:endParaRPr lang="en-US" sz="2400" cap="none" spc="0" dirty="0">
              <a:ln w="0"/>
            </a:endParaRPr>
          </a:p>
          <a:p>
            <a:pPr marL="342900" indent="-342900">
              <a:lnSpc>
                <a:spcPct val="90000"/>
              </a:lnSpc>
              <a:spcAft>
                <a:spcPts val="600"/>
              </a:spcAft>
              <a:buFont typeface="Arial" panose="020B0604020202020204" pitchFamily="34" charset="0"/>
              <a:buChar char="•"/>
            </a:pPr>
            <a:r>
              <a:rPr lang="en-US" sz="2400" dirty="0">
                <a:ln w="0"/>
              </a:rPr>
              <a:t>Review training materials, guidance, and videos provided on the Formative Assessment tab on the USBE site:</a:t>
            </a:r>
          </a:p>
          <a:p>
            <a:pPr marL="342900" indent="-342900">
              <a:lnSpc>
                <a:spcPct val="90000"/>
              </a:lnSpc>
              <a:spcAft>
                <a:spcPts val="600"/>
              </a:spcAft>
              <a:buFont typeface="Arial" panose="020B0604020202020204" pitchFamily="34" charset="0"/>
              <a:buChar char="•"/>
            </a:pPr>
            <a:endParaRPr lang="en-US" sz="2400" dirty="0">
              <a:ln w="0"/>
            </a:endParaRPr>
          </a:p>
          <a:p>
            <a:pPr>
              <a:lnSpc>
                <a:spcPct val="90000"/>
              </a:lnSpc>
              <a:spcAft>
                <a:spcPts val="600"/>
              </a:spcAft>
            </a:pPr>
            <a:r>
              <a:rPr lang="en-US" sz="2400" dirty="0">
                <a:ln w="0"/>
              </a:rPr>
              <a:t>                            </a:t>
            </a:r>
            <a:r>
              <a:rPr lang="en-US" sz="2400" dirty="0">
                <a:ln w="0"/>
                <a:hlinkClick r:id="rId2"/>
              </a:rPr>
              <a:t>Assessment and Accountability &gt; Resources</a:t>
            </a:r>
            <a:endParaRPr lang="en-US" sz="2400" cap="none" spc="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3"/>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12637086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ectangle 1">
            <a:extLst>
              <a:ext uri="{FF2B5EF4-FFF2-40B4-BE49-F238E27FC236}">
                <a16:creationId xmlns:a16="http://schemas.microsoft.com/office/drawing/2014/main" id="{0B57D6F6-3BE1-4EA2-9BF6-E9605EAD9CED}"/>
              </a:ext>
            </a:extLst>
          </p:cNvPr>
          <p:cNvSpPr/>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ln w="0"/>
                <a:solidFill>
                  <a:schemeClr val="tx1"/>
                </a:solidFill>
                <a:latin typeface="+mj-lt"/>
                <a:ea typeface="+mj-ea"/>
                <a:cs typeface="+mj-cs"/>
              </a:rPr>
              <a:t>Your Turn</a:t>
            </a:r>
            <a:endParaRPr lang="en-US" sz="4400" b="1" kern="1200" cap="none" spc="0" dirty="0">
              <a:ln w="0"/>
              <a:solidFill>
                <a:schemeClr val="tx1"/>
              </a:solidFill>
              <a:latin typeface="+mj-lt"/>
              <a:ea typeface="+mj-ea"/>
              <a:cs typeface="+mj-cs"/>
            </a:endParaRP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336812" y="1389019"/>
            <a:ext cx="10016987" cy="4787944"/>
          </a:xfrm>
          <a:prstGeom prst="rect">
            <a:avLst/>
          </a:prstGeom>
        </p:spPr>
        <p:txBody>
          <a:bodyPr vert="horz" lIns="91440" tIns="45720" rIns="91440" bIns="45720" rtlCol="0">
            <a:normAutofit/>
          </a:bodyPr>
          <a:lstStyle/>
          <a:p>
            <a:pPr>
              <a:lnSpc>
                <a:spcPct val="90000"/>
              </a:lnSpc>
              <a:spcAft>
                <a:spcPts val="600"/>
              </a:spcAft>
            </a:pPr>
            <a:endParaRPr lang="en-US" sz="2400" cap="none" spc="0" dirty="0">
              <a:ln w="0"/>
            </a:endParaRPr>
          </a:p>
          <a:p>
            <a:pPr>
              <a:lnSpc>
                <a:spcPct val="90000"/>
              </a:lnSpc>
              <a:spcAft>
                <a:spcPts val="600"/>
              </a:spcAft>
            </a:pPr>
            <a:r>
              <a:rPr lang="en-US" sz="2400" cap="none" spc="0" dirty="0">
                <a:ln w="0"/>
              </a:rPr>
              <a:t>Using the </a:t>
            </a:r>
            <a:r>
              <a:rPr lang="en-US" sz="2400" cap="none" spc="0" dirty="0">
                <a:ln w="0"/>
                <a:hlinkClick r:id="rId2"/>
              </a:rPr>
              <a:t>Standard Test Administration &amp; Testing Ethics Policy</a:t>
            </a:r>
            <a:r>
              <a:rPr lang="en-US" sz="2400" cap="none" spc="0" dirty="0">
                <a:ln w="0"/>
              </a:rPr>
              <a:t>, identify the</a:t>
            </a:r>
          </a:p>
          <a:p>
            <a:pPr>
              <a:lnSpc>
                <a:spcPct val="90000"/>
              </a:lnSpc>
              <a:spcAft>
                <a:spcPts val="600"/>
              </a:spcAft>
            </a:pPr>
            <a:r>
              <a:rPr lang="en-US" sz="2400" dirty="0">
                <a:ln w="0"/>
              </a:rPr>
              <a:t>Formative Assessment Tools provided by the Utah State Board of Education.</a:t>
            </a:r>
          </a:p>
          <a:p>
            <a:pPr>
              <a:lnSpc>
                <a:spcPct val="90000"/>
              </a:lnSpc>
              <a:spcAft>
                <a:spcPts val="600"/>
              </a:spcAft>
            </a:pPr>
            <a:endParaRPr lang="en-US" sz="2400" cap="none" spc="0" dirty="0">
              <a:ln w="0"/>
            </a:endParaRPr>
          </a:p>
          <a:p>
            <a:pPr>
              <a:lnSpc>
                <a:spcPct val="90000"/>
              </a:lnSpc>
              <a:spcAft>
                <a:spcPts val="600"/>
              </a:spcAft>
            </a:pPr>
            <a:endParaRPr lang="en-US" sz="2400" dirty="0">
              <a:ln w="0"/>
            </a:endParaRPr>
          </a:p>
          <a:p>
            <a:pPr marL="342900" indent="-342900">
              <a:lnSpc>
                <a:spcPct val="90000"/>
              </a:lnSpc>
              <a:spcAft>
                <a:spcPts val="600"/>
              </a:spcAft>
              <a:buFont typeface="Wingdings" panose="05000000000000000000" pitchFamily="2" charset="2"/>
              <a:buChar char="ü"/>
            </a:pPr>
            <a:r>
              <a:rPr lang="en-US" sz="2400" cap="none" spc="0" dirty="0">
                <a:ln w="0"/>
              </a:rPr>
              <a:t>RISE Ben</a:t>
            </a:r>
            <a:r>
              <a:rPr lang="en-US" sz="2400" dirty="0">
                <a:ln w="0"/>
              </a:rPr>
              <a:t>chmark modules</a:t>
            </a:r>
          </a:p>
          <a:p>
            <a:pPr marL="342900" indent="-342900">
              <a:lnSpc>
                <a:spcPct val="90000"/>
              </a:lnSpc>
              <a:spcAft>
                <a:spcPts val="600"/>
              </a:spcAft>
              <a:buFont typeface="Wingdings" panose="05000000000000000000" pitchFamily="2" charset="2"/>
              <a:buChar char="ü"/>
            </a:pPr>
            <a:r>
              <a:rPr lang="en-US" sz="2400" cap="none" spc="0" dirty="0">
                <a:ln w="0"/>
              </a:rPr>
              <a:t>RISE Interims</a:t>
            </a:r>
          </a:p>
          <a:p>
            <a:pPr marL="342900" indent="-342900">
              <a:lnSpc>
                <a:spcPct val="90000"/>
              </a:lnSpc>
              <a:spcAft>
                <a:spcPts val="600"/>
              </a:spcAft>
              <a:buFont typeface="Wingdings" panose="05000000000000000000" pitchFamily="2" charset="2"/>
              <a:buChar char="ü"/>
            </a:pPr>
            <a:r>
              <a:rPr lang="en-US" sz="2400" dirty="0">
                <a:ln w="0"/>
              </a:rPr>
              <a:t>High School Core Benchmarks</a:t>
            </a:r>
          </a:p>
          <a:p>
            <a:pPr marL="342900" indent="-342900">
              <a:lnSpc>
                <a:spcPct val="90000"/>
              </a:lnSpc>
              <a:spcAft>
                <a:spcPts val="600"/>
              </a:spcAft>
              <a:buFont typeface="Wingdings" panose="05000000000000000000" pitchFamily="2" charset="2"/>
              <a:buChar char="ü"/>
            </a:pPr>
            <a:r>
              <a:rPr lang="en-US" sz="2400" cap="none" spc="0" dirty="0">
                <a:ln w="0"/>
              </a:rPr>
              <a:t>Acadience Reading and Math Progress Monitoring</a:t>
            </a:r>
          </a:p>
          <a:p>
            <a:pPr marL="342900" indent="-342900">
              <a:lnSpc>
                <a:spcPct val="90000"/>
              </a:lnSpc>
              <a:spcAft>
                <a:spcPts val="600"/>
              </a:spcAft>
              <a:buFont typeface="Wingdings" panose="05000000000000000000" pitchFamily="2" charset="2"/>
              <a:buChar char="ü"/>
            </a:pPr>
            <a:r>
              <a:rPr lang="en-US" sz="2400" dirty="0">
                <a:ln w="0"/>
              </a:rPr>
              <a:t>Utah Compose</a:t>
            </a:r>
          </a:p>
          <a:p>
            <a:pPr marL="342900" indent="-342900">
              <a:lnSpc>
                <a:spcPct val="90000"/>
              </a:lnSpc>
              <a:spcAft>
                <a:spcPts val="600"/>
              </a:spcAft>
              <a:buFont typeface="Wingdings" panose="05000000000000000000" pitchFamily="2" charset="2"/>
              <a:buChar char="ü"/>
            </a:pPr>
            <a:r>
              <a:rPr lang="en-US" sz="2400" cap="none" spc="0" dirty="0">
                <a:ln w="0"/>
              </a:rPr>
              <a:t>U</a:t>
            </a:r>
            <a:r>
              <a:rPr lang="en-US" sz="2400" dirty="0">
                <a:ln w="0"/>
              </a:rPr>
              <a:t>TIPS</a:t>
            </a:r>
            <a:endParaRPr lang="en-US" sz="2400" cap="none" spc="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3"/>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3476645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wipe(left)">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wipe(left)">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wipe(left)">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wipe(left)">
                                      <p:cBhvr>
                                        <p:cTn id="27" dur="5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wipe(left)">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ectangle 1">
            <a:extLst>
              <a:ext uri="{FF2B5EF4-FFF2-40B4-BE49-F238E27FC236}">
                <a16:creationId xmlns:a16="http://schemas.microsoft.com/office/drawing/2014/main" id="{0B57D6F6-3BE1-4EA2-9BF6-E9605EAD9CED}"/>
              </a:ext>
            </a:extLst>
          </p:cNvPr>
          <p:cNvSpPr/>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ln w="0"/>
                <a:solidFill>
                  <a:schemeClr val="tx1"/>
                </a:solidFill>
                <a:latin typeface="+mj-lt"/>
                <a:ea typeface="+mj-ea"/>
                <a:cs typeface="+mj-cs"/>
              </a:rPr>
              <a:t>Formative Assessment Tools</a:t>
            </a:r>
            <a:endParaRPr lang="en-US" sz="4400" b="1" kern="1200" cap="none" spc="0" dirty="0">
              <a:ln w="0"/>
              <a:solidFill>
                <a:schemeClr val="tx1"/>
              </a:solidFill>
              <a:latin typeface="+mj-lt"/>
              <a:ea typeface="+mj-ea"/>
              <a:cs typeface="+mj-cs"/>
            </a:endParaRP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838200" y="1825625"/>
            <a:ext cx="10515600" cy="4351338"/>
          </a:xfrm>
          <a:prstGeom prst="rect">
            <a:avLst/>
          </a:prstGeom>
        </p:spPr>
        <p:txBody>
          <a:bodyPr vert="horz" lIns="91440" tIns="45720" rIns="91440" bIns="45720" rtlCol="0">
            <a:normAutofit/>
          </a:bodyPr>
          <a:lstStyle/>
          <a:p>
            <a:pPr>
              <a:lnSpc>
                <a:spcPct val="90000"/>
              </a:lnSpc>
              <a:spcAft>
                <a:spcPts val="600"/>
              </a:spcAft>
            </a:pPr>
            <a:endParaRPr lang="en-US" sz="2800" dirty="0"/>
          </a:p>
          <a:p>
            <a:pPr>
              <a:lnSpc>
                <a:spcPct val="90000"/>
              </a:lnSpc>
              <a:spcAft>
                <a:spcPts val="600"/>
              </a:spcAft>
            </a:pPr>
            <a:r>
              <a:rPr lang="en-US" sz="2800" dirty="0"/>
              <a:t>“Formative Assessment Tools provided by the Utah State Board of Education (USBE) are productivity tools for Utah teachers and students.” </a:t>
            </a:r>
          </a:p>
          <a:p>
            <a:pPr>
              <a:lnSpc>
                <a:spcPct val="90000"/>
              </a:lnSpc>
              <a:spcAft>
                <a:spcPts val="600"/>
              </a:spcAft>
            </a:pPr>
            <a:endParaRPr lang="en-US" sz="2800" dirty="0"/>
          </a:p>
          <a:p>
            <a:pPr>
              <a:lnSpc>
                <a:spcPct val="90000"/>
              </a:lnSpc>
              <a:spcAft>
                <a:spcPts val="600"/>
              </a:spcAft>
            </a:pPr>
            <a:r>
              <a:rPr lang="en-US" sz="2800" dirty="0"/>
              <a:t>“They are designed to give teachers and students an opportunity to identify </a:t>
            </a:r>
            <a:r>
              <a:rPr lang="en-US" sz="2800" dirty="0">
                <a:solidFill>
                  <a:schemeClr val="accent1"/>
                </a:solidFill>
              </a:rPr>
              <a:t>strengths and weaknesses </a:t>
            </a:r>
            <a:r>
              <a:rPr lang="en-US" sz="2800" dirty="0"/>
              <a:t>with specific knowledge, skills, and abilities outlined in the Utah Core Standards.”</a:t>
            </a:r>
            <a:endParaRPr lang="en-US" sz="2800" cap="none" spc="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2298689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ectangle 1">
            <a:extLst>
              <a:ext uri="{FF2B5EF4-FFF2-40B4-BE49-F238E27FC236}">
                <a16:creationId xmlns:a16="http://schemas.microsoft.com/office/drawing/2014/main" id="{0B57D6F6-3BE1-4EA2-9BF6-E9605EAD9CED}"/>
              </a:ext>
            </a:extLst>
          </p:cNvPr>
          <p:cNvSpPr/>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ln w="0"/>
                <a:solidFill>
                  <a:schemeClr val="tx1"/>
                </a:solidFill>
                <a:latin typeface="+mj-lt"/>
                <a:ea typeface="+mj-ea"/>
                <a:cs typeface="+mj-cs"/>
              </a:rPr>
              <a:t>Your Turn</a:t>
            </a:r>
            <a:endParaRPr lang="en-US" sz="4400" b="1" kern="1200" cap="none" spc="0" dirty="0">
              <a:ln w="0"/>
              <a:solidFill>
                <a:schemeClr val="tx1"/>
              </a:solidFill>
              <a:latin typeface="+mj-lt"/>
              <a:ea typeface="+mj-ea"/>
              <a:cs typeface="+mj-cs"/>
            </a:endParaRP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838200" y="2407852"/>
            <a:ext cx="10515600" cy="4351338"/>
          </a:xfrm>
          <a:prstGeom prst="rect">
            <a:avLst/>
          </a:prstGeom>
        </p:spPr>
        <p:txBody>
          <a:bodyPr vert="horz" lIns="91440" tIns="45720" rIns="91440" bIns="45720" rtlCol="0">
            <a:normAutofit/>
          </a:bodyPr>
          <a:lstStyle/>
          <a:p>
            <a:pPr marL="342900" indent="-342900">
              <a:lnSpc>
                <a:spcPct val="90000"/>
              </a:lnSpc>
              <a:spcAft>
                <a:spcPts val="600"/>
              </a:spcAft>
              <a:buFont typeface="Arial" panose="020B0604020202020204" pitchFamily="34" charset="0"/>
              <a:buChar char="•"/>
            </a:pPr>
            <a:r>
              <a:rPr lang="en-US" sz="3600" cap="none" spc="0" dirty="0">
                <a:ln w="0"/>
              </a:rPr>
              <a:t>What is the difference between formative assessment and summative assessment?</a:t>
            </a:r>
          </a:p>
          <a:p>
            <a:pPr marL="342900" indent="-342900">
              <a:lnSpc>
                <a:spcPct val="90000"/>
              </a:lnSpc>
              <a:spcAft>
                <a:spcPts val="600"/>
              </a:spcAft>
              <a:buFont typeface="Arial" panose="020B0604020202020204" pitchFamily="34" charset="0"/>
              <a:buChar char="•"/>
            </a:pPr>
            <a:endParaRPr lang="en-US" sz="3600" dirty="0">
              <a:ln w="0"/>
            </a:endParaRPr>
          </a:p>
          <a:p>
            <a:pPr marL="342900" indent="-342900">
              <a:lnSpc>
                <a:spcPct val="90000"/>
              </a:lnSpc>
              <a:spcAft>
                <a:spcPts val="600"/>
              </a:spcAft>
              <a:buFont typeface="Arial" panose="020B0604020202020204" pitchFamily="34" charset="0"/>
              <a:buChar char="•"/>
            </a:pPr>
            <a:r>
              <a:rPr lang="en-US" sz="3600" cap="none" spc="0" dirty="0">
                <a:ln w="0"/>
              </a:rPr>
              <a:t>How do the purposes of formative assessment differ from summative assessment?</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4176268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ectangle 1">
            <a:extLst>
              <a:ext uri="{FF2B5EF4-FFF2-40B4-BE49-F238E27FC236}">
                <a16:creationId xmlns:a16="http://schemas.microsoft.com/office/drawing/2014/main" id="{0B57D6F6-3BE1-4EA2-9BF6-E9605EAD9CED}"/>
              </a:ext>
            </a:extLst>
          </p:cNvPr>
          <p:cNvSpPr/>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ln w="0"/>
                <a:solidFill>
                  <a:schemeClr val="tx1"/>
                </a:solidFill>
                <a:latin typeface="+mj-lt"/>
                <a:ea typeface="+mj-ea"/>
                <a:cs typeface="+mj-cs"/>
              </a:rPr>
              <a:t>Your Turn</a:t>
            </a:r>
            <a:endParaRPr lang="en-US" sz="4400" b="1" kern="1200" cap="none" spc="0" dirty="0">
              <a:ln w="0"/>
              <a:solidFill>
                <a:schemeClr val="tx1"/>
              </a:solidFill>
              <a:latin typeface="+mj-lt"/>
              <a:ea typeface="+mj-ea"/>
              <a:cs typeface="+mj-cs"/>
            </a:endParaRP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838200" y="1389019"/>
            <a:ext cx="10515600" cy="5370171"/>
          </a:xfrm>
          <a:prstGeom prst="rect">
            <a:avLst/>
          </a:prstGeom>
        </p:spPr>
        <p:txBody>
          <a:bodyPr vert="horz" lIns="91440" tIns="45720" rIns="91440" bIns="45720" rtlCol="0">
            <a:normAutofit/>
          </a:bodyPr>
          <a:lstStyle/>
          <a:p>
            <a:pPr marL="342900" indent="-342900">
              <a:lnSpc>
                <a:spcPct val="90000"/>
              </a:lnSpc>
              <a:spcAft>
                <a:spcPts val="600"/>
              </a:spcAft>
              <a:buFont typeface="Arial" panose="020B0604020202020204" pitchFamily="34" charset="0"/>
              <a:buChar char="•"/>
            </a:pPr>
            <a:endParaRPr lang="en-US" sz="3000" dirty="0"/>
          </a:p>
          <a:p>
            <a:pPr marL="342900" indent="-342900">
              <a:lnSpc>
                <a:spcPct val="90000"/>
              </a:lnSpc>
              <a:spcAft>
                <a:spcPts val="600"/>
              </a:spcAft>
              <a:buFont typeface="Arial" panose="020B0604020202020204" pitchFamily="34" charset="0"/>
              <a:buChar char="•"/>
            </a:pPr>
            <a:r>
              <a:rPr lang="en-US" sz="3000" dirty="0"/>
              <a:t>Please share examples of the variety of assessment opportunities and experiences in your classroom.</a:t>
            </a:r>
          </a:p>
          <a:p>
            <a:pPr>
              <a:lnSpc>
                <a:spcPct val="90000"/>
              </a:lnSpc>
              <a:spcAft>
                <a:spcPts val="600"/>
              </a:spcAft>
            </a:pPr>
            <a:r>
              <a:rPr lang="en-US" sz="3000" dirty="0"/>
              <a:t>  </a:t>
            </a:r>
          </a:p>
          <a:p>
            <a:pPr marL="342900" indent="-342900">
              <a:lnSpc>
                <a:spcPct val="90000"/>
              </a:lnSpc>
              <a:spcAft>
                <a:spcPts val="600"/>
              </a:spcAft>
              <a:buFont typeface="Arial" panose="020B0604020202020204" pitchFamily="34" charset="0"/>
              <a:buChar char="•"/>
            </a:pPr>
            <a:r>
              <a:rPr lang="en-US" sz="3000" dirty="0"/>
              <a:t>How do you use the data from these assessment opportunities and experiences to influence your instructional planning? </a:t>
            </a:r>
          </a:p>
          <a:p>
            <a:pPr>
              <a:lnSpc>
                <a:spcPct val="90000"/>
              </a:lnSpc>
              <a:spcAft>
                <a:spcPts val="600"/>
              </a:spcAft>
            </a:pPr>
            <a:endParaRPr lang="en-US" sz="3000" dirty="0"/>
          </a:p>
          <a:p>
            <a:pPr marL="342900" indent="-342900">
              <a:lnSpc>
                <a:spcPct val="90000"/>
              </a:lnSpc>
              <a:spcAft>
                <a:spcPts val="600"/>
              </a:spcAft>
              <a:buFont typeface="Arial" panose="020B0604020202020204" pitchFamily="34" charset="0"/>
              <a:buChar char="•"/>
            </a:pPr>
            <a:r>
              <a:rPr lang="en-US" sz="3000" dirty="0"/>
              <a:t>How do your students use the feedback from these opportunities and experiences to set their personal learning goals?</a:t>
            </a:r>
            <a:endParaRPr lang="en-US" sz="3000" cap="none" spc="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1662107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2B577FF9-3543-4875-815D-3D87BD8A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 name="Rectangle 4">
            <a:extLst>
              <a:ext uri="{FF2B5EF4-FFF2-40B4-BE49-F238E27FC236}">
                <a16:creationId xmlns:a16="http://schemas.microsoft.com/office/drawing/2014/main" id="{BEEE54D9-BE8A-4933-AEE2-00C9AADAEB1A}"/>
              </a:ext>
            </a:extLst>
          </p:cNvPr>
          <p:cNvSpPr/>
          <p:nvPr/>
        </p:nvSpPr>
        <p:spPr>
          <a:xfrm>
            <a:off x="149086" y="347870"/>
            <a:ext cx="8192373" cy="400049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b="1" kern="1200" cap="none" spc="0" dirty="0">
                <a:ln w="10160">
                  <a:solidFill>
                    <a:schemeClr val="accent5"/>
                  </a:solidFill>
                  <a:prstDash val="solid"/>
                </a:ln>
                <a:solidFill>
                  <a:schemeClr val="tx1"/>
                </a:solidFill>
                <a:latin typeface="+mj-lt"/>
                <a:ea typeface="+mj-ea"/>
                <a:cs typeface="+mj-cs"/>
              </a:rPr>
              <a:t>Standardized Test Administration Guidelines</a:t>
            </a:r>
          </a:p>
          <a:p>
            <a:pPr algn="ctr">
              <a:lnSpc>
                <a:spcPct val="90000"/>
              </a:lnSpc>
              <a:spcBef>
                <a:spcPct val="0"/>
              </a:spcBef>
              <a:spcAft>
                <a:spcPts val="600"/>
              </a:spcAft>
            </a:pPr>
            <a:endParaRPr lang="en-US" sz="6000" b="1" kern="1200" cap="none" spc="0" dirty="0">
              <a:ln w="10160">
                <a:solidFill>
                  <a:schemeClr val="accent5"/>
                </a:solidFill>
                <a:prstDash val="solid"/>
              </a:ln>
              <a:solidFill>
                <a:schemeClr val="tx1"/>
              </a:solidFill>
              <a:latin typeface="+mj-lt"/>
              <a:ea typeface="+mj-ea"/>
              <a:cs typeface="+mj-cs"/>
            </a:endParaRPr>
          </a:p>
          <a:p>
            <a:pPr algn="ctr">
              <a:lnSpc>
                <a:spcPct val="90000"/>
              </a:lnSpc>
              <a:spcBef>
                <a:spcPct val="0"/>
              </a:spcBef>
              <a:spcAft>
                <a:spcPts val="600"/>
              </a:spcAft>
            </a:pPr>
            <a:r>
              <a:rPr lang="en-US" sz="6000" b="1" kern="1200" cap="none" spc="0" dirty="0">
                <a:ln w="10160">
                  <a:solidFill>
                    <a:schemeClr val="accent5"/>
                  </a:solidFill>
                  <a:prstDash val="solid"/>
                </a:ln>
                <a:solidFill>
                  <a:srgbClr val="FFC000"/>
                </a:solidFill>
                <a:latin typeface="+mj-lt"/>
                <a:ea typeface="+mj-ea"/>
                <a:cs typeface="+mj-cs"/>
              </a:rPr>
              <a:t>Before Testing</a:t>
            </a:r>
          </a:p>
        </p:txBody>
      </p:sp>
      <p:sp>
        <p:nvSpPr>
          <p:cNvPr id="94" name="Freeform: Shape 93">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5" name="Picture 14" descr="Logo&#10;&#10;Description automatically generated">
            <a:extLst>
              <a:ext uri="{FF2B5EF4-FFF2-40B4-BE49-F238E27FC236}">
                <a16:creationId xmlns:a16="http://schemas.microsoft.com/office/drawing/2014/main" id="{AFB9CBAC-143B-4271-A8BE-7D3C3913282F}"/>
              </a:ext>
            </a:extLst>
          </p:cNvPr>
          <p:cNvPicPr>
            <a:picLocks noChangeAspect="1"/>
          </p:cNvPicPr>
          <p:nvPr/>
        </p:nvPicPr>
        <p:blipFill rotWithShape="1">
          <a:blip r:embed="rId2"/>
          <a:srcRect l="10182" r="9072"/>
          <a:stretch/>
        </p:blipFill>
        <p:spPr>
          <a:xfrm>
            <a:off x="8467098" y="3105308"/>
            <a:ext cx="2443498" cy="2313992"/>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98" name="Freeform: Shape 97">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0" name="Freeform: Shape 99">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 name="Freeform: Shape 103">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dirty="0"/>
          </a:p>
        </p:txBody>
      </p:sp>
      <p:sp>
        <p:nvSpPr>
          <p:cNvPr id="2" name="Rectangle 1">
            <a:extLst>
              <a:ext uri="{FF2B5EF4-FFF2-40B4-BE49-F238E27FC236}">
                <a16:creationId xmlns:a16="http://schemas.microsoft.com/office/drawing/2014/main" id="{56596A60-00C9-493A-89DF-F85984859EBB}"/>
              </a:ext>
            </a:extLst>
          </p:cNvPr>
          <p:cNvSpPr/>
          <p:nvPr/>
        </p:nvSpPr>
        <p:spPr>
          <a:xfrm>
            <a:off x="764516" y="3259076"/>
            <a:ext cx="11142104" cy="3563159"/>
          </a:xfrm>
          <a:prstGeom prst="rect">
            <a:avLst/>
          </a:prstGeom>
        </p:spPr>
        <p:txBody>
          <a:bodyPr vert="horz" lIns="91440" tIns="45720" rIns="91440" bIns="45720" rtlCol="0">
            <a:normAutofit/>
          </a:bodyPr>
          <a:lstStyle/>
          <a:p>
            <a:pPr>
              <a:lnSpc>
                <a:spcPct val="90000"/>
              </a:lnSpc>
              <a:spcBef>
                <a:spcPct val="0"/>
              </a:spcBef>
              <a:spcAft>
                <a:spcPts val="600"/>
              </a:spcAft>
            </a:pPr>
            <a:endParaRPr lang="en-US" sz="2400" dirty="0">
              <a:ln w="0"/>
            </a:endParaRPr>
          </a:p>
          <a:p>
            <a:pPr indent="-228600">
              <a:lnSpc>
                <a:spcPct val="90000"/>
              </a:lnSpc>
              <a:spcBef>
                <a:spcPct val="0"/>
              </a:spcBef>
              <a:spcAft>
                <a:spcPts val="600"/>
              </a:spcAft>
              <a:buFont typeface="Arial" panose="020B0604020202020204" pitchFamily="34" charset="0"/>
              <a:buChar char="•"/>
            </a:pPr>
            <a:endParaRPr lang="en-US" sz="2400" dirty="0">
              <a:ln w="0"/>
            </a:endParaRPr>
          </a:p>
          <a:p>
            <a:pPr>
              <a:lnSpc>
                <a:spcPct val="90000"/>
              </a:lnSpc>
              <a:spcBef>
                <a:spcPct val="0"/>
              </a:spcBef>
              <a:spcAft>
                <a:spcPts val="600"/>
              </a:spcAft>
            </a:pPr>
            <a:r>
              <a:rPr lang="en-US" sz="2400" dirty="0">
                <a:ln w="0"/>
              </a:rPr>
              <a:t>                 </a:t>
            </a:r>
            <a:endParaRPr lang="en-US" sz="2400" b="0" cap="none" spc="0" dirty="0">
              <a:ln w="0"/>
            </a:endParaRPr>
          </a:p>
        </p:txBody>
      </p:sp>
    </p:spTree>
    <p:extLst>
      <p:ext uri="{BB962C8B-B14F-4D97-AF65-F5344CB8AC3E}">
        <p14:creationId xmlns:p14="http://schemas.microsoft.com/office/powerpoint/2010/main" val="4086072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Arc 34">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49696" y="1396686"/>
            <a:ext cx="6922604" cy="5461314"/>
          </a:xfrm>
          <a:prstGeom prst="rect">
            <a:avLst/>
          </a:prstGeom>
        </p:spPr>
        <p:txBody>
          <a:bodyPr vert="horz" lIns="91440" tIns="45720" rIns="91440" bIns="45720" rtlCol="0">
            <a:noAutofit/>
          </a:bodyPr>
          <a:lstStyle/>
          <a:p>
            <a:pPr marL="571500" indent="-457200">
              <a:lnSpc>
                <a:spcPct val="90000"/>
              </a:lnSpc>
              <a:spcAft>
                <a:spcPts val="600"/>
              </a:spcAft>
              <a:buAutoNum type="arabicPeriod"/>
            </a:pPr>
            <a:r>
              <a:rPr lang="en-US" sz="2400" dirty="0"/>
              <a:t>Read and review the test administration manual for the assessment you will administer. Pay particular attention to materials needed for testing, how students access the test, and the scripting required for standardized testing. </a:t>
            </a:r>
          </a:p>
          <a:p>
            <a:pPr marL="571500" indent="-457200">
              <a:lnSpc>
                <a:spcPct val="90000"/>
              </a:lnSpc>
              <a:spcAft>
                <a:spcPts val="600"/>
              </a:spcAft>
              <a:buAutoNum type="arabicPeriod"/>
            </a:pPr>
            <a:r>
              <a:rPr lang="en-US" sz="2400" dirty="0"/>
              <a:t>Create a positive testing environment for students. </a:t>
            </a:r>
          </a:p>
          <a:p>
            <a:pPr marL="571500" indent="-457200">
              <a:lnSpc>
                <a:spcPct val="90000"/>
              </a:lnSpc>
              <a:spcAft>
                <a:spcPts val="600"/>
              </a:spcAft>
              <a:buAutoNum type="arabicPeriod"/>
            </a:pPr>
            <a:r>
              <a:rPr lang="en-US" sz="2400" dirty="0"/>
              <a:t>Provide training test practice with students for any content area test you will administer. </a:t>
            </a:r>
          </a:p>
          <a:p>
            <a:pPr marL="571500" indent="-457200">
              <a:lnSpc>
                <a:spcPct val="90000"/>
              </a:lnSpc>
              <a:spcAft>
                <a:spcPts val="600"/>
              </a:spcAft>
              <a:buAutoNum type="arabicPeriod"/>
            </a:pPr>
            <a:r>
              <a:rPr lang="en-US" sz="2400" dirty="0"/>
              <a:t>Check all student accommodations to ensure they have been provided within the testing platform.</a:t>
            </a:r>
          </a:p>
          <a:p>
            <a:pPr marL="571500" indent="-457200">
              <a:lnSpc>
                <a:spcPct val="90000"/>
              </a:lnSpc>
              <a:spcAft>
                <a:spcPts val="600"/>
              </a:spcAft>
              <a:buAutoNum type="arabicPeriod"/>
            </a:pPr>
            <a:r>
              <a:rPr lang="en-US" sz="2400" dirty="0"/>
              <a:t>Familiarize yourself with the testing platform and administration instructions. </a:t>
            </a:r>
            <a:r>
              <a:rPr lang="en-US" sz="2400" cap="none" spc="0" dirty="0">
                <a:ln w="0"/>
              </a:rPr>
              <a:t>Please share examples of the variety of assessment opportunities and experiences in your classroom.</a:t>
            </a:r>
          </a:p>
          <a:p>
            <a:pPr marL="342900" indent="-228600">
              <a:lnSpc>
                <a:spcPct val="90000"/>
              </a:lnSpc>
              <a:spcAft>
                <a:spcPts val="600"/>
              </a:spcAft>
              <a:buFont typeface="Arial" panose="020B0604020202020204" pitchFamily="34" charset="0"/>
              <a:buChar char="•"/>
            </a:pPr>
            <a:endParaRPr lang="en-US" sz="2400" dirty="0">
              <a:ln w="0"/>
            </a:endParaRPr>
          </a:p>
        </p:txBody>
      </p:sp>
      <p:sp>
        <p:nvSpPr>
          <p:cNvPr id="37" name="Oval 3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0B57D6F6-3BE1-4EA2-9BF6-E9605EAD9CED}"/>
              </a:ext>
            </a:extLst>
          </p:cNvPr>
          <p:cNvSpPr/>
          <p:nvPr/>
        </p:nvSpPr>
        <p:spPr>
          <a:xfrm>
            <a:off x="6792396" y="1396686"/>
            <a:ext cx="4508395" cy="40646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ln w="0"/>
                <a:solidFill>
                  <a:srgbClr val="FFFFFF"/>
                </a:solidFill>
                <a:latin typeface="+mj-lt"/>
                <a:ea typeface="+mj-ea"/>
                <a:cs typeface="+mj-cs"/>
              </a:rPr>
              <a:t> </a:t>
            </a:r>
            <a:r>
              <a:rPr lang="en-US" sz="4400" b="1" dirty="0">
                <a:ln w="0"/>
                <a:solidFill>
                  <a:srgbClr val="FFFFFF"/>
                </a:solidFill>
                <a:latin typeface="+mj-lt"/>
                <a:ea typeface="+mj-ea"/>
                <a:cs typeface="+mj-cs"/>
              </a:rPr>
              <a:t>Standard Test Administration</a:t>
            </a:r>
          </a:p>
          <a:p>
            <a:pPr algn="ctr">
              <a:lnSpc>
                <a:spcPct val="90000"/>
              </a:lnSpc>
              <a:spcBef>
                <a:spcPct val="0"/>
              </a:spcBef>
              <a:spcAft>
                <a:spcPts val="600"/>
              </a:spcAft>
            </a:pPr>
            <a:endParaRPr lang="en-US" sz="4400" b="1" dirty="0">
              <a:ln w="0"/>
              <a:solidFill>
                <a:srgbClr val="FFFFFF"/>
              </a:solidFill>
              <a:latin typeface="+mj-lt"/>
              <a:ea typeface="+mj-ea"/>
              <a:cs typeface="+mj-cs"/>
            </a:endParaRPr>
          </a:p>
          <a:p>
            <a:pPr algn="ctr">
              <a:lnSpc>
                <a:spcPct val="90000"/>
              </a:lnSpc>
              <a:spcBef>
                <a:spcPct val="0"/>
              </a:spcBef>
              <a:spcAft>
                <a:spcPts val="600"/>
              </a:spcAft>
            </a:pPr>
            <a:r>
              <a:rPr lang="en-US" sz="4400" b="1" kern="1200" cap="none" spc="0" dirty="0">
                <a:ln w="0"/>
                <a:solidFill>
                  <a:srgbClr val="FFFFFF"/>
                </a:solidFill>
                <a:latin typeface="+mj-lt"/>
                <a:ea typeface="+mj-ea"/>
                <a:cs typeface="+mj-cs"/>
              </a:rPr>
              <a:t>Before Testing</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350831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45">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rc 47">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5370153" y="1820479"/>
            <a:ext cx="6425250" cy="4500807"/>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2800" cap="none" spc="0" dirty="0">
                <a:ln w="0"/>
              </a:rPr>
              <a:t>How do you use the data from this assessment’s opportunities and experiences to influence your instructional planning?</a:t>
            </a:r>
          </a:p>
          <a:p>
            <a:pPr marL="342900" indent="-228600">
              <a:lnSpc>
                <a:spcPct val="90000"/>
              </a:lnSpc>
              <a:spcAft>
                <a:spcPts val="600"/>
              </a:spcAft>
              <a:buFont typeface="Arial" panose="020B0604020202020204" pitchFamily="34" charset="0"/>
              <a:buChar char="•"/>
            </a:pPr>
            <a:endParaRPr lang="en-US" sz="2800" dirty="0">
              <a:ln w="0"/>
            </a:endParaRPr>
          </a:p>
          <a:p>
            <a:pPr marL="342900" indent="-228600">
              <a:lnSpc>
                <a:spcPct val="90000"/>
              </a:lnSpc>
              <a:spcAft>
                <a:spcPts val="600"/>
              </a:spcAft>
              <a:buFont typeface="Arial" panose="020B0604020202020204" pitchFamily="34" charset="0"/>
              <a:buChar char="•"/>
            </a:pPr>
            <a:r>
              <a:rPr lang="en-US" sz="2800" cap="none" spc="0" dirty="0">
                <a:ln w="0"/>
              </a:rPr>
              <a:t>How do your students use the feedback from these opportunities and experiences to set their personal learning goals?</a:t>
            </a:r>
          </a:p>
        </p:txBody>
      </p:sp>
      <p:sp>
        <p:nvSpPr>
          <p:cNvPr id="2" name="Rectangle 1">
            <a:extLst>
              <a:ext uri="{FF2B5EF4-FFF2-40B4-BE49-F238E27FC236}">
                <a16:creationId xmlns:a16="http://schemas.microsoft.com/office/drawing/2014/main" id="{0B57D6F6-3BE1-4EA2-9BF6-E9605EAD9CED}"/>
              </a:ext>
            </a:extLst>
          </p:cNvPr>
          <p:cNvSpPr/>
          <p:nvPr/>
        </p:nvSpPr>
        <p:spPr>
          <a:xfrm>
            <a:off x="7474281" y="1410693"/>
            <a:ext cx="3240506" cy="406462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ln w="0"/>
                <a:solidFill>
                  <a:srgbClr val="FFFFFF"/>
                </a:solidFill>
                <a:latin typeface="+mj-lt"/>
                <a:ea typeface="+mj-ea"/>
                <a:cs typeface="+mj-cs"/>
              </a:rPr>
              <a:t>  </a:t>
            </a:r>
            <a:endParaRPr lang="en-US" sz="4400" b="1" kern="1200" cap="none" spc="0" dirty="0">
              <a:ln w="0"/>
              <a:solidFill>
                <a:srgbClr val="FFFFFF"/>
              </a:solidFill>
              <a:latin typeface="+mj-lt"/>
              <a:ea typeface="+mj-ea"/>
              <a:cs typeface="+mj-cs"/>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3502091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45">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rc 47">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5370153" y="1526033"/>
            <a:ext cx="6094634" cy="4576593"/>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2800" cap="none" spc="0" dirty="0">
                <a:ln w="0"/>
              </a:rPr>
              <a:t>How do you help your students learn the test functionality, testing tools, and resources for their applicable statewide assessments?</a:t>
            </a:r>
          </a:p>
          <a:p>
            <a:pPr marL="342900" indent="-228600">
              <a:lnSpc>
                <a:spcPct val="90000"/>
              </a:lnSpc>
              <a:spcAft>
                <a:spcPts val="600"/>
              </a:spcAft>
              <a:buFont typeface="Arial" panose="020B0604020202020204" pitchFamily="34" charset="0"/>
              <a:buChar char="•"/>
            </a:pPr>
            <a:endParaRPr lang="en-US" sz="2800" dirty="0">
              <a:ln w="0"/>
            </a:endParaRPr>
          </a:p>
          <a:p>
            <a:pPr marL="342900" indent="-228600">
              <a:lnSpc>
                <a:spcPct val="90000"/>
              </a:lnSpc>
              <a:spcAft>
                <a:spcPts val="600"/>
              </a:spcAft>
              <a:buFont typeface="Arial" panose="020B0604020202020204" pitchFamily="34" charset="0"/>
              <a:buChar char="•"/>
            </a:pPr>
            <a:r>
              <a:rPr lang="en-US" sz="2800" cap="none" spc="0" dirty="0">
                <a:ln w="0"/>
              </a:rPr>
              <a:t>Give examples of how you provide accommodation methods during instruction that support the use of the accommodations during statewide testing.</a:t>
            </a:r>
          </a:p>
        </p:txBody>
      </p:sp>
      <p:sp>
        <p:nvSpPr>
          <p:cNvPr id="2" name="Rectangle 1">
            <a:extLst>
              <a:ext uri="{FF2B5EF4-FFF2-40B4-BE49-F238E27FC236}">
                <a16:creationId xmlns:a16="http://schemas.microsoft.com/office/drawing/2014/main" id="{0B57D6F6-3BE1-4EA2-9BF6-E9605EAD9CED}"/>
              </a:ext>
            </a:extLst>
          </p:cNvPr>
          <p:cNvSpPr/>
          <p:nvPr/>
        </p:nvSpPr>
        <p:spPr>
          <a:xfrm>
            <a:off x="7474281" y="1396686"/>
            <a:ext cx="3240506" cy="406462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ln w="0"/>
                <a:solidFill>
                  <a:srgbClr val="FFFFFF"/>
                </a:solidFill>
                <a:latin typeface="+mj-lt"/>
                <a:ea typeface="+mj-ea"/>
                <a:cs typeface="+mj-cs"/>
              </a:rPr>
              <a:t>  </a:t>
            </a:r>
            <a:endParaRPr lang="en-US" sz="4400" b="1" kern="1200" cap="none" spc="0" dirty="0">
              <a:ln w="0"/>
              <a:solidFill>
                <a:srgbClr val="FFFFFF"/>
              </a:solidFill>
              <a:latin typeface="+mj-lt"/>
              <a:ea typeface="+mj-ea"/>
              <a:cs typeface="+mj-cs"/>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4290487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Arc 34">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263386" y="1396686"/>
            <a:ext cx="6708913" cy="5461314"/>
          </a:xfrm>
          <a:prstGeom prst="rect">
            <a:avLst/>
          </a:prstGeom>
        </p:spPr>
        <p:txBody>
          <a:bodyPr vert="horz" lIns="91440" tIns="45720" rIns="91440" bIns="45720" rtlCol="0">
            <a:noAutofit/>
          </a:bodyPr>
          <a:lstStyle/>
          <a:p>
            <a:pPr marL="571500" indent="-457200">
              <a:lnSpc>
                <a:spcPct val="90000"/>
              </a:lnSpc>
              <a:spcAft>
                <a:spcPts val="600"/>
              </a:spcAft>
              <a:buAutoNum type="arabicPeriod"/>
            </a:pPr>
            <a:r>
              <a:rPr lang="en-US" sz="2400" dirty="0"/>
              <a:t>Ensure students have required testing materials for every testing session. </a:t>
            </a:r>
          </a:p>
          <a:p>
            <a:pPr marL="571500" indent="-457200">
              <a:lnSpc>
                <a:spcPct val="90000"/>
              </a:lnSpc>
              <a:spcAft>
                <a:spcPts val="600"/>
              </a:spcAft>
              <a:buAutoNum type="arabicPeriod"/>
            </a:pPr>
            <a:r>
              <a:rPr lang="en-US" sz="2400" dirty="0"/>
              <a:t>Follow school procedures for ensuring electronic devices are not accessible to students during testing (only exception is for health and safety).</a:t>
            </a:r>
          </a:p>
          <a:p>
            <a:pPr marL="571500" indent="-457200">
              <a:lnSpc>
                <a:spcPct val="90000"/>
              </a:lnSpc>
              <a:spcAft>
                <a:spcPts val="600"/>
              </a:spcAft>
              <a:buAutoNum type="arabicPeriod"/>
            </a:pPr>
            <a:r>
              <a:rPr lang="en-US" sz="2400" dirty="0"/>
              <a:t>Review and read the test administration manual scripts to provide the correct standardized scripting for each testing session. </a:t>
            </a:r>
          </a:p>
          <a:p>
            <a:pPr marL="571500" indent="-457200">
              <a:lnSpc>
                <a:spcPct val="90000"/>
              </a:lnSpc>
              <a:spcAft>
                <a:spcPts val="600"/>
              </a:spcAft>
              <a:buAutoNum type="arabicPeriod"/>
            </a:pPr>
            <a:r>
              <a:rPr lang="en-US" sz="2400" dirty="0"/>
              <a:t>Know how to pause tests or the procedures needed if a student needs to leave the test for any reason. </a:t>
            </a:r>
          </a:p>
          <a:p>
            <a:pPr marL="571500" indent="-457200">
              <a:lnSpc>
                <a:spcPct val="90000"/>
              </a:lnSpc>
              <a:spcAft>
                <a:spcPts val="600"/>
              </a:spcAft>
              <a:buAutoNum type="arabicPeriod"/>
            </a:pPr>
            <a:r>
              <a:rPr lang="en-US" sz="2400" dirty="0"/>
              <a:t>Provide guidance to students who complete tests before the end of the scheduled session. </a:t>
            </a:r>
          </a:p>
          <a:p>
            <a:pPr marL="571500" indent="-457200">
              <a:lnSpc>
                <a:spcPct val="90000"/>
              </a:lnSpc>
              <a:spcAft>
                <a:spcPts val="600"/>
              </a:spcAft>
              <a:buAutoNum type="arabicPeriod"/>
            </a:pPr>
            <a:r>
              <a:rPr lang="en-US" sz="2400" dirty="0"/>
              <a:t>Actively proctor the session. </a:t>
            </a:r>
            <a:endParaRPr lang="en-US" sz="2400" dirty="0">
              <a:ln w="0"/>
            </a:endParaRPr>
          </a:p>
        </p:txBody>
      </p:sp>
      <p:sp>
        <p:nvSpPr>
          <p:cNvPr id="37" name="Oval 3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0B57D6F6-3BE1-4EA2-9BF6-E9605EAD9CED}"/>
              </a:ext>
            </a:extLst>
          </p:cNvPr>
          <p:cNvSpPr/>
          <p:nvPr/>
        </p:nvSpPr>
        <p:spPr>
          <a:xfrm>
            <a:off x="6792396" y="1396686"/>
            <a:ext cx="4508395" cy="40646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ln w="0"/>
                <a:solidFill>
                  <a:srgbClr val="FFFFFF"/>
                </a:solidFill>
                <a:latin typeface="+mj-lt"/>
                <a:ea typeface="+mj-ea"/>
                <a:cs typeface="+mj-cs"/>
              </a:rPr>
              <a:t> </a:t>
            </a:r>
            <a:r>
              <a:rPr lang="en-US" sz="4400" b="1" dirty="0">
                <a:ln w="0"/>
                <a:solidFill>
                  <a:srgbClr val="FFFFFF"/>
                </a:solidFill>
                <a:latin typeface="+mj-lt"/>
                <a:ea typeface="+mj-ea"/>
                <a:cs typeface="+mj-cs"/>
              </a:rPr>
              <a:t>Standard Test Administration</a:t>
            </a:r>
          </a:p>
          <a:p>
            <a:pPr algn="ctr">
              <a:lnSpc>
                <a:spcPct val="90000"/>
              </a:lnSpc>
              <a:spcBef>
                <a:spcPct val="0"/>
              </a:spcBef>
              <a:spcAft>
                <a:spcPts val="600"/>
              </a:spcAft>
            </a:pPr>
            <a:endParaRPr lang="en-US" sz="4400" b="1" dirty="0">
              <a:ln w="0"/>
              <a:solidFill>
                <a:srgbClr val="FFFFFF"/>
              </a:solidFill>
              <a:latin typeface="+mj-lt"/>
              <a:ea typeface="+mj-ea"/>
              <a:cs typeface="+mj-cs"/>
            </a:endParaRPr>
          </a:p>
          <a:p>
            <a:pPr algn="ctr">
              <a:lnSpc>
                <a:spcPct val="90000"/>
              </a:lnSpc>
              <a:spcBef>
                <a:spcPct val="0"/>
              </a:spcBef>
              <a:spcAft>
                <a:spcPts val="600"/>
              </a:spcAft>
            </a:pPr>
            <a:r>
              <a:rPr lang="en-US" sz="4400" b="1" kern="1200" cap="none" spc="0" dirty="0">
                <a:ln w="0"/>
                <a:solidFill>
                  <a:srgbClr val="FFFFFF"/>
                </a:solidFill>
                <a:latin typeface="+mj-lt"/>
                <a:ea typeface="+mj-ea"/>
                <a:cs typeface="+mj-cs"/>
              </a:rPr>
              <a:t>During Testing</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2909474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Arc 34">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263386" y="2067338"/>
            <a:ext cx="6708913" cy="4790661"/>
          </a:xfrm>
          <a:prstGeom prst="rect">
            <a:avLst/>
          </a:prstGeom>
        </p:spPr>
        <p:txBody>
          <a:bodyPr vert="horz" lIns="91440" tIns="45720" rIns="91440" bIns="45720" rtlCol="0">
            <a:noAutofit/>
          </a:bodyPr>
          <a:lstStyle/>
          <a:p>
            <a:pPr marL="571500" indent="-457200">
              <a:lnSpc>
                <a:spcPct val="90000"/>
              </a:lnSpc>
              <a:spcAft>
                <a:spcPts val="600"/>
              </a:spcAft>
              <a:buAutoNum type="arabicPeriod"/>
            </a:pPr>
            <a:r>
              <a:rPr lang="en-US" sz="2800" dirty="0"/>
              <a:t>Review the test completion report to ensure all students have completed all assigned assessments.</a:t>
            </a:r>
          </a:p>
          <a:p>
            <a:pPr marL="571500" indent="-457200">
              <a:lnSpc>
                <a:spcPct val="90000"/>
              </a:lnSpc>
              <a:spcAft>
                <a:spcPts val="600"/>
              </a:spcAft>
              <a:buAutoNum type="arabicPeriod"/>
            </a:pPr>
            <a:r>
              <a:rPr lang="en-US" sz="2800" dirty="0"/>
              <a:t>Follow the test administration manual guidance for securely disposing testing materials. </a:t>
            </a:r>
          </a:p>
          <a:p>
            <a:pPr marL="571500" indent="-457200">
              <a:lnSpc>
                <a:spcPct val="90000"/>
              </a:lnSpc>
              <a:spcAft>
                <a:spcPts val="600"/>
              </a:spcAft>
              <a:buAutoNum type="arabicPeriod"/>
            </a:pPr>
            <a:r>
              <a:rPr lang="en-US" sz="2800" dirty="0"/>
              <a:t>Review the reporting guide for the assessment to learn how to interpret the results. </a:t>
            </a:r>
          </a:p>
          <a:p>
            <a:pPr marL="571500" indent="-457200">
              <a:lnSpc>
                <a:spcPct val="90000"/>
              </a:lnSpc>
              <a:spcAft>
                <a:spcPts val="600"/>
              </a:spcAft>
              <a:buAutoNum type="arabicPeriod"/>
            </a:pPr>
            <a:r>
              <a:rPr lang="en-US" sz="2800" dirty="0"/>
              <a:t>Share the student score reports. </a:t>
            </a:r>
            <a:endParaRPr lang="en-US" sz="2800" dirty="0">
              <a:ln w="0"/>
            </a:endParaRPr>
          </a:p>
        </p:txBody>
      </p:sp>
      <p:sp>
        <p:nvSpPr>
          <p:cNvPr id="37" name="Oval 3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0B57D6F6-3BE1-4EA2-9BF6-E9605EAD9CED}"/>
              </a:ext>
            </a:extLst>
          </p:cNvPr>
          <p:cNvSpPr/>
          <p:nvPr/>
        </p:nvSpPr>
        <p:spPr>
          <a:xfrm>
            <a:off x="6792396" y="1396686"/>
            <a:ext cx="4508395" cy="40646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ln w="0"/>
                <a:solidFill>
                  <a:srgbClr val="FFFFFF"/>
                </a:solidFill>
                <a:latin typeface="+mj-lt"/>
                <a:ea typeface="+mj-ea"/>
                <a:cs typeface="+mj-cs"/>
              </a:rPr>
              <a:t> </a:t>
            </a:r>
            <a:r>
              <a:rPr lang="en-US" sz="4400" b="1" dirty="0">
                <a:ln w="0"/>
                <a:solidFill>
                  <a:srgbClr val="FFFFFF"/>
                </a:solidFill>
                <a:latin typeface="+mj-lt"/>
                <a:ea typeface="+mj-ea"/>
                <a:cs typeface="+mj-cs"/>
              </a:rPr>
              <a:t>Standard Test Administration</a:t>
            </a:r>
          </a:p>
          <a:p>
            <a:pPr algn="ctr">
              <a:lnSpc>
                <a:spcPct val="90000"/>
              </a:lnSpc>
              <a:spcBef>
                <a:spcPct val="0"/>
              </a:spcBef>
              <a:spcAft>
                <a:spcPts val="600"/>
              </a:spcAft>
            </a:pPr>
            <a:endParaRPr lang="en-US" sz="4400" b="1" dirty="0">
              <a:ln w="0"/>
              <a:solidFill>
                <a:srgbClr val="FFFFFF"/>
              </a:solidFill>
              <a:latin typeface="+mj-lt"/>
              <a:ea typeface="+mj-ea"/>
              <a:cs typeface="+mj-cs"/>
            </a:endParaRPr>
          </a:p>
          <a:p>
            <a:pPr algn="ctr">
              <a:lnSpc>
                <a:spcPct val="90000"/>
              </a:lnSpc>
              <a:spcBef>
                <a:spcPct val="0"/>
              </a:spcBef>
              <a:spcAft>
                <a:spcPts val="600"/>
              </a:spcAft>
            </a:pPr>
            <a:r>
              <a:rPr lang="en-US" sz="4400" b="1" dirty="0">
                <a:ln w="0"/>
                <a:solidFill>
                  <a:srgbClr val="FFFFFF"/>
                </a:solidFill>
                <a:latin typeface="+mj-lt"/>
                <a:ea typeface="+mj-ea"/>
                <a:cs typeface="+mj-cs"/>
              </a:rPr>
              <a:t>After</a:t>
            </a:r>
            <a:r>
              <a:rPr lang="en-US" sz="4400" b="1" kern="1200" cap="none" spc="0" dirty="0">
                <a:ln w="0"/>
                <a:solidFill>
                  <a:srgbClr val="FFFFFF"/>
                </a:solidFill>
                <a:latin typeface="+mj-lt"/>
                <a:ea typeface="+mj-ea"/>
                <a:cs typeface="+mj-cs"/>
              </a:rPr>
              <a:t> Testing</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2664085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884769FE-1656-422F-86E1-8C1B16C27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CB249F6D-244F-494A-98B9-5CC7413C4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5760" y="682754"/>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Oval 47">
            <a:extLst>
              <a:ext uri="{FF2B5EF4-FFF2-40B4-BE49-F238E27FC236}">
                <a16:creationId xmlns:a16="http://schemas.microsoft.com/office/drawing/2014/main" id="{506C536E-6ECA-4211-AF8C-A2671C484D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34260" y="5435945"/>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eform: Shape 49">
            <a:extLst>
              <a:ext uri="{FF2B5EF4-FFF2-40B4-BE49-F238E27FC236}">
                <a16:creationId xmlns:a16="http://schemas.microsoft.com/office/drawing/2014/main" id="{AEAA70EA-2201-4F5D-AF08-58CFF851C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011593" y="3567390"/>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017917" y="1431042"/>
            <a:ext cx="4372949" cy="3995916"/>
          </a:xfrm>
          <a:prstGeom prst="rect">
            <a:avLst/>
          </a:prstGeom>
        </p:spPr>
        <p:txBody>
          <a:bodyPr vert="horz" lIns="91440" tIns="45720" rIns="91440" bIns="45720" rtlCol="0" anchor="ctr">
            <a:normAutofit/>
          </a:bodyPr>
          <a:lstStyle/>
          <a:p>
            <a:pPr marL="114300">
              <a:lnSpc>
                <a:spcPct val="90000"/>
              </a:lnSpc>
              <a:spcAft>
                <a:spcPts val="600"/>
              </a:spcAft>
            </a:pPr>
            <a:r>
              <a:rPr lang="en-US" sz="2400" dirty="0">
                <a:ln w="0"/>
                <a:solidFill>
                  <a:schemeClr val="tx1">
                    <a:lumMod val="85000"/>
                    <a:lumOff val="15000"/>
                  </a:schemeClr>
                </a:solidFill>
              </a:rPr>
              <a:t>Make sure to have the </a:t>
            </a:r>
            <a:r>
              <a:rPr lang="en-US" sz="2400" b="1" dirty="0">
                <a:ln w="0"/>
                <a:solidFill>
                  <a:schemeClr val="tx1">
                    <a:lumMod val="85000"/>
                    <a:lumOff val="15000"/>
                  </a:schemeClr>
                </a:solidFill>
                <a:hlinkClick r:id="rId2"/>
              </a:rPr>
              <a:t>Standard Test Administration and Testing Ethics Policy</a:t>
            </a:r>
            <a:r>
              <a:rPr lang="en-US" sz="2400" b="1" dirty="0">
                <a:ln w="0"/>
                <a:solidFill>
                  <a:schemeClr val="tx1">
                    <a:lumMod val="85000"/>
                    <a:lumOff val="15000"/>
                  </a:schemeClr>
                </a:solidFill>
              </a:rPr>
              <a:t> </a:t>
            </a:r>
            <a:r>
              <a:rPr lang="en-US" sz="2400" dirty="0">
                <a:ln w="0"/>
                <a:solidFill>
                  <a:schemeClr val="tx1">
                    <a:lumMod val="85000"/>
                    <a:lumOff val="15000"/>
                  </a:schemeClr>
                </a:solidFill>
              </a:rPr>
              <a:t>ready.</a:t>
            </a:r>
          </a:p>
          <a:p>
            <a:pPr marL="114300">
              <a:lnSpc>
                <a:spcPct val="90000"/>
              </a:lnSpc>
              <a:spcAft>
                <a:spcPts val="600"/>
              </a:spcAft>
            </a:pPr>
            <a:endParaRPr lang="en-US" sz="2400" cap="none" spc="0" dirty="0">
              <a:ln w="0"/>
              <a:solidFill>
                <a:schemeClr val="tx1">
                  <a:lumMod val="85000"/>
                  <a:lumOff val="15000"/>
                </a:schemeClr>
              </a:solidFill>
            </a:endParaRPr>
          </a:p>
          <a:p>
            <a:pPr marL="114300">
              <a:lnSpc>
                <a:spcPct val="90000"/>
              </a:lnSpc>
              <a:spcAft>
                <a:spcPts val="600"/>
              </a:spcAft>
            </a:pPr>
            <a:r>
              <a:rPr lang="en-US" sz="2400" dirty="0">
                <a:ln w="0"/>
                <a:solidFill>
                  <a:schemeClr val="tx1">
                    <a:lumMod val="85000"/>
                    <a:lumOff val="15000"/>
                  </a:schemeClr>
                </a:solidFill>
              </a:rPr>
              <a:t>Page numbers on the following slides are references within the policy.</a:t>
            </a:r>
            <a:endParaRPr lang="en-US" sz="2400" cap="none" spc="0" dirty="0">
              <a:ln w="0"/>
              <a:solidFill>
                <a:schemeClr val="tx1">
                  <a:lumMod val="85000"/>
                  <a:lumOff val="15000"/>
                </a:schemeClr>
              </a:solidFill>
            </a:endParaRPr>
          </a:p>
        </p:txBody>
      </p:sp>
      <p:sp>
        <p:nvSpPr>
          <p:cNvPr id="2" name="Rectangle 1">
            <a:extLst>
              <a:ext uri="{FF2B5EF4-FFF2-40B4-BE49-F238E27FC236}">
                <a16:creationId xmlns:a16="http://schemas.microsoft.com/office/drawing/2014/main" id="{0B57D6F6-3BE1-4EA2-9BF6-E9605EAD9CED}"/>
              </a:ext>
            </a:extLst>
          </p:cNvPr>
          <p:cNvSpPr/>
          <p:nvPr/>
        </p:nvSpPr>
        <p:spPr>
          <a:xfrm>
            <a:off x="7474281" y="1396686"/>
            <a:ext cx="3240506" cy="4064628"/>
          </a:xfrm>
          <a:prstGeom prst="rect">
            <a:avLst/>
          </a:prstGeom>
          <a:noFill/>
        </p:spPr>
        <p:txBody>
          <a:bodyPr vert="horz" lIns="91440" tIns="45720" rIns="91440" bIns="45720" rtlCol="0" anchor="ctr">
            <a:normAutofit/>
          </a:bodyPr>
          <a:lstStyle/>
          <a:p>
            <a:pPr>
              <a:lnSpc>
                <a:spcPct val="90000"/>
              </a:lnSpc>
              <a:spcBef>
                <a:spcPct val="0"/>
              </a:spcBef>
              <a:spcAft>
                <a:spcPts val="600"/>
              </a:spcAft>
            </a:pPr>
            <a:r>
              <a:rPr lang="en-US" sz="4400" b="1" kern="1200" dirty="0">
                <a:ln w="0"/>
                <a:solidFill>
                  <a:schemeClr val="bg2">
                    <a:lumMod val="50000"/>
                  </a:schemeClr>
                </a:solidFill>
                <a:latin typeface="+mj-lt"/>
                <a:ea typeface="+mj-ea"/>
                <a:cs typeface="+mj-cs"/>
              </a:rPr>
              <a:t>Frequently Asked Questions</a:t>
            </a:r>
            <a:endParaRPr lang="en-US" sz="4400" b="1" kern="1200" cap="none" spc="0" dirty="0">
              <a:ln w="0"/>
              <a:solidFill>
                <a:schemeClr val="bg2">
                  <a:lumMod val="50000"/>
                </a:schemeClr>
              </a:solidFill>
              <a:latin typeface="+mj-lt"/>
              <a:ea typeface="+mj-ea"/>
              <a:cs typeface="+mj-cs"/>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3"/>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3349232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1946813"/>
            <a:ext cx="9849751" cy="3988268"/>
          </a:xfrm>
          <a:prstGeom prst="rect">
            <a:avLst/>
          </a:prstGeom>
        </p:spPr>
        <p:txBody>
          <a:bodyPr vert="horz" lIns="91440" tIns="45720" rIns="91440" bIns="45720" rtlCol="0" anchor="ctr">
            <a:normAutofit/>
          </a:bodyPr>
          <a:lstStyle/>
          <a:p>
            <a:pPr>
              <a:lnSpc>
                <a:spcPct val="90000"/>
              </a:lnSpc>
              <a:spcAft>
                <a:spcPts val="600"/>
              </a:spcAft>
            </a:pPr>
            <a:r>
              <a:rPr lang="en-US" sz="2600" b="1" cap="none" spc="0" dirty="0">
                <a:ln w="0"/>
              </a:rPr>
              <a:t>Q:  Who is your LEA Assessment Director and what is his contact information?</a:t>
            </a:r>
          </a:p>
          <a:p>
            <a:pPr>
              <a:lnSpc>
                <a:spcPct val="90000"/>
              </a:lnSpc>
              <a:spcAft>
                <a:spcPts val="600"/>
              </a:spcAft>
            </a:pPr>
            <a:endParaRPr lang="en-US" sz="2600" b="1" dirty="0">
              <a:ln w="0"/>
            </a:endParaRPr>
          </a:p>
          <a:p>
            <a:pPr>
              <a:lnSpc>
                <a:spcPct val="90000"/>
              </a:lnSpc>
              <a:spcAft>
                <a:spcPts val="600"/>
              </a:spcAft>
            </a:pPr>
            <a:r>
              <a:rPr lang="en-US" sz="2600" dirty="0">
                <a:ln w="0"/>
              </a:rPr>
              <a:t>A:  The LEA Assessment Director leads the work related to statewide assessment administration within the LEA.  It is important for you to know who this person is within the LEA.  If USBE is contacted, they will include this person in all communications.</a:t>
            </a:r>
          </a:p>
          <a:p>
            <a:pPr>
              <a:lnSpc>
                <a:spcPct val="90000"/>
              </a:lnSpc>
              <a:spcAft>
                <a:spcPts val="600"/>
              </a:spcAft>
            </a:pPr>
            <a:endParaRPr lang="en-US" sz="2600" cap="none" spc="0" dirty="0">
              <a:ln w="0"/>
            </a:endParaRPr>
          </a:p>
          <a:p>
            <a:pPr>
              <a:lnSpc>
                <a:spcPct val="90000"/>
              </a:lnSpc>
              <a:spcAft>
                <a:spcPts val="600"/>
              </a:spcAft>
            </a:pPr>
            <a:r>
              <a:rPr lang="en-US" sz="2600" dirty="0">
                <a:ln w="0"/>
                <a:solidFill>
                  <a:schemeClr val="accent1">
                    <a:lumMod val="75000"/>
                  </a:schemeClr>
                </a:solidFill>
              </a:rPr>
              <a:t>Gregory Wilkey     801-402-5356     gwilkey@dsdmail.net</a:t>
            </a:r>
            <a:endParaRPr lang="en-US" sz="2600" cap="none" spc="0" dirty="0">
              <a:ln w="0"/>
              <a:solidFill>
                <a:schemeClr val="accent1">
                  <a:lumMod val="75000"/>
                </a:schemeClr>
              </a:solidFill>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719333" y="1008229"/>
            <a:ext cx="4109266" cy="646331"/>
          </a:xfrm>
          <a:prstGeom prst="rect">
            <a:avLst/>
          </a:prstGeom>
          <a:noFill/>
        </p:spPr>
        <p:txBody>
          <a:bodyPr wrap="none" lIns="91440" tIns="45720" rIns="91440" bIns="45720">
            <a:spAutoFit/>
          </a:bodyPr>
          <a:lstStyle/>
          <a:p>
            <a:pPr algn="ctr"/>
            <a:r>
              <a:rPr lang="en-US" sz="3600" b="1" cap="none" spc="0" dirty="0">
                <a:ln w="0"/>
                <a:solidFill>
                  <a:schemeClr val="tx1"/>
                </a:solidFill>
              </a:rPr>
              <a:t>Assessment Director</a:t>
            </a:r>
          </a:p>
        </p:txBody>
      </p:sp>
    </p:spTree>
    <p:extLst>
      <p:ext uri="{BB962C8B-B14F-4D97-AF65-F5344CB8AC3E}">
        <p14:creationId xmlns:p14="http://schemas.microsoft.com/office/powerpoint/2010/main" val="181742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1987826"/>
            <a:ext cx="9849751" cy="3947255"/>
          </a:xfrm>
          <a:prstGeom prst="rect">
            <a:avLst/>
          </a:prstGeom>
        </p:spPr>
        <p:txBody>
          <a:bodyPr vert="horz" lIns="91440" tIns="45720" rIns="91440" bIns="45720" rtlCol="0" anchor="ctr">
            <a:normAutofit/>
          </a:bodyPr>
          <a:lstStyle/>
          <a:p>
            <a:pPr>
              <a:lnSpc>
                <a:spcPct val="90000"/>
              </a:lnSpc>
              <a:spcAft>
                <a:spcPts val="600"/>
              </a:spcAft>
            </a:pPr>
            <a:r>
              <a:rPr lang="en-US" sz="2600" b="1" cap="none" spc="0" dirty="0">
                <a:ln w="0"/>
              </a:rPr>
              <a:t>Q:  Where can you find your local LEA and/or school testing ethics policies and procedures</a:t>
            </a:r>
          </a:p>
          <a:p>
            <a:pPr>
              <a:lnSpc>
                <a:spcPct val="90000"/>
              </a:lnSpc>
              <a:spcAft>
                <a:spcPts val="600"/>
              </a:spcAft>
            </a:pPr>
            <a:endParaRPr lang="en-US" sz="2600" b="1" dirty="0">
              <a:ln w="0"/>
            </a:endParaRPr>
          </a:p>
          <a:p>
            <a:pPr>
              <a:lnSpc>
                <a:spcPct val="90000"/>
              </a:lnSpc>
              <a:spcAft>
                <a:spcPts val="600"/>
              </a:spcAft>
            </a:pPr>
            <a:r>
              <a:rPr lang="en-US" sz="2600" dirty="0">
                <a:ln w="0"/>
              </a:rPr>
              <a:t>A:  Assessment Web page &gt; Testing &gt; Testing Ethics.   </a:t>
            </a:r>
          </a:p>
          <a:p>
            <a:pPr>
              <a:lnSpc>
                <a:spcPct val="90000"/>
              </a:lnSpc>
              <a:spcAft>
                <a:spcPts val="600"/>
              </a:spcAft>
            </a:pPr>
            <a:endParaRPr lang="en-US" sz="2600" dirty="0">
              <a:ln w="0"/>
            </a:endParaRPr>
          </a:p>
          <a:p>
            <a:pPr>
              <a:lnSpc>
                <a:spcPct val="90000"/>
              </a:lnSpc>
              <a:spcAft>
                <a:spcPts val="600"/>
              </a:spcAft>
            </a:pPr>
            <a:r>
              <a:rPr lang="en-US" sz="2600" dirty="0">
                <a:ln w="0"/>
              </a:rPr>
              <a:t>It is important for you to know where you can locate the LEA and school testing ethics policies and procedures.  Asking the LEA assessment director or district assessment staff is a good first step.</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121524" y="967887"/>
            <a:ext cx="5387886" cy="646331"/>
          </a:xfrm>
          <a:prstGeom prst="rect">
            <a:avLst/>
          </a:prstGeom>
          <a:noFill/>
        </p:spPr>
        <p:txBody>
          <a:bodyPr wrap="none" lIns="91440" tIns="45720" rIns="91440" bIns="45720">
            <a:spAutoFit/>
          </a:bodyPr>
          <a:lstStyle/>
          <a:p>
            <a:pPr algn="ctr"/>
            <a:r>
              <a:rPr lang="en-US" sz="3600" b="1" cap="none" spc="0" dirty="0">
                <a:ln w="0"/>
                <a:solidFill>
                  <a:schemeClr val="tx1"/>
                </a:solidFill>
              </a:rPr>
              <a:t>Local Policies &amp; Procedures</a:t>
            </a:r>
          </a:p>
        </p:txBody>
      </p:sp>
    </p:spTree>
    <p:extLst>
      <p:ext uri="{BB962C8B-B14F-4D97-AF65-F5344CB8AC3E}">
        <p14:creationId xmlns:p14="http://schemas.microsoft.com/office/powerpoint/2010/main" val="207917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1813891"/>
            <a:ext cx="9849751" cy="4121190"/>
          </a:xfrm>
          <a:prstGeom prst="rect">
            <a:avLst/>
          </a:prstGeom>
        </p:spPr>
        <p:txBody>
          <a:bodyPr vert="horz" lIns="91440" tIns="45720" rIns="91440" bIns="45720" rtlCol="0" anchor="ctr">
            <a:normAutofit/>
          </a:bodyPr>
          <a:lstStyle/>
          <a:p>
            <a:pPr>
              <a:lnSpc>
                <a:spcPct val="90000"/>
              </a:lnSpc>
              <a:spcAft>
                <a:spcPts val="600"/>
              </a:spcAft>
            </a:pPr>
            <a:r>
              <a:rPr lang="en-US" sz="2200" b="1" cap="none" spc="0" dirty="0">
                <a:ln w="0"/>
              </a:rPr>
              <a:t>Q:  </a:t>
            </a:r>
            <a:r>
              <a:rPr lang="en-US" sz="2200" b="1" dirty="0"/>
              <a:t>Am I required to remove or cover the posters hanging on my classroom walls? </a:t>
            </a:r>
          </a:p>
          <a:p>
            <a:pPr>
              <a:lnSpc>
                <a:spcPct val="90000"/>
              </a:lnSpc>
              <a:spcAft>
                <a:spcPts val="600"/>
              </a:spcAft>
            </a:pPr>
            <a:endParaRPr lang="en-US" sz="2200" b="1" dirty="0">
              <a:ln w="0"/>
            </a:endParaRPr>
          </a:p>
          <a:p>
            <a:pPr>
              <a:lnSpc>
                <a:spcPct val="90000"/>
              </a:lnSpc>
              <a:spcAft>
                <a:spcPts val="600"/>
              </a:spcAft>
            </a:pPr>
            <a:r>
              <a:rPr lang="en-US" sz="2200" dirty="0">
                <a:ln w="0"/>
              </a:rPr>
              <a:t>A:  See page 3 of Test Administration &amp; Ethics Policy from USBE</a:t>
            </a:r>
          </a:p>
          <a:p>
            <a:pPr>
              <a:lnSpc>
                <a:spcPct val="90000"/>
              </a:lnSpc>
              <a:spcAft>
                <a:spcPts val="600"/>
              </a:spcAft>
            </a:pPr>
            <a:endParaRPr lang="en-US" sz="2200" dirty="0">
              <a:ln w="0"/>
            </a:endParaRPr>
          </a:p>
          <a:p>
            <a:pPr>
              <a:lnSpc>
                <a:spcPct val="90000"/>
              </a:lnSpc>
              <a:spcAft>
                <a:spcPts val="600"/>
              </a:spcAft>
            </a:pPr>
            <a:r>
              <a:rPr lang="en-US" sz="2200" dirty="0"/>
              <a:t>• If the information provided on the posters provides hints to answers or guidance on answering questions, the information should be covered up or removed during testing. </a:t>
            </a:r>
          </a:p>
          <a:p>
            <a:pPr>
              <a:lnSpc>
                <a:spcPct val="90000"/>
              </a:lnSpc>
              <a:spcAft>
                <a:spcPts val="600"/>
              </a:spcAft>
            </a:pPr>
            <a:endParaRPr lang="en-US" sz="2200" dirty="0"/>
          </a:p>
          <a:p>
            <a:pPr>
              <a:lnSpc>
                <a:spcPct val="90000"/>
              </a:lnSpc>
              <a:spcAft>
                <a:spcPts val="600"/>
              </a:spcAft>
            </a:pPr>
            <a:r>
              <a:rPr lang="en-US" sz="2200" dirty="0"/>
              <a:t>• The amount of time the information has been available to students does not matter. </a:t>
            </a:r>
            <a:endParaRPr lang="en-US" sz="22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178848" y="449726"/>
            <a:ext cx="4474309" cy="646331"/>
          </a:xfrm>
          <a:prstGeom prst="rect">
            <a:avLst/>
          </a:prstGeom>
          <a:noFill/>
        </p:spPr>
        <p:txBody>
          <a:bodyPr wrap="square" lIns="91440" tIns="45720" rIns="91440" bIns="45720">
            <a:spAutoFit/>
          </a:bodyPr>
          <a:lstStyle/>
          <a:p>
            <a:pPr algn="ctr"/>
            <a:r>
              <a:rPr lang="en-US" sz="3600" b="1" cap="none" spc="0" dirty="0">
                <a:ln w="0"/>
                <a:solidFill>
                  <a:schemeClr val="tx1"/>
                </a:solidFill>
              </a:rPr>
              <a:t>In the Testing Session </a:t>
            </a:r>
          </a:p>
        </p:txBody>
      </p:sp>
    </p:spTree>
    <p:extLst>
      <p:ext uri="{BB962C8B-B14F-4D97-AF65-F5344CB8AC3E}">
        <p14:creationId xmlns:p14="http://schemas.microsoft.com/office/powerpoint/2010/main" val="364902086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2002735"/>
            <a:ext cx="9849751" cy="3932346"/>
          </a:xfrm>
          <a:prstGeom prst="rect">
            <a:avLst/>
          </a:prstGeom>
        </p:spPr>
        <p:txBody>
          <a:bodyPr vert="horz" lIns="91440" tIns="45720" rIns="91440" bIns="45720" rtlCol="0" anchor="ctr">
            <a:normAutofit/>
          </a:bodyPr>
          <a:lstStyle/>
          <a:p>
            <a:pPr>
              <a:lnSpc>
                <a:spcPct val="90000"/>
              </a:lnSpc>
              <a:spcAft>
                <a:spcPts val="600"/>
              </a:spcAft>
            </a:pPr>
            <a:r>
              <a:rPr lang="en-US" sz="2800" b="1" cap="none" spc="0" dirty="0">
                <a:ln w="0"/>
              </a:rPr>
              <a:t>Q:  Who is allowed to be in the room where and when testing is occurring.</a:t>
            </a:r>
          </a:p>
          <a:p>
            <a:pPr>
              <a:lnSpc>
                <a:spcPct val="90000"/>
              </a:lnSpc>
              <a:spcAft>
                <a:spcPts val="600"/>
              </a:spcAft>
            </a:pPr>
            <a:endParaRPr lang="en-US" sz="2800" b="1" dirty="0">
              <a:ln w="0"/>
            </a:endParaRPr>
          </a:p>
          <a:p>
            <a:pPr>
              <a:lnSpc>
                <a:spcPct val="90000"/>
              </a:lnSpc>
              <a:spcAft>
                <a:spcPts val="600"/>
              </a:spcAft>
            </a:pPr>
            <a:r>
              <a:rPr lang="en-US" sz="2800" dirty="0">
                <a:ln w="0"/>
              </a:rPr>
              <a:t>A:  See pages 2 &amp; 4</a:t>
            </a:r>
          </a:p>
          <a:p>
            <a:pPr>
              <a:lnSpc>
                <a:spcPct val="90000"/>
              </a:lnSpc>
              <a:spcAft>
                <a:spcPts val="600"/>
              </a:spcAft>
            </a:pPr>
            <a:endParaRPr lang="en-US" sz="2800" dirty="0">
              <a:ln w="0"/>
            </a:endParaRPr>
          </a:p>
          <a:p>
            <a:pPr>
              <a:lnSpc>
                <a:spcPct val="90000"/>
              </a:lnSpc>
              <a:spcAft>
                <a:spcPts val="600"/>
              </a:spcAft>
            </a:pPr>
            <a:r>
              <a:rPr lang="en-US" sz="2800" dirty="0">
                <a:ln w="0"/>
              </a:rPr>
              <a:t> </a:t>
            </a:r>
            <a:r>
              <a:rPr lang="en-US" sz="2800" dirty="0"/>
              <a:t>•</a:t>
            </a:r>
            <a:r>
              <a:rPr lang="en-US" sz="2800" dirty="0">
                <a:ln w="0"/>
              </a:rPr>
              <a:t> Test administrator, proctor(s), student(s) who have been exempted (if this is deemed appropriate by teacher).</a:t>
            </a:r>
          </a:p>
          <a:p>
            <a:pPr>
              <a:lnSpc>
                <a:spcPct val="90000"/>
              </a:lnSpc>
              <a:spcAft>
                <a:spcPts val="600"/>
              </a:spcAft>
            </a:pPr>
            <a:endParaRPr lang="en-US" sz="20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371600" y="534838"/>
            <a:ext cx="4281556" cy="646331"/>
          </a:xfrm>
          <a:prstGeom prst="rect">
            <a:avLst/>
          </a:prstGeom>
          <a:noFill/>
        </p:spPr>
        <p:txBody>
          <a:bodyPr wrap="square" lIns="91440" tIns="45720" rIns="91440" bIns="45720">
            <a:spAutoFit/>
          </a:bodyPr>
          <a:lstStyle/>
          <a:p>
            <a:pPr algn="ctr"/>
            <a:r>
              <a:rPr lang="en-US" sz="3600" b="1" cap="none" spc="0" dirty="0">
                <a:ln w="0"/>
                <a:solidFill>
                  <a:schemeClr val="tx1"/>
                </a:solidFill>
              </a:rPr>
              <a:t>In the Testing Session </a:t>
            </a:r>
          </a:p>
        </p:txBody>
      </p:sp>
    </p:spTree>
    <p:extLst>
      <p:ext uri="{BB962C8B-B14F-4D97-AF65-F5344CB8AC3E}">
        <p14:creationId xmlns:p14="http://schemas.microsoft.com/office/powerpoint/2010/main" val="134762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2032552"/>
            <a:ext cx="9849751" cy="3902529"/>
          </a:xfrm>
          <a:prstGeom prst="rect">
            <a:avLst/>
          </a:prstGeom>
        </p:spPr>
        <p:txBody>
          <a:bodyPr vert="horz" lIns="91440" tIns="45720" rIns="91440" bIns="45720" rtlCol="0" anchor="ctr">
            <a:normAutofit/>
          </a:bodyPr>
          <a:lstStyle/>
          <a:p>
            <a:pPr>
              <a:lnSpc>
                <a:spcPct val="90000"/>
              </a:lnSpc>
              <a:spcAft>
                <a:spcPts val="600"/>
              </a:spcAft>
            </a:pPr>
            <a:r>
              <a:rPr lang="en-US" sz="2800" b="1" cap="none" spc="0" dirty="0">
                <a:ln w="0"/>
              </a:rPr>
              <a:t>Q:  How many proctors are required in each testing session?</a:t>
            </a:r>
          </a:p>
          <a:p>
            <a:pPr>
              <a:lnSpc>
                <a:spcPct val="90000"/>
              </a:lnSpc>
              <a:spcAft>
                <a:spcPts val="600"/>
              </a:spcAft>
            </a:pPr>
            <a:endParaRPr lang="en-US" sz="2800" b="1" dirty="0">
              <a:ln w="0"/>
            </a:endParaRPr>
          </a:p>
          <a:p>
            <a:pPr>
              <a:lnSpc>
                <a:spcPct val="90000"/>
              </a:lnSpc>
              <a:spcAft>
                <a:spcPts val="600"/>
              </a:spcAft>
            </a:pPr>
            <a:r>
              <a:rPr lang="en-US" sz="2800" dirty="0">
                <a:ln w="0"/>
              </a:rPr>
              <a:t>A:  See page 2 </a:t>
            </a:r>
          </a:p>
          <a:p>
            <a:pPr>
              <a:lnSpc>
                <a:spcPct val="90000"/>
              </a:lnSpc>
              <a:spcAft>
                <a:spcPts val="600"/>
              </a:spcAft>
            </a:pPr>
            <a:endParaRPr lang="en-US" sz="2800" dirty="0">
              <a:ln w="0"/>
            </a:endParaRPr>
          </a:p>
          <a:p>
            <a:pPr>
              <a:lnSpc>
                <a:spcPct val="90000"/>
              </a:lnSpc>
              <a:spcAft>
                <a:spcPts val="600"/>
              </a:spcAft>
            </a:pPr>
            <a:r>
              <a:rPr lang="en-US" sz="2800" dirty="0"/>
              <a:t>• </a:t>
            </a:r>
            <a:r>
              <a:rPr lang="en-US" sz="2800" dirty="0">
                <a:ln w="0"/>
              </a:rPr>
              <a:t>at least 2 assigned proctors</a:t>
            </a:r>
          </a:p>
          <a:p>
            <a:pPr>
              <a:lnSpc>
                <a:spcPct val="90000"/>
              </a:lnSpc>
              <a:spcAft>
                <a:spcPts val="600"/>
              </a:spcAft>
            </a:pPr>
            <a:endParaRPr lang="en-US" sz="20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247434" y="1039881"/>
            <a:ext cx="3478837" cy="646331"/>
          </a:xfrm>
          <a:prstGeom prst="rect">
            <a:avLst/>
          </a:prstGeom>
          <a:noFill/>
        </p:spPr>
        <p:txBody>
          <a:bodyPr wrap="none" lIns="91440" tIns="45720" rIns="91440" bIns="45720">
            <a:spAutoFit/>
          </a:bodyPr>
          <a:lstStyle/>
          <a:p>
            <a:pPr algn="ctr"/>
            <a:r>
              <a:rPr lang="en-US" sz="3600" b="1" cap="none" spc="0" dirty="0">
                <a:ln w="0"/>
                <a:solidFill>
                  <a:schemeClr val="tx1"/>
                </a:solidFill>
              </a:rPr>
              <a:t>Active Proctoring</a:t>
            </a:r>
          </a:p>
        </p:txBody>
      </p:sp>
    </p:spTree>
    <p:extLst>
      <p:ext uri="{BB962C8B-B14F-4D97-AF65-F5344CB8AC3E}">
        <p14:creationId xmlns:p14="http://schemas.microsoft.com/office/powerpoint/2010/main" val="229107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178848" y="1828865"/>
            <a:ext cx="10315756" cy="4626600"/>
          </a:xfrm>
          <a:prstGeom prst="rect">
            <a:avLst/>
          </a:prstGeom>
        </p:spPr>
        <p:txBody>
          <a:bodyPr vert="horz" lIns="91440" tIns="45720" rIns="91440" bIns="45720" rtlCol="0" anchor="ctr">
            <a:normAutofit fontScale="92500" lnSpcReduction="10000"/>
          </a:bodyPr>
          <a:lstStyle/>
          <a:p>
            <a:pPr>
              <a:lnSpc>
                <a:spcPct val="90000"/>
              </a:lnSpc>
              <a:spcAft>
                <a:spcPts val="600"/>
              </a:spcAft>
            </a:pPr>
            <a:r>
              <a:rPr lang="en-US" sz="2800" b="1" cap="none" spc="0" dirty="0">
                <a:ln w="0"/>
              </a:rPr>
              <a:t>Q:  Am I required to read the scripts provided in the test administration manual </a:t>
            </a:r>
            <a:r>
              <a:rPr lang="en-US" sz="2800" b="1" i="1" dirty="0">
                <a:ln w="0"/>
                <a:solidFill>
                  <a:srgbClr val="00B0F0"/>
                </a:solidFill>
              </a:rPr>
              <a:t>word-for-word</a:t>
            </a:r>
            <a:r>
              <a:rPr lang="en-US" sz="2800" b="1" dirty="0">
                <a:ln w="0"/>
              </a:rPr>
              <a:t> in every testing session?</a:t>
            </a:r>
          </a:p>
          <a:p>
            <a:pPr>
              <a:lnSpc>
                <a:spcPct val="90000"/>
              </a:lnSpc>
              <a:spcAft>
                <a:spcPts val="600"/>
              </a:spcAft>
            </a:pPr>
            <a:endParaRPr lang="en-US" sz="2800" b="1" dirty="0">
              <a:ln w="0"/>
            </a:endParaRPr>
          </a:p>
          <a:p>
            <a:pPr>
              <a:lnSpc>
                <a:spcPct val="90000"/>
              </a:lnSpc>
              <a:spcAft>
                <a:spcPts val="600"/>
              </a:spcAft>
            </a:pPr>
            <a:r>
              <a:rPr lang="en-US" sz="2800" dirty="0">
                <a:ln w="0"/>
              </a:rPr>
              <a:t>A:  See pages 2 and 3. Yes.</a:t>
            </a:r>
          </a:p>
          <a:p>
            <a:pPr>
              <a:lnSpc>
                <a:spcPct val="90000"/>
              </a:lnSpc>
              <a:spcAft>
                <a:spcPts val="600"/>
              </a:spcAft>
            </a:pPr>
            <a:r>
              <a:rPr lang="en-US" sz="2800" dirty="0">
                <a:ln w="0"/>
              </a:rPr>
              <a:t> </a:t>
            </a:r>
          </a:p>
          <a:p>
            <a:pPr>
              <a:lnSpc>
                <a:spcPct val="90000"/>
              </a:lnSpc>
              <a:spcAft>
                <a:spcPts val="600"/>
              </a:spcAft>
            </a:pPr>
            <a:r>
              <a:rPr lang="en-US" sz="2800" dirty="0"/>
              <a:t>• The scripts provide standardized instructions and details to all students. </a:t>
            </a:r>
          </a:p>
          <a:p>
            <a:pPr>
              <a:lnSpc>
                <a:spcPct val="90000"/>
              </a:lnSpc>
              <a:spcAft>
                <a:spcPts val="600"/>
              </a:spcAft>
            </a:pPr>
            <a:endParaRPr lang="en-US" sz="2800" dirty="0"/>
          </a:p>
          <a:p>
            <a:pPr>
              <a:lnSpc>
                <a:spcPct val="90000"/>
              </a:lnSpc>
              <a:spcAft>
                <a:spcPts val="600"/>
              </a:spcAft>
            </a:pPr>
            <a:r>
              <a:rPr lang="en-US" sz="2800" dirty="0"/>
              <a:t>• Paraphrasing, changing, or not reading the scripts in every testing session removes the standardization from the assessment and could violate the construct of the test.</a:t>
            </a:r>
            <a:endParaRPr lang="en-US" sz="2800" dirty="0">
              <a:ln w="0"/>
            </a:endParaRPr>
          </a:p>
          <a:p>
            <a:pPr>
              <a:lnSpc>
                <a:spcPct val="90000"/>
              </a:lnSpc>
              <a:spcAft>
                <a:spcPts val="600"/>
              </a:spcAft>
            </a:pPr>
            <a:endParaRPr lang="en-US" sz="2000" dirty="0">
              <a:ln w="0"/>
            </a:endParaRPr>
          </a:p>
          <a:p>
            <a:pPr>
              <a:lnSpc>
                <a:spcPct val="90000"/>
              </a:lnSpc>
              <a:spcAft>
                <a:spcPts val="600"/>
              </a:spcAft>
            </a:pPr>
            <a:r>
              <a:rPr lang="en-US" sz="2000" dirty="0">
                <a:ln w="0"/>
              </a:rPr>
              <a:t>     </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289304" y="526774"/>
            <a:ext cx="9290900" cy="646331"/>
          </a:xfrm>
          <a:prstGeom prst="rect">
            <a:avLst/>
          </a:prstGeom>
          <a:noFill/>
        </p:spPr>
        <p:txBody>
          <a:bodyPr wrap="square" lIns="91440" tIns="45720" rIns="91440" bIns="45720">
            <a:spAutoFit/>
          </a:bodyPr>
          <a:lstStyle/>
          <a:p>
            <a:r>
              <a:rPr lang="en-US" sz="3600" b="1" cap="none" spc="0" dirty="0">
                <a:ln w="0"/>
                <a:solidFill>
                  <a:schemeClr val="tx1"/>
                </a:solidFill>
              </a:rPr>
              <a:t>Active Proctoring</a:t>
            </a:r>
          </a:p>
        </p:txBody>
      </p:sp>
    </p:spTree>
    <p:extLst>
      <p:ext uri="{BB962C8B-B14F-4D97-AF65-F5344CB8AC3E}">
        <p14:creationId xmlns:p14="http://schemas.microsoft.com/office/powerpoint/2010/main" val="28287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178848" y="1634987"/>
            <a:ext cx="10315756" cy="4820478"/>
          </a:xfrm>
          <a:prstGeom prst="rect">
            <a:avLst/>
          </a:prstGeom>
        </p:spPr>
        <p:txBody>
          <a:bodyPr vert="horz" lIns="91440" tIns="45720" rIns="91440" bIns="45720" rtlCol="0" anchor="ctr">
            <a:normAutofit fontScale="92500"/>
          </a:bodyPr>
          <a:lstStyle/>
          <a:p>
            <a:pPr>
              <a:lnSpc>
                <a:spcPct val="90000"/>
              </a:lnSpc>
              <a:spcAft>
                <a:spcPts val="600"/>
              </a:spcAft>
            </a:pPr>
            <a:r>
              <a:rPr lang="en-US" sz="2800" b="1" cap="none" spc="0" dirty="0">
                <a:ln w="0"/>
              </a:rPr>
              <a:t>Q: </a:t>
            </a:r>
            <a:r>
              <a:rPr lang="en-US" sz="2800" b="1" dirty="0"/>
              <a:t>Can students have access to their cell phones, smart watches, or other electronic devices during testing?</a:t>
            </a:r>
          </a:p>
          <a:p>
            <a:pPr>
              <a:lnSpc>
                <a:spcPct val="90000"/>
              </a:lnSpc>
              <a:spcAft>
                <a:spcPts val="600"/>
              </a:spcAft>
            </a:pPr>
            <a:endParaRPr lang="en-US" sz="2800" b="1" dirty="0">
              <a:ln w="0"/>
            </a:endParaRPr>
          </a:p>
          <a:p>
            <a:pPr>
              <a:lnSpc>
                <a:spcPct val="90000"/>
              </a:lnSpc>
              <a:spcAft>
                <a:spcPts val="600"/>
              </a:spcAft>
            </a:pPr>
            <a:r>
              <a:rPr lang="en-US" sz="2800" dirty="0">
                <a:ln w="0"/>
              </a:rPr>
              <a:t>A:  See page 3. Likely NO.</a:t>
            </a:r>
          </a:p>
          <a:p>
            <a:pPr>
              <a:lnSpc>
                <a:spcPct val="90000"/>
              </a:lnSpc>
              <a:spcAft>
                <a:spcPts val="600"/>
              </a:spcAft>
            </a:pPr>
            <a:r>
              <a:rPr lang="en-US" sz="2800" dirty="0">
                <a:ln w="0"/>
              </a:rPr>
              <a:t> </a:t>
            </a:r>
          </a:p>
          <a:p>
            <a:pPr>
              <a:lnSpc>
                <a:spcPct val="90000"/>
              </a:lnSpc>
              <a:spcAft>
                <a:spcPts val="600"/>
              </a:spcAft>
            </a:pPr>
            <a:r>
              <a:rPr lang="en-US" sz="2800" dirty="0"/>
              <a:t>• Unless the device is required for the student’s health and safety, no student should have an electronic, internet-capable device during testing. </a:t>
            </a:r>
          </a:p>
          <a:p>
            <a:pPr>
              <a:lnSpc>
                <a:spcPct val="90000"/>
              </a:lnSpc>
              <a:spcAft>
                <a:spcPts val="600"/>
              </a:spcAft>
            </a:pPr>
            <a:endParaRPr lang="en-US" sz="2800" dirty="0"/>
          </a:p>
          <a:p>
            <a:pPr>
              <a:lnSpc>
                <a:spcPct val="90000"/>
              </a:lnSpc>
              <a:spcAft>
                <a:spcPts val="600"/>
              </a:spcAft>
            </a:pPr>
            <a:r>
              <a:rPr lang="en-US" sz="2800" dirty="0"/>
              <a:t>• It is recommended that schools adopt a consistent procedure for ensuring students do not have access to an electronic device during testing.</a:t>
            </a:r>
            <a:endParaRPr lang="en-US" sz="2000" dirty="0">
              <a:ln w="0"/>
            </a:endParaRPr>
          </a:p>
          <a:p>
            <a:pPr>
              <a:lnSpc>
                <a:spcPct val="90000"/>
              </a:lnSpc>
              <a:spcAft>
                <a:spcPts val="600"/>
              </a:spcAft>
            </a:pPr>
            <a:r>
              <a:rPr lang="en-US" sz="2000" dirty="0">
                <a:ln w="0"/>
              </a:rPr>
              <a:t>     </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289304" y="526774"/>
            <a:ext cx="9290900" cy="646331"/>
          </a:xfrm>
          <a:prstGeom prst="rect">
            <a:avLst/>
          </a:prstGeom>
          <a:noFill/>
        </p:spPr>
        <p:txBody>
          <a:bodyPr wrap="square" lIns="91440" tIns="45720" rIns="91440" bIns="45720">
            <a:spAutoFit/>
          </a:bodyPr>
          <a:lstStyle/>
          <a:p>
            <a:r>
              <a:rPr lang="en-US" sz="3600" b="1" cap="none" spc="0" dirty="0">
                <a:ln w="0"/>
                <a:solidFill>
                  <a:schemeClr val="tx1"/>
                </a:solidFill>
              </a:rPr>
              <a:t>Active Proctoring</a:t>
            </a:r>
          </a:p>
        </p:txBody>
      </p:sp>
    </p:spTree>
    <p:extLst>
      <p:ext uri="{BB962C8B-B14F-4D97-AF65-F5344CB8AC3E}">
        <p14:creationId xmlns:p14="http://schemas.microsoft.com/office/powerpoint/2010/main" val="283316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780222" y="1291053"/>
            <a:ext cx="10358833" cy="5093118"/>
          </a:xfrm>
          <a:prstGeom prst="rect">
            <a:avLst/>
          </a:prstGeom>
        </p:spPr>
        <p:txBody>
          <a:bodyPr vert="horz" lIns="91440" tIns="45720" rIns="91440" bIns="45720" rtlCol="0" anchor="ctr">
            <a:noAutofit/>
          </a:bodyPr>
          <a:lstStyle/>
          <a:p>
            <a:pPr>
              <a:lnSpc>
                <a:spcPct val="90000"/>
              </a:lnSpc>
              <a:spcAft>
                <a:spcPts val="600"/>
              </a:spcAft>
            </a:pPr>
            <a:r>
              <a:rPr lang="en-US" sz="2200" b="1" cap="none" spc="0" dirty="0">
                <a:ln w="0"/>
              </a:rPr>
              <a:t>Q:  Can I play music for my class while they are testing or can students listen to music with </a:t>
            </a:r>
            <a:r>
              <a:rPr lang="en-US" sz="2200" b="1" dirty="0">
                <a:ln w="0"/>
              </a:rPr>
              <a:t>their headphones while they are testing?</a:t>
            </a:r>
          </a:p>
          <a:p>
            <a:pPr>
              <a:lnSpc>
                <a:spcPct val="90000"/>
              </a:lnSpc>
              <a:spcAft>
                <a:spcPts val="600"/>
              </a:spcAft>
            </a:pPr>
            <a:endParaRPr lang="en-US" sz="2200" b="1" dirty="0">
              <a:ln w="0"/>
            </a:endParaRPr>
          </a:p>
          <a:p>
            <a:pPr>
              <a:lnSpc>
                <a:spcPct val="90000"/>
              </a:lnSpc>
              <a:spcAft>
                <a:spcPts val="600"/>
              </a:spcAft>
            </a:pPr>
            <a:r>
              <a:rPr lang="en-US" sz="2200" dirty="0">
                <a:ln w="0"/>
              </a:rPr>
              <a:t>A:  See pages 2 and 3. NO.</a:t>
            </a:r>
          </a:p>
          <a:p>
            <a:pPr>
              <a:lnSpc>
                <a:spcPct val="90000"/>
              </a:lnSpc>
              <a:spcAft>
                <a:spcPts val="600"/>
              </a:spcAft>
            </a:pPr>
            <a:endParaRPr lang="en-US" sz="2200" dirty="0">
              <a:ln w="0"/>
            </a:endParaRPr>
          </a:p>
          <a:p>
            <a:pPr>
              <a:lnSpc>
                <a:spcPct val="90000"/>
              </a:lnSpc>
              <a:spcAft>
                <a:spcPts val="600"/>
              </a:spcAft>
            </a:pPr>
            <a:r>
              <a:rPr lang="en-US" sz="2200" dirty="0">
                <a:ln w="0"/>
              </a:rPr>
              <a:t> </a:t>
            </a:r>
            <a:r>
              <a:rPr lang="en-US" sz="2200" dirty="0"/>
              <a:t>• Ear buds/Bluetooth headphones will prevent RISE and Utah Aspire Plus secure browser from opening. </a:t>
            </a:r>
          </a:p>
          <a:p>
            <a:pPr>
              <a:lnSpc>
                <a:spcPct val="90000"/>
              </a:lnSpc>
              <a:spcAft>
                <a:spcPts val="600"/>
              </a:spcAft>
            </a:pPr>
            <a:endParaRPr lang="en-US" sz="2200" dirty="0"/>
          </a:p>
          <a:p>
            <a:pPr>
              <a:lnSpc>
                <a:spcPct val="90000"/>
              </a:lnSpc>
              <a:spcAft>
                <a:spcPts val="600"/>
              </a:spcAft>
            </a:pPr>
            <a:r>
              <a:rPr lang="en-US" sz="2200" dirty="0"/>
              <a:t>• Students with a “listen to music during testing” accommodation will need to test in a separate location with proctor-provided music on a separate device. </a:t>
            </a:r>
          </a:p>
          <a:p>
            <a:pPr>
              <a:lnSpc>
                <a:spcPct val="90000"/>
              </a:lnSpc>
              <a:spcAft>
                <a:spcPts val="600"/>
              </a:spcAft>
            </a:pPr>
            <a:endParaRPr lang="en-US" sz="2200" dirty="0"/>
          </a:p>
          <a:p>
            <a:pPr>
              <a:lnSpc>
                <a:spcPct val="90000"/>
              </a:lnSpc>
              <a:spcAft>
                <a:spcPts val="600"/>
              </a:spcAft>
            </a:pPr>
            <a:r>
              <a:rPr lang="en-US" sz="2200" dirty="0"/>
              <a:t>• No headphones can be used to listen to music due to provided text-to-speech embedded in the different assessments.</a:t>
            </a:r>
            <a:endParaRPr lang="en-US" sz="22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992038" y="198909"/>
            <a:ext cx="3724078" cy="646331"/>
          </a:xfrm>
          <a:prstGeom prst="rect">
            <a:avLst/>
          </a:prstGeom>
          <a:noFill/>
        </p:spPr>
        <p:txBody>
          <a:bodyPr wrap="square" lIns="91440" tIns="45720" rIns="91440" bIns="45720">
            <a:spAutoFit/>
          </a:bodyPr>
          <a:lstStyle/>
          <a:p>
            <a:pPr algn="ctr"/>
            <a:r>
              <a:rPr lang="en-US" sz="3600" b="1" cap="none" spc="0" dirty="0">
                <a:ln w="0"/>
                <a:solidFill>
                  <a:schemeClr val="tx1"/>
                </a:solidFill>
              </a:rPr>
              <a:t>Active Proctoring</a:t>
            </a:r>
          </a:p>
        </p:txBody>
      </p:sp>
    </p:spTree>
    <p:extLst>
      <p:ext uri="{BB962C8B-B14F-4D97-AF65-F5344CB8AC3E}">
        <p14:creationId xmlns:p14="http://schemas.microsoft.com/office/powerpoint/2010/main" val="265970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wipe(left)">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1558212"/>
            <a:ext cx="9849751" cy="4825959"/>
          </a:xfrm>
          <a:prstGeom prst="rect">
            <a:avLst/>
          </a:prstGeom>
        </p:spPr>
        <p:txBody>
          <a:bodyPr vert="horz" lIns="91440" tIns="45720" rIns="91440" bIns="45720" rtlCol="0" anchor="ctr">
            <a:normAutofit/>
          </a:bodyPr>
          <a:lstStyle/>
          <a:p>
            <a:pPr>
              <a:lnSpc>
                <a:spcPct val="90000"/>
              </a:lnSpc>
              <a:spcAft>
                <a:spcPts val="600"/>
              </a:spcAft>
            </a:pPr>
            <a:r>
              <a:rPr lang="en-US" sz="2800" b="1" cap="none" spc="0" dirty="0">
                <a:ln w="0"/>
              </a:rPr>
              <a:t>Q:  Are headphones required for students to use when testing</a:t>
            </a:r>
            <a:r>
              <a:rPr lang="en-US" sz="2800" b="1" dirty="0">
                <a:ln w="0"/>
              </a:rPr>
              <a:t>?</a:t>
            </a:r>
          </a:p>
          <a:p>
            <a:pPr>
              <a:lnSpc>
                <a:spcPct val="90000"/>
              </a:lnSpc>
              <a:spcAft>
                <a:spcPts val="600"/>
              </a:spcAft>
            </a:pPr>
            <a:endParaRPr lang="en-US" sz="2800" b="1" dirty="0">
              <a:ln w="0"/>
            </a:endParaRPr>
          </a:p>
          <a:p>
            <a:pPr>
              <a:lnSpc>
                <a:spcPct val="90000"/>
              </a:lnSpc>
              <a:spcAft>
                <a:spcPts val="600"/>
              </a:spcAft>
            </a:pPr>
            <a:r>
              <a:rPr lang="en-US" sz="2800" dirty="0"/>
              <a:t>Answer: It depends on the assessment. </a:t>
            </a:r>
          </a:p>
          <a:p>
            <a:pPr>
              <a:lnSpc>
                <a:spcPct val="90000"/>
              </a:lnSpc>
              <a:spcAft>
                <a:spcPts val="600"/>
              </a:spcAft>
            </a:pPr>
            <a:endParaRPr lang="en-US" sz="2800" dirty="0"/>
          </a:p>
          <a:p>
            <a:pPr>
              <a:lnSpc>
                <a:spcPct val="90000"/>
              </a:lnSpc>
              <a:spcAft>
                <a:spcPts val="600"/>
              </a:spcAft>
            </a:pPr>
            <a:r>
              <a:rPr lang="en-US" sz="2800" dirty="0"/>
              <a:t>• For RISE and Utah Aspire Plus, the answer is yes. Text to-speech is embedded and provided for these assessments. </a:t>
            </a:r>
          </a:p>
          <a:p>
            <a:pPr>
              <a:lnSpc>
                <a:spcPct val="90000"/>
              </a:lnSpc>
              <a:spcAft>
                <a:spcPts val="600"/>
              </a:spcAft>
            </a:pPr>
            <a:endParaRPr lang="en-US" sz="2800" dirty="0"/>
          </a:p>
          <a:p>
            <a:pPr>
              <a:lnSpc>
                <a:spcPct val="90000"/>
              </a:lnSpc>
              <a:spcAft>
                <a:spcPts val="600"/>
              </a:spcAft>
            </a:pPr>
            <a:r>
              <a:rPr lang="en-US" sz="2800" dirty="0"/>
              <a:t>• For other assessments, please refer to the test administration manual for the assessment you will be administering. </a:t>
            </a:r>
            <a:endParaRPr lang="en-US" sz="2000" dirty="0">
              <a:ln w="0"/>
            </a:endParaRPr>
          </a:p>
          <a:p>
            <a:pPr>
              <a:lnSpc>
                <a:spcPct val="90000"/>
              </a:lnSpc>
              <a:spcAft>
                <a:spcPts val="600"/>
              </a:spcAft>
            </a:pPr>
            <a:r>
              <a:rPr lang="en-US" sz="2000" dirty="0">
                <a:ln w="0"/>
              </a:rPr>
              <a:t>     </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432648" y="595223"/>
            <a:ext cx="2673169" cy="646331"/>
          </a:xfrm>
          <a:prstGeom prst="rect">
            <a:avLst/>
          </a:prstGeom>
          <a:noFill/>
        </p:spPr>
        <p:txBody>
          <a:bodyPr wrap="square" lIns="91440" tIns="45720" rIns="91440" bIns="45720">
            <a:spAutoFit/>
          </a:bodyPr>
          <a:lstStyle/>
          <a:p>
            <a:pPr algn="ctr"/>
            <a:r>
              <a:rPr lang="en-US" sz="3600" b="1" cap="none" spc="0" dirty="0">
                <a:ln w="0"/>
                <a:solidFill>
                  <a:schemeClr val="tx1"/>
                </a:solidFill>
              </a:rPr>
              <a:t>Headphones</a:t>
            </a:r>
          </a:p>
        </p:txBody>
      </p:sp>
    </p:spTree>
    <p:extLst>
      <p:ext uri="{BB962C8B-B14F-4D97-AF65-F5344CB8AC3E}">
        <p14:creationId xmlns:p14="http://schemas.microsoft.com/office/powerpoint/2010/main" val="141222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1431986"/>
            <a:ext cx="9849751" cy="4804912"/>
          </a:xfrm>
          <a:prstGeom prst="rect">
            <a:avLst/>
          </a:prstGeom>
        </p:spPr>
        <p:txBody>
          <a:bodyPr vert="horz" lIns="91440" tIns="45720" rIns="91440" bIns="45720" rtlCol="0" anchor="ctr">
            <a:noAutofit/>
          </a:bodyPr>
          <a:lstStyle/>
          <a:p>
            <a:pPr>
              <a:lnSpc>
                <a:spcPct val="90000"/>
              </a:lnSpc>
              <a:spcAft>
                <a:spcPts val="600"/>
              </a:spcAft>
            </a:pPr>
            <a:r>
              <a:rPr lang="en-US" sz="2200" b="1" cap="none" spc="0" dirty="0">
                <a:ln w="0"/>
              </a:rPr>
              <a:t>Q:  Can I provide the students with scratch paper that has something on it (e.g., coordinate</a:t>
            </a:r>
          </a:p>
          <a:p>
            <a:pPr>
              <a:lnSpc>
                <a:spcPct val="90000"/>
              </a:lnSpc>
              <a:spcAft>
                <a:spcPts val="600"/>
              </a:spcAft>
            </a:pPr>
            <a:r>
              <a:rPr lang="en-US" sz="2200" b="1" dirty="0">
                <a:ln w="0"/>
              </a:rPr>
              <a:t>       grid lines, multiplication table without numbers, teacher-created graph paper)?</a:t>
            </a:r>
          </a:p>
          <a:p>
            <a:pPr>
              <a:lnSpc>
                <a:spcPct val="90000"/>
              </a:lnSpc>
              <a:spcAft>
                <a:spcPts val="600"/>
              </a:spcAft>
            </a:pPr>
            <a:endParaRPr lang="en-US" sz="2200" b="1" dirty="0">
              <a:ln w="0"/>
            </a:endParaRPr>
          </a:p>
          <a:p>
            <a:pPr>
              <a:lnSpc>
                <a:spcPct val="90000"/>
              </a:lnSpc>
              <a:spcAft>
                <a:spcPts val="600"/>
              </a:spcAft>
            </a:pPr>
            <a:r>
              <a:rPr lang="en-US" sz="2200" dirty="0"/>
              <a:t>Answer: No. See page 3. </a:t>
            </a:r>
          </a:p>
          <a:p>
            <a:pPr>
              <a:lnSpc>
                <a:spcPct val="90000"/>
              </a:lnSpc>
              <a:spcAft>
                <a:spcPts val="600"/>
              </a:spcAft>
            </a:pPr>
            <a:endParaRPr lang="en-US" sz="2200" dirty="0"/>
          </a:p>
          <a:p>
            <a:pPr>
              <a:lnSpc>
                <a:spcPct val="90000"/>
              </a:lnSpc>
              <a:spcAft>
                <a:spcPts val="600"/>
              </a:spcAft>
            </a:pPr>
            <a:r>
              <a:rPr lang="en-US" sz="2200" dirty="0"/>
              <a:t>• The test administration manual for the assessment provides guidance about scratch/graph paper. </a:t>
            </a:r>
          </a:p>
          <a:p>
            <a:pPr>
              <a:lnSpc>
                <a:spcPct val="90000"/>
              </a:lnSpc>
              <a:spcAft>
                <a:spcPts val="600"/>
              </a:spcAft>
            </a:pPr>
            <a:endParaRPr lang="en-US" sz="2200" dirty="0"/>
          </a:p>
          <a:p>
            <a:pPr>
              <a:lnSpc>
                <a:spcPct val="90000"/>
              </a:lnSpc>
              <a:spcAft>
                <a:spcPts val="600"/>
              </a:spcAft>
            </a:pPr>
            <a:r>
              <a:rPr lang="en-US" sz="2200" dirty="0"/>
              <a:t>• Consider the requirement of securing collecting, storing, and disposing of used scratch/graph paper. </a:t>
            </a:r>
          </a:p>
          <a:p>
            <a:pPr>
              <a:lnSpc>
                <a:spcPct val="90000"/>
              </a:lnSpc>
              <a:spcAft>
                <a:spcPts val="600"/>
              </a:spcAft>
            </a:pPr>
            <a:endParaRPr lang="en-US" sz="2200" dirty="0"/>
          </a:p>
          <a:p>
            <a:pPr>
              <a:lnSpc>
                <a:spcPct val="90000"/>
              </a:lnSpc>
              <a:spcAft>
                <a:spcPts val="600"/>
              </a:spcAft>
            </a:pPr>
            <a:r>
              <a:rPr lang="en-US" sz="2200" dirty="0"/>
              <a:t>• Consider the level of distraction that could be caused by using whiteboards, sticky notes, or other alternative forms of scratch/graph paper. </a:t>
            </a:r>
            <a:endParaRPr lang="en-US" sz="22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289304" y="146649"/>
            <a:ext cx="3247294" cy="646331"/>
          </a:xfrm>
          <a:prstGeom prst="rect">
            <a:avLst/>
          </a:prstGeom>
          <a:noFill/>
        </p:spPr>
        <p:txBody>
          <a:bodyPr wrap="square" lIns="91440" tIns="45720" rIns="91440" bIns="45720">
            <a:spAutoFit/>
          </a:bodyPr>
          <a:lstStyle/>
          <a:p>
            <a:pPr algn="ctr"/>
            <a:r>
              <a:rPr lang="en-US" sz="3600" b="1" cap="none" spc="0" dirty="0">
                <a:ln w="0"/>
                <a:solidFill>
                  <a:schemeClr val="tx1"/>
                </a:solidFill>
              </a:rPr>
              <a:t>Scratch Paper 1</a:t>
            </a:r>
          </a:p>
        </p:txBody>
      </p:sp>
    </p:spTree>
    <p:extLst>
      <p:ext uri="{BB962C8B-B14F-4D97-AF65-F5344CB8AC3E}">
        <p14:creationId xmlns:p14="http://schemas.microsoft.com/office/powerpoint/2010/main" val="89153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1740143"/>
            <a:ext cx="9849751" cy="4644028"/>
          </a:xfrm>
          <a:prstGeom prst="rect">
            <a:avLst/>
          </a:prstGeom>
        </p:spPr>
        <p:txBody>
          <a:bodyPr vert="horz" lIns="91440" tIns="45720" rIns="91440" bIns="45720" rtlCol="0" anchor="ctr">
            <a:normAutofit/>
          </a:bodyPr>
          <a:lstStyle/>
          <a:p>
            <a:pPr>
              <a:lnSpc>
                <a:spcPct val="90000"/>
              </a:lnSpc>
              <a:spcAft>
                <a:spcPts val="600"/>
              </a:spcAft>
            </a:pPr>
            <a:r>
              <a:rPr lang="en-US" sz="2200" b="1" cap="none" spc="0" dirty="0">
                <a:ln w="0"/>
              </a:rPr>
              <a:t>Q:  Can I work with my students to create a graphic organizer prior to testing and then let </a:t>
            </a:r>
          </a:p>
          <a:p>
            <a:pPr>
              <a:lnSpc>
                <a:spcPct val="90000"/>
              </a:lnSpc>
              <a:spcAft>
                <a:spcPts val="600"/>
              </a:spcAft>
            </a:pPr>
            <a:r>
              <a:rPr lang="en-US" sz="2200" b="1" dirty="0">
                <a:ln w="0"/>
              </a:rPr>
              <a:t>       them bring it into the testing session?</a:t>
            </a:r>
          </a:p>
          <a:p>
            <a:pPr>
              <a:lnSpc>
                <a:spcPct val="90000"/>
              </a:lnSpc>
              <a:spcAft>
                <a:spcPts val="600"/>
              </a:spcAft>
            </a:pPr>
            <a:endParaRPr lang="en-US" sz="2200" b="1" dirty="0">
              <a:ln w="0"/>
            </a:endParaRPr>
          </a:p>
          <a:p>
            <a:pPr>
              <a:lnSpc>
                <a:spcPct val="90000"/>
              </a:lnSpc>
              <a:spcAft>
                <a:spcPts val="600"/>
              </a:spcAft>
            </a:pPr>
            <a:r>
              <a:rPr lang="en-US" sz="2200" dirty="0"/>
              <a:t>Answer: No. See page 3. </a:t>
            </a:r>
          </a:p>
          <a:p>
            <a:pPr>
              <a:lnSpc>
                <a:spcPct val="90000"/>
              </a:lnSpc>
              <a:spcAft>
                <a:spcPts val="600"/>
              </a:spcAft>
            </a:pPr>
            <a:endParaRPr lang="en-US" sz="2200" dirty="0"/>
          </a:p>
          <a:p>
            <a:pPr>
              <a:lnSpc>
                <a:spcPct val="90000"/>
              </a:lnSpc>
              <a:spcAft>
                <a:spcPts val="600"/>
              </a:spcAft>
            </a:pPr>
            <a:r>
              <a:rPr lang="en-US" sz="2200" dirty="0"/>
              <a:t>• Students can create their own graphic organizer during the testing session, using the blank scratch/graph paper.</a:t>
            </a:r>
          </a:p>
          <a:p>
            <a:pPr>
              <a:lnSpc>
                <a:spcPct val="90000"/>
              </a:lnSpc>
              <a:spcAft>
                <a:spcPts val="600"/>
              </a:spcAft>
            </a:pPr>
            <a:r>
              <a:rPr lang="en-US" sz="2200" dirty="0"/>
              <a:t>• The test administration manual provides guidance about scratch/graph paper. </a:t>
            </a:r>
          </a:p>
          <a:p>
            <a:pPr>
              <a:lnSpc>
                <a:spcPct val="90000"/>
              </a:lnSpc>
              <a:spcAft>
                <a:spcPts val="600"/>
              </a:spcAft>
            </a:pPr>
            <a:endParaRPr lang="en-US" sz="2200" dirty="0"/>
          </a:p>
          <a:p>
            <a:pPr>
              <a:lnSpc>
                <a:spcPct val="90000"/>
              </a:lnSpc>
              <a:spcAft>
                <a:spcPts val="600"/>
              </a:spcAft>
            </a:pPr>
            <a:r>
              <a:rPr lang="en-US" sz="2200" dirty="0"/>
              <a:t>• All scratch/graph paper must be collected, stored, and disposed of securely once students have completed their assessment. </a:t>
            </a:r>
            <a:endParaRPr lang="en-US" sz="22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178848" y="473829"/>
            <a:ext cx="3357750" cy="646331"/>
          </a:xfrm>
          <a:prstGeom prst="rect">
            <a:avLst/>
          </a:prstGeom>
          <a:noFill/>
        </p:spPr>
        <p:txBody>
          <a:bodyPr wrap="square" lIns="91440" tIns="45720" rIns="91440" bIns="45720">
            <a:spAutoFit/>
          </a:bodyPr>
          <a:lstStyle/>
          <a:p>
            <a:pPr algn="ctr"/>
            <a:r>
              <a:rPr lang="en-US" sz="3600" b="1" cap="none" spc="0" dirty="0">
                <a:ln w="0"/>
                <a:solidFill>
                  <a:schemeClr val="tx1"/>
                </a:solidFill>
              </a:rPr>
              <a:t>Scratch Paper 2</a:t>
            </a:r>
          </a:p>
        </p:txBody>
      </p:sp>
    </p:spTree>
    <p:extLst>
      <p:ext uri="{BB962C8B-B14F-4D97-AF65-F5344CB8AC3E}">
        <p14:creationId xmlns:p14="http://schemas.microsoft.com/office/powerpoint/2010/main" val="37710765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1759789"/>
            <a:ext cx="9849751" cy="4624382"/>
          </a:xfrm>
          <a:prstGeom prst="rect">
            <a:avLst/>
          </a:prstGeom>
        </p:spPr>
        <p:txBody>
          <a:bodyPr vert="horz" lIns="91440" tIns="45720" rIns="91440" bIns="45720" rtlCol="0" anchor="ctr">
            <a:noAutofit/>
          </a:bodyPr>
          <a:lstStyle/>
          <a:p>
            <a:pPr>
              <a:lnSpc>
                <a:spcPct val="90000"/>
              </a:lnSpc>
              <a:spcAft>
                <a:spcPts val="600"/>
              </a:spcAft>
            </a:pPr>
            <a:r>
              <a:rPr lang="en-US" sz="2200" b="1" cap="none" spc="0" dirty="0">
                <a:ln w="0"/>
              </a:rPr>
              <a:t>Q:  Does the scratch paper have to be a certain color, size or does it have to be paper</a:t>
            </a:r>
            <a:r>
              <a:rPr lang="en-US" sz="2200" b="1" dirty="0">
                <a:ln w="0"/>
              </a:rPr>
              <a:t>?</a:t>
            </a:r>
          </a:p>
          <a:p>
            <a:pPr>
              <a:lnSpc>
                <a:spcPct val="90000"/>
              </a:lnSpc>
              <a:spcAft>
                <a:spcPts val="600"/>
              </a:spcAft>
            </a:pPr>
            <a:r>
              <a:rPr lang="en-US" sz="2200" b="1" dirty="0">
                <a:ln w="0"/>
              </a:rPr>
              <a:t>      Could the students use white boards?</a:t>
            </a:r>
          </a:p>
          <a:p>
            <a:pPr>
              <a:lnSpc>
                <a:spcPct val="90000"/>
              </a:lnSpc>
              <a:spcAft>
                <a:spcPts val="600"/>
              </a:spcAft>
            </a:pPr>
            <a:endParaRPr lang="en-US" sz="2200" b="1" dirty="0">
              <a:ln w="0"/>
            </a:endParaRPr>
          </a:p>
          <a:p>
            <a:pPr>
              <a:lnSpc>
                <a:spcPct val="90000"/>
              </a:lnSpc>
              <a:spcAft>
                <a:spcPts val="600"/>
              </a:spcAft>
            </a:pPr>
            <a:r>
              <a:rPr lang="en-US" sz="2200" dirty="0"/>
              <a:t>Answer: See page 3 and the test administration manual for the assessment. </a:t>
            </a:r>
          </a:p>
          <a:p>
            <a:pPr>
              <a:lnSpc>
                <a:spcPct val="90000"/>
              </a:lnSpc>
              <a:spcAft>
                <a:spcPts val="600"/>
              </a:spcAft>
            </a:pPr>
            <a:endParaRPr lang="en-US" sz="2200" dirty="0"/>
          </a:p>
          <a:p>
            <a:pPr>
              <a:lnSpc>
                <a:spcPct val="90000"/>
              </a:lnSpc>
              <a:spcAft>
                <a:spcPts val="600"/>
              </a:spcAft>
            </a:pPr>
            <a:r>
              <a:rPr lang="en-US" sz="2200" dirty="0"/>
              <a:t>• The scratch/graph paper needs to be blank (lined notebook paper or commercially-printed graph paper without coordinate lines is allowed). </a:t>
            </a:r>
          </a:p>
          <a:p>
            <a:pPr>
              <a:lnSpc>
                <a:spcPct val="90000"/>
              </a:lnSpc>
              <a:spcAft>
                <a:spcPts val="600"/>
              </a:spcAft>
            </a:pPr>
            <a:endParaRPr lang="en-US" sz="2200" dirty="0"/>
          </a:p>
          <a:p>
            <a:pPr>
              <a:lnSpc>
                <a:spcPct val="90000"/>
              </a:lnSpc>
              <a:spcAft>
                <a:spcPts val="600"/>
              </a:spcAft>
            </a:pPr>
            <a:r>
              <a:rPr lang="en-US" sz="2200" dirty="0"/>
              <a:t>• There is no limitation on the color or size of the scratch/graph paper. </a:t>
            </a:r>
          </a:p>
          <a:p>
            <a:pPr>
              <a:lnSpc>
                <a:spcPct val="90000"/>
              </a:lnSpc>
              <a:spcAft>
                <a:spcPts val="600"/>
              </a:spcAft>
            </a:pPr>
            <a:endParaRPr lang="en-US" sz="2200" dirty="0"/>
          </a:p>
          <a:p>
            <a:pPr>
              <a:lnSpc>
                <a:spcPct val="90000"/>
              </a:lnSpc>
              <a:spcAft>
                <a:spcPts val="600"/>
              </a:spcAft>
            </a:pPr>
            <a:r>
              <a:rPr lang="en-US" sz="2200" dirty="0"/>
              <a:t>• Consider the requirement for collection and secure disposal for used scratch/graph paper. </a:t>
            </a:r>
            <a:endParaRPr lang="en-US" sz="22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289304" y="473829"/>
            <a:ext cx="3247293" cy="646331"/>
          </a:xfrm>
          <a:prstGeom prst="rect">
            <a:avLst/>
          </a:prstGeom>
          <a:noFill/>
        </p:spPr>
        <p:txBody>
          <a:bodyPr wrap="square" lIns="91440" tIns="45720" rIns="91440" bIns="45720">
            <a:spAutoFit/>
          </a:bodyPr>
          <a:lstStyle/>
          <a:p>
            <a:pPr algn="ctr"/>
            <a:r>
              <a:rPr lang="en-US" sz="3600" b="1" cap="none" spc="0" dirty="0">
                <a:ln w="0"/>
                <a:solidFill>
                  <a:schemeClr val="tx1"/>
                </a:solidFill>
              </a:rPr>
              <a:t>Scratch Paper 3</a:t>
            </a:r>
          </a:p>
        </p:txBody>
      </p:sp>
    </p:spTree>
    <p:extLst>
      <p:ext uri="{BB962C8B-B14F-4D97-AF65-F5344CB8AC3E}">
        <p14:creationId xmlns:p14="http://schemas.microsoft.com/office/powerpoint/2010/main" val="4056289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1759789"/>
            <a:ext cx="9849751" cy="4537494"/>
          </a:xfrm>
          <a:prstGeom prst="rect">
            <a:avLst/>
          </a:prstGeom>
        </p:spPr>
        <p:txBody>
          <a:bodyPr vert="horz" lIns="91440" tIns="45720" rIns="91440" bIns="45720" rtlCol="0" anchor="ctr">
            <a:noAutofit/>
          </a:bodyPr>
          <a:lstStyle/>
          <a:p>
            <a:pPr>
              <a:lnSpc>
                <a:spcPct val="90000"/>
              </a:lnSpc>
              <a:spcAft>
                <a:spcPts val="600"/>
              </a:spcAft>
            </a:pPr>
            <a:r>
              <a:rPr lang="en-US" sz="2400" b="1" dirty="0"/>
              <a:t>Q: Can I provide a treat or snack to students since we’re testing? </a:t>
            </a:r>
          </a:p>
          <a:p>
            <a:pPr>
              <a:lnSpc>
                <a:spcPct val="90000"/>
              </a:lnSpc>
              <a:spcAft>
                <a:spcPts val="600"/>
              </a:spcAft>
            </a:pPr>
            <a:endParaRPr lang="en-US" sz="2400" b="1" dirty="0">
              <a:ln w="0"/>
            </a:endParaRPr>
          </a:p>
          <a:p>
            <a:pPr>
              <a:lnSpc>
                <a:spcPct val="90000"/>
              </a:lnSpc>
              <a:spcAft>
                <a:spcPts val="600"/>
              </a:spcAft>
            </a:pPr>
            <a:r>
              <a:rPr lang="en-US" sz="2400" dirty="0"/>
              <a:t>Answer: See page 3. </a:t>
            </a:r>
          </a:p>
          <a:p>
            <a:pPr>
              <a:lnSpc>
                <a:spcPct val="90000"/>
              </a:lnSpc>
              <a:spcAft>
                <a:spcPts val="600"/>
              </a:spcAft>
            </a:pPr>
            <a:endParaRPr lang="en-US" sz="2400" dirty="0"/>
          </a:p>
          <a:p>
            <a:pPr>
              <a:lnSpc>
                <a:spcPct val="90000"/>
              </a:lnSpc>
              <a:spcAft>
                <a:spcPts val="600"/>
              </a:spcAft>
            </a:pPr>
            <a:r>
              <a:rPr lang="en-US" sz="2400" dirty="0"/>
              <a:t>• If all students receive the snack, this is not considered a non-academic reward. </a:t>
            </a:r>
          </a:p>
          <a:p>
            <a:pPr>
              <a:lnSpc>
                <a:spcPct val="90000"/>
              </a:lnSpc>
              <a:spcAft>
                <a:spcPts val="600"/>
              </a:spcAft>
            </a:pPr>
            <a:endParaRPr lang="en-US" sz="2400" dirty="0"/>
          </a:p>
          <a:p>
            <a:pPr>
              <a:lnSpc>
                <a:spcPct val="90000"/>
              </a:lnSpc>
              <a:spcAft>
                <a:spcPts val="600"/>
              </a:spcAft>
            </a:pPr>
            <a:r>
              <a:rPr lang="en-US" sz="2400" dirty="0"/>
              <a:t>• The timing of the snack should be considered since passing out a treat during testing could be considered a distraction. </a:t>
            </a:r>
          </a:p>
          <a:p>
            <a:pPr>
              <a:lnSpc>
                <a:spcPct val="90000"/>
              </a:lnSpc>
              <a:spcAft>
                <a:spcPts val="600"/>
              </a:spcAft>
            </a:pPr>
            <a:endParaRPr lang="en-US" sz="2400" dirty="0"/>
          </a:p>
          <a:p>
            <a:pPr>
              <a:lnSpc>
                <a:spcPct val="90000"/>
              </a:lnSpc>
              <a:spcAft>
                <a:spcPts val="600"/>
              </a:spcAft>
            </a:pPr>
            <a:r>
              <a:rPr lang="en-US" sz="2400" dirty="0"/>
              <a:t>• The type of snack should be considered and the impact on the electronic equipment if the snack could be spilled or is sticky, noisy, or messy.</a:t>
            </a:r>
            <a:endParaRPr lang="en-US" sz="24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289304" y="312551"/>
            <a:ext cx="3247293" cy="646331"/>
          </a:xfrm>
          <a:prstGeom prst="rect">
            <a:avLst/>
          </a:prstGeom>
          <a:noFill/>
        </p:spPr>
        <p:txBody>
          <a:bodyPr wrap="square" lIns="91440" tIns="45720" rIns="91440" bIns="45720">
            <a:spAutoFit/>
          </a:bodyPr>
          <a:lstStyle/>
          <a:p>
            <a:r>
              <a:rPr lang="en-US" sz="3600" b="1" cap="none" spc="0" dirty="0">
                <a:ln w="0"/>
                <a:solidFill>
                  <a:schemeClr val="tx1"/>
                </a:solidFill>
              </a:rPr>
              <a:t>Snacks</a:t>
            </a:r>
          </a:p>
        </p:txBody>
      </p:sp>
    </p:spTree>
    <p:extLst>
      <p:ext uri="{BB962C8B-B14F-4D97-AF65-F5344CB8AC3E}">
        <p14:creationId xmlns:p14="http://schemas.microsoft.com/office/powerpoint/2010/main" val="2064573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1940174"/>
            <a:ext cx="9849751" cy="4443998"/>
          </a:xfrm>
          <a:prstGeom prst="rect">
            <a:avLst/>
          </a:prstGeom>
        </p:spPr>
        <p:txBody>
          <a:bodyPr vert="horz" lIns="91440" tIns="45720" rIns="91440" bIns="45720" rtlCol="0" anchor="ctr">
            <a:normAutofit/>
          </a:bodyPr>
          <a:lstStyle/>
          <a:p>
            <a:pPr>
              <a:lnSpc>
                <a:spcPct val="90000"/>
              </a:lnSpc>
              <a:spcAft>
                <a:spcPts val="600"/>
              </a:spcAft>
            </a:pPr>
            <a:r>
              <a:rPr lang="en-US" sz="2400" b="1" cap="none" spc="0" dirty="0">
                <a:ln w="0"/>
              </a:rPr>
              <a:t>Q:  Can students who have a parental exclusion (opt-out) stay in the room during testing?</a:t>
            </a:r>
          </a:p>
          <a:p>
            <a:pPr>
              <a:lnSpc>
                <a:spcPct val="90000"/>
              </a:lnSpc>
              <a:spcAft>
                <a:spcPts val="600"/>
              </a:spcAft>
            </a:pPr>
            <a:endParaRPr lang="en-US" sz="2400" b="1" dirty="0">
              <a:ln w="0"/>
            </a:endParaRPr>
          </a:p>
          <a:p>
            <a:pPr>
              <a:lnSpc>
                <a:spcPct val="90000"/>
              </a:lnSpc>
              <a:spcAft>
                <a:spcPts val="600"/>
              </a:spcAft>
            </a:pPr>
            <a:r>
              <a:rPr lang="en-US" sz="2400" dirty="0"/>
              <a:t>Answer: Yes, but….See page 2. </a:t>
            </a:r>
          </a:p>
          <a:p>
            <a:pPr>
              <a:lnSpc>
                <a:spcPct val="90000"/>
              </a:lnSpc>
              <a:spcAft>
                <a:spcPts val="600"/>
              </a:spcAft>
            </a:pPr>
            <a:endParaRPr lang="en-US" sz="2400" dirty="0"/>
          </a:p>
          <a:p>
            <a:pPr>
              <a:lnSpc>
                <a:spcPct val="90000"/>
              </a:lnSpc>
              <a:spcAft>
                <a:spcPts val="600"/>
              </a:spcAft>
            </a:pPr>
            <a:r>
              <a:rPr lang="en-US" sz="2400" dirty="0"/>
              <a:t>• Test security and preventing student distractions for those students who are testing should be considered when providing a place for students who will not be completing the assessment. </a:t>
            </a:r>
            <a:endParaRPr lang="en-US" sz="24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178848" y="370936"/>
            <a:ext cx="4255794" cy="646331"/>
          </a:xfrm>
          <a:prstGeom prst="rect">
            <a:avLst/>
          </a:prstGeom>
          <a:noFill/>
        </p:spPr>
        <p:txBody>
          <a:bodyPr wrap="square" lIns="91440" tIns="45720" rIns="91440" bIns="45720">
            <a:spAutoFit/>
          </a:bodyPr>
          <a:lstStyle/>
          <a:p>
            <a:pPr algn="ctr"/>
            <a:r>
              <a:rPr lang="en-US" sz="3600" b="0" cap="none" spc="0" dirty="0">
                <a:ln w="0"/>
                <a:solidFill>
                  <a:schemeClr val="tx1"/>
                </a:solidFill>
              </a:rPr>
              <a:t>Parental Exclusion</a:t>
            </a:r>
          </a:p>
        </p:txBody>
      </p:sp>
    </p:spTree>
    <p:extLst>
      <p:ext uri="{BB962C8B-B14F-4D97-AF65-F5344CB8AC3E}">
        <p14:creationId xmlns:p14="http://schemas.microsoft.com/office/powerpoint/2010/main" val="4293094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106600" y="1946813"/>
            <a:ext cx="10032456" cy="4437358"/>
          </a:xfrm>
          <a:prstGeom prst="rect">
            <a:avLst/>
          </a:prstGeom>
        </p:spPr>
        <p:txBody>
          <a:bodyPr vert="horz" lIns="91440" tIns="45720" rIns="91440" bIns="45720" rtlCol="0" anchor="ctr">
            <a:noAutofit/>
          </a:bodyPr>
          <a:lstStyle/>
          <a:p>
            <a:pPr>
              <a:lnSpc>
                <a:spcPct val="90000"/>
              </a:lnSpc>
              <a:spcAft>
                <a:spcPts val="600"/>
              </a:spcAft>
            </a:pPr>
            <a:r>
              <a:rPr lang="en-US" sz="2400" b="1" cap="none" spc="0" dirty="0">
                <a:ln w="0"/>
              </a:rPr>
              <a:t>Q:  Can students have their cell phones and smart watches with them when they test?</a:t>
            </a:r>
          </a:p>
          <a:p>
            <a:pPr>
              <a:lnSpc>
                <a:spcPct val="90000"/>
              </a:lnSpc>
              <a:spcAft>
                <a:spcPts val="600"/>
              </a:spcAft>
            </a:pPr>
            <a:endParaRPr lang="en-US" sz="2400" b="1" cap="none" spc="0" dirty="0">
              <a:ln w="0"/>
            </a:endParaRPr>
          </a:p>
          <a:p>
            <a:pPr>
              <a:lnSpc>
                <a:spcPct val="90000"/>
              </a:lnSpc>
              <a:spcAft>
                <a:spcPts val="600"/>
              </a:spcAft>
            </a:pPr>
            <a:r>
              <a:rPr lang="en-US" sz="2400" dirty="0"/>
              <a:t>Answer: See page 3. </a:t>
            </a:r>
          </a:p>
          <a:p>
            <a:pPr>
              <a:lnSpc>
                <a:spcPct val="90000"/>
              </a:lnSpc>
              <a:spcAft>
                <a:spcPts val="600"/>
              </a:spcAft>
            </a:pPr>
            <a:endParaRPr lang="en-US" sz="2400" dirty="0"/>
          </a:p>
          <a:p>
            <a:pPr>
              <a:lnSpc>
                <a:spcPct val="90000"/>
              </a:lnSpc>
              <a:spcAft>
                <a:spcPts val="600"/>
              </a:spcAft>
            </a:pPr>
            <a:r>
              <a:rPr lang="en-US" sz="2400" dirty="0"/>
              <a:t>• Unless the device is required for the student’s health and safety, no student should have an electronic, internet-capable device during testing. </a:t>
            </a:r>
          </a:p>
          <a:p>
            <a:pPr>
              <a:lnSpc>
                <a:spcPct val="90000"/>
              </a:lnSpc>
              <a:spcAft>
                <a:spcPts val="600"/>
              </a:spcAft>
            </a:pPr>
            <a:endParaRPr lang="en-US" sz="2400" dirty="0"/>
          </a:p>
          <a:p>
            <a:pPr>
              <a:lnSpc>
                <a:spcPct val="90000"/>
              </a:lnSpc>
              <a:spcAft>
                <a:spcPts val="600"/>
              </a:spcAft>
            </a:pPr>
            <a:r>
              <a:rPr lang="en-US" sz="2400" dirty="0"/>
              <a:t>• It is HIGHLY recommended that schools adopt a consistent procedure for ensuring students do </a:t>
            </a:r>
            <a:r>
              <a:rPr lang="en-US" sz="2400" b="1" u="sng" dirty="0"/>
              <a:t>not</a:t>
            </a:r>
            <a:r>
              <a:rPr lang="en-US" sz="2400" dirty="0"/>
              <a:t> have access to an electronic device during testing. </a:t>
            </a:r>
            <a:endParaRPr lang="en-US" sz="24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106598" y="449725"/>
            <a:ext cx="5414971" cy="646331"/>
          </a:xfrm>
          <a:prstGeom prst="rect">
            <a:avLst/>
          </a:prstGeom>
          <a:noFill/>
        </p:spPr>
        <p:txBody>
          <a:bodyPr wrap="square" lIns="91440" tIns="45720" rIns="91440" bIns="45720">
            <a:spAutoFit/>
          </a:bodyPr>
          <a:lstStyle/>
          <a:p>
            <a:pPr algn="ctr"/>
            <a:r>
              <a:rPr lang="en-US" sz="3600" b="1" cap="none" spc="0" dirty="0">
                <a:ln w="0"/>
                <a:solidFill>
                  <a:schemeClr val="tx1"/>
                </a:solidFill>
              </a:rPr>
              <a:t>Student Electronic Devices</a:t>
            </a:r>
          </a:p>
        </p:txBody>
      </p:sp>
    </p:spTree>
    <p:extLst>
      <p:ext uri="{BB962C8B-B14F-4D97-AF65-F5344CB8AC3E}">
        <p14:creationId xmlns:p14="http://schemas.microsoft.com/office/powerpoint/2010/main" val="1029305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89304" y="3338423"/>
            <a:ext cx="9849751" cy="3045748"/>
          </a:xfrm>
          <a:prstGeom prst="rect">
            <a:avLst/>
          </a:prstGeom>
        </p:spPr>
        <p:txBody>
          <a:bodyPr vert="horz" lIns="91440" tIns="45720" rIns="91440" bIns="45720" rtlCol="0" anchor="ctr">
            <a:normAutofit/>
          </a:bodyPr>
          <a:lstStyle/>
          <a:p>
            <a:pPr>
              <a:lnSpc>
                <a:spcPct val="90000"/>
              </a:lnSpc>
              <a:spcAft>
                <a:spcPts val="600"/>
              </a:spcAft>
            </a:pPr>
            <a:r>
              <a:rPr lang="en-US" sz="2400" b="1" cap="none" spc="0" dirty="0">
                <a:ln w="0"/>
              </a:rPr>
              <a:t>Q:  Can I have a class party or other activity to celebrate the completion of testing?</a:t>
            </a:r>
          </a:p>
          <a:p>
            <a:pPr>
              <a:lnSpc>
                <a:spcPct val="90000"/>
              </a:lnSpc>
              <a:spcAft>
                <a:spcPts val="600"/>
              </a:spcAft>
            </a:pPr>
            <a:endParaRPr lang="en-US" sz="2400" b="1" dirty="0">
              <a:ln w="0"/>
            </a:endParaRPr>
          </a:p>
          <a:p>
            <a:pPr>
              <a:lnSpc>
                <a:spcPct val="90000"/>
              </a:lnSpc>
              <a:spcAft>
                <a:spcPts val="600"/>
              </a:spcAft>
            </a:pPr>
            <a:r>
              <a:rPr lang="en-US" sz="2400" dirty="0">
                <a:ln w="0"/>
              </a:rPr>
              <a:t>A:   It depends.  See page 3.</a:t>
            </a:r>
          </a:p>
          <a:p>
            <a:pPr>
              <a:lnSpc>
                <a:spcPct val="90000"/>
              </a:lnSpc>
              <a:spcAft>
                <a:spcPts val="600"/>
              </a:spcAft>
            </a:pPr>
            <a:endParaRPr lang="en-US" sz="2400" dirty="0">
              <a:ln w="0"/>
            </a:endParaRPr>
          </a:p>
          <a:p>
            <a:pPr>
              <a:lnSpc>
                <a:spcPct val="90000"/>
              </a:lnSpc>
              <a:spcAft>
                <a:spcPts val="600"/>
              </a:spcAft>
            </a:pPr>
            <a:r>
              <a:rPr lang="en-US" sz="2400" dirty="0"/>
              <a:t>• No student can be excluded from the class party or other activity based on their participation (or lack of participation) in statewide tests or their scores earned on the test. </a:t>
            </a:r>
            <a:endParaRPr lang="en-US" sz="24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178848" y="473829"/>
            <a:ext cx="4751328" cy="646331"/>
          </a:xfrm>
          <a:prstGeom prst="rect">
            <a:avLst/>
          </a:prstGeom>
          <a:noFill/>
        </p:spPr>
        <p:txBody>
          <a:bodyPr wrap="square" lIns="91440" tIns="45720" rIns="91440" bIns="45720">
            <a:spAutoFit/>
          </a:bodyPr>
          <a:lstStyle/>
          <a:p>
            <a:pPr algn="ctr"/>
            <a:r>
              <a:rPr lang="en-US" sz="3600" b="1" cap="none" spc="0" dirty="0">
                <a:ln w="0"/>
                <a:solidFill>
                  <a:schemeClr val="tx1"/>
                </a:solidFill>
              </a:rPr>
              <a:t>Non-Academic Rewards</a:t>
            </a:r>
          </a:p>
        </p:txBody>
      </p:sp>
      <p:pic>
        <p:nvPicPr>
          <p:cNvPr id="5" name="Picture 4" descr="Text&#10;&#10;Description automatically generated">
            <a:extLst>
              <a:ext uri="{FF2B5EF4-FFF2-40B4-BE49-F238E27FC236}">
                <a16:creationId xmlns:a16="http://schemas.microsoft.com/office/drawing/2014/main" id="{5D24BBDE-0FA6-45D6-BC12-2BAF6AF3687B}"/>
              </a:ext>
            </a:extLst>
          </p:cNvPr>
          <p:cNvPicPr>
            <a:picLocks noChangeAspect="1"/>
          </p:cNvPicPr>
          <p:nvPr/>
        </p:nvPicPr>
        <p:blipFill>
          <a:blip r:embed="rId3"/>
          <a:stretch>
            <a:fillRect/>
          </a:stretch>
        </p:blipFill>
        <p:spPr>
          <a:xfrm>
            <a:off x="5930176" y="267159"/>
            <a:ext cx="3505200" cy="2905540"/>
          </a:xfrm>
          <a:prstGeom prst="rect">
            <a:avLst/>
          </a:prstGeom>
          <a:ln>
            <a:noFill/>
          </a:ln>
          <a:effectLst>
            <a:softEdge rad="112500"/>
          </a:effectLst>
        </p:spPr>
      </p:pic>
    </p:spTree>
    <p:extLst>
      <p:ext uri="{BB962C8B-B14F-4D97-AF65-F5344CB8AC3E}">
        <p14:creationId xmlns:p14="http://schemas.microsoft.com/office/powerpoint/2010/main" val="91820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10516" y="2321527"/>
            <a:ext cx="9849751" cy="3932623"/>
          </a:xfrm>
          <a:prstGeom prst="rect">
            <a:avLst/>
          </a:prstGeom>
        </p:spPr>
        <p:txBody>
          <a:bodyPr vert="horz" lIns="91440" tIns="45720" rIns="91440" bIns="45720" rtlCol="0" anchor="ctr">
            <a:normAutofit fontScale="92500" lnSpcReduction="10000"/>
          </a:bodyPr>
          <a:lstStyle/>
          <a:p>
            <a:pPr>
              <a:lnSpc>
                <a:spcPct val="90000"/>
              </a:lnSpc>
              <a:spcAft>
                <a:spcPts val="600"/>
              </a:spcAft>
            </a:pPr>
            <a:r>
              <a:rPr lang="en-US" sz="2400" b="1" cap="none" spc="0" dirty="0">
                <a:ln w="0"/>
              </a:rPr>
              <a:t>Q:  Can I use students’ test scores in determining their grades or as a prerequisite for course     </a:t>
            </a:r>
          </a:p>
          <a:p>
            <a:pPr>
              <a:lnSpc>
                <a:spcPct val="90000"/>
              </a:lnSpc>
              <a:spcAft>
                <a:spcPts val="600"/>
              </a:spcAft>
            </a:pPr>
            <a:r>
              <a:rPr lang="en-US" sz="2400" b="1" dirty="0">
                <a:ln w="0"/>
              </a:rPr>
              <a:t>      course entry?</a:t>
            </a:r>
            <a:endParaRPr lang="en-US" sz="2400" b="1" cap="none" spc="0" dirty="0">
              <a:ln w="0"/>
            </a:endParaRPr>
          </a:p>
          <a:p>
            <a:pPr>
              <a:lnSpc>
                <a:spcPct val="90000"/>
              </a:lnSpc>
              <a:spcAft>
                <a:spcPts val="600"/>
              </a:spcAft>
            </a:pPr>
            <a:endParaRPr lang="en-US" sz="2400" b="1" dirty="0">
              <a:ln w="0"/>
            </a:endParaRPr>
          </a:p>
          <a:p>
            <a:pPr>
              <a:lnSpc>
                <a:spcPct val="90000"/>
              </a:lnSpc>
              <a:spcAft>
                <a:spcPts val="600"/>
              </a:spcAft>
            </a:pPr>
            <a:r>
              <a:rPr lang="en-US" sz="2400" dirty="0">
                <a:ln w="0"/>
              </a:rPr>
              <a:t>A:   Maybe….See page 3.</a:t>
            </a:r>
          </a:p>
          <a:p>
            <a:pPr>
              <a:lnSpc>
                <a:spcPct val="90000"/>
              </a:lnSpc>
              <a:spcAft>
                <a:spcPts val="600"/>
              </a:spcAft>
            </a:pPr>
            <a:endParaRPr lang="en-US" sz="2400" dirty="0">
              <a:ln w="0"/>
            </a:endParaRPr>
          </a:p>
          <a:p>
            <a:pPr>
              <a:lnSpc>
                <a:spcPct val="90000"/>
              </a:lnSpc>
              <a:spcAft>
                <a:spcPts val="600"/>
              </a:spcAft>
            </a:pPr>
            <a:r>
              <a:rPr lang="en-US" sz="2400" dirty="0"/>
              <a:t>• A student’s score from a statewide assessment may be used to improve the student’s overall academic grade or to demonstrate a student’s competency within a relevant course.</a:t>
            </a:r>
          </a:p>
          <a:p>
            <a:pPr>
              <a:lnSpc>
                <a:spcPct val="90000"/>
              </a:lnSpc>
              <a:spcAft>
                <a:spcPts val="600"/>
              </a:spcAft>
            </a:pPr>
            <a:endParaRPr lang="en-US" sz="2400" dirty="0">
              <a:ln w="0"/>
            </a:endParaRPr>
          </a:p>
          <a:p>
            <a:pPr>
              <a:lnSpc>
                <a:spcPct val="90000"/>
              </a:lnSpc>
              <a:spcAft>
                <a:spcPts val="600"/>
              </a:spcAft>
            </a:pPr>
            <a:r>
              <a:rPr lang="en-US" sz="2400" dirty="0"/>
              <a:t>• A student’s participation or score on a statewide assessment may not be used to prohibit a student from enrolling in an honors, AP, IB, or CE course.</a:t>
            </a:r>
            <a:endParaRPr lang="en-US" sz="2400" dirty="0">
              <a:ln w="0"/>
            </a:endParaRPr>
          </a:p>
          <a:p>
            <a:pPr>
              <a:lnSpc>
                <a:spcPct val="90000"/>
              </a:lnSpc>
              <a:spcAft>
                <a:spcPts val="600"/>
              </a:spcAft>
            </a:pPr>
            <a:endParaRPr lang="en-US" sz="2000" dirty="0">
              <a:ln w="0"/>
            </a:endParaRPr>
          </a:p>
          <a:p>
            <a:pPr>
              <a:lnSpc>
                <a:spcPct val="90000"/>
              </a:lnSpc>
              <a:spcAft>
                <a:spcPts val="600"/>
              </a:spcAft>
            </a:pPr>
            <a:endParaRPr lang="en-US" sz="20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311216" y="370936"/>
            <a:ext cx="4425350" cy="646331"/>
          </a:xfrm>
          <a:prstGeom prst="rect">
            <a:avLst/>
          </a:prstGeom>
          <a:noFill/>
        </p:spPr>
        <p:txBody>
          <a:bodyPr wrap="square" lIns="91440" tIns="45720" rIns="91440" bIns="45720">
            <a:spAutoFit/>
          </a:bodyPr>
          <a:lstStyle/>
          <a:p>
            <a:pPr algn="ctr"/>
            <a:r>
              <a:rPr lang="en-US" sz="3600" b="1" cap="none" spc="0" dirty="0">
                <a:ln w="0"/>
                <a:solidFill>
                  <a:schemeClr val="tx1"/>
                </a:solidFill>
              </a:rPr>
              <a:t>Grades &amp; Enrollment</a:t>
            </a:r>
          </a:p>
        </p:txBody>
      </p:sp>
    </p:spTree>
    <p:extLst>
      <p:ext uri="{BB962C8B-B14F-4D97-AF65-F5344CB8AC3E}">
        <p14:creationId xmlns:p14="http://schemas.microsoft.com/office/powerpoint/2010/main" val="83147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left)">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wipe(left)">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10516" y="2321527"/>
            <a:ext cx="9849751" cy="3932623"/>
          </a:xfrm>
          <a:prstGeom prst="rect">
            <a:avLst/>
          </a:prstGeom>
        </p:spPr>
        <p:txBody>
          <a:bodyPr vert="horz" lIns="91440" tIns="45720" rIns="91440" bIns="45720" rtlCol="0" anchor="ctr">
            <a:normAutofit/>
          </a:bodyPr>
          <a:lstStyle/>
          <a:p>
            <a:pPr>
              <a:lnSpc>
                <a:spcPct val="90000"/>
              </a:lnSpc>
              <a:spcAft>
                <a:spcPts val="600"/>
              </a:spcAft>
            </a:pPr>
            <a:r>
              <a:rPr lang="en-US" sz="2400" dirty="0"/>
              <a:t>Q:   Can I use statewide assessment scores as an academic incentive to improve a student’s grade or to demonstrate competency?</a:t>
            </a:r>
          </a:p>
          <a:p>
            <a:pPr>
              <a:lnSpc>
                <a:spcPct val="90000"/>
              </a:lnSpc>
              <a:spcAft>
                <a:spcPts val="600"/>
              </a:spcAft>
            </a:pPr>
            <a:endParaRPr lang="en-US" sz="2400" b="1" dirty="0">
              <a:ln w="0"/>
            </a:endParaRPr>
          </a:p>
          <a:p>
            <a:pPr>
              <a:lnSpc>
                <a:spcPct val="90000"/>
              </a:lnSpc>
              <a:spcAft>
                <a:spcPts val="600"/>
              </a:spcAft>
            </a:pPr>
            <a:r>
              <a:rPr lang="en-US" sz="2400" dirty="0">
                <a:ln w="0"/>
              </a:rPr>
              <a:t>A:   Maybe….See page 3.</a:t>
            </a:r>
          </a:p>
          <a:p>
            <a:pPr>
              <a:lnSpc>
                <a:spcPct val="90000"/>
              </a:lnSpc>
              <a:spcAft>
                <a:spcPts val="600"/>
              </a:spcAft>
            </a:pPr>
            <a:endParaRPr lang="en-US" sz="2400" dirty="0">
              <a:ln w="0"/>
            </a:endParaRPr>
          </a:p>
          <a:p>
            <a:pPr>
              <a:lnSpc>
                <a:spcPct val="90000"/>
              </a:lnSpc>
              <a:spcAft>
                <a:spcPts val="600"/>
              </a:spcAft>
            </a:pPr>
            <a:r>
              <a:rPr lang="en-US" sz="2400" dirty="0"/>
              <a:t>• A student’s score from a statewide assessment may be used to improve the student’s overall academic grade or to demonstrate a student’s competency within a relevant course.</a:t>
            </a:r>
          </a:p>
          <a:p>
            <a:pPr>
              <a:lnSpc>
                <a:spcPct val="90000"/>
              </a:lnSpc>
              <a:spcAft>
                <a:spcPts val="600"/>
              </a:spcAft>
            </a:pPr>
            <a:endParaRPr lang="en-US" sz="2400" dirty="0">
              <a:ln w="0"/>
            </a:endParaRPr>
          </a:p>
          <a:p>
            <a:pPr>
              <a:lnSpc>
                <a:spcPct val="90000"/>
              </a:lnSpc>
              <a:spcAft>
                <a:spcPts val="600"/>
              </a:spcAft>
            </a:pPr>
            <a:r>
              <a:rPr lang="en-US" sz="2400" dirty="0"/>
              <a:t>• The score cannot lower a student’s grade</a:t>
            </a:r>
            <a:endParaRPr lang="en-US" sz="2400" dirty="0">
              <a:ln w="0"/>
            </a:endParaRPr>
          </a:p>
          <a:p>
            <a:pPr>
              <a:lnSpc>
                <a:spcPct val="90000"/>
              </a:lnSpc>
              <a:spcAft>
                <a:spcPts val="600"/>
              </a:spcAft>
            </a:pPr>
            <a:endParaRPr lang="en-US" sz="20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311216" y="370936"/>
            <a:ext cx="4425350" cy="646331"/>
          </a:xfrm>
          <a:prstGeom prst="rect">
            <a:avLst/>
          </a:prstGeom>
          <a:noFill/>
        </p:spPr>
        <p:txBody>
          <a:bodyPr wrap="square" lIns="91440" tIns="45720" rIns="91440" bIns="45720">
            <a:spAutoFit/>
          </a:bodyPr>
          <a:lstStyle/>
          <a:p>
            <a:pPr algn="ctr"/>
            <a:r>
              <a:rPr lang="en-US" sz="3600" b="1" cap="none" spc="0" dirty="0">
                <a:ln w="0"/>
                <a:solidFill>
                  <a:schemeClr val="tx1"/>
                </a:solidFill>
              </a:rPr>
              <a:t>Grades &amp; Enrollment</a:t>
            </a:r>
          </a:p>
        </p:txBody>
      </p:sp>
    </p:spTree>
    <p:extLst>
      <p:ext uri="{BB962C8B-B14F-4D97-AF65-F5344CB8AC3E}">
        <p14:creationId xmlns:p14="http://schemas.microsoft.com/office/powerpoint/2010/main" val="297387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10516" y="2321527"/>
            <a:ext cx="9849751" cy="3975756"/>
          </a:xfrm>
          <a:prstGeom prst="rect">
            <a:avLst/>
          </a:prstGeom>
        </p:spPr>
        <p:txBody>
          <a:bodyPr vert="horz" lIns="91440" tIns="45720" rIns="91440" bIns="45720" rtlCol="0" anchor="ctr">
            <a:normAutofit/>
          </a:bodyPr>
          <a:lstStyle/>
          <a:p>
            <a:pPr>
              <a:lnSpc>
                <a:spcPct val="90000"/>
              </a:lnSpc>
              <a:spcAft>
                <a:spcPts val="600"/>
              </a:spcAft>
            </a:pPr>
            <a:r>
              <a:rPr lang="en-US" sz="2400" b="1" cap="none" spc="0" dirty="0">
                <a:ln w="0"/>
              </a:rPr>
              <a:t>Q:  What should I do with the student materials, such as scratch paper, print-on-request, </a:t>
            </a:r>
          </a:p>
          <a:p>
            <a:pPr>
              <a:lnSpc>
                <a:spcPct val="90000"/>
              </a:lnSpc>
              <a:spcAft>
                <a:spcPts val="600"/>
              </a:spcAft>
            </a:pPr>
            <a:r>
              <a:rPr lang="en-US" sz="2400" b="1" dirty="0">
                <a:ln w="0"/>
              </a:rPr>
              <a:t>       embossed, and files downloaded to the computer?</a:t>
            </a:r>
            <a:endParaRPr lang="en-US" sz="2400" b="1" cap="none" spc="0" dirty="0">
              <a:ln w="0"/>
            </a:endParaRPr>
          </a:p>
          <a:p>
            <a:pPr>
              <a:lnSpc>
                <a:spcPct val="90000"/>
              </a:lnSpc>
              <a:spcAft>
                <a:spcPts val="600"/>
              </a:spcAft>
            </a:pPr>
            <a:endParaRPr lang="en-US" sz="2400" b="1" dirty="0">
              <a:ln w="0"/>
            </a:endParaRPr>
          </a:p>
          <a:p>
            <a:pPr>
              <a:lnSpc>
                <a:spcPct val="90000"/>
              </a:lnSpc>
              <a:spcAft>
                <a:spcPts val="600"/>
              </a:spcAft>
            </a:pPr>
            <a:r>
              <a:rPr lang="en-US" sz="2400" dirty="0">
                <a:ln w="0"/>
              </a:rPr>
              <a:t>A:   See page 3.</a:t>
            </a:r>
          </a:p>
          <a:p>
            <a:pPr>
              <a:lnSpc>
                <a:spcPct val="90000"/>
              </a:lnSpc>
              <a:spcAft>
                <a:spcPts val="600"/>
              </a:spcAft>
            </a:pPr>
            <a:endParaRPr lang="en-US" sz="2400" dirty="0">
              <a:ln w="0"/>
            </a:endParaRPr>
          </a:p>
          <a:p>
            <a:pPr>
              <a:lnSpc>
                <a:spcPct val="90000"/>
              </a:lnSpc>
              <a:spcAft>
                <a:spcPts val="600"/>
              </a:spcAft>
            </a:pPr>
            <a:r>
              <a:rPr lang="en-US" sz="2400" dirty="0"/>
              <a:t>• These materials are to be collected and handled according to the instructions in the test administration manual.</a:t>
            </a:r>
            <a:endParaRPr lang="en-US" sz="2400" dirty="0">
              <a:ln w="0"/>
            </a:endParaRPr>
          </a:p>
          <a:p>
            <a:pPr>
              <a:lnSpc>
                <a:spcPct val="90000"/>
              </a:lnSpc>
              <a:spcAft>
                <a:spcPts val="600"/>
              </a:spcAft>
            </a:pPr>
            <a:endParaRPr lang="en-US" sz="20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981719" y="1159959"/>
            <a:ext cx="3449470" cy="646331"/>
          </a:xfrm>
          <a:prstGeom prst="rect">
            <a:avLst/>
          </a:prstGeom>
          <a:noFill/>
        </p:spPr>
        <p:txBody>
          <a:bodyPr wrap="none" lIns="91440" tIns="45720" rIns="91440" bIns="45720">
            <a:spAutoFit/>
          </a:bodyPr>
          <a:lstStyle/>
          <a:p>
            <a:pPr algn="ctr"/>
            <a:r>
              <a:rPr lang="en-US" sz="3600" b="1" cap="none" spc="0" dirty="0">
                <a:ln w="0"/>
                <a:solidFill>
                  <a:schemeClr val="tx1"/>
                </a:solidFill>
              </a:rPr>
              <a:t>Testing Materials</a:t>
            </a:r>
          </a:p>
        </p:txBody>
      </p:sp>
    </p:spTree>
    <p:extLst>
      <p:ext uri="{BB962C8B-B14F-4D97-AF65-F5344CB8AC3E}">
        <p14:creationId xmlns:p14="http://schemas.microsoft.com/office/powerpoint/2010/main" val="312248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left)">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10516" y="2321527"/>
            <a:ext cx="9849751" cy="3613553"/>
          </a:xfrm>
          <a:prstGeom prst="rect">
            <a:avLst/>
          </a:prstGeom>
        </p:spPr>
        <p:txBody>
          <a:bodyPr vert="horz" lIns="91440" tIns="45720" rIns="91440" bIns="45720" rtlCol="0" anchor="ctr">
            <a:normAutofit/>
          </a:bodyPr>
          <a:lstStyle/>
          <a:p>
            <a:pPr>
              <a:lnSpc>
                <a:spcPct val="90000"/>
              </a:lnSpc>
              <a:spcAft>
                <a:spcPts val="600"/>
              </a:spcAft>
            </a:pPr>
            <a:r>
              <a:rPr lang="en-US" sz="2400" b="1" cap="none" spc="0" dirty="0">
                <a:ln w="0"/>
              </a:rPr>
              <a:t>Q:  Where can I find my students’ score reports</a:t>
            </a:r>
            <a:r>
              <a:rPr lang="en-US" sz="2400" b="1" dirty="0">
                <a:ln w="0"/>
              </a:rPr>
              <a:t>?</a:t>
            </a:r>
            <a:endParaRPr lang="en-US" sz="2400" b="1" cap="none" spc="0" dirty="0">
              <a:ln w="0"/>
            </a:endParaRPr>
          </a:p>
          <a:p>
            <a:pPr>
              <a:lnSpc>
                <a:spcPct val="90000"/>
              </a:lnSpc>
              <a:spcAft>
                <a:spcPts val="600"/>
              </a:spcAft>
            </a:pPr>
            <a:endParaRPr lang="en-US" sz="2400" b="1" dirty="0">
              <a:ln w="0"/>
            </a:endParaRPr>
          </a:p>
          <a:p>
            <a:pPr>
              <a:lnSpc>
                <a:spcPct val="90000"/>
              </a:lnSpc>
              <a:spcAft>
                <a:spcPts val="600"/>
              </a:spcAft>
            </a:pPr>
            <a:r>
              <a:rPr lang="en-US" sz="2400" dirty="0">
                <a:ln w="0"/>
              </a:rPr>
              <a:t>A:   Depends on the assessment.  Take a few minutes to locate where the student score reports can be found for the statewide assessments applicable to you.</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125712" y="1090267"/>
            <a:ext cx="7221016" cy="646331"/>
          </a:xfrm>
          <a:prstGeom prst="rect">
            <a:avLst/>
          </a:prstGeom>
          <a:noFill/>
        </p:spPr>
        <p:txBody>
          <a:bodyPr wrap="none" lIns="91440" tIns="45720" rIns="91440" bIns="45720">
            <a:spAutoFit/>
          </a:bodyPr>
          <a:lstStyle/>
          <a:p>
            <a:pPr algn="ctr"/>
            <a:r>
              <a:rPr lang="en-US" sz="3600" b="1" cap="none" spc="0" dirty="0">
                <a:ln w="0"/>
                <a:solidFill>
                  <a:schemeClr val="tx1"/>
                </a:solidFill>
              </a:rPr>
              <a:t>Individual/Student Score Reports (A)</a:t>
            </a:r>
          </a:p>
        </p:txBody>
      </p:sp>
    </p:spTree>
    <p:extLst>
      <p:ext uri="{BB962C8B-B14F-4D97-AF65-F5344CB8AC3E}">
        <p14:creationId xmlns:p14="http://schemas.microsoft.com/office/powerpoint/2010/main" val="262309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10516" y="2321528"/>
            <a:ext cx="9849751" cy="3032168"/>
          </a:xfrm>
          <a:prstGeom prst="rect">
            <a:avLst/>
          </a:prstGeom>
        </p:spPr>
        <p:txBody>
          <a:bodyPr vert="horz" lIns="91440" tIns="45720" rIns="91440" bIns="45720" rtlCol="0" anchor="ctr">
            <a:normAutofit/>
          </a:bodyPr>
          <a:lstStyle/>
          <a:p>
            <a:pPr>
              <a:lnSpc>
                <a:spcPct val="90000"/>
              </a:lnSpc>
              <a:spcAft>
                <a:spcPts val="600"/>
              </a:spcAft>
            </a:pPr>
            <a:r>
              <a:rPr lang="en-US" sz="2400" b="1" cap="none" spc="0" dirty="0">
                <a:ln w="0"/>
              </a:rPr>
              <a:t>Q:  How soon do I need to share the score reports with my students</a:t>
            </a:r>
            <a:r>
              <a:rPr lang="en-US" sz="2400" b="1" dirty="0">
                <a:ln w="0"/>
              </a:rPr>
              <a:t>?</a:t>
            </a:r>
            <a:endParaRPr lang="en-US" sz="2400" b="1" cap="none" spc="0" dirty="0">
              <a:ln w="0"/>
            </a:endParaRPr>
          </a:p>
          <a:p>
            <a:pPr>
              <a:lnSpc>
                <a:spcPct val="90000"/>
              </a:lnSpc>
              <a:spcAft>
                <a:spcPts val="600"/>
              </a:spcAft>
            </a:pPr>
            <a:endParaRPr lang="en-US" sz="2400" b="1" dirty="0">
              <a:ln w="0"/>
            </a:endParaRPr>
          </a:p>
          <a:p>
            <a:pPr>
              <a:lnSpc>
                <a:spcPct val="90000"/>
              </a:lnSpc>
              <a:spcAft>
                <a:spcPts val="600"/>
              </a:spcAft>
            </a:pPr>
            <a:r>
              <a:rPr lang="en-US" sz="2400" dirty="0">
                <a:ln w="0"/>
              </a:rPr>
              <a:t>A:   Within 3 weeks of receipt of test scores.  See page 3</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136933" y="1090267"/>
            <a:ext cx="7198574" cy="646331"/>
          </a:xfrm>
          <a:prstGeom prst="rect">
            <a:avLst/>
          </a:prstGeom>
          <a:noFill/>
        </p:spPr>
        <p:txBody>
          <a:bodyPr wrap="none" lIns="91440" tIns="45720" rIns="91440" bIns="45720">
            <a:spAutoFit/>
          </a:bodyPr>
          <a:lstStyle/>
          <a:p>
            <a:pPr algn="ctr"/>
            <a:r>
              <a:rPr lang="en-US" sz="3600" b="1" cap="none" spc="0" dirty="0">
                <a:ln w="0"/>
                <a:solidFill>
                  <a:schemeClr val="tx1"/>
                </a:solidFill>
              </a:rPr>
              <a:t>Individual/Student Score Reports (B)</a:t>
            </a:r>
          </a:p>
        </p:txBody>
      </p:sp>
    </p:spTree>
    <p:extLst>
      <p:ext uri="{BB962C8B-B14F-4D97-AF65-F5344CB8AC3E}">
        <p14:creationId xmlns:p14="http://schemas.microsoft.com/office/powerpoint/2010/main" val="415905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2B577FF9-3543-4875-815D-3D87BD8A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 name="Rectangle 4">
            <a:extLst>
              <a:ext uri="{FF2B5EF4-FFF2-40B4-BE49-F238E27FC236}">
                <a16:creationId xmlns:a16="http://schemas.microsoft.com/office/drawing/2014/main" id="{BEEE54D9-BE8A-4933-AEE2-00C9AADAEB1A}"/>
              </a:ext>
            </a:extLst>
          </p:cNvPr>
          <p:cNvSpPr/>
          <p:nvPr/>
        </p:nvSpPr>
        <p:spPr>
          <a:xfrm>
            <a:off x="984892" y="1496121"/>
            <a:ext cx="6163548" cy="307201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b="1" kern="1200" cap="none" spc="0" dirty="0">
                <a:ln w="10160">
                  <a:solidFill>
                    <a:schemeClr val="accent5"/>
                  </a:solidFill>
                  <a:prstDash val="solid"/>
                </a:ln>
                <a:solidFill>
                  <a:schemeClr val="tx1"/>
                </a:solidFill>
                <a:latin typeface="+mj-lt"/>
                <a:ea typeface="+mj-ea"/>
                <a:cs typeface="+mj-cs"/>
              </a:rPr>
              <a:t>   Testing Ethics Violations</a:t>
            </a:r>
          </a:p>
        </p:txBody>
      </p:sp>
      <p:sp>
        <p:nvSpPr>
          <p:cNvPr id="94" name="Freeform: Shape 93">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5" name="Picture 14" descr="Logo&#10;&#10;Description automatically generated">
            <a:extLst>
              <a:ext uri="{FF2B5EF4-FFF2-40B4-BE49-F238E27FC236}">
                <a16:creationId xmlns:a16="http://schemas.microsoft.com/office/drawing/2014/main" id="{AFB9CBAC-143B-4271-A8BE-7D3C3913282F}"/>
              </a:ext>
            </a:extLst>
          </p:cNvPr>
          <p:cNvPicPr>
            <a:picLocks noChangeAspect="1"/>
          </p:cNvPicPr>
          <p:nvPr/>
        </p:nvPicPr>
        <p:blipFill rotWithShape="1">
          <a:blip r:embed="rId2"/>
          <a:srcRect l="10182" r="9072"/>
          <a:stretch/>
        </p:blipFill>
        <p:spPr>
          <a:xfrm>
            <a:off x="7842380" y="2173728"/>
            <a:ext cx="2443498" cy="2313992"/>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98" name="Freeform: Shape 97">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0" name="Freeform: Shape 99">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 name="Freeform: Shape 103">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dirty="0"/>
          </a:p>
        </p:txBody>
      </p:sp>
      <p:sp>
        <p:nvSpPr>
          <p:cNvPr id="2" name="Rectangle 1">
            <a:extLst>
              <a:ext uri="{FF2B5EF4-FFF2-40B4-BE49-F238E27FC236}">
                <a16:creationId xmlns:a16="http://schemas.microsoft.com/office/drawing/2014/main" id="{56596A60-00C9-493A-89DF-F85984859EBB}"/>
              </a:ext>
            </a:extLst>
          </p:cNvPr>
          <p:cNvSpPr/>
          <p:nvPr/>
        </p:nvSpPr>
        <p:spPr>
          <a:xfrm>
            <a:off x="764516" y="3259076"/>
            <a:ext cx="11142104" cy="3563159"/>
          </a:xfrm>
          <a:prstGeom prst="rect">
            <a:avLst/>
          </a:prstGeom>
        </p:spPr>
        <p:txBody>
          <a:bodyPr vert="horz" lIns="91440" tIns="45720" rIns="91440" bIns="45720" rtlCol="0">
            <a:normAutofit/>
          </a:bodyPr>
          <a:lstStyle/>
          <a:p>
            <a:pPr>
              <a:lnSpc>
                <a:spcPct val="90000"/>
              </a:lnSpc>
              <a:spcBef>
                <a:spcPct val="0"/>
              </a:spcBef>
              <a:spcAft>
                <a:spcPts val="600"/>
              </a:spcAft>
            </a:pPr>
            <a:endParaRPr lang="en-US" sz="2400" dirty="0">
              <a:ln w="0"/>
            </a:endParaRPr>
          </a:p>
          <a:p>
            <a:pPr indent="-228600">
              <a:lnSpc>
                <a:spcPct val="90000"/>
              </a:lnSpc>
              <a:spcBef>
                <a:spcPct val="0"/>
              </a:spcBef>
              <a:spcAft>
                <a:spcPts val="600"/>
              </a:spcAft>
              <a:buFont typeface="Arial" panose="020B0604020202020204" pitchFamily="34" charset="0"/>
              <a:buChar char="•"/>
            </a:pPr>
            <a:endParaRPr lang="en-US" sz="2400" dirty="0">
              <a:ln w="0"/>
            </a:endParaRPr>
          </a:p>
          <a:p>
            <a:pPr>
              <a:lnSpc>
                <a:spcPct val="90000"/>
              </a:lnSpc>
              <a:spcBef>
                <a:spcPct val="0"/>
              </a:spcBef>
              <a:spcAft>
                <a:spcPts val="600"/>
              </a:spcAft>
            </a:pPr>
            <a:r>
              <a:rPr lang="en-US" sz="2400" dirty="0">
                <a:ln w="0"/>
              </a:rPr>
              <a:t>                 </a:t>
            </a:r>
            <a:endParaRPr lang="en-US" sz="2400" b="0" cap="none" spc="0" dirty="0">
              <a:ln w="0"/>
            </a:endParaRPr>
          </a:p>
        </p:txBody>
      </p:sp>
    </p:spTree>
    <p:extLst>
      <p:ext uri="{BB962C8B-B14F-4D97-AF65-F5344CB8AC3E}">
        <p14:creationId xmlns:p14="http://schemas.microsoft.com/office/powerpoint/2010/main" val="875128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10516" y="1836397"/>
            <a:ext cx="9849751" cy="4547774"/>
          </a:xfrm>
          <a:prstGeom prst="rect">
            <a:avLst/>
          </a:prstGeom>
        </p:spPr>
        <p:txBody>
          <a:bodyPr vert="horz" lIns="91440" tIns="45720" rIns="91440" bIns="45720" rtlCol="0" anchor="ctr">
            <a:normAutofit/>
          </a:bodyPr>
          <a:lstStyle/>
          <a:p>
            <a:pPr>
              <a:lnSpc>
                <a:spcPct val="90000"/>
              </a:lnSpc>
              <a:spcAft>
                <a:spcPts val="600"/>
              </a:spcAft>
            </a:pPr>
            <a:r>
              <a:rPr lang="en-US" sz="2800" dirty="0"/>
              <a:t>Often with good intentions, the USBE Assessment &amp; Accountability section is contacted about a test question that is of concern to students and/or test administrators (e.g., seemingly no correct answer or test question functionality). </a:t>
            </a:r>
          </a:p>
          <a:p>
            <a:pPr>
              <a:lnSpc>
                <a:spcPct val="90000"/>
              </a:lnSpc>
              <a:spcAft>
                <a:spcPts val="600"/>
              </a:spcAft>
            </a:pPr>
            <a:endParaRPr lang="en-US" sz="2800" dirty="0"/>
          </a:p>
          <a:p>
            <a:pPr marL="514350" indent="-514350">
              <a:lnSpc>
                <a:spcPct val="90000"/>
              </a:lnSpc>
              <a:spcAft>
                <a:spcPts val="600"/>
              </a:spcAft>
              <a:buAutoNum type="arabicPeriod"/>
            </a:pPr>
            <a:r>
              <a:rPr lang="en-US" sz="2800" dirty="0"/>
              <a:t>If you follow the testing ethics policy, how could you share this concern without being unethical and sharing a secure test question? </a:t>
            </a:r>
          </a:p>
          <a:p>
            <a:pPr>
              <a:lnSpc>
                <a:spcPct val="90000"/>
              </a:lnSpc>
              <a:spcAft>
                <a:spcPts val="600"/>
              </a:spcAft>
            </a:pPr>
            <a:endParaRPr lang="en-US" sz="2800" dirty="0"/>
          </a:p>
          <a:p>
            <a:pPr>
              <a:lnSpc>
                <a:spcPct val="90000"/>
              </a:lnSpc>
              <a:spcAft>
                <a:spcPts val="600"/>
              </a:spcAft>
            </a:pPr>
            <a:r>
              <a:rPr lang="en-US" sz="2800" dirty="0"/>
              <a:t>2.   How do you share a secure test question?</a:t>
            </a:r>
            <a:endParaRPr lang="en-US" sz="28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354347" y="267159"/>
            <a:ext cx="6517545" cy="646331"/>
          </a:xfrm>
          <a:prstGeom prst="rect">
            <a:avLst/>
          </a:prstGeom>
          <a:noFill/>
        </p:spPr>
        <p:txBody>
          <a:bodyPr wrap="square" lIns="91440" tIns="45720" rIns="91440" bIns="45720">
            <a:spAutoFit/>
          </a:bodyPr>
          <a:lstStyle/>
          <a:p>
            <a:pPr algn="ctr"/>
            <a:r>
              <a:rPr lang="en-US" sz="3600" b="1" cap="none" spc="0" dirty="0">
                <a:ln w="0"/>
                <a:solidFill>
                  <a:schemeClr val="tx1"/>
                </a:solidFill>
              </a:rPr>
              <a:t>Sharing Secure Test Info</a:t>
            </a:r>
            <a:r>
              <a:rPr lang="en-US" sz="3600" b="1" dirty="0">
                <a:ln w="0"/>
              </a:rPr>
              <a:t>rmation</a:t>
            </a:r>
            <a:endParaRPr lang="en-US" sz="3600" b="1" cap="none" spc="0" dirty="0">
              <a:ln w="0"/>
              <a:solidFill>
                <a:schemeClr val="tx1"/>
              </a:solidFill>
            </a:endParaRPr>
          </a:p>
        </p:txBody>
      </p:sp>
    </p:spTree>
    <p:extLst>
      <p:ext uri="{BB962C8B-B14F-4D97-AF65-F5344CB8AC3E}">
        <p14:creationId xmlns:p14="http://schemas.microsoft.com/office/powerpoint/2010/main" val="24973746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10516" y="1836397"/>
            <a:ext cx="9849751" cy="5020968"/>
          </a:xfrm>
          <a:prstGeom prst="rect">
            <a:avLst/>
          </a:prstGeom>
        </p:spPr>
        <p:txBody>
          <a:bodyPr vert="horz" lIns="91440" tIns="45720" rIns="91440" bIns="45720" rtlCol="0" anchor="ctr">
            <a:normAutofit/>
          </a:bodyPr>
          <a:lstStyle/>
          <a:p>
            <a:pPr marL="514350" indent="-514350">
              <a:lnSpc>
                <a:spcPct val="90000"/>
              </a:lnSpc>
              <a:spcAft>
                <a:spcPts val="600"/>
              </a:spcAft>
              <a:buAutoNum type="arabicPeriod"/>
            </a:pPr>
            <a:r>
              <a:rPr lang="en-US" sz="2800" dirty="0"/>
              <a:t>The school test coordinator or LEA assessment director should be contacted to communicate the concern with USBE and/or the assessment help desk. </a:t>
            </a:r>
          </a:p>
          <a:p>
            <a:pPr marL="514350" indent="-514350">
              <a:lnSpc>
                <a:spcPct val="90000"/>
              </a:lnSpc>
              <a:spcAft>
                <a:spcPts val="600"/>
              </a:spcAft>
              <a:buAutoNum type="arabicPeriod"/>
            </a:pPr>
            <a:r>
              <a:rPr lang="en-US" sz="2800" dirty="0"/>
              <a:t>DO NOT take a photograph or email the content of a question to USBE or to the help desk that supports the specific assessment. </a:t>
            </a:r>
          </a:p>
          <a:p>
            <a:pPr marL="514350" indent="-514350">
              <a:lnSpc>
                <a:spcPct val="90000"/>
              </a:lnSpc>
              <a:spcAft>
                <a:spcPts val="600"/>
              </a:spcAft>
              <a:buAutoNum type="arabicPeriod"/>
            </a:pPr>
            <a:r>
              <a:rPr lang="en-US" sz="2800" dirty="0"/>
              <a:t>Call the USBE Assessment content specialist and/or the specific assessment help desk with the specifics about the question.</a:t>
            </a:r>
            <a:endParaRPr lang="en-US" sz="28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1000665" y="267159"/>
            <a:ext cx="8108830" cy="646331"/>
          </a:xfrm>
          <a:prstGeom prst="rect">
            <a:avLst/>
          </a:prstGeom>
          <a:noFill/>
        </p:spPr>
        <p:txBody>
          <a:bodyPr wrap="square" lIns="91440" tIns="45720" rIns="91440" bIns="45720">
            <a:spAutoFit/>
          </a:bodyPr>
          <a:lstStyle/>
          <a:p>
            <a:pPr algn="ctr"/>
            <a:r>
              <a:rPr lang="en-US" sz="3600" b="1" cap="none" spc="0" dirty="0">
                <a:ln w="0"/>
                <a:solidFill>
                  <a:schemeClr val="tx1"/>
                </a:solidFill>
              </a:rPr>
              <a:t>Sharing Secure Test Info</a:t>
            </a:r>
            <a:r>
              <a:rPr lang="en-US" sz="3600" b="1" dirty="0">
                <a:ln w="0"/>
              </a:rPr>
              <a:t>rmation - Answer</a:t>
            </a:r>
            <a:endParaRPr lang="en-US" sz="3600" b="1" cap="none" spc="0" dirty="0">
              <a:ln w="0"/>
              <a:solidFill>
                <a:schemeClr val="tx1"/>
              </a:solidFill>
            </a:endParaRPr>
          </a:p>
        </p:txBody>
      </p:sp>
    </p:spTree>
    <p:extLst>
      <p:ext uri="{BB962C8B-B14F-4D97-AF65-F5344CB8AC3E}">
        <p14:creationId xmlns:p14="http://schemas.microsoft.com/office/powerpoint/2010/main" val="35841049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10516" y="1836397"/>
            <a:ext cx="9849751" cy="4547774"/>
          </a:xfrm>
          <a:prstGeom prst="rect">
            <a:avLst/>
          </a:prstGeom>
        </p:spPr>
        <p:txBody>
          <a:bodyPr vert="horz" lIns="91440" tIns="45720" rIns="91440" bIns="45720" rtlCol="0" anchor="ctr">
            <a:normAutofit/>
          </a:bodyPr>
          <a:lstStyle/>
          <a:p>
            <a:pPr marL="514350" indent="-514350">
              <a:lnSpc>
                <a:spcPct val="90000"/>
              </a:lnSpc>
              <a:spcAft>
                <a:spcPts val="600"/>
              </a:spcAft>
              <a:buAutoNum type="arabicPeriod"/>
            </a:pPr>
            <a:r>
              <a:rPr lang="en-US" sz="2800" dirty="0"/>
              <a:t>If you have a question about a specific student, how do you share information about the student without violating student data privacy? </a:t>
            </a:r>
          </a:p>
          <a:p>
            <a:pPr marL="514350" indent="-514350">
              <a:lnSpc>
                <a:spcPct val="90000"/>
              </a:lnSpc>
              <a:spcAft>
                <a:spcPts val="600"/>
              </a:spcAft>
              <a:buAutoNum type="arabicPeriod"/>
            </a:pPr>
            <a:endParaRPr lang="en-US" sz="2800" dirty="0"/>
          </a:p>
          <a:p>
            <a:pPr marL="514350" indent="-514350">
              <a:lnSpc>
                <a:spcPct val="90000"/>
              </a:lnSpc>
              <a:spcAft>
                <a:spcPts val="600"/>
              </a:spcAft>
              <a:buAutoNum type="arabicPeriod"/>
            </a:pPr>
            <a:r>
              <a:rPr lang="en-US" sz="2800" dirty="0"/>
              <a:t>If you have questions about multiple students, how do you share information about the students without violation student data privacy?</a:t>
            </a:r>
            <a:endParaRPr lang="en-US" sz="28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500744" y="267159"/>
            <a:ext cx="9635294" cy="1200329"/>
          </a:xfrm>
          <a:prstGeom prst="rect">
            <a:avLst/>
          </a:prstGeom>
          <a:noFill/>
        </p:spPr>
        <p:txBody>
          <a:bodyPr wrap="square" lIns="91440" tIns="45720" rIns="91440" bIns="45720">
            <a:spAutoFit/>
          </a:bodyPr>
          <a:lstStyle/>
          <a:p>
            <a:pPr algn="ctr"/>
            <a:r>
              <a:rPr lang="en-US" sz="3600" dirty="0"/>
              <a:t>Sharing Student Personally-Identifiable Information (PII)</a:t>
            </a:r>
            <a:endParaRPr lang="en-US" sz="3600" b="1" cap="none" spc="0" dirty="0">
              <a:ln w="0"/>
              <a:solidFill>
                <a:schemeClr val="tx1"/>
              </a:solidFill>
            </a:endParaRPr>
          </a:p>
        </p:txBody>
      </p:sp>
    </p:spTree>
    <p:extLst>
      <p:ext uri="{BB962C8B-B14F-4D97-AF65-F5344CB8AC3E}">
        <p14:creationId xmlns:p14="http://schemas.microsoft.com/office/powerpoint/2010/main" val="166192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5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8" name="Rectangle 5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BBFCD0D-B193-4F42-8578-78BAC2EB7E3E}"/>
              </a:ext>
            </a:extLst>
          </p:cNvPr>
          <p:cNvSpPr/>
          <p:nvPr/>
        </p:nvSpPr>
        <p:spPr>
          <a:xfrm>
            <a:off x="1210516" y="1836397"/>
            <a:ext cx="9849751" cy="4547774"/>
          </a:xfrm>
          <a:prstGeom prst="rect">
            <a:avLst/>
          </a:prstGeom>
        </p:spPr>
        <p:txBody>
          <a:bodyPr vert="horz" lIns="91440" tIns="45720" rIns="91440" bIns="45720" rtlCol="0" anchor="ctr">
            <a:normAutofit/>
          </a:bodyPr>
          <a:lstStyle/>
          <a:p>
            <a:pPr marL="514350" indent="-514350">
              <a:lnSpc>
                <a:spcPct val="90000"/>
              </a:lnSpc>
              <a:spcAft>
                <a:spcPts val="600"/>
              </a:spcAft>
              <a:buAutoNum type="arabicPeriod"/>
            </a:pPr>
            <a:r>
              <a:rPr lang="en-US" sz="2800" dirty="0"/>
              <a:t>Do not email student names. </a:t>
            </a:r>
          </a:p>
          <a:p>
            <a:pPr marL="514350" indent="-514350">
              <a:lnSpc>
                <a:spcPct val="90000"/>
              </a:lnSpc>
              <a:spcAft>
                <a:spcPts val="600"/>
              </a:spcAft>
              <a:buAutoNum type="arabicPeriod"/>
            </a:pPr>
            <a:endParaRPr lang="en-US" sz="2800" dirty="0"/>
          </a:p>
          <a:p>
            <a:pPr marL="514350" indent="-514350">
              <a:lnSpc>
                <a:spcPct val="90000"/>
              </a:lnSpc>
              <a:spcAft>
                <a:spcPts val="600"/>
              </a:spcAft>
              <a:buAutoNum type="arabicPeriod"/>
            </a:pPr>
            <a:r>
              <a:rPr lang="en-US" sz="2800" dirty="0"/>
              <a:t>All staff should be trained to provide ONLY the SSID number in all communication with USBE or the assessment help desk. </a:t>
            </a:r>
          </a:p>
          <a:p>
            <a:pPr marL="514350" indent="-514350">
              <a:lnSpc>
                <a:spcPct val="90000"/>
              </a:lnSpc>
              <a:spcAft>
                <a:spcPts val="600"/>
              </a:spcAft>
              <a:buAutoNum type="arabicPeriod"/>
            </a:pPr>
            <a:endParaRPr lang="en-US" sz="2800" dirty="0"/>
          </a:p>
          <a:p>
            <a:pPr marL="514350" indent="-514350">
              <a:lnSpc>
                <a:spcPct val="90000"/>
              </a:lnSpc>
              <a:spcAft>
                <a:spcPts val="600"/>
              </a:spcAft>
              <a:buAutoNum type="arabicPeriod"/>
            </a:pPr>
            <a:r>
              <a:rPr lang="en-US" sz="2800" dirty="0"/>
              <a:t> Send the information via an encrypted, secure method.</a:t>
            </a:r>
            <a:endParaRPr lang="en-US" sz="28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
        <p:nvSpPr>
          <p:cNvPr id="4" name="Rectangle 3">
            <a:extLst>
              <a:ext uri="{FF2B5EF4-FFF2-40B4-BE49-F238E27FC236}">
                <a16:creationId xmlns:a16="http://schemas.microsoft.com/office/drawing/2014/main" id="{A95E56DA-1D68-43E2-B0E4-3B5587CE603B}"/>
              </a:ext>
            </a:extLst>
          </p:cNvPr>
          <p:cNvSpPr/>
          <p:nvPr/>
        </p:nvSpPr>
        <p:spPr>
          <a:xfrm>
            <a:off x="500744" y="267159"/>
            <a:ext cx="9635294" cy="1200329"/>
          </a:xfrm>
          <a:prstGeom prst="rect">
            <a:avLst/>
          </a:prstGeom>
          <a:noFill/>
        </p:spPr>
        <p:txBody>
          <a:bodyPr wrap="square" lIns="91440" tIns="45720" rIns="91440" bIns="45720">
            <a:spAutoFit/>
          </a:bodyPr>
          <a:lstStyle/>
          <a:p>
            <a:pPr algn="ctr"/>
            <a:r>
              <a:rPr lang="en-US" sz="3600" dirty="0"/>
              <a:t>Sharing Student Personally-Identifiable Information (PII) – Answer</a:t>
            </a:r>
            <a:endParaRPr lang="en-US" sz="3600" b="1" cap="none" spc="0" dirty="0">
              <a:ln w="0"/>
              <a:solidFill>
                <a:schemeClr val="tx1"/>
              </a:solidFill>
            </a:endParaRPr>
          </a:p>
        </p:txBody>
      </p:sp>
    </p:spTree>
    <p:extLst>
      <p:ext uri="{BB962C8B-B14F-4D97-AF65-F5344CB8AC3E}">
        <p14:creationId xmlns:p14="http://schemas.microsoft.com/office/powerpoint/2010/main" val="4291131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ight Triangle 7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95E56DA-1D68-43E2-B0E4-3B5587CE603B}"/>
              </a:ext>
            </a:extLst>
          </p:cNvPr>
          <p:cNvSpPr/>
          <p:nvPr/>
        </p:nvSpPr>
        <p:spPr>
          <a:xfrm>
            <a:off x="1285240" y="1050595"/>
            <a:ext cx="8538962" cy="161848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000" b="1" kern="1200" cap="none" spc="0" dirty="0">
                <a:ln w="0"/>
                <a:solidFill>
                  <a:schemeClr val="tx1"/>
                </a:solidFill>
                <a:latin typeface="+mj-lt"/>
                <a:ea typeface="+mj-ea"/>
                <a:cs typeface="+mj-cs"/>
              </a:rPr>
              <a:t>Testing Ethics Violations Protocol</a:t>
            </a:r>
          </a:p>
        </p:txBody>
      </p:sp>
      <p:pic>
        <p:nvPicPr>
          <p:cNvPr id="5" name="Picture 4" descr="Graphical user interface, text, chat or text message&#10;&#10;Description automatically generated">
            <a:extLst>
              <a:ext uri="{FF2B5EF4-FFF2-40B4-BE49-F238E27FC236}">
                <a16:creationId xmlns:a16="http://schemas.microsoft.com/office/drawing/2014/main" id="{6BC0E888-2522-415F-973B-0113887976DF}"/>
              </a:ext>
            </a:extLst>
          </p:cNvPr>
          <p:cNvPicPr>
            <a:picLocks noChangeAspect="1"/>
          </p:cNvPicPr>
          <p:nvPr/>
        </p:nvPicPr>
        <p:blipFill>
          <a:blip r:embed="rId2"/>
          <a:stretch>
            <a:fillRect/>
          </a:stretch>
        </p:blipFill>
        <p:spPr>
          <a:xfrm>
            <a:off x="1036664" y="2342626"/>
            <a:ext cx="8387015" cy="3301093"/>
          </a:xfrm>
          <a:prstGeom prst="rect">
            <a:avLst/>
          </a:prstGeom>
        </p:spPr>
      </p:pic>
      <p:sp>
        <p:nvSpPr>
          <p:cNvPr id="3" name="Rectangle 2">
            <a:extLst>
              <a:ext uri="{FF2B5EF4-FFF2-40B4-BE49-F238E27FC236}">
                <a16:creationId xmlns:a16="http://schemas.microsoft.com/office/drawing/2014/main" id="{9BBFCD0D-B193-4F42-8578-78BAC2EB7E3E}"/>
              </a:ext>
            </a:extLst>
          </p:cNvPr>
          <p:cNvSpPr/>
          <p:nvPr/>
        </p:nvSpPr>
        <p:spPr>
          <a:xfrm>
            <a:off x="1285240" y="2969469"/>
            <a:ext cx="8074815" cy="2800395"/>
          </a:xfrm>
          <a:prstGeom prst="rect">
            <a:avLst/>
          </a:prstGeom>
        </p:spPr>
        <p:txBody>
          <a:bodyPr vert="horz" lIns="91440" tIns="45720" rIns="91440" bIns="45720" rtlCol="0" anchor="t">
            <a:normAutofit/>
          </a:bodyPr>
          <a:lstStyle/>
          <a:p>
            <a:pPr>
              <a:lnSpc>
                <a:spcPct val="90000"/>
              </a:lnSpc>
              <a:spcAft>
                <a:spcPts val="600"/>
              </a:spcAft>
            </a:pPr>
            <a:endParaRPr lang="en-US" sz="24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3"/>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259181402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ight Triangle 7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95E56DA-1D68-43E2-B0E4-3B5587CE603B}"/>
              </a:ext>
            </a:extLst>
          </p:cNvPr>
          <p:cNvSpPr/>
          <p:nvPr/>
        </p:nvSpPr>
        <p:spPr>
          <a:xfrm>
            <a:off x="1285240" y="1050595"/>
            <a:ext cx="8538962" cy="211529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kern="1200" cap="none" spc="0" dirty="0">
                <a:ln w="0"/>
                <a:solidFill>
                  <a:schemeClr val="tx1"/>
                </a:solidFill>
                <a:latin typeface="+mj-lt"/>
                <a:ea typeface="+mj-ea"/>
                <a:cs typeface="+mj-cs"/>
              </a:rPr>
              <a:t>If there is a suspected ethics violation</a:t>
            </a:r>
          </a:p>
          <a:p>
            <a:pPr>
              <a:lnSpc>
                <a:spcPct val="90000"/>
              </a:lnSpc>
              <a:spcBef>
                <a:spcPct val="0"/>
              </a:spcBef>
              <a:spcAft>
                <a:spcPts val="600"/>
              </a:spcAft>
            </a:pPr>
            <a:endParaRPr lang="en-US" sz="3600" dirty="0">
              <a:ln w="0"/>
              <a:latin typeface="+mj-lt"/>
              <a:ea typeface="+mj-ea"/>
              <a:cs typeface="+mj-cs"/>
            </a:endParaRPr>
          </a:p>
          <a:p>
            <a:pPr>
              <a:lnSpc>
                <a:spcPct val="90000"/>
              </a:lnSpc>
              <a:spcBef>
                <a:spcPct val="0"/>
              </a:spcBef>
              <a:spcAft>
                <a:spcPts val="600"/>
              </a:spcAft>
            </a:pPr>
            <a:endParaRPr lang="en-US" sz="3200" b="0" kern="1200" cap="none" spc="0" dirty="0">
              <a:ln w="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1285240" y="2208363"/>
            <a:ext cx="8652390" cy="3927900"/>
          </a:xfrm>
          <a:prstGeom prst="rect">
            <a:avLst/>
          </a:prstGeom>
        </p:spPr>
        <p:txBody>
          <a:bodyPr vert="horz" lIns="91440" tIns="45720" rIns="91440" bIns="45720" rtlCol="0" anchor="t">
            <a:normAutofit lnSpcReduction="10000"/>
          </a:bodyPr>
          <a:lstStyle/>
          <a:p>
            <a:pPr>
              <a:lnSpc>
                <a:spcPct val="90000"/>
              </a:lnSpc>
              <a:spcBef>
                <a:spcPct val="0"/>
              </a:spcBef>
              <a:spcAft>
                <a:spcPts val="600"/>
              </a:spcAft>
            </a:pPr>
            <a:r>
              <a:rPr lang="en-US" sz="2400" dirty="0"/>
              <a:t>You can contact whomever you feel most comfortable </a:t>
            </a:r>
          </a:p>
          <a:p>
            <a:pPr>
              <a:lnSpc>
                <a:spcPct val="90000"/>
              </a:lnSpc>
              <a:spcBef>
                <a:spcPct val="0"/>
              </a:spcBef>
              <a:spcAft>
                <a:spcPts val="600"/>
              </a:spcAft>
            </a:pPr>
            <a:endParaRPr lang="en-US" sz="2400" dirty="0"/>
          </a:p>
          <a:p>
            <a:pPr marL="457200" indent="-457200">
              <a:lnSpc>
                <a:spcPct val="90000"/>
              </a:lnSpc>
              <a:spcBef>
                <a:spcPct val="0"/>
              </a:spcBef>
              <a:spcAft>
                <a:spcPts val="600"/>
              </a:spcAft>
              <a:buAutoNum type="arabicPeriod"/>
            </a:pPr>
            <a:r>
              <a:rPr lang="en-US" sz="2400" dirty="0"/>
              <a:t>School Administration </a:t>
            </a:r>
          </a:p>
          <a:p>
            <a:pPr marL="457200" indent="-457200">
              <a:lnSpc>
                <a:spcPct val="90000"/>
              </a:lnSpc>
              <a:spcBef>
                <a:spcPct val="0"/>
              </a:spcBef>
              <a:spcAft>
                <a:spcPts val="600"/>
              </a:spcAft>
              <a:buAutoNum type="arabicPeriod"/>
            </a:pPr>
            <a:r>
              <a:rPr lang="en-US" sz="2400" dirty="0"/>
              <a:t>LEA (district) Administration </a:t>
            </a:r>
          </a:p>
          <a:p>
            <a:pPr marL="457200" indent="-457200">
              <a:lnSpc>
                <a:spcPct val="90000"/>
              </a:lnSpc>
              <a:spcBef>
                <a:spcPct val="0"/>
              </a:spcBef>
              <a:spcAft>
                <a:spcPts val="600"/>
              </a:spcAft>
              <a:buAutoNum type="arabicPeriod"/>
            </a:pPr>
            <a:r>
              <a:rPr lang="en-US" sz="2400" dirty="0"/>
              <a:t>Your LEA assessment director (Gregory Wilkey)</a:t>
            </a:r>
          </a:p>
          <a:p>
            <a:pPr marL="457200" indent="-457200">
              <a:lnSpc>
                <a:spcPct val="90000"/>
              </a:lnSpc>
              <a:spcBef>
                <a:spcPct val="0"/>
              </a:spcBef>
              <a:spcAft>
                <a:spcPts val="600"/>
              </a:spcAft>
              <a:buAutoNum type="arabicPeriod"/>
            </a:pPr>
            <a:r>
              <a:rPr lang="en-US" sz="2400" dirty="0"/>
              <a:t>Utah State Board of Education (USBE) </a:t>
            </a:r>
          </a:p>
          <a:p>
            <a:pPr>
              <a:lnSpc>
                <a:spcPct val="90000"/>
              </a:lnSpc>
              <a:spcBef>
                <a:spcPct val="0"/>
              </a:spcBef>
              <a:spcAft>
                <a:spcPts val="600"/>
              </a:spcAft>
            </a:pPr>
            <a:r>
              <a:rPr lang="en-US" sz="2400" dirty="0"/>
              <a:t>	• USBE Public Education Hotline Internal Audit webpage </a:t>
            </a:r>
          </a:p>
          <a:p>
            <a:pPr>
              <a:lnSpc>
                <a:spcPct val="90000"/>
              </a:lnSpc>
              <a:spcBef>
                <a:spcPct val="0"/>
              </a:spcBef>
              <a:spcAft>
                <a:spcPts val="600"/>
              </a:spcAft>
            </a:pPr>
            <a:r>
              <a:rPr lang="en-US" sz="2400" dirty="0"/>
              <a:t>	• Darin Nielsen - darin.nielsen@schools.utah.gov </a:t>
            </a:r>
          </a:p>
          <a:p>
            <a:pPr>
              <a:lnSpc>
                <a:spcPct val="90000"/>
              </a:lnSpc>
              <a:spcBef>
                <a:spcPct val="0"/>
              </a:spcBef>
              <a:spcAft>
                <a:spcPts val="600"/>
              </a:spcAft>
            </a:pPr>
            <a:r>
              <a:rPr lang="en-US" sz="2400" dirty="0"/>
              <a:t>	• Kim </a:t>
            </a:r>
            <a:r>
              <a:rPr lang="en-US" sz="2400" dirty="0" err="1"/>
              <a:t>Rathke</a:t>
            </a:r>
            <a:r>
              <a:rPr lang="en-US" sz="2400" dirty="0"/>
              <a:t> - kim.rathke@schools.utah.gov </a:t>
            </a:r>
          </a:p>
          <a:p>
            <a:pPr>
              <a:lnSpc>
                <a:spcPct val="90000"/>
              </a:lnSpc>
              <a:spcBef>
                <a:spcPct val="0"/>
              </a:spcBef>
              <a:spcAft>
                <a:spcPts val="600"/>
              </a:spcAft>
            </a:pPr>
            <a:r>
              <a:rPr lang="en-US" sz="2400" dirty="0"/>
              <a:t>5.   Utah Professional Practices Advisory Commission (UPPAC)</a:t>
            </a:r>
            <a:endParaRPr lang="en-US" sz="24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1255562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ight Triangle 7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95E56DA-1D68-43E2-B0E4-3B5587CE603B}"/>
              </a:ext>
            </a:extLst>
          </p:cNvPr>
          <p:cNvSpPr/>
          <p:nvPr/>
        </p:nvSpPr>
        <p:spPr>
          <a:xfrm>
            <a:off x="1285240" y="1050596"/>
            <a:ext cx="8538962" cy="198016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kern="1200" cap="none" spc="0" dirty="0">
                <a:ln w="0"/>
                <a:solidFill>
                  <a:schemeClr val="tx1"/>
                </a:solidFill>
                <a:latin typeface="+mj-lt"/>
                <a:ea typeface="+mj-ea"/>
                <a:cs typeface="+mj-cs"/>
              </a:rPr>
              <a:t>Testing Ethics Violations Scenarios</a:t>
            </a:r>
          </a:p>
          <a:p>
            <a:pPr>
              <a:lnSpc>
                <a:spcPct val="90000"/>
              </a:lnSpc>
              <a:spcBef>
                <a:spcPct val="0"/>
              </a:spcBef>
              <a:spcAft>
                <a:spcPts val="600"/>
              </a:spcAft>
            </a:pPr>
            <a:endParaRPr lang="en-US" sz="3600" dirty="0">
              <a:ln w="0"/>
              <a:latin typeface="+mj-lt"/>
              <a:ea typeface="+mj-ea"/>
              <a:cs typeface="+mj-cs"/>
            </a:endParaRPr>
          </a:p>
          <a:p>
            <a:pPr>
              <a:lnSpc>
                <a:spcPct val="90000"/>
              </a:lnSpc>
              <a:spcBef>
                <a:spcPct val="0"/>
              </a:spcBef>
              <a:spcAft>
                <a:spcPts val="600"/>
              </a:spcAft>
            </a:pPr>
            <a:endParaRPr lang="en-US" sz="3200" b="0" kern="1200" cap="none" spc="0" dirty="0">
              <a:ln w="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1285240" y="2611503"/>
            <a:ext cx="8074815" cy="336660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400" dirty="0">
                <a:ln w="0"/>
                <a:latin typeface="+mj-lt"/>
                <a:ea typeface="+mj-ea"/>
                <a:cs typeface="+mj-cs"/>
              </a:rPr>
              <a:t>Review the following scenarios and discuss the following three question:</a:t>
            </a:r>
          </a:p>
          <a:p>
            <a:pPr>
              <a:lnSpc>
                <a:spcPct val="90000"/>
              </a:lnSpc>
              <a:spcBef>
                <a:spcPct val="0"/>
              </a:spcBef>
              <a:spcAft>
                <a:spcPts val="600"/>
              </a:spcAft>
            </a:pPr>
            <a:endParaRPr lang="en-US" sz="2400" dirty="0">
              <a:ln w="0"/>
              <a:latin typeface="+mj-lt"/>
              <a:ea typeface="+mj-ea"/>
              <a:cs typeface="+mj-cs"/>
            </a:endParaRPr>
          </a:p>
          <a:p>
            <a:pPr marL="457200" indent="-457200">
              <a:lnSpc>
                <a:spcPct val="90000"/>
              </a:lnSpc>
              <a:spcAft>
                <a:spcPts val="600"/>
              </a:spcAft>
              <a:buAutoNum type="arabicPeriod"/>
            </a:pPr>
            <a:r>
              <a:rPr lang="en-US" sz="2400" dirty="0">
                <a:ln w="0"/>
              </a:rPr>
              <a:t>Why would this be considered testing ethics violations?</a:t>
            </a:r>
          </a:p>
          <a:p>
            <a:pPr marL="457200" indent="-457200">
              <a:lnSpc>
                <a:spcPct val="90000"/>
              </a:lnSpc>
              <a:spcAft>
                <a:spcPts val="600"/>
              </a:spcAft>
              <a:buAutoNum type="arabicPeriod"/>
            </a:pPr>
            <a:r>
              <a:rPr lang="en-US" sz="2400" dirty="0">
                <a:ln w="0"/>
              </a:rPr>
              <a:t>What evidence is shared in the policy that explains why these would be violations?</a:t>
            </a:r>
          </a:p>
          <a:p>
            <a:pPr marL="457200" indent="-457200">
              <a:lnSpc>
                <a:spcPct val="90000"/>
              </a:lnSpc>
              <a:spcAft>
                <a:spcPts val="600"/>
              </a:spcAft>
              <a:buAutoNum type="arabicPeriod"/>
            </a:pPr>
            <a:r>
              <a:rPr lang="en-US" sz="2400" dirty="0">
                <a:ln w="0"/>
              </a:rPr>
              <a:t>What is the appropriate testing ethics procedure for each scenario?</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33533308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7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81">
            <a:extLst>
              <a:ext uri="{FF2B5EF4-FFF2-40B4-BE49-F238E27FC236}">
                <a16:creationId xmlns:a16="http://schemas.microsoft.com/office/drawing/2014/main" id="{10B777DF-F6A2-4D53-B6F0-D9700609E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75" y="625059"/>
            <a:ext cx="5452525"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6" name="Right Triangle 8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8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95E56DA-1D68-43E2-B0E4-3B5587CE603B}"/>
              </a:ext>
            </a:extLst>
          </p:cNvPr>
          <p:cNvSpPr/>
          <p:nvPr/>
        </p:nvSpPr>
        <p:spPr>
          <a:xfrm>
            <a:off x="1006900" y="1188637"/>
            <a:ext cx="4623363" cy="448072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600" b="0" kern="1200" cap="none" spc="0" dirty="0">
                <a:ln w="0"/>
                <a:solidFill>
                  <a:schemeClr val="tx1">
                    <a:lumMod val="75000"/>
                    <a:lumOff val="25000"/>
                  </a:schemeClr>
                </a:solidFill>
                <a:latin typeface="+mj-lt"/>
                <a:ea typeface="+mj-ea"/>
                <a:cs typeface="+mj-cs"/>
              </a:rPr>
              <a:t>Scenario 1</a:t>
            </a:r>
          </a:p>
          <a:p>
            <a:pPr algn="r">
              <a:lnSpc>
                <a:spcPct val="90000"/>
              </a:lnSpc>
              <a:spcBef>
                <a:spcPct val="0"/>
              </a:spcBef>
              <a:spcAft>
                <a:spcPts val="600"/>
              </a:spcAft>
            </a:pPr>
            <a:endParaRPr lang="en-US" sz="6600" kern="1200" dirty="0">
              <a:ln w="0"/>
              <a:solidFill>
                <a:schemeClr val="tx1">
                  <a:lumMod val="75000"/>
                  <a:lumOff val="25000"/>
                </a:schemeClr>
              </a:solidFill>
              <a:latin typeface="+mj-lt"/>
              <a:ea typeface="+mj-ea"/>
              <a:cs typeface="+mj-cs"/>
            </a:endParaRPr>
          </a:p>
          <a:p>
            <a:pPr algn="r">
              <a:lnSpc>
                <a:spcPct val="90000"/>
              </a:lnSpc>
              <a:spcBef>
                <a:spcPct val="0"/>
              </a:spcBef>
              <a:spcAft>
                <a:spcPts val="600"/>
              </a:spcAft>
            </a:pPr>
            <a:endParaRPr lang="en-US" sz="6600" b="0" kern="1200" cap="none" spc="0" dirty="0">
              <a:ln w="0"/>
              <a:solidFill>
                <a:schemeClr val="tx1">
                  <a:lumMod val="75000"/>
                  <a:lumOff val="25000"/>
                </a:schemeClr>
              </a:solidFill>
              <a:latin typeface="+mj-lt"/>
              <a:ea typeface="+mj-ea"/>
              <a:cs typeface="+mj-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6577584" y="1896645"/>
            <a:ext cx="3953775" cy="3064712"/>
          </a:xfrm>
          <a:prstGeom prst="rect">
            <a:avLst/>
          </a:prstGeom>
        </p:spPr>
        <p:txBody>
          <a:bodyPr vert="horz" lIns="91440" tIns="45720" rIns="91440" bIns="45720" rtlCol="0" anchor="ctr">
            <a:normAutofit fontScale="92500" lnSpcReduction="10000"/>
          </a:bodyPr>
          <a:lstStyle/>
          <a:p>
            <a:pPr>
              <a:lnSpc>
                <a:spcPct val="90000"/>
              </a:lnSpc>
              <a:spcBef>
                <a:spcPct val="0"/>
              </a:spcBef>
              <a:spcAft>
                <a:spcPts val="600"/>
              </a:spcAft>
            </a:pPr>
            <a:r>
              <a:rPr lang="en-US" sz="2800" dirty="0">
                <a:ln w="0"/>
              </a:rPr>
              <a:t>A school administrator sends out a mass communication directing families to click on a link on the school’s website and complete the parental exclusion form if they’d like to opt their child out of state testing.</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12337059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7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81">
            <a:extLst>
              <a:ext uri="{FF2B5EF4-FFF2-40B4-BE49-F238E27FC236}">
                <a16:creationId xmlns:a16="http://schemas.microsoft.com/office/drawing/2014/main" id="{10B777DF-F6A2-4D53-B6F0-D9700609E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75" y="625059"/>
            <a:ext cx="5452525"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6" name="Right Triangle 8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8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95E56DA-1D68-43E2-B0E4-3B5587CE603B}"/>
              </a:ext>
            </a:extLst>
          </p:cNvPr>
          <p:cNvSpPr/>
          <p:nvPr/>
        </p:nvSpPr>
        <p:spPr>
          <a:xfrm>
            <a:off x="1006900" y="1188637"/>
            <a:ext cx="4623363" cy="448072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600" b="0" kern="1200" cap="none" spc="0" dirty="0">
                <a:ln w="0"/>
                <a:solidFill>
                  <a:schemeClr val="tx1">
                    <a:lumMod val="75000"/>
                    <a:lumOff val="25000"/>
                  </a:schemeClr>
                </a:solidFill>
                <a:latin typeface="+mj-lt"/>
                <a:ea typeface="+mj-ea"/>
                <a:cs typeface="+mj-cs"/>
              </a:rPr>
              <a:t>Scenario </a:t>
            </a:r>
            <a:r>
              <a:rPr lang="en-US" sz="6600" dirty="0">
                <a:ln w="0"/>
                <a:solidFill>
                  <a:schemeClr val="tx1">
                    <a:lumMod val="75000"/>
                    <a:lumOff val="25000"/>
                  </a:schemeClr>
                </a:solidFill>
                <a:latin typeface="+mj-lt"/>
                <a:ea typeface="+mj-ea"/>
                <a:cs typeface="+mj-cs"/>
              </a:rPr>
              <a:t>2</a:t>
            </a:r>
            <a:endParaRPr lang="en-US" sz="6600" b="0" kern="1200" cap="none" spc="0" dirty="0">
              <a:ln w="0"/>
              <a:solidFill>
                <a:schemeClr val="tx1">
                  <a:lumMod val="75000"/>
                  <a:lumOff val="25000"/>
                </a:schemeClr>
              </a:solidFill>
              <a:latin typeface="+mj-lt"/>
              <a:ea typeface="+mj-ea"/>
              <a:cs typeface="+mj-cs"/>
            </a:endParaRPr>
          </a:p>
          <a:p>
            <a:pPr algn="r">
              <a:lnSpc>
                <a:spcPct val="90000"/>
              </a:lnSpc>
              <a:spcBef>
                <a:spcPct val="0"/>
              </a:spcBef>
              <a:spcAft>
                <a:spcPts val="600"/>
              </a:spcAft>
            </a:pPr>
            <a:endParaRPr lang="en-US" sz="6600" kern="1200" dirty="0">
              <a:ln w="0"/>
              <a:solidFill>
                <a:schemeClr val="tx1">
                  <a:lumMod val="75000"/>
                  <a:lumOff val="25000"/>
                </a:schemeClr>
              </a:solidFill>
              <a:latin typeface="+mj-lt"/>
              <a:ea typeface="+mj-ea"/>
              <a:cs typeface="+mj-cs"/>
            </a:endParaRPr>
          </a:p>
          <a:p>
            <a:pPr algn="r">
              <a:lnSpc>
                <a:spcPct val="90000"/>
              </a:lnSpc>
              <a:spcBef>
                <a:spcPct val="0"/>
              </a:spcBef>
              <a:spcAft>
                <a:spcPts val="600"/>
              </a:spcAft>
            </a:pPr>
            <a:endParaRPr lang="en-US" sz="6600" b="0" kern="1200" cap="none" spc="0" dirty="0">
              <a:ln w="0"/>
              <a:solidFill>
                <a:schemeClr val="tx1">
                  <a:lumMod val="75000"/>
                  <a:lumOff val="25000"/>
                </a:schemeClr>
              </a:solidFill>
              <a:latin typeface="+mj-lt"/>
              <a:ea typeface="+mj-ea"/>
              <a:cs typeface="+mj-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6577584" y="1896645"/>
            <a:ext cx="3953775" cy="3064712"/>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2800" dirty="0">
                <a:ln w="0"/>
              </a:rPr>
              <a:t>A test administrator or proctor doesn’t set-up a student’s required accommodations within the testing system and the student completes the test without the accommodations.</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1699962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7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81">
            <a:extLst>
              <a:ext uri="{FF2B5EF4-FFF2-40B4-BE49-F238E27FC236}">
                <a16:creationId xmlns:a16="http://schemas.microsoft.com/office/drawing/2014/main" id="{10B777DF-F6A2-4D53-B6F0-D9700609E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75" y="625059"/>
            <a:ext cx="5452525"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6" name="Right Triangle 8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8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95E56DA-1D68-43E2-B0E4-3B5587CE603B}"/>
              </a:ext>
            </a:extLst>
          </p:cNvPr>
          <p:cNvSpPr/>
          <p:nvPr/>
        </p:nvSpPr>
        <p:spPr>
          <a:xfrm>
            <a:off x="1006900" y="1188637"/>
            <a:ext cx="4623363" cy="448072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600" b="0" kern="1200" cap="none" spc="0" dirty="0">
                <a:ln w="0"/>
                <a:solidFill>
                  <a:schemeClr val="tx1">
                    <a:lumMod val="75000"/>
                    <a:lumOff val="25000"/>
                  </a:schemeClr>
                </a:solidFill>
                <a:latin typeface="+mj-lt"/>
                <a:ea typeface="+mj-ea"/>
                <a:cs typeface="+mj-cs"/>
              </a:rPr>
              <a:t>Scenario 3</a:t>
            </a:r>
          </a:p>
          <a:p>
            <a:pPr algn="r">
              <a:lnSpc>
                <a:spcPct val="90000"/>
              </a:lnSpc>
              <a:spcBef>
                <a:spcPct val="0"/>
              </a:spcBef>
              <a:spcAft>
                <a:spcPts val="600"/>
              </a:spcAft>
            </a:pPr>
            <a:endParaRPr lang="en-US" sz="6600" kern="1200" dirty="0">
              <a:ln w="0"/>
              <a:solidFill>
                <a:schemeClr val="tx1">
                  <a:lumMod val="75000"/>
                  <a:lumOff val="25000"/>
                </a:schemeClr>
              </a:solidFill>
              <a:latin typeface="+mj-lt"/>
              <a:ea typeface="+mj-ea"/>
              <a:cs typeface="+mj-cs"/>
            </a:endParaRPr>
          </a:p>
          <a:p>
            <a:pPr algn="r">
              <a:lnSpc>
                <a:spcPct val="90000"/>
              </a:lnSpc>
              <a:spcBef>
                <a:spcPct val="0"/>
              </a:spcBef>
              <a:spcAft>
                <a:spcPts val="600"/>
              </a:spcAft>
            </a:pPr>
            <a:endParaRPr lang="en-US" sz="6600" b="0" kern="1200" cap="none" spc="0" dirty="0">
              <a:ln w="0"/>
              <a:solidFill>
                <a:schemeClr val="tx1">
                  <a:lumMod val="75000"/>
                  <a:lumOff val="25000"/>
                </a:schemeClr>
              </a:solidFill>
              <a:latin typeface="+mj-lt"/>
              <a:ea typeface="+mj-ea"/>
              <a:cs typeface="+mj-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6577584" y="1896645"/>
            <a:ext cx="3953775" cy="306471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dirty="0">
                <a:ln w="0"/>
              </a:rPr>
              <a:t>A class has a party for students who scored at or above the assessment’s proficiency level and only those students are invited to participate.</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31344685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7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81">
            <a:extLst>
              <a:ext uri="{FF2B5EF4-FFF2-40B4-BE49-F238E27FC236}">
                <a16:creationId xmlns:a16="http://schemas.microsoft.com/office/drawing/2014/main" id="{10B777DF-F6A2-4D53-B6F0-D9700609E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75" y="625059"/>
            <a:ext cx="5452525"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6" name="Right Triangle 8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8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95E56DA-1D68-43E2-B0E4-3B5587CE603B}"/>
              </a:ext>
            </a:extLst>
          </p:cNvPr>
          <p:cNvSpPr/>
          <p:nvPr/>
        </p:nvSpPr>
        <p:spPr>
          <a:xfrm>
            <a:off x="1006900" y="1188637"/>
            <a:ext cx="4623363" cy="448072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600" b="0" kern="1200" cap="none" spc="0" dirty="0">
                <a:ln w="0"/>
                <a:solidFill>
                  <a:schemeClr val="tx1">
                    <a:lumMod val="75000"/>
                    <a:lumOff val="25000"/>
                  </a:schemeClr>
                </a:solidFill>
                <a:latin typeface="+mj-lt"/>
                <a:ea typeface="+mj-ea"/>
                <a:cs typeface="+mj-cs"/>
              </a:rPr>
              <a:t>Scenario 4</a:t>
            </a:r>
          </a:p>
          <a:p>
            <a:pPr algn="r">
              <a:lnSpc>
                <a:spcPct val="90000"/>
              </a:lnSpc>
              <a:spcBef>
                <a:spcPct val="0"/>
              </a:spcBef>
              <a:spcAft>
                <a:spcPts val="600"/>
              </a:spcAft>
            </a:pPr>
            <a:endParaRPr lang="en-US" sz="6600" kern="1200" dirty="0">
              <a:ln w="0"/>
              <a:solidFill>
                <a:schemeClr val="tx1">
                  <a:lumMod val="75000"/>
                  <a:lumOff val="25000"/>
                </a:schemeClr>
              </a:solidFill>
              <a:latin typeface="+mj-lt"/>
              <a:ea typeface="+mj-ea"/>
              <a:cs typeface="+mj-cs"/>
            </a:endParaRPr>
          </a:p>
          <a:p>
            <a:pPr algn="r">
              <a:lnSpc>
                <a:spcPct val="90000"/>
              </a:lnSpc>
              <a:spcBef>
                <a:spcPct val="0"/>
              </a:spcBef>
              <a:spcAft>
                <a:spcPts val="600"/>
              </a:spcAft>
            </a:pPr>
            <a:endParaRPr lang="en-US" sz="6600" b="0" kern="1200" cap="none" spc="0" dirty="0">
              <a:ln w="0"/>
              <a:solidFill>
                <a:schemeClr val="tx1">
                  <a:lumMod val="75000"/>
                  <a:lumOff val="25000"/>
                </a:schemeClr>
              </a:solidFill>
              <a:latin typeface="+mj-lt"/>
              <a:ea typeface="+mj-ea"/>
              <a:cs typeface="+mj-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6577584" y="1896645"/>
            <a:ext cx="3953775" cy="306471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dirty="0">
                <a:ln w="0"/>
              </a:rPr>
              <a:t>A proctor hands out a testing ticket to the wrong student who then logs in and takes the test, using the information from that test ticket.</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41235731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7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81">
            <a:extLst>
              <a:ext uri="{FF2B5EF4-FFF2-40B4-BE49-F238E27FC236}">
                <a16:creationId xmlns:a16="http://schemas.microsoft.com/office/drawing/2014/main" id="{10B777DF-F6A2-4D53-B6F0-D9700609E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75" y="625059"/>
            <a:ext cx="5452525"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6" name="Right Triangle 8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8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95E56DA-1D68-43E2-B0E4-3B5587CE603B}"/>
              </a:ext>
            </a:extLst>
          </p:cNvPr>
          <p:cNvSpPr/>
          <p:nvPr/>
        </p:nvSpPr>
        <p:spPr>
          <a:xfrm>
            <a:off x="1006900" y="1188637"/>
            <a:ext cx="4623363" cy="448072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600" b="0" kern="1200" cap="none" spc="0" dirty="0">
                <a:ln w="0"/>
                <a:solidFill>
                  <a:schemeClr val="tx1">
                    <a:lumMod val="75000"/>
                    <a:lumOff val="25000"/>
                  </a:schemeClr>
                </a:solidFill>
                <a:latin typeface="+mj-lt"/>
                <a:ea typeface="+mj-ea"/>
                <a:cs typeface="+mj-cs"/>
              </a:rPr>
              <a:t>Scenario 5</a:t>
            </a:r>
          </a:p>
          <a:p>
            <a:pPr algn="r">
              <a:lnSpc>
                <a:spcPct val="90000"/>
              </a:lnSpc>
              <a:spcBef>
                <a:spcPct val="0"/>
              </a:spcBef>
              <a:spcAft>
                <a:spcPts val="600"/>
              </a:spcAft>
            </a:pPr>
            <a:endParaRPr lang="en-US" sz="6600" kern="1200" dirty="0">
              <a:ln w="0"/>
              <a:solidFill>
                <a:schemeClr val="tx1">
                  <a:lumMod val="75000"/>
                  <a:lumOff val="25000"/>
                </a:schemeClr>
              </a:solidFill>
              <a:latin typeface="+mj-lt"/>
              <a:ea typeface="+mj-ea"/>
              <a:cs typeface="+mj-cs"/>
            </a:endParaRPr>
          </a:p>
          <a:p>
            <a:pPr algn="r">
              <a:lnSpc>
                <a:spcPct val="90000"/>
              </a:lnSpc>
              <a:spcBef>
                <a:spcPct val="0"/>
              </a:spcBef>
              <a:spcAft>
                <a:spcPts val="600"/>
              </a:spcAft>
            </a:pPr>
            <a:endParaRPr lang="en-US" sz="6600" b="0" kern="1200" cap="none" spc="0" dirty="0">
              <a:ln w="0"/>
              <a:solidFill>
                <a:schemeClr val="tx1">
                  <a:lumMod val="75000"/>
                  <a:lumOff val="25000"/>
                </a:schemeClr>
              </a:solidFill>
              <a:latin typeface="+mj-lt"/>
              <a:ea typeface="+mj-ea"/>
              <a:cs typeface="+mj-cs"/>
            </a:endParaRPr>
          </a:p>
        </p:txBody>
      </p:sp>
      <p:sp>
        <p:nvSpPr>
          <p:cNvPr id="3" name="Rectangle 2">
            <a:extLst>
              <a:ext uri="{FF2B5EF4-FFF2-40B4-BE49-F238E27FC236}">
                <a16:creationId xmlns:a16="http://schemas.microsoft.com/office/drawing/2014/main" id="{9BBFCD0D-B193-4F42-8578-78BAC2EB7E3E}"/>
              </a:ext>
            </a:extLst>
          </p:cNvPr>
          <p:cNvSpPr/>
          <p:nvPr/>
        </p:nvSpPr>
        <p:spPr>
          <a:xfrm>
            <a:off x="6577584" y="1896645"/>
            <a:ext cx="4386590" cy="306471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dirty="0">
                <a:ln w="0"/>
              </a:rPr>
              <a:t>An administrator asks  teachers to create test review questions to prep students using test questions copied from a statewide assessment. </a:t>
            </a: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36437062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 name="Freeform: Shape 101">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 name="Freeform: Shape 103">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Shape 105">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A95E56DA-1D68-43E2-B0E4-3B5587CE603B}"/>
              </a:ext>
            </a:extLst>
          </p:cNvPr>
          <p:cNvSpPr/>
          <p:nvPr/>
        </p:nvSpPr>
        <p:spPr>
          <a:xfrm>
            <a:off x="1653363" y="2176272"/>
            <a:ext cx="9367204" cy="4041648"/>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5400" dirty="0">
                <a:ln w="0"/>
              </a:rPr>
              <a:t>If your actions will cause students to NOT receive a valid and reliable score that accurately reflects what they know and can do, DON’T DO IT.</a:t>
            </a:r>
            <a:endParaRPr lang="en-US" sz="5400" b="0" cap="none" spc="0" dirty="0">
              <a:ln w="0"/>
            </a:endParaRPr>
          </a:p>
          <a:p>
            <a:pPr indent="-228600">
              <a:lnSpc>
                <a:spcPct val="90000"/>
              </a:lnSpc>
              <a:spcBef>
                <a:spcPct val="0"/>
              </a:spcBef>
              <a:spcAft>
                <a:spcPts val="600"/>
              </a:spcAft>
              <a:buFont typeface="Arial" panose="020B0604020202020204" pitchFamily="34" charset="0"/>
              <a:buChar char="•"/>
            </a:pPr>
            <a:endParaRPr lang="en-US" sz="2400" dirty="0">
              <a:ln w="0"/>
            </a:endParaRPr>
          </a:p>
          <a:p>
            <a:pPr indent="-228600">
              <a:lnSpc>
                <a:spcPct val="90000"/>
              </a:lnSpc>
              <a:spcBef>
                <a:spcPct val="0"/>
              </a:spcBef>
              <a:spcAft>
                <a:spcPts val="600"/>
              </a:spcAft>
              <a:buFont typeface="Arial" panose="020B0604020202020204" pitchFamily="34" charset="0"/>
              <a:buChar char="•"/>
            </a:pPr>
            <a:endParaRPr lang="en-US" sz="2400" b="0" cap="none" spc="0" dirty="0">
              <a:ln w="0"/>
            </a:endParaRPr>
          </a:p>
        </p:txBody>
      </p:sp>
      <p:sp>
        <p:nvSpPr>
          <p:cNvPr id="3" name="Rectangle 2">
            <a:extLst>
              <a:ext uri="{FF2B5EF4-FFF2-40B4-BE49-F238E27FC236}">
                <a16:creationId xmlns:a16="http://schemas.microsoft.com/office/drawing/2014/main" id="{9BBFCD0D-B193-4F42-8578-78BAC2EB7E3E}"/>
              </a:ext>
            </a:extLst>
          </p:cNvPr>
          <p:cNvSpPr/>
          <p:nvPr/>
        </p:nvSpPr>
        <p:spPr>
          <a:xfrm>
            <a:off x="6577584" y="1896645"/>
            <a:ext cx="3953775" cy="3064712"/>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2800" dirty="0">
              <a:ln w="0"/>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2"/>
          <a:stretch>
            <a:fillRect/>
          </a:stretch>
        </p:blipFill>
        <p:spPr>
          <a:xfrm>
            <a:off x="10469375" y="267159"/>
            <a:ext cx="1326028" cy="1023894"/>
          </a:xfrm>
          <a:prstGeom prst="rect">
            <a:avLst/>
          </a:prstGeom>
        </p:spPr>
      </p:pic>
    </p:spTree>
    <p:extLst>
      <p:ext uri="{BB962C8B-B14F-4D97-AF65-F5344CB8AC3E}">
        <p14:creationId xmlns:p14="http://schemas.microsoft.com/office/powerpoint/2010/main" val="30618735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9BA594-E7A2-4C0B-A3C6-7B9478F9A80A}"/>
              </a:ext>
            </a:extLst>
          </p:cNvPr>
          <p:cNvSpPr/>
          <p:nvPr/>
        </p:nvSpPr>
        <p:spPr>
          <a:xfrm>
            <a:off x="704675" y="2508167"/>
            <a:ext cx="7457813" cy="2610042"/>
          </a:xfrm>
          <a:prstGeom prst="rect">
            <a:avLst/>
          </a:prstGeom>
        </p:spPr>
        <p:txBody>
          <a:bodyPr vert="horz" lIns="91440" tIns="45720" rIns="91440" bIns="45720" rtlCol="0" anchor="b">
            <a:normAutofit fontScale="77500" lnSpcReduction="20000"/>
          </a:bodyPr>
          <a:lstStyle/>
          <a:p>
            <a:pPr>
              <a:lnSpc>
                <a:spcPct val="90000"/>
              </a:lnSpc>
              <a:spcBef>
                <a:spcPct val="0"/>
              </a:spcBef>
              <a:spcAft>
                <a:spcPts val="600"/>
              </a:spcAft>
            </a:pPr>
            <a:r>
              <a:rPr lang="en-US" sz="5400" b="1" kern="1200" cap="none" spc="0" dirty="0">
                <a:ln w="0"/>
                <a:solidFill>
                  <a:schemeClr val="tx1"/>
                </a:solidFill>
                <a:latin typeface="+mj-lt"/>
                <a:ea typeface="+mj-ea"/>
                <a:cs typeface="+mj-cs"/>
              </a:rPr>
              <a:t>Resources</a:t>
            </a:r>
          </a:p>
          <a:p>
            <a:pPr>
              <a:lnSpc>
                <a:spcPct val="90000"/>
              </a:lnSpc>
              <a:spcBef>
                <a:spcPct val="0"/>
              </a:spcBef>
              <a:spcAft>
                <a:spcPts val="600"/>
              </a:spcAft>
            </a:pPr>
            <a:r>
              <a:rPr lang="en-US" sz="2800" dirty="0">
                <a:ln w="0"/>
                <a:latin typeface="+mj-lt"/>
                <a:ea typeface="+mj-ea"/>
                <a:cs typeface="+mj-cs"/>
                <a:hlinkClick r:id="rId2"/>
              </a:rPr>
              <a:t>Utah State Board of Education</a:t>
            </a:r>
            <a:endParaRPr lang="en-US" sz="2800" dirty="0">
              <a:ln w="0"/>
              <a:latin typeface="+mj-lt"/>
              <a:ea typeface="+mj-ea"/>
              <a:cs typeface="+mj-cs"/>
            </a:endParaRPr>
          </a:p>
          <a:p>
            <a:pPr>
              <a:lnSpc>
                <a:spcPct val="90000"/>
              </a:lnSpc>
              <a:spcBef>
                <a:spcPct val="0"/>
              </a:spcBef>
              <a:spcAft>
                <a:spcPts val="600"/>
              </a:spcAft>
            </a:pPr>
            <a:r>
              <a:rPr lang="en-US" sz="2800" b="0" kern="1200" cap="none" spc="0" dirty="0">
                <a:ln w="0"/>
                <a:solidFill>
                  <a:schemeClr val="tx1"/>
                </a:solidFill>
                <a:latin typeface="+mj-lt"/>
                <a:ea typeface="+mj-ea"/>
                <a:cs typeface="+mj-cs"/>
                <a:hlinkClick r:id="rId3"/>
              </a:rPr>
              <a:t>Assessment, Utah State Board of Education</a:t>
            </a:r>
            <a:endParaRPr lang="en-US" sz="2800" b="0" kern="1200" cap="none" spc="0" dirty="0">
              <a:ln w="0"/>
              <a:solidFill>
                <a:schemeClr val="tx1"/>
              </a:solidFill>
              <a:latin typeface="+mj-lt"/>
              <a:ea typeface="+mj-ea"/>
              <a:cs typeface="+mj-cs"/>
            </a:endParaRPr>
          </a:p>
          <a:p>
            <a:pPr>
              <a:lnSpc>
                <a:spcPct val="90000"/>
              </a:lnSpc>
              <a:spcBef>
                <a:spcPct val="0"/>
              </a:spcBef>
              <a:spcAft>
                <a:spcPts val="600"/>
              </a:spcAft>
            </a:pPr>
            <a:r>
              <a:rPr lang="en-US" sz="2800" dirty="0">
                <a:ln w="0"/>
                <a:latin typeface="+mj-lt"/>
                <a:ea typeface="+mj-ea"/>
                <a:cs typeface="+mj-cs"/>
                <a:hlinkClick r:id="rId4"/>
              </a:rPr>
              <a:t>Utah State Law – Chapter 53E</a:t>
            </a:r>
            <a:endParaRPr lang="en-US" sz="2800" dirty="0">
              <a:ln w="0"/>
              <a:latin typeface="+mj-lt"/>
              <a:ea typeface="+mj-ea"/>
              <a:cs typeface="+mj-cs"/>
            </a:endParaRPr>
          </a:p>
          <a:p>
            <a:pPr>
              <a:lnSpc>
                <a:spcPct val="90000"/>
              </a:lnSpc>
              <a:spcBef>
                <a:spcPct val="0"/>
              </a:spcBef>
              <a:spcAft>
                <a:spcPts val="600"/>
              </a:spcAft>
            </a:pPr>
            <a:r>
              <a:rPr lang="en-US" sz="2800" dirty="0">
                <a:ln w="0"/>
                <a:latin typeface="+mj-lt"/>
                <a:ea typeface="+mj-ea"/>
                <a:cs typeface="+mj-cs"/>
                <a:hlinkClick r:id="rId4"/>
              </a:rPr>
              <a:t>Utah State Law – Chapter 53G</a:t>
            </a:r>
            <a:endParaRPr lang="en-US" sz="2800" dirty="0">
              <a:ln w="0"/>
              <a:latin typeface="+mj-lt"/>
              <a:ea typeface="+mj-ea"/>
              <a:cs typeface="+mj-cs"/>
            </a:endParaRPr>
          </a:p>
          <a:p>
            <a:pPr>
              <a:lnSpc>
                <a:spcPct val="90000"/>
              </a:lnSpc>
              <a:spcBef>
                <a:spcPct val="0"/>
              </a:spcBef>
              <a:spcAft>
                <a:spcPts val="600"/>
              </a:spcAft>
            </a:pPr>
            <a:r>
              <a:rPr lang="en-US" sz="2800" dirty="0">
                <a:ln w="0"/>
                <a:latin typeface="+mj-lt"/>
                <a:ea typeface="+mj-ea"/>
                <a:cs typeface="+mj-cs"/>
                <a:hlinkClick r:id="rId5"/>
              </a:rPr>
              <a:t>Utah Board of Education – Rules</a:t>
            </a:r>
            <a:endParaRPr lang="en-US" sz="2800" dirty="0">
              <a:ln w="0"/>
              <a:latin typeface="+mj-lt"/>
              <a:ea typeface="+mj-ea"/>
              <a:cs typeface="+mj-cs"/>
            </a:endParaRPr>
          </a:p>
          <a:p>
            <a:pPr>
              <a:lnSpc>
                <a:spcPct val="90000"/>
              </a:lnSpc>
              <a:spcBef>
                <a:spcPct val="0"/>
              </a:spcBef>
              <a:spcAft>
                <a:spcPts val="600"/>
              </a:spcAft>
            </a:pPr>
            <a:r>
              <a:rPr lang="en-US" sz="2800" dirty="0">
                <a:ln w="0"/>
                <a:latin typeface="+mj-lt"/>
                <a:ea typeface="+mj-ea"/>
                <a:cs typeface="+mj-cs"/>
                <a:hlinkClick r:id="rId6"/>
              </a:rPr>
              <a:t>Utah Professional Practices advisory Commission (UPPAC)</a:t>
            </a:r>
            <a:endParaRPr lang="en-US" sz="2800" dirty="0">
              <a:ln w="0"/>
              <a:latin typeface="+mj-lt"/>
              <a:ea typeface="+mj-ea"/>
              <a:cs typeface="+mj-cs"/>
            </a:endParaRPr>
          </a:p>
          <a:p>
            <a:pPr>
              <a:lnSpc>
                <a:spcPct val="90000"/>
              </a:lnSpc>
              <a:spcBef>
                <a:spcPct val="0"/>
              </a:spcBef>
              <a:spcAft>
                <a:spcPts val="600"/>
              </a:spcAft>
            </a:pPr>
            <a:endParaRPr lang="en-US" sz="2800" dirty="0">
              <a:ln w="0"/>
              <a:latin typeface="+mj-lt"/>
              <a:ea typeface="+mj-ea"/>
              <a:cs typeface="+mj-cs"/>
            </a:endParaRPr>
          </a:p>
          <a:p>
            <a:pPr>
              <a:lnSpc>
                <a:spcPct val="90000"/>
              </a:lnSpc>
              <a:spcBef>
                <a:spcPct val="0"/>
              </a:spcBef>
              <a:spcAft>
                <a:spcPts val="600"/>
              </a:spcAft>
            </a:pPr>
            <a:endParaRPr lang="en-US" sz="2800" b="0" kern="1200" cap="none" spc="0" dirty="0">
              <a:ln w="0"/>
              <a:solidFill>
                <a:schemeClr val="tx1"/>
              </a:solidFill>
              <a:latin typeface="+mj-lt"/>
              <a:ea typeface="+mj-ea"/>
              <a:cs typeface="+mj-cs"/>
            </a:endParaRPr>
          </a:p>
        </p:txBody>
      </p:sp>
      <p:sp>
        <p:nvSpPr>
          <p:cNvPr id="111" name="Freeform: Shape 110">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3" name="Freeform: Shape 112">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Logo&#10;&#10;Description automatically generated">
            <a:extLst>
              <a:ext uri="{FF2B5EF4-FFF2-40B4-BE49-F238E27FC236}">
                <a16:creationId xmlns:a16="http://schemas.microsoft.com/office/drawing/2014/main" id="{E4890826-F468-4066-B764-2B74DE855CD6}"/>
              </a:ext>
            </a:extLst>
          </p:cNvPr>
          <p:cNvPicPr>
            <a:picLocks noChangeAspect="1"/>
          </p:cNvPicPr>
          <p:nvPr/>
        </p:nvPicPr>
        <p:blipFill>
          <a:blip r:embed="rId7"/>
          <a:stretch>
            <a:fillRect/>
          </a:stretch>
        </p:blipFill>
        <p:spPr>
          <a:xfrm>
            <a:off x="7632441" y="2209311"/>
            <a:ext cx="3096278" cy="2536183"/>
          </a:xfrm>
          <a:prstGeom prst="rect">
            <a:avLst/>
          </a:prstGeom>
        </p:spPr>
      </p:pic>
      <p:sp>
        <p:nvSpPr>
          <p:cNvPr id="115" name="Freeform: Shape 114">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7" name="Freeform: Shape 116">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95E56DA-1D68-43E2-B0E4-3B5587CE603B}"/>
              </a:ext>
            </a:extLst>
          </p:cNvPr>
          <p:cNvSpPr/>
          <p:nvPr/>
        </p:nvSpPr>
        <p:spPr>
          <a:xfrm>
            <a:off x="1653363" y="2176272"/>
            <a:ext cx="9367204" cy="4041648"/>
          </a:xfrm>
          <a:prstGeom prst="rect">
            <a:avLst/>
          </a:prstGeom>
        </p:spPr>
        <p:txBody>
          <a:bodyPr vert="horz" lIns="91440" tIns="45720" rIns="91440" bIns="45720" rtlCol="0" anchor="t">
            <a:normAutofit/>
          </a:bodyPr>
          <a:lstStyle/>
          <a:p>
            <a:pPr>
              <a:lnSpc>
                <a:spcPct val="90000"/>
              </a:lnSpc>
              <a:spcBef>
                <a:spcPct val="0"/>
              </a:spcBef>
              <a:spcAft>
                <a:spcPts val="600"/>
              </a:spcAft>
            </a:pPr>
            <a:endParaRPr lang="en-US" sz="2400" dirty="0">
              <a:ln w="0"/>
            </a:endParaRPr>
          </a:p>
          <a:p>
            <a:pPr indent="-228600">
              <a:lnSpc>
                <a:spcPct val="90000"/>
              </a:lnSpc>
              <a:spcBef>
                <a:spcPct val="0"/>
              </a:spcBef>
              <a:spcAft>
                <a:spcPts val="600"/>
              </a:spcAft>
              <a:buFont typeface="Arial" panose="020B0604020202020204" pitchFamily="34" charset="0"/>
              <a:buChar char="•"/>
            </a:pPr>
            <a:endParaRPr lang="en-US" sz="2400" b="0" cap="none" spc="0" dirty="0">
              <a:ln w="0"/>
            </a:endParaRPr>
          </a:p>
        </p:txBody>
      </p:sp>
    </p:spTree>
    <p:extLst>
      <p:ext uri="{BB962C8B-B14F-4D97-AF65-F5344CB8AC3E}">
        <p14:creationId xmlns:p14="http://schemas.microsoft.com/office/powerpoint/2010/main" val="8286719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94A67F2-5667-4C30-8F32-F9F5D5D7D6EE}">
  <we:reference id="6a7bd4f3-0563-43af-8c08-79110eebdff6" version="1.1.0.1" store="EXCatalog" storeType="EXCatalog"/>
  <we:alternateReferences>
    <we:reference id="WA104381155" version="1.1.0.1"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792</TotalTime>
  <Words>3056</Words>
  <Application>Microsoft Office PowerPoint</Application>
  <PresentationFormat>Widescreen</PresentationFormat>
  <Paragraphs>352</Paragraphs>
  <Slides>56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Janeal Magalei</dc:creator>
  <cp:lastModifiedBy>Gregory Wilkey</cp:lastModifiedBy>
  <cp:revision>15</cp:revision>
  <dcterms:created xsi:type="dcterms:W3CDTF">2021-08-25T19:25:22Z</dcterms:created>
  <dcterms:modified xsi:type="dcterms:W3CDTF">2022-08-16T23:27:45Z</dcterms:modified>
</cp:coreProperties>
</file>