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303" r:id="rId3"/>
    <p:sldId id="278" r:id="rId4"/>
    <p:sldId id="290" r:id="rId5"/>
    <p:sldId id="294" r:id="rId6"/>
    <p:sldId id="292" r:id="rId7"/>
    <p:sldId id="320" r:id="rId8"/>
    <p:sldId id="304" r:id="rId9"/>
    <p:sldId id="295" r:id="rId10"/>
    <p:sldId id="298" r:id="rId11"/>
    <p:sldId id="297" r:id="rId12"/>
    <p:sldId id="296" r:id="rId13"/>
    <p:sldId id="305" r:id="rId14"/>
    <p:sldId id="299" r:id="rId15"/>
    <p:sldId id="306" r:id="rId16"/>
    <p:sldId id="312" r:id="rId17"/>
    <p:sldId id="313" r:id="rId18"/>
    <p:sldId id="307" r:id="rId19"/>
    <p:sldId id="314" r:id="rId20"/>
    <p:sldId id="308" r:id="rId21"/>
    <p:sldId id="316" r:id="rId22"/>
    <p:sldId id="315" r:id="rId23"/>
    <p:sldId id="317" r:id="rId24"/>
    <p:sldId id="311" r:id="rId25"/>
    <p:sldId id="309" r:id="rId26"/>
    <p:sldId id="318" r:id="rId27"/>
    <p:sldId id="319" r:id="rId28"/>
    <p:sldId id="321" r:id="rId29"/>
    <p:sldId id="323" r:id="rId3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01" d="100"/>
          <a:sy n="101" d="100"/>
        </p:scale>
        <p:origin x="126"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2784" tIns="46392" rIns="92784" bIns="4639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2784" tIns="46392" rIns="92784" bIns="46392" rtlCol="0"/>
          <a:lstStyle>
            <a:lvl1pPr algn="r">
              <a:defRPr sz="1200"/>
            </a:lvl1pPr>
          </a:lstStyle>
          <a:p>
            <a:fld id="{7AAA5380-CF48-441A-B2AE-52A5F7A85DB1}" type="datetimeFigureOut">
              <a:rPr lang="en-US" smtClean="0"/>
              <a:t>2/17/2015</a:t>
            </a:fld>
            <a:endParaRPr lang="en-US" dirty="0"/>
          </a:p>
        </p:txBody>
      </p:sp>
      <p:sp>
        <p:nvSpPr>
          <p:cNvPr id="4" name="Footer Placeholder 3"/>
          <p:cNvSpPr>
            <a:spLocks noGrp="1"/>
          </p:cNvSpPr>
          <p:nvPr>
            <p:ph type="ftr" sz="quarter" idx="2"/>
          </p:nvPr>
        </p:nvSpPr>
        <p:spPr>
          <a:xfrm>
            <a:off x="0" y="8842031"/>
            <a:ext cx="3043343" cy="467071"/>
          </a:xfrm>
          <a:prstGeom prst="rect">
            <a:avLst/>
          </a:prstGeom>
        </p:spPr>
        <p:txBody>
          <a:bodyPr vert="horz" lIns="92784" tIns="46392" rIns="92784" bIns="4639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1"/>
            <a:ext cx="3043343" cy="467071"/>
          </a:xfrm>
          <a:prstGeom prst="rect">
            <a:avLst/>
          </a:prstGeom>
        </p:spPr>
        <p:txBody>
          <a:bodyPr vert="horz" lIns="92784" tIns="46392" rIns="92784" bIns="46392" rtlCol="0" anchor="b"/>
          <a:lstStyle>
            <a:lvl1pPr algn="r">
              <a:defRPr sz="1200"/>
            </a:lvl1pPr>
          </a:lstStyle>
          <a:p>
            <a:fld id="{6836A637-9244-46E1-BEFD-5F220B2E2FFE}" type="slidenum">
              <a:rPr lang="en-US" smtClean="0"/>
              <a:t>‹#›</a:t>
            </a:fld>
            <a:endParaRPr lang="en-US" dirty="0"/>
          </a:p>
        </p:txBody>
      </p:sp>
    </p:spTree>
    <p:extLst>
      <p:ext uri="{BB962C8B-B14F-4D97-AF65-F5344CB8AC3E}">
        <p14:creationId xmlns:p14="http://schemas.microsoft.com/office/powerpoint/2010/main" val="724569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8E4B417B-7379-4EC5-817A-741C3380302E}" type="datetimeFigureOut">
              <a:rPr lang="en-US" smtClean="0"/>
              <a:t>2/17/2015</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E2C7FB4F-571D-4A81-9847-2D18177706A3}" type="slidenum">
              <a:rPr lang="en-US" smtClean="0"/>
              <a:t>‹#›</a:t>
            </a:fld>
            <a:endParaRPr lang="en-US" dirty="0"/>
          </a:p>
        </p:txBody>
      </p:sp>
    </p:spTree>
    <p:extLst>
      <p:ext uri="{BB962C8B-B14F-4D97-AF65-F5344CB8AC3E}">
        <p14:creationId xmlns:p14="http://schemas.microsoft.com/office/powerpoint/2010/main" val="72976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C7FB4F-571D-4A81-9847-2D18177706A3}" type="slidenum">
              <a:rPr lang="en-US" smtClean="0"/>
              <a:t>1</a:t>
            </a:fld>
            <a:endParaRPr lang="en-US" dirty="0"/>
          </a:p>
        </p:txBody>
      </p:sp>
    </p:spTree>
    <p:extLst>
      <p:ext uri="{BB962C8B-B14F-4D97-AF65-F5344CB8AC3E}">
        <p14:creationId xmlns:p14="http://schemas.microsoft.com/office/powerpoint/2010/main" val="2611392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C7FB4F-571D-4A81-9847-2D18177706A3}" type="slidenum">
              <a:rPr lang="en-US" smtClean="0"/>
              <a:t>2</a:t>
            </a:fld>
            <a:endParaRPr lang="en-US" dirty="0"/>
          </a:p>
        </p:txBody>
      </p:sp>
    </p:spTree>
    <p:extLst>
      <p:ext uri="{BB962C8B-B14F-4D97-AF65-F5344CB8AC3E}">
        <p14:creationId xmlns:p14="http://schemas.microsoft.com/office/powerpoint/2010/main" val="271512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C7FB4F-571D-4A81-9847-2D18177706A3}" type="slidenum">
              <a:rPr lang="en-US" smtClean="0"/>
              <a:t>3</a:t>
            </a:fld>
            <a:endParaRPr lang="en-US" dirty="0"/>
          </a:p>
        </p:txBody>
      </p:sp>
    </p:spTree>
    <p:extLst>
      <p:ext uri="{BB962C8B-B14F-4D97-AF65-F5344CB8AC3E}">
        <p14:creationId xmlns:p14="http://schemas.microsoft.com/office/powerpoint/2010/main" val="4248057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72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98D323B-4574-4C6B-92C0-D6FA4615B3C3}" type="datetime1">
              <a:rPr lang="en-US" smtClean="0"/>
              <a:t>2/17/2015</a:t>
            </a:fld>
            <a:endParaRPr lang="en-US" dirty="0"/>
          </a:p>
        </p:txBody>
      </p:sp>
      <p:pic>
        <p:nvPicPr>
          <p:cNvPr id="9" name="Picture 8"/>
          <p:cNvPicPr>
            <a:picLocks noChangeAspect="1"/>
          </p:cNvPicPr>
          <p:nvPr userDrawn="1"/>
        </p:nvPicPr>
        <p:blipFill>
          <a:blip r:embed="rId2"/>
          <a:stretch>
            <a:fillRect/>
          </a:stretch>
        </p:blipFill>
        <p:spPr>
          <a:xfrm>
            <a:off x="3914775" y="6315351"/>
            <a:ext cx="1741613" cy="406125"/>
          </a:xfrm>
          <a:prstGeom prst="rect">
            <a:avLst/>
          </a:prstGeom>
        </p:spPr>
      </p:pic>
      <p:sp>
        <p:nvSpPr>
          <p:cNvPr id="5" name="Footer Placeholder 4"/>
          <p:cNvSpPr>
            <a:spLocks noGrp="1"/>
          </p:cNvSpPr>
          <p:nvPr>
            <p:ph type="ftr" sz="quarter" idx="11"/>
          </p:nvPr>
        </p:nvSpPr>
        <p:spPr>
          <a:xfrm>
            <a:off x="2971069" y="6335850"/>
            <a:ext cx="3086100" cy="365125"/>
          </a:xfrm>
        </p:spPr>
        <p:txBody>
          <a:bodyPr/>
          <a:lstStyle/>
          <a:p>
            <a:endParaRPr lang="en-US" dirty="0"/>
          </a:p>
        </p:txBody>
      </p:sp>
      <p:sp>
        <p:nvSpPr>
          <p:cNvPr id="6" name="Slide Number Placeholder 5"/>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17425353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776081-DBEC-4E9A-967C-5F58960EA0AF}" type="datetime1">
              <a:rPr lang="en-US" smtClean="0"/>
              <a:t>2/17/2015</a:t>
            </a:fld>
            <a:endParaRPr lang="en-US" dirty="0"/>
          </a:p>
        </p:txBody>
      </p:sp>
      <p:pic>
        <p:nvPicPr>
          <p:cNvPr id="8" name="Picture 7"/>
          <p:cNvPicPr>
            <a:picLocks noChangeAspect="1"/>
          </p:cNvPicPr>
          <p:nvPr userDrawn="1"/>
        </p:nvPicPr>
        <p:blipFill>
          <a:blip r:embed="rId2"/>
          <a:stretch>
            <a:fillRect/>
          </a:stretch>
        </p:blipFill>
        <p:spPr>
          <a:xfrm>
            <a:off x="3652650" y="6335850"/>
            <a:ext cx="1741613" cy="406125"/>
          </a:xfrm>
          <a:prstGeom prst="rect">
            <a:avLst/>
          </a:prstGeom>
        </p:spPr>
      </p:pic>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38837757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B4B93-D931-4171-BE1B-3FE62A9CD121}" type="datetime1">
              <a:rPr lang="en-US" smtClean="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2295824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D383DE-52EF-4B06-8AF2-2359090D5730}" type="datetime1">
              <a:rPr lang="en-US" smtClean="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1957963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C5C175-B2C6-4851-AE79-92F30A608F26}" type="datetime1">
              <a:rPr lang="en-US" smtClean="0"/>
              <a:t>2/17/2015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434533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C65EE00-4F05-46B0-A26D-95C87569FFB1}" type="datetime1">
              <a:rPr lang="en-US" smtClean="0"/>
              <a:t>2/17/2015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7888933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6F1BD-A5AE-49A5-A11F-1D5B36C7A355}" type="datetime1">
              <a:rPr lang="en-US" smtClean="0"/>
              <a:t>2/17/2015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809507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323D9A-4CB2-4AD7-B517-73EBBCC7733E}" type="datetime1">
              <a:rPr lang="en-US" smtClean="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1513581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74A50A-1776-473F-84C0-B4205458269A}" type="datetime1">
              <a:rPr lang="en-US" smtClean="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4171262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5D1463-BE98-4E58-812F-20A9F26890B4}" type="datetime1">
              <a:rPr lang="en-US" smtClean="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2622BE-8D1C-4D76-A4A2-646407CE97FA}" type="slidenum">
              <a:rPr lang="en-US" smtClean="0"/>
              <a:t>‹#›</a:t>
            </a:fld>
            <a:endParaRPr lang="en-US" dirty="0"/>
          </a:p>
        </p:txBody>
      </p:sp>
    </p:spTree>
    <p:extLst>
      <p:ext uri="{BB962C8B-B14F-4D97-AF65-F5344CB8AC3E}">
        <p14:creationId xmlns:p14="http://schemas.microsoft.com/office/powerpoint/2010/main" val="2687947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189028-8BCD-4C6D-B4D0-79AEC22DE4A6}" type="datetime1">
              <a:rPr lang="en-US" smtClean="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2622BE-8D1C-4D76-A4A2-646407CE97FA}" type="slidenum">
              <a:rPr lang="en-US" smtClean="0"/>
              <a:t>‹#›</a:t>
            </a:fld>
            <a:endParaRPr lang="en-US" dirty="0"/>
          </a:p>
        </p:txBody>
      </p:sp>
      <p:pic>
        <p:nvPicPr>
          <p:cNvPr id="7" name="Picture 6"/>
          <p:cNvPicPr>
            <a:picLocks noChangeAspect="1"/>
          </p:cNvPicPr>
          <p:nvPr userDrawn="1"/>
        </p:nvPicPr>
        <p:blipFill>
          <a:blip r:embed="rId2"/>
          <a:stretch>
            <a:fillRect/>
          </a:stretch>
        </p:blipFill>
        <p:spPr>
          <a:xfrm>
            <a:off x="383381" y="349250"/>
            <a:ext cx="2300288" cy="495300"/>
          </a:xfrm>
          <a:prstGeom prst="rect">
            <a:avLst/>
          </a:prstGeom>
        </p:spPr>
      </p:pic>
    </p:spTree>
    <p:extLst>
      <p:ext uri="{BB962C8B-B14F-4D97-AF65-F5344CB8AC3E}">
        <p14:creationId xmlns:p14="http://schemas.microsoft.com/office/powerpoint/2010/main" val="3505427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1E257-2426-4EA8-8C01-922B56A0CE2B}" type="datetime1">
              <a:rPr lang="en-US" smtClean="0"/>
              <a:t>2/17/2015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622BE-8D1C-4D76-A4A2-646407CE97FA}" type="slidenum">
              <a:rPr lang="en-US" smtClean="0"/>
              <a:t>‹#›</a:t>
            </a:fld>
            <a:endParaRPr lang="en-US" dirty="0"/>
          </a:p>
        </p:txBody>
      </p:sp>
    </p:spTree>
    <p:extLst>
      <p:ext uri="{BB962C8B-B14F-4D97-AF65-F5344CB8AC3E}">
        <p14:creationId xmlns:p14="http://schemas.microsoft.com/office/powerpoint/2010/main" val="1936281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ddouglas.k12.or.us/departments/business-operations/training-materia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1450"/>
            <a:ext cx="7772400" cy="2219325"/>
          </a:xfrm>
        </p:spPr>
        <p:txBody>
          <a:bodyPr>
            <a:normAutofit fontScale="90000"/>
          </a:bodyPr>
          <a:lstStyle/>
          <a:p>
            <a:r>
              <a:rPr lang="en-US" dirty="0" smtClean="0"/>
              <a:t/>
            </a:r>
            <a:br>
              <a:rPr lang="en-US" dirty="0" smtClean="0"/>
            </a:br>
            <a:r>
              <a:rPr lang="en-US" sz="2000" dirty="0" smtClean="0"/>
              <a:t>SECRETARY TRAINING – FEBRUARY 18, 2015</a:t>
            </a:r>
            <a:r>
              <a:rPr lang="en-US" sz="2700" dirty="0" smtClean="0"/>
              <a:t/>
            </a:r>
            <a:br>
              <a:rPr lang="en-US" sz="2700" dirty="0" smtClean="0"/>
            </a:br>
            <a:r>
              <a:rPr lang="en-US" sz="900" dirty="0" smtClean="0"/>
              <a:t/>
            </a:r>
            <a:br>
              <a:rPr lang="en-US" sz="900" dirty="0" smtClean="0"/>
            </a:br>
            <a:r>
              <a:rPr lang="en-US" sz="6700" dirty="0" smtClean="0"/>
              <a:t>STUDENT BODY FUNDS</a:t>
            </a:r>
            <a:r>
              <a:rPr lang="en-US" dirty="0" smtClean="0"/>
              <a:t/>
            </a:r>
            <a:br>
              <a:rPr lang="en-US" dirty="0" smtClean="0"/>
            </a:br>
            <a:endParaRPr lang="en-US" sz="1300" dirty="0"/>
          </a:p>
        </p:txBody>
      </p:sp>
      <p:sp>
        <p:nvSpPr>
          <p:cNvPr id="3" name="Subtitle 2"/>
          <p:cNvSpPr>
            <a:spLocks noGrp="1"/>
          </p:cNvSpPr>
          <p:nvPr>
            <p:ph type="subTitle" idx="1"/>
          </p:nvPr>
        </p:nvSpPr>
        <p:spPr>
          <a:xfrm>
            <a:off x="1143000" y="2752725"/>
            <a:ext cx="6858000" cy="3228975"/>
          </a:xfrm>
        </p:spPr>
        <p:txBody>
          <a:bodyPr>
            <a:normAutofit fontScale="92500" lnSpcReduction="20000"/>
          </a:bodyPr>
          <a:lstStyle/>
          <a:p>
            <a:pPr marL="571500" indent="-571500" algn="l">
              <a:buFont typeface="Arial" panose="020B0604020202020204" pitchFamily="34" charset="0"/>
              <a:buChar char="•"/>
            </a:pPr>
            <a:r>
              <a:rPr lang="en-US" dirty="0" smtClean="0"/>
              <a:t>What are student activities?</a:t>
            </a:r>
          </a:p>
          <a:p>
            <a:pPr marL="571500" indent="-571500" algn="l">
              <a:buFont typeface="Arial" panose="020B0604020202020204" pitchFamily="34" charset="0"/>
              <a:buChar char="•"/>
            </a:pPr>
            <a:endParaRPr lang="en-US" sz="1700" dirty="0" smtClean="0"/>
          </a:p>
          <a:p>
            <a:pPr marL="571500" indent="-571500" algn="l">
              <a:buFont typeface="Arial" panose="020B0604020202020204" pitchFamily="34" charset="0"/>
              <a:buChar char="•"/>
            </a:pPr>
            <a:r>
              <a:rPr lang="en-US" dirty="0"/>
              <a:t>A</a:t>
            </a:r>
            <a:r>
              <a:rPr lang="en-US" dirty="0" smtClean="0"/>
              <a:t>ccountability  transparency &amp; the need for controls</a:t>
            </a:r>
          </a:p>
          <a:p>
            <a:pPr marL="571500" indent="-571500" algn="l">
              <a:buFont typeface="Arial" panose="020B0604020202020204" pitchFamily="34" charset="0"/>
              <a:buChar char="•"/>
            </a:pPr>
            <a:endParaRPr lang="en-US" sz="1500" dirty="0" smtClean="0"/>
          </a:p>
          <a:p>
            <a:pPr marL="571500" indent="-571500" algn="l">
              <a:buFont typeface="Arial" panose="020B0604020202020204" pitchFamily="34" charset="0"/>
              <a:buChar char="•"/>
            </a:pPr>
            <a:r>
              <a:rPr lang="en-US" dirty="0" smtClean="0"/>
              <a:t>Internal controls</a:t>
            </a:r>
          </a:p>
          <a:p>
            <a:pPr marL="571500" indent="-571500" algn="l">
              <a:buFont typeface="Arial" panose="020B0604020202020204" pitchFamily="34" charset="0"/>
              <a:buChar char="•"/>
            </a:pPr>
            <a:endParaRPr lang="en-US" sz="1400" dirty="0" smtClean="0"/>
          </a:p>
          <a:p>
            <a:pPr marL="571500" indent="-571500" algn="l">
              <a:buFont typeface="Arial" panose="020B0604020202020204" pitchFamily="34" charset="0"/>
              <a:buChar char="•"/>
            </a:pPr>
            <a:r>
              <a:rPr lang="en-US" dirty="0" smtClean="0"/>
              <a:t>Resources</a:t>
            </a:r>
          </a:p>
          <a:p>
            <a:endParaRPr lang="en-US" dirty="0" smtClean="0"/>
          </a:p>
          <a:p>
            <a:endParaRPr lang="en-US" dirty="0"/>
          </a:p>
        </p:txBody>
      </p:sp>
      <p:cxnSp>
        <p:nvCxnSpPr>
          <p:cNvPr id="7" name="Straight Connector 6"/>
          <p:cNvCxnSpPr/>
          <p:nvPr/>
        </p:nvCxnSpPr>
        <p:spPr>
          <a:xfrm flipV="1">
            <a:off x="1152525" y="22893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32622BE-8D1C-4D76-A4A2-646407CE97FA}" type="slidenum">
              <a:rPr lang="en-US" smtClean="0"/>
              <a:t>1</a:t>
            </a:fld>
            <a:endParaRPr lang="en-US" dirty="0"/>
          </a:p>
        </p:txBody>
      </p:sp>
    </p:spTree>
    <p:extLst>
      <p:ext uri="{BB962C8B-B14F-4D97-AF65-F5344CB8AC3E}">
        <p14:creationId xmlns:p14="http://schemas.microsoft.com/office/powerpoint/2010/main" val="4144111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54362"/>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2700" dirty="0" smtClean="0"/>
              <a:t/>
            </a:r>
            <a:br>
              <a:rPr lang="en-US" sz="2700" dirty="0" smtClean="0"/>
            </a:br>
            <a:r>
              <a:rPr lang="en-US" sz="1300" dirty="0" smtClean="0"/>
              <a:t/>
            </a:r>
            <a:br>
              <a:rPr lang="en-US" sz="1300" dirty="0" smtClean="0"/>
            </a:br>
            <a:r>
              <a:rPr lang="en-US" sz="6700" dirty="0" smtClean="0"/>
              <a:t>What are student activities?</a:t>
            </a:r>
            <a:r>
              <a:rPr lang="en-US" dirty="0" smtClean="0"/>
              <a:t/>
            </a:r>
            <a:br>
              <a:rPr lang="en-US" dirty="0" smtClean="0"/>
            </a:br>
            <a:endParaRPr lang="en-US" sz="1300" dirty="0"/>
          </a:p>
        </p:txBody>
      </p:sp>
      <p:sp>
        <p:nvSpPr>
          <p:cNvPr id="3" name="Subtitle 2"/>
          <p:cNvSpPr>
            <a:spLocks noGrp="1"/>
          </p:cNvSpPr>
          <p:nvPr>
            <p:ph type="subTitle" idx="1"/>
          </p:nvPr>
        </p:nvSpPr>
        <p:spPr>
          <a:xfrm>
            <a:off x="1143000" y="3724274"/>
            <a:ext cx="6858000" cy="2257426"/>
          </a:xfrm>
        </p:spPr>
        <p:txBody>
          <a:bodyPr>
            <a:normAutofit/>
          </a:bodyPr>
          <a:lstStyle/>
          <a:p>
            <a:endParaRPr lang="en-US" dirty="0" smtClean="0"/>
          </a:p>
          <a:p>
            <a:endParaRPr lang="en-US" dirty="0"/>
          </a:p>
        </p:txBody>
      </p:sp>
      <p:cxnSp>
        <p:nvCxnSpPr>
          <p:cNvPr id="7" name="Straight Connector 6"/>
          <p:cNvCxnSpPr/>
          <p:nvPr/>
        </p:nvCxnSpPr>
        <p:spPr>
          <a:xfrm flipV="1">
            <a:off x="1143000" y="43753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32622BE-8D1C-4D76-A4A2-646407CE97FA}" type="slidenum">
              <a:rPr lang="en-US" smtClean="0"/>
              <a:t>2</a:t>
            </a:fld>
            <a:endParaRPr lang="en-US" dirty="0"/>
          </a:p>
        </p:txBody>
      </p:sp>
    </p:spTree>
    <p:extLst>
      <p:ext uri="{BB962C8B-B14F-4D97-AF65-F5344CB8AC3E}">
        <p14:creationId xmlns:p14="http://schemas.microsoft.com/office/powerpoint/2010/main" val="4288280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smtClean="0"/>
              <a:t>Student activities criteria</a:t>
            </a:r>
            <a:endParaRPr lang="en-US" dirty="0"/>
          </a:p>
        </p:txBody>
      </p:sp>
      <p:sp>
        <p:nvSpPr>
          <p:cNvPr id="5" name="Content Placeholder 4"/>
          <p:cNvSpPr>
            <a:spLocks noGrp="1"/>
          </p:cNvSpPr>
          <p:nvPr>
            <p:ph idx="1"/>
          </p:nvPr>
        </p:nvSpPr>
        <p:spPr/>
        <p:txBody>
          <a:bodyPr>
            <a:normAutofit lnSpcReduction="10000"/>
          </a:bodyPr>
          <a:lstStyle/>
          <a:p>
            <a:r>
              <a:rPr lang="en-US" dirty="0" smtClean="0"/>
              <a:t>Funds support activities based in student organizations.</a:t>
            </a:r>
          </a:p>
          <a:p>
            <a:r>
              <a:rPr lang="en-US" dirty="0" smtClean="0"/>
              <a:t>Students participate in the activities of the organization.</a:t>
            </a:r>
          </a:p>
          <a:p>
            <a:r>
              <a:rPr lang="en-US" dirty="0" smtClean="0"/>
              <a:t>Students are involved in managing and directing the activities.</a:t>
            </a:r>
          </a:p>
          <a:p>
            <a:r>
              <a:rPr lang="en-US" dirty="0" smtClean="0"/>
              <a:t>Approval to disburse monies rests with the student group.</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3</a:t>
            </a:fld>
            <a:endParaRPr lang="en-US" dirty="0"/>
          </a:p>
        </p:txBody>
      </p:sp>
      <p:cxnSp>
        <p:nvCxnSpPr>
          <p:cNvPr id="6" name="Straight Connector 5"/>
          <p:cNvCxnSpPr/>
          <p:nvPr/>
        </p:nvCxnSpPr>
        <p:spPr>
          <a:xfrm flipV="1">
            <a:off x="1143000" y="15844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877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2700" dirty="0" smtClean="0"/>
              <a:t>What are student </a:t>
            </a:r>
            <a:r>
              <a:rPr lang="en-US" sz="2700" dirty="0"/>
              <a:t>a</a:t>
            </a:r>
            <a:r>
              <a:rPr lang="en-US" sz="2700" dirty="0" smtClean="0"/>
              <a:t>ctivities?</a:t>
            </a:r>
            <a:r>
              <a:rPr lang="en-US" dirty="0"/>
              <a:t/>
            </a:r>
            <a:br>
              <a:rPr lang="en-US" dirty="0"/>
            </a:br>
            <a:r>
              <a:rPr lang="en-US" dirty="0" smtClean="0"/>
              <a:t>Typical </a:t>
            </a:r>
            <a:r>
              <a:rPr lang="en-US" smtClean="0"/>
              <a:t>student activities:</a:t>
            </a:r>
            <a:endParaRPr lang="en-US" dirty="0"/>
          </a:p>
        </p:txBody>
      </p:sp>
      <p:sp>
        <p:nvSpPr>
          <p:cNvPr id="5" name="Content Placeholder 4"/>
          <p:cNvSpPr>
            <a:spLocks noGrp="1"/>
          </p:cNvSpPr>
          <p:nvPr>
            <p:ph idx="1"/>
          </p:nvPr>
        </p:nvSpPr>
        <p:spPr/>
        <p:txBody>
          <a:bodyPr>
            <a:normAutofit/>
          </a:bodyPr>
          <a:lstStyle/>
          <a:p>
            <a:pPr marL="457200" lvl="1" indent="0">
              <a:buNone/>
            </a:pPr>
            <a:endParaRPr lang="en-US" sz="1200" dirty="0" smtClean="0"/>
          </a:p>
          <a:p>
            <a:pPr lvl="1"/>
            <a:r>
              <a:rPr lang="en-US" dirty="0" smtClean="0"/>
              <a:t>Classroom fees</a:t>
            </a:r>
          </a:p>
          <a:p>
            <a:pPr lvl="1"/>
            <a:r>
              <a:rPr lang="en-US" dirty="0" smtClean="0"/>
              <a:t>Athletic, student social &amp; performance events</a:t>
            </a:r>
          </a:p>
          <a:p>
            <a:pPr lvl="1"/>
            <a:r>
              <a:rPr lang="en-US" dirty="0" smtClean="0"/>
              <a:t>Student clubs</a:t>
            </a:r>
          </a:p>
          <a:p>
            <a:pPr lvl="1"/>
            <a:r>
              <a:rPr lang="en-US" dirty="0" smtClean="0"/>
              <a:t>Field trips</a:t>
            </a:r>
          </a:p>
          <a:p>
            <a:pPr lvl="1"/>
            <a:r>
              <a:rPr lang="en-US" dirty="0" smtClean="0"/>
              <a:t>Other student curricular and extra-curricular activities</a:t>
            </a:r>
          </a:p>
          <a:p>
            <a:pPr lvl="1"/>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4</a:t>
            </a:fld>
            <a:endParaRPr lang="en-US" dirty="0"/>
          </a:p>
        </p:txBody>
      </p:sp>
      <p:cxnSp>
        <p:nvCxnSpPr>
          <p:cNvPr id="6" name="Straight Connector 5"/>
          <p:cNvCxnSpPr/>
          <p:nvPr/>
        </p:nvCxnSpPr>
        <p:spPr>
          <a:xfrm flipV="1">
            <a:off x="1143000" y="17368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572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1682749"/>
          </a:xfrm>
        </p:spPr>
        <p:txBody>
          <a:bodyPr>
            <a:normAutofit fontScale="90000"/>
          </a:bodyPr>
          <a:lstStyle/>
          <a:p>
            <a:pPr algn="ctr"/>
            <a:r>
              <a:rPr lang="en-US" sz="2700" dirty="0" smtClean="0"/>
              <a:t>What are student activities?</a:t>
            </a:r>
            <a:r>
              <a:rPr lang="en-US" dirty="0" smtClean="0"/>
              <a:t/>
            </a:r>
            <a:br>
              <a:rPr lang="en-US" dirty="0" smtClean="0"/>
            </a:br>
            <a:r>
              <a:rPr lang="en-US" dirty="0" smtClean="0"/>
              <a:t>These are not student activities</a:t>
            </a:r>
            <a:endParaRPr lang="en-US" dirty="0"/>
          </a:p>
        </p:txBody>
      </p:sp>
      <p:sp>
        <p:nvSpPr>
          <p:cNvPr id="5" name="Content Placeholder 4"/>
          <p:cNvSpPr>
            <a:spLocks noGrp="1"/>
          </p:cNvSpPr>
          <p:nvPr>
            <p:ph idx="1"/>
          </p:nvPr>
        </p:nvSpPr>
        <p:spPr>
          <a:xfrm>
            <a:off x="628650" y="2209799"/>
            <a:ext cx="7886700" cy="3967163"/>
          </a:xfrm>
        </p:spPr>
        <p:txBody>
          <a:bodyPr>
            <a:normAutofit fontScale="92500" lnSpcReduction="10000"/>
          </a:bodyPr>
          <a:lstStyle/>
          <a:p>
            <a:pPr marL="0" indent="0">
              <a:buNone/>
            </a:pPr>
            <a:endParaRPr lang="en-US" sz="1200" dirty="0" smtClean="0"/>
          </a:p>
          <a:p>
            <a:pPr lvl="1"/>
            <a:r>
              <a:rPr lang="en-US" dirty="0" smtClean="0"/>
              <a:t>PTA or the activities of other external support organizations.</a:t>
            </a:r>
          </a:p>
          <a:p>
            <a:pPr lvl="1"/>
            <a:r>
              <a:rPr lang="en-US" dirty="0" smtClean="0"/>
              <a:t>Accounting for non-student activities i.e. water cooler funds.</a:t>
            </a:r>
          </a:p>
          <a:p>
            <a:pPr lvl="1"/>
            <a:r>
              <a:rPr lang="en-US" dirty="0" smtClean="0"/>
              <a:t>Activities that are governmentally funded.  (Accounted for as grants).</a:t>
            </a:r>
          </a:p>
          <a:p>
            <a:pPr lvl="1"/>
            <a:r>
              <a:rPr lang="en-US" dirty="0" smtClean="0"/>
              <a:t>Activities funded by private gifts or donations. (Also accounted as grants).</a:t>
            </a:r>
          </a:p>
          <a:p>
            <a:pPr marL="457200" lvl="1" indent="0">
              <a:buNone/>
            </a:pPr>
            <a:endParaRPr lang="en-US" dirty="0" smtClean="0"/>
          </a:p>
          <a:p>
            <a:pPr lvl="1"/>
            <a:endParaRPr lang="en-US" dirty="0" smtClean="0"/>
          </a:p>
          <a:p>
            <a:pPr lvl="1"/>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5</a:t>
            </a:fld>
            <a:endParaRPr lang="en-US" dirty="0"/>
          </a:p>
        </p:txBody>
      </p:sp>
      <p:cxnSp>
        <p:nvCxnSpPr>
          <p:cNvPr id="6" name="Straight Connector 5"/>
          <p:cNvCxnSpPr/>
          <p:nvPr/>
        </p:nvCxnSpPr>
        <p:spPr>
          <a:xfrm flipV="1">
            <a:off x="1143000" y="22036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499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2700" dirty="0" smtClean="0"/>
              <a:t>What are student activities?</a:t>
            </a:r>
            <a:r>
              <a:rPr lang="en-US" dirty="0" smtClean="0"/>
              <a:t/>
            </a:r>
            <a:br>
              <a:rPr lang="en-US" dirty="0" smtClean="0"/>
            </a:br>
            <a:r>
              <a:rPr lang="en-US" sz="3200" dirty="0" smtClean="0"/>
              <a:t>FLOW CHART</a:t>
            </a:r>
            <a:endParaRPr lang="en-US" sz="3200" dirty="0"/>
          </a:p>
        </p:txBody>
      </p:sp>
      <p:pic>
        <p:nvPicPr>
          <p:cNvPr id="2" name="Content Placeholder 1"/>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948" t="5983" r="4149" b="2298"/>
          <a:stretch/>
        </p:blipFill>
        <p:spPr>
          <a:xfrm>
            <a:off x="1400174" y="1362075"/>
            <a:ext cx="6409257" cy="4838700"/>
          </a:xfrm>
        </p:spPr>
      </p:pic>
      <p:sp>
        <p:nvSpPr>
          <p:cNvPr id="3" name="Slide Number Placeholder 2"/>
          <p:cNvSpPr>
            <a:spLocks noGrp="1"/>
          </p:cNvSpPr>
          <p:nvPr>
            <p:ph type="sldNum" sz="quarter" idx="12"/>
          </p:nvPr>
        </p:nvSpPr>
        <p:spPr/>
        <p:txBody>
          <a:bodyPr/>
          <a:lstStyle/>
          <a:p>
            <a:fld id="{332622BE-8D1C-4D76-A4A2-646407CE97FA}" type="slidenum">
              <a:rPr lang="en-US" smtClean="0"/>
              <a:t>6</a:t>
            </a:fld>
            <a:endParaRPr lang="en-US" dirty="0"/>
          </a:p>
        </p:txBody>
      </p:sp>
    </p:spTree>
    <p:extLst>
      <p:ext uri="{BB962C8B-B14F-4D97-AF65-F5344CB8AC3E}">
        <p14:creationId xmlns:p14="http://schemas.microsoft.com/office/powerpoint/2010/main" val="398860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2700" dirty="0" smtClean="0"/>
              <a:t>What are student activities?</a:t>
            </a:r>
            <a:r>
              <a:rPr lang="en-US" dirty="0" smtClean="0"/>
              <a:t/>
            </a:r>
            <a:br>
              <a:rPr lang="en-US" dirty="0" smtClean="0"/>
            </a:br>
            <a:r>
              <a:rPr lang="en-US" dirty="0" smtClean="0"/>
              <a:t>DECIDING FACTORS</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How were the funds obtained?</a:t>
            </a:r>
          </a:p>
          <a:p>
            <a:r>
              <a:rPr lang="en-US" dirty="0" smtClean="0"/>
              <a:t>Do the funds support activities that are based in student organizations?</a:t>
            </a:r>
          </a:p>
          <a:p>
            <a:r>
              <a:rPr lang="en-US" dirty="0" smtClean="0"/>
              <a:t>Are students participating in the activities?</a:t>
            </a:r>
          </a:p>
          <a:p>
            <a:r>
              <a:rPr lang="en-US" dirty="0" smtClean="0"/>
              <a:t>Does the approval to disburse monies from the activity rest with the student group or with a district employee?</a:t>
            </a:r>
          </a:p>
          <a:p>
            <a:r>
              <a:rPr lang="en-US" dirty="0" smtClean="0"/>
              <a:t>How are decisions documented on the use of the funds?</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7</a:t>
            </a:fld>
            <a:endParaRPr lang="en-US" dirty="0"/>
          </a:p>
        </p:txBody>
      </p:sp>
      <p:cxnSp>
        <p:nvCxnSpPr>
          <p:cNvPr id="6" name="Straight Connector 5"/>
          <p:cNvCxnSpPr/>
          <p:nvPr/>
        </p:nvCxnSpPr>
        <p:spPr>
          <a:xfrm flipV="1">
            <a:off x="1143000" y="161307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4808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54362"/>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2700" dirty="0" smtClean="0"/>
              <a:t/>
            </a:r>
            <a:br>
              <a:rPr lang="en-US" sz="2700" dirty="0" smtClean="0"/>
            </a:br>
            <a:r>
              <a:rPr lang="en-US" sz="1300" dirty="0" smtClean="0"/>
              <a:t/>
            </a:r>
            <a:br>
              <a:rPr lang="en-US" sz="1300" dirty="0" smtClean="0"/>
            </a:br>
            <a:r>
              <a:rPr lang="en-US" sz="6700" dirty="0" smtClean="0"/>
              <a:t>Accountability, transparency and the need for controls</a:t>
            </a:r>
            <a:r>
              <a:rPr lang="en-US" dirty="0" smtClean="0"/>
              <a:t/>
            </a:r>
            <a:br>
              <a:rPr lang="en-US" dirty="0" smtClean="0"/>
            </a:br>
            <a:endParaRPr lang="en-US" sz="1300" dirty="0"/>
          </a:p>
        </p:txBody>
      </p:sp>
      <p:sp>
        <p:nvSpPr>
          <p:cNvPr id="3" name="Subtitle 2"/>
          <p:cNvSpPr>
            <a:spLocks noGrp="1"/>
          </p:cNvSpPr>
          <p:nvPr>
            <p:ph type="subTitle" idx="1"/>
          </p:nvPr>
        </p:nvSpPr>
        <p:spPr>
          <a:xfrm>
            <a:off x="1143000" y="3724274"/>
            <a:ext cx="6858000" cy="2257426"/>
          </a:xfrm>
        </p:spPr>
        <p:txBody>
          <a:bodyPr>
            <a:normAutofit/>
          </a:bodyPr>
          <a:lstStyle/>
          <a:p>
            <a:endParaRPr lang="en-US" dirty="0" smtClean="0"/>
          </a:p>
          <a:p>
            <a:endParaRPr lang="en-US" dirty="0"/>
          </a:p>
        </p:txBody>
      </p:sp>
      <p:cxnSp>
        <p:nvCxnSpPr>
          <p:cNvPr id="7" name="Straight Connector 6"/>
          <p:cNvCxnSpPr/>
          <p:nvPr/>
        </p:nvCxnSpPr>
        <p:spPr>
          <a:xfrm flipV="1">
            <a:off x="1143000" y="43753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32622BE-8D1C-4D76-A4A2-646407CE97FA}" type="slidenum">
              <a:rPr lang="en-US" smtClean="0"/>
              <a:t>8</a:t>
            </a:fld>
            <a:endParaRPr lang="en-US" dirty="0"/>
          </a:p>
        </p:txBody>
      </p:sp>
    </p:spTree>
    <p:extLst>
      <p:ext uri="{BB962C8B-B14F-4D97-AF65-F5344CB8AC3E}">
        <p14:creationId xmlns:p14="http://schemas.microsoft.com/office/powerpoint/2010/main" val="97436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2700" dirty="0" smtClean="0"/>
              <a:t>Accountability transparency &amp; controls</a:t>
            </a:r>
            <a:r>
              <a:rPr lang="en-US" dirty="0" smtClean="0"/>
              <a:t/>
            </a:r>
            <a:br>
              <a:rPr lang="en-US" dirty="0" smtClean="0"/>
            </a:br>
            <a:r>
              <a:rPr lang="en-US" dirty="0"/>
              <a:t> </a:t>
            </a:r>
            <a:r>
              <a:rPr lang="en-US" dirty="0" smtClean="0"/>
              <a:t>Why accountability?</a:t>
            </a:r>
            <a:endParaRPr lang="en-US" dirty="0"/>
          </a:p>
        </p:txBody>
      </p:sp>
      <p:sp>
        <p:nvSpPr>
          <p:cNvPr id="5" name="Content Placeholder 4"/>
          <p:cNvSpPr>
            <a:spLocks noGrp="1"/>
          </p:cNvSpPr>
          <p:nvPr>
            <p:ph idx="1"/>
          </p:nvPr>
        </p:nvSpPr>
        <p:spPr>
          <a:xfrm>
            <a:off x="523875" y="1978025"/>
            <a:ext cx="7886700" cy="4351338"/>
          </a:xfrm>
        </p:spPr>
        <p:txBody>
          <a:bodyPr>
            <a:normAutofit/>
          </a:bodyPr>
          <a:lstStyle/>
          <a:p>
            <a:r>
              <a:rPr lang="en-US" dirty="0" smtClean="0"/>
              <a:t>The people’s right to know</a:t>
            </a:r>
          </a:p>
          <a:p>
            <a:r>
              <a:rPr lang="en-US" dirty="0" smtClean="0"/>
              <a:t>Government officials are responsible to citizenry for their decisions and actions.</a:t>
            </a:r>
          </a:p>
          <a:p>
            <a:r>
              <a:rPr lang="en-US" dirty="0" smtClean="0"/>
              <a:t>Transparency requires that the decisions and actions of those in government are open to public scrutiny and that the public has a right to access such information.</a:t>
            </a:r>
          </a:p>
          <a:p>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9</a:t>
            </a:fld>
            <a:endParaRPr lang="en-US" dirty="0"/>
          </a:p>
        </p:txBody>
      </p:sp>
      <p:cxnSp>
        <p:nvCxnSpPr>
          <p:cNvPr id="6" name="Straight Connector 5"/>
          <p:cNvCxnSpPr/>
          <p:nvPr/>
        </p:nvCxnSpPr>
        <p:spPr>
          <a:xfrm flipV="1">
            <a:off x="1143000" y="17368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499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187574"/>
          </a:xfrm>
        </p:spPr>
        <p:txBody>
          <a:bodyPr>
            <a:normAutofit fontScale="90000"/>
          </a:bodyPr>
          <a:lstStyle/>
          <a:p>
            <a:pPr algn="ctr"/>
            <a:r>
              <a:rPr lang="en-US" sz="2700" dirty="0" smtClean="0"/>
              <a:t>Accountability transparency &amp; controls</a:t>
            </a:r>
            <a:r>
              <a:rPr lang="en-US" dirty="0" smtClean="0"/>
              <a:t/>
            </a:r>
            <a:br>
              <a:rPr lang="en-US" dirty="0" smtClean="0"/>
            </a:br>
            <a:r>
              <a:rPr lang="en-US" dirty="0" smtClean="0"/>
              <a:t>Accountability for </a:t>
            </a:r>
            <a:r>
              <a:rPr lang="en-US" dirty="0"/>
              <a:t>s</a:t>
            </a:r>
            <a:r>
              <a:rPr lang="en-US" dirty="0" smtClean="0"/>
              <a:t>tudent activities comes from…</a:t>
            </a:r>
            <a:endParaRPr lang="en-US" dirty="0"/>
          </a:p>
        </p:txBody>
      </p:sp>
      <p:sp>
        <p:nvSpPr>
          <p:cNvPr id="5" name="Content Placeholder 4"/>
          <p:cNvSpPr>
            <a:spLocks noGrp="1"/>
          </p:cNvSpPr>
          <p:nvPr>
            <p:ph idx="1"/>
          </p:nvPr>
        </p:nvSpPr>
        <p:spPr>
          <a:xfrm>
            <a:off x="523875" y="2428876"/>
            <a:ext cx="7886700" cy="4181474"/>
          </a:xfrm>
        </p:spPr>
        <p:txBody>
          <a:bodyPr>
            <a:normAutofit lnSpcReduction="10000"/>
          </a:bodyPr>
          <a:lstStyle/>
          <a:p>
            <a:r>
              <a:rPr lang="en-US" dirty="0" smtClean="0"/>
              <a:t>Oregon Administrative Rules </a:t>
            </a:r>
            <a:r>
              <a:rPr lang="en-US" dirty="0" smtClean="0">
                <a:solidFill>
                  <a:schemeClr val="accent5">
                    <a:lumMod val="75000"/>
                  </a:schemeClr>
                </a:solidFill>
              </a:rPr>
              <a:t>(OAR)</a:t>
            </a:r>
          </a:p>
          <a:p>
            <a:r>
              <a:rPr lang="en-US" dirty="0" smtClean="0"/>
              <a:t>Oregon Department of Education </a:t>
            </a:r>
            <a:r>
              <a:rPr lang="en-US" dirty="0" smtClean="0">
                <a:solidFill>
                  <a:schemeClr val="accent5">
                    <a:lumMod val="75000"/>
                  </a:schemeClr>
                </a:solidFill>
              </a:rPr>
              <a:t>(ODE)</a:t>
            </a:r>
          </a:p>
          <a:p>
            <a:r>
              <a:rPr lang="en-US" dirty="0" smtClean="0"/>
              <a:t>Generally accepted accounting principles </a:t>
            </a:r>
            <a:r>
              <a:rPr lang="en-US" dirty="0" smtClean="0">
                <a:solidFill>
                  <a:schemeClr val="accent5">
                    <a:lumMod val="75000"/>
                  </a:schemeClr>
                </a:solidFill>
              </a:rPr>
              <a:t>(GAAP)</a:t>
            </a:r>
            <a:r>
              <a:rPr lang="en-US" dirty="0" smtClean="0"/>
              <a:t>.</a:t>
            </a:r>
          </a:p>
          <a:p>
            <a:r>
              <a:rPr lang="en-US" dirty="0" smtClean="0"/>
              <a:t>Internal control frameworks that protect from loss, theft or mis-use of funds.</a:t>
            </a:r>
          </a:p>
          <a:p>
            <a:pPr marL="0" indent="0" algn="ctr">
              <a:buNone/>
            </a:pPr>
            <a:r>
              <a:rPr lang="en-US" sz="2400" dirty="0" smtClean="0"/>
              <a:t>(see accountability resources on last slide)</a:t>
            </a:r>
          </a:p>
          <a:p>
            <a:endParaRPr lang="en-US" dirty="0" smtClean="0"/>
          </a:p>
          <a:p>
            <a:endParaRPr lang="en-US" dirty="0" smtClean="0"/>
          </a:p>
          <a:p>
            <a:pPr marL="0" indent="0">
              <a:buNone/>
            </a:pPr>
            <a:endParaRPr lang="en-US" dirty="0" smtClean="0"/>
          </a:p>
        </p:txBody>
      </p:sp>
      <p:sp>
        <p:nvSpPr>
          <p:cNvPr id="3" name="Slide Number Placeholder 2"/>
          <p:cNvSpPr>
            <a:spLocks noGrp="1"/>
          </p:cNvSpPr>
          <p:nvPr>
            <p:ph type="sldNum" sz="quarter" idx="12"/>
          </p:nvPr>
        </p:nvSpPr>
        <p:spPr/>
        <p:txBody>
          <a:bodyPr/>
          <a:lstStyle/>
          <a:p>
            <a:fld id="{332622BE-8D1C-4D76-A4A2-646407CE97FA}" type="slidenum">
              <a:rPr lang="en-US" smtClean="0"/>
              <a:t>10</a:t>
            </a:fld>
            <a:endParaRPr lang="en-US" dirty="0"/>
          </a:p>
        </p:txBody>
      </p:sp>
      <p:cxnSp>
        <p:nvCxnSpPr>
          <p:cNvPr id="6" name="Straight Connector 5"/>
          <p:cNvCxnSpPr/>
          <p:nvPr/>
        </p:nvCxnSpPr>
        <p:spPr>
          <a:xfrm flipV="1">
            <a:off x="1143000" y="23464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982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sz="2700" dirty="0" smtClean="0"/>
              <a:t>Accountability transparency &amp; controls</a:t>
            </a:r>
            <a:r>
              <a:rPr lang="en-US" dirty="0" smtClean="0"/>
              <a:t/>
            </a:r>
            <a:br>
              <a:rPr lang="en-US" dirty="0" smtClean="0"/>
            </a:br>
            <a:r>
              <a:rPr lang="en-US" dirty="0" smtClean="0"/>
              <a:t>Who “owns” the student activity funds?  </a:t>
            </a:r>
            <a:endParaRPr lang="en-US" dirty="0"/>
          </a:p>
        </p:txBody>
      </p:sp>
      <p:sp>
        <p:nvSpPr>
          <p:cNvPr id="5" name="Content Placeholder 4"/>
          <p:cNvSpPr>
            <a:spLocks noGrp="1"/>
          </p:cNvSpPr>
          <p:nvPr>
            <p:ph idx="1"/>
          </p:nvPr>
        </p:nvSpPr>
        <p:spPr>
          <a:xfrm>
            <a:off x="523875" y="2190749"/>
            <a:ext cx="7886700" cy="4138613"/>
          </a:xfrm>
        </p:spPr>
        <p:txBody>
          <a:bodyPr>
            <a:normAutofit fontScale="77500" lnSpcReduction="20000"/>
          </a:bodyPr>
          <a:lstStyle/>
          <a:p>
            <a:r>
              <a:rPr lang="en-US" dirty="0" smtClean="0"/>
              <a:t>Answer:  the District owns them…</a:t>
            </a:r>
          </a:p>
          <a:p>
            <a:r>
              <a:rPr lang="en-US" dirty="0" smtClean="0"/>
              <a:t>Student activity funds belong to the District, are used to support District co-curricular and extracurricular activities, and are administered by the District.</a:t>
            </a:r>
          </a:p>
          <a:p>
            <a:r>
              <a:rPr lang="en-US" dirty="0" smtClean="0"/>
              <a:t>Initial authorization to expend student activity fund monies rests with the school board (i.e. these funds are required to be budgeted by law).</a:t>
            </a:r>
          </a:p>
          <a:p>
            <a:r>
              <a:rPr lang="en-US" dirty="0" smtClean="0"/>
              <a:t>District employees and students ultimately determine how District activity fund monies are expended – in accordance with </a:t>
            </a:r>
            <a:r>
              <a:rPr lang="en-US" dirty="0"/>
              <a:t>a</a:t>
            </a:r>
            <a:r>
              <a:rPr lang="en-US" dirty="0" smtClean="0"/>
              <a:t>ll applicable rules, regulations and accounting standards.</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11</a:t>
            </a:fld>
            <a:endParaRPr lang="en-US" dirty="0"/>
          </a:p>
        </p:txBody>
      </p:sp>
      <p:cxnSp>
        <p:nvCxnSpPr>
          <p:cNvPr id="6" name="Straight Connector 5"/>
          <p:cNvCxnSpPr/>
          <p:nvPr/>
        </p:nvCxnSpPr>
        <p:spPr>
          <a:xfrm flipV="1">
            <a:off x="1143000" y="199407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4290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1730374"/>
          </a:xfrm>
        </p:spPr>
        <p:txBody>
          <a:bodyPr>
            <a:normAutofit fontScale="90000"/>
          </a:bodyPr>
          <a:lstStyle/>
          <a:p>
            <a:pPr algn="ctr"/>
            <a:r>
              <a:rPr lang="en-US" sz="2700" dirty="0" smtClean="0"/>
              <a:t>Accountability transparency &amp; controls</a:t>
            </a:r>
            <a:r>
              <a:rPr lang="en-US" dirty="0" smtClean="0"/>
              <a:t/>
            </a:r>
            <a:br>
              <a:rPr lang="en-US" dirty="0" smtClean="0"/>
            </a:br>
            <a:r>
              <a:rPr lang="en-US" dirty="0" smtClean="0"/>
              <a:t>Oregon Administrative Rules (OARs) for student activity funds</a:t>
            </a:r>
            <a:endParaRPr lang="en-US" dirty="0"/>
          </a:p>
        </p:txBody>
      </p:sp>
      <p:sp>
        <p:nvSpPr>
          <p:cNvPr id="5" name="Content Placeholder 4"/>
          <p:cNvSpPr>
            <a:spLocks noGrp="1"/>
          </p:cNvSpPr>
          <p:nvPr>
            <p:ph idx="1"/>
          </p:nvPr>
        </p:nvSpPr>
        <p:spPr>
          <a:xfrm>
            <a:off x="523875" y="2590799"/>
            <a:ext cx="7886700" cy="3738563"/>
          </a:xfrm>
        </p:spPr>
        <p:txBody>
          <a:bodyPr>
            <a:normAutofit fontScale="92500" lnSpcReduction="20000"/>
          </a:bodyPr>
          <a:lstStyle/>
          <a:p>
            <a:r>
              <a:rPr lang="en-US" dirty="0" smtClean="0"/>
              <a:t>All money raised or collected by and/or for school-approved student groups, excluding money budgeted in the general fund.  </a:t>
            </a:r>
            <a:r>
              <a:rPr lang="en-US" dirty="0" smtClean="0">
                <a:solidFill>
                  <a:schemeClr val="accent5">
                    <a:lumMod val="75000"/>
                  </a:schemeClr>
                </a:solidFill>
              </a:rPr>
              <a:t>OAR 581-022-0102 (47)</a:t>
            </a:r>
          </a:p>
          <a:p>
            <a:r>
              <a:rPr lang="en-US" dirty="0" smtClean="0"/>
              <a:t>The school district shall prescribe the purposes for which student activity funds may be obtained and used and the role of students in management and expenditure of funds.  </a:t>
            </a:r>
            <a:r>
              <a:rPr lang="en-US" dirty="0" smtClean="0">
                <a:solidFill>
                  <a:schemeClr val="accent5">
                    <a:lumMod val="75000"/>
                  </a:schemeClr>
                </a:solidFill>
              </a:rPr>
              <a:t>OAR 581-022-1660 (2)</a:t>
            </a:r>
            <a:r>
              <a:rPr lang="en-US" dirty="0" smtClean="0"/>
              <a:t> </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12</a:t>
            </a:fld>
            <a:endParaRPr lang="en-US" dirty="0"/>
          </a:p>
        </p:txBody>
      </p:sp>
      <p:cxnSp>
        <p:nvCxnSpPr>
          <p:cNvPr id="6" name="Straight Connector 5"/>
          <p:cNvCxnSpPr/>
          <p:nvPr/>
        </p:nvCxnSpPr>
        <p:spPr>
          <a:xfrm flipV="1">
            <a:off x="1143000" y="24607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993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087562"/>
          </a:xfrm>
        </p:spPr>
        <p:txBody>
          <a:bodyPr>
            <a:normAutofit/>
          </a:bodyPr>
          <a:lstStyle/>
          <a:p>
            <a:r>
              <a:rPr lang="en-US" sz="6700" dirty="0" smtClean="0"/>
              <a:t>Internal controls for student activities</a:t>
            </a:r>
            <a:endParaRPr lang="en-US" sz="1300" dirty="0"/>
          </a:p>
        </p:txBody>
      </p:sp>
      <p:sp>
        <p:nvSpPr>
          <p:cNvPr id="3" name="Subtitle 2"/>
          <p:cNvSpPr>
            <a:spLocks noGrp="1"/>
          </p:cNvSpPr>
          <p:nvPr>
            <p:ph type="subTitle" idx="1"/>
          </p:nvPr>
        </p:nvSpPr>
        <p:spPr>
          <a:xfrm>
            <a:off x="1143000" y="3724274"/>
            <a:ext cx="6858000" cy="2257426"/>
          </a:xfrm>
        </p:spPr>
        <p:txBody>
          <a:bodyPr>
            <a:normAutofit/>
          </a:bodyPr>
          <a:lstStyle/>
          <a:p>
            <a:endParaRPr lang="en-US" dirty="0" smtClean="0"/>
          </a:p>
          <a:p>
            <a:endParaRPr lang="en-US" dirty="0"/>
          </a:p>
        </p:txBody>
      </p:sp>
      <p:cxnSp>
        <p:nvCxnSpPr>
          <p:cNvPr id="7" name="Straight Connector 6"/>
          <p:cNvCxnSpPr/>
          <p:nvPr/>
        </p:nvCxnSpPr>
        <p:spPr>
          <a:xfrm flipV="1">
            <a:off x="1143000" y="36990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32622BE-8D1C-4D76-A4A2-646407CE97FA}" type="slidenum">
              <a:rPr lang="en-US" smtClean="0"/>
              <a:t>13</a:t>
            </a:fld>
            <a:endParaRPr lang="en-US" dirty="0"/>
          </a:p>
        </p:txBody>
      </p:sp>
    </p:spTree>
    <p:extLst>
      <p:ext uri="{BB962C8B-B14F-4D97-AF65-F5344CB8AC3E}">
        <p14:creationId xmlns:p14="http://schemas.microsoft.com/office/powerpoint/2010/main" val="1487680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fontScale="90000"/>
          </a:bodyPr>
          <a:lstStyle/>
          <a:p>
            <a:pPr algn="ctr"/>
            <a:r>
              <a:rPr lang="en-US" sz="2700" dirty="0" smtClean="0"/>
              <a:t>Internal controls</a:t>
            </a:r>
            <a:r>
              <a:rPr lang="en-US" dirty="0" smtClean="0"/>
              <a:t/>
            </a:r>
            <a:br>
              <a:rPr lang="en-US" dirty="0" smtClean="0"/>
            </a:br>
            <a:r>
              <a:rPr lang="en-US" dirty="0" smtClean="0"/>
              <a:t>DDSD control areas for student activities</a:t>
            </a:r>
            <a:endParaRPr lang="en-US" dirty="0"/>
          </a:p>
        </p:txBody>
      </p:sp>
      <p:sp>
        <p:nvSpPr>
          <p:cNvPr id="5" name="Content Placeholder 4"/>
          <p:cNvSpPr>
            <a:spLocks noGrp="1"/>
          </p:cNvSpPr>
          <p:nvPr>
            <p:ph idx="1"/>
          </p:nvPr>
        </p:nvSpPr>
        <p:spPr>
          <a:xfrm>
            <a:off x="523875" y="2590799"/>
            <a:ext cx="7886700" cy="3738563"/>
          </a:xfrm>
        </p:spPr>
        <p:txBody>
          <a:bodyPr/>
          <a:lstStyle/>
          <a:p>
            <a:r>
              <a:rPr lang="en-US" dirty="0" smtClean="0"/>
              <a:t>Accounting – general ledger controls</a:t>
            </a:r>
          </a:p>
          <a:p>
            <a:r>
              <a:rPr lang="en-US" dirty="0" smtClean="0"/>
              <a:t>Receipts</a:t>
            </a:r>
          </a:p>
          <a:p>
            <a:r>
              <a:rPr lang="en-US" dirty="0" smtClean="0"/>
              <a:t>Disbursements</a:t>
            </a:r>
          </a:p>
          <a:p>
            <a:r>
              <a:rPr lang="en-US" dirty="0" smtClean="0"/>
              <a:t>Bank reconciliations, monthly reporting</a:t>
            </a:r>
          </a:p>
          <a:p>
            <a:r>
              <a:rPr lang="en-US" dirty="0" smtClean="0"/>
              <a:t>External audits (agreed-upon procedures)</a:t>
            </a:r>
          </a:p>
          <a:p>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14</a:t>
            </a:fld>
            <a:endParaRPr lang="en-US" dirty="0"/>
          </a:p>
        </p:txBody>
      </p:sp>
      <p:cxnSp>
        <p:nvCxnSpPr>
          <p:cNvPr id="6" name="Straight Connector 5"/>
          <p:cNvCxnSpPr/>
          <p:nvPr/>
        </p:nvCxnSpPr>
        <p:spPr>
          <a:xfrm flipV="1">
            <a:off x="1143000" y="24226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8763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Accounting controls</a:t>
            </a:r>
            <a:endParaRPr lang="en-US" dirty="0"/>
          </a:p>
        </p:txBody>
      </p:sp>
      <p:sp>
        <p:nvSpPr>
          <p:cNvPr id="5" name="Content Placeholder 4"/>
          <p:cNvSpPr>
            <a:spLocks noGrp="1"/>
          </p:cNvSpPr>
          <p:nvPr>
            <p:ph idx="1"/>
          </p:nvPr>
        </p:nvSpPr>
        <p:spPr>
          <a:xfrm>
            <a:off x="523875" y="2466975"/>
            <a:ext cx="7886700" cy="3862387"/>
          </a:xfrm>
        </p:spPr>
        <p:txBody>
          <a:bodyPr/>
          <a:lstStyle/>
          <a:p>
            <a:r>
              <a:rPr lang="en-US" dirty="0" smtClean="0"/>
              <a:t>Negative balances:  </a:t>
            </a:r>
          </a:p>
          <a:p>
            <a:pPr lvl="1"/>
            <a:r>
              <a:rPr lang="en-US" dirty="0" smtClean="0"/>
              <a:t>Generally the accounts should not have negative balances.</a:t>
            </a:r>
          </a:p>
          <a:p>
            <a:pPr lvl="1"/>
            <a:r>
              <a:rPr lang="en-US" dirty="0" smtClean="0"/>
              <a:t>If a fund should go negative there should be a written plan approved by the principal for how the fund will be positive before year end.</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15</a:t>
            </a:fld>
            <a:endParaRPr lang="en-US" dirty="0"/>
          </a:p>
        </p:txBody>
      </p:sp>
      <p:cxnSp>
        <p:nvCxnSpPr>
          <p:cNvPr id="6" name="Straight Connector 5"/>
          <p:cNvCxnSpPr/>
          <p:nvPr/>
        </p:nvCxnSpPr>
        <p:spPr>
          <a:xfrm flipV="1">
            <a:off x="1143000" y="218457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186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Accounting controls</a:t>
            </a:r>
            <a:endParaRPr lang="en-US" dirty="0"/>
          </a:p>
        </p:txBody>
      </p:sp>
      <p:sp>
        <p:nvSpPr>
          <p:cNvPr id="5" name="Content Placeholder 4"/>
          <p:cNvSpPr>
            <a:spLocks noGrp="1"/>
          </p:cNvSpPr>
          <p:nvPr>
            <p:ph idx="1"/>
          </p:nvPr>
        </p:nvSpPr>
        <p:spPr>
          <a:xfrm>
            <a:off x="523875" y="2590799"/>
            <a:ext cx="7886700" cy="3738563"/>
          </a:xfrm>
        </p:spPr>
        <p:txBody>
          <a:bodyPr/>
          <a:lstStyle/>
          <a:p>
            <a:r>
              <a:rPr lang="en-US" dirty="0" smtClean="0"/>
              <a:t>Inactive accounts should be closed after determining the appropriate way to spend the remaining fund balance.</a:t>
            </a:r>
          </a:p>
          <a:p>
            <a:r>
              <a:rPr lang="en-US" dirty="0" smtClean="0"/>
              <a:t>Adjustments and transfers should be documented with signed approval by the principal prior to entry.</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16</a:t>
            </a:fld>
            <a:endParaRPr lang="en-US" dirty="0"/>
          </a:p>
        </p:txBody>
      </p:sp>
      <p:cxnSp>
        <p:nvCxnSpPr>
          <p:cNvPr id="6" name="Straight Connector 5"/>
          <p:cNvCxnSpPr/>
          <p:nvPr/>
        </p:nvCxnSpPr>
        <p:spPr>
          <a:xfrm flipV="1">
            <a:off x="1143000" y="21940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275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Accounting controls</a:t>
            </a:r>
            <a:endParaRPr lang="en-US" dirty="0"/>
          </a:p>
        </p:txBody>
      </p:sp>
      <p:sp>
        <p:nvSpPr>
          <p:cNvPr id="5" name="Content Placeholder 4"/>
          <p:cNvSpPr>
            <a:spLocks noGrp="1"/>
          </p:cNvSpPr>
          <p:nvPr>
            <p:ph idx="1"/>
          </p:nvPr>
        </p:nvSpPr>
        <p:spPr>
          <a:xfrm>
            <a:off x="523875" y="2590799"/>
            <a:ext cx="7886700" cy="3738563"/>
          </a:xfrm>
        </p:spPr>
        <p:txBody>
          <a:bodyPr/>
          <a:lstStyle/>
          <a:p>
            <a:r>
              <a:rPr lang="en-US" dirty="0" smtClean="0"/>
              <a:t>Accounts that do not relate to students should be closed.  </a:t>
            </a:r>
          </a:p>
          <a:p>
            <a:r>
              <a:rPr lang="en-US" dirty="0" smtClean="0"/>
              <a:t>Staff activities, teacher appreciation items, or other activities that do not meet the criteria should not be accounted for in the student activities fund.</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17</a:t>
            </a:fld>
            <a:endParaRPr lang="en-US" dirty="0"/>
          </a:p>
        </p:txBody>
      </p:sp>
      <p:cxnSp>
        <p:nvCxnSpPr>
          <p:cNvPr id="6" name="Straight Connector 5"/>
          <p:cNvCxnSpPr/>
          <p:nvPr/>
        </p:nvCxnSpPr>
        <p:spPr>
          <a:xfrm flipV="1">
            <a:off x="1143000" y="21750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543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7"/>
            <a:ext cx="7886700" cy="1635124"/>
          </a:xfrm>
        </p:spPr>
        <p:txBody>
          <a:bodyPr>
            <a:normAutofit/>
          </a:bodyPr>
          <a:lstStyle/>
          <a:p>
            <a:pPr algn="ctr"/>
            <a:r>
              <a:rPr lang="en-US" sz="2700" dirty="0" smtClean="0"/>
              <a:t>Internal controls</a:t>
            </a:r>
            <a:r>
              <a:rPr lang="en-US" dirty="0" smtClean="0"/>
              <a:t/>
            </a:r>
            <a:br>
              <a:rPr lang="en-US" dirty="0" smtClean="0"/>
            </a:br>
            <a:r>
              <a:rPr lang="en-US" dirty="0" smtClean="0"/>
              <a:t>Receipts</a:t>
            </a:r>
            <a:endParaRPr lang="en-US" dirty="0"/>
          </a:p>
        </p:txBody>
      </p:sp>
      <p:sp>
        <p:nvSpPr>
          <p:cNvPr id="5" name="Content Placeholder 4"/>
          <p:cNvSpPr>
            <a:spLocks noGrp="1"/>
          </p:cNvSpPr>
          <p:nvPr>
            <p:ph idx="1"/>
          </p:nvPr>
        </p:nvSpPr>
        <p:spPr>
          <a:xfrm>
            <a:off x="523875" y="2000251"/>
            <a:ext cx="7886700" cy="4329111"/>
          </a:xfrm>
        </p:spPr>
        <p:txBody>
          <a:bodyPr>
            <a:normAutofit/>
          </a:bodyPr>
          <a:lstStyle/>
          <a:p>
            <a:r>
              <a:rPr lang="en-US" dirty="0" smtClean="0"/>
              <a:t>Receipts must be issued whenever money is turned in.  Each transaction is an exchange where the receipt is traded for the money.</a:t>
            </a:r>
          </a:p>
          <a:p>
            <a:r>
              <a:rPr lang="en-US" dirty="0" smtClean="0"/>
              <a:t>Only pre-numbered receipts issued by the District Office should be used.</a:t>
            </a:r>
          </a:p>
          <a:p>
            <a:pPr marL="0" indent="0">
              <a:buNone/>
            </a:pP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18</a:t>
            </a:fld>
            <a:endParaRPr lang="en-US" dirty="0"/>
          </a:p>
        </p:txBody>
      </p:sp>
      <p:cxnSp>
        <p:nvCxnSpPr>
          <p:cNvPr id="6" name="Straight Connector 5"/>
          <p:cNvCxnSpPr/>
          <p:nvPr/>
        </p:nvCxnSpPr>
        <p:spPr>
          <a:xfrm flipV="1">
            <a:off x="1143000" y="18511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173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7"/>
            <a:ext cx="7886700" cy="1635124"/>
          </a:xfrm>
        </p:spPr>
        <p:txBody>
          <a:bodyPr>
            <a:normAutofit/>
          </a:bodyPr>
          <a:lstStyle/>
          <a:p>
            <a:pPr algn="ctr"/>
            <a:r>
              <a:rPr lang="en-US" sz="2700" dirty="0" smtClean="0"/>
              <a:t>Internal controls</a:t>
            </a:r>
            <a:r>
              <a:rPr lang="en-US" dirty="0" smtClean="0"/>
              <a:t/>
            </a:r>
            <a:br>
              <a:rPr lang="en-US" dirty="0" smtClean="0"/>
            </a:br>
            <a:r>
              <a:rPr lang="en-US" dirty="0" smtClean="0"/>
              <a:t>Receipts</a:t>
            </a:r>
            <a:endParaRPr lang="en-US" dirty="0"/>
          </a:p>
        </p:txBody>
      </p:sp>
      <p:sp>
        <p:nvSpPr>
          <p:cNvPr id="5" name="Content Placeholder 4"/>
          <p:cNvSpPr>
            <a:spLocks noGrp="1"/>
          </p:cNvSpPr>
          <p:nvPr>
            <p:ph idx="1"/>
          </p:nvPr>
        </p:nvSpPr>
        <p:spPr>
          <a:xfrm>
            <a:off x="523875" y="2000251"/>
            <a:ext cx="7886700" cy="4329111"/>
          </a:xfrm>
        </p:spPr>
        <p:txBody>
          <a:bodyPr>
            <a:normAutofit lnSpcReduction="10000"/>
          </a:bodyPr>
          <a:lstStyle/>
          <a:p>
            <a:r>
              <a:rPr lang="en-US" dirty="0" smtClean="0"/>
              <a:t>Funds should be deposited daily, and must be deposited at least weekly, or whenever the amount exceeds $500.</a:t>
            </a:r>
          </a:p>
          <a:p>
            <a:r>
              <a:rPr lang="en-US" dirty="0" smtClean="0"/>
              <a:t>For easier reconcilement always deposit on the last business day of the month.</a:t>
            </a:r>
          </a:p>
          <a:p>
            <a:r>
              <a:rPr lang="en-US" dirty="0" smtClean="0"/>
              <a:t>Receipts should be entered into the accounting system as soon as possible after the funds are received and at least daily.</a:t>
            </a:r>
          </a:p>
          <a:p>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19</a:t>
            </a:fld>
            <a:endParaRPr lang="en-US" dirty="0"/>
          </a:p>
        </p:txBody>
      </p:sp>
      <p:cxnSp>
        <p:nvCxnSpPr>
          <p:cNvPr id="6" name="Straight Connector 5"/>
          <p:cNvCxnSpPr/>
          <p:nvPr/>
        </p:nvCxnSpPr>
        <p:spPr>
          <a:xfrm flipV="1">
            <a:off x="1143000" y="18130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22814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Disbursements</a:t>
            </a:r>
            <a:endParaRPr lang="en-US" dirty="0"/>
          </a:p>
        </p:txBody>
      </p:sp>
      <p:sp>
        <p:nvSpPr>
          <p:cNvPr id="5" name="Content Placeholder 4"/>
          <p:cNvSpPr>
            <a:spLocks noGrp="1"/>
          </p:cNvSpPr>
          <p:nvPr>
            <p:ph idx="1"/>
          </p:nvPr>
        </p:nvSpPr>
        <p:spPr>
          <a:xfrm>
            <a:off x="523875" y="2238375"/>
            <a:ext cx="7886700" cy="4090987"/>
          </a:xfrm>
        </p:spPr>
        <p:txBody>
          <a:bodyPr/>
          <a:lstStyle/>
          <a:p>
            <a:r>
              <a:rPr lang="en-US" dirty="0" smtClean="0"/>
              <a:t>Disbursements are processed only after the principal has signed a pre-approval form designating the activity account, payee and amount.</a:t>
            </a:r>
          </a:p>
          <a:p>
            <a:r>
              <a:rPr lang="en-US" dirty="0" smtClean="0"/>
              <a:t>All disbursements must be supported by original receipts.</a:t>
            </a:r>
          </a:p>
          <a:p>
            <a:pPr marL="0" indent="0">
              <a:buNone/>
            </a:pP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20</a:t>
            </a:fld>
            <a:endParaRPr lang="en-US" dirty="0"/>
          </a:p>
        </p:txBody>
      </p:sp>
      <p:cxnSp>
        <p:nvCxnSpPr>
          <p:cNvPr id="6" name="Straight Connector 5"/>
          <p:cNvCxnSpPr/>
          <p:nvPr/>
        </p:nvCxnSpPr>
        <p:spPr>
          <a:xfrm flipV="1">
            <a:off x="1143000" y="20131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0557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Disbursements</a:t>
            </a:r>
            <a:endParaRPr lang="en-US" dirty="0"/>
          </a:p>
        </p:txBody>
      </p:sp>
      <p:sp>
        <p:nvSpPr>
          <p:cNvPr id="5" name="Content Placeholder 4"/>
          <p:cNvSpPr>
            <a:spLocks noGrp="1"/>
          </p:cNvSpPr>
          <p:nvPr>
            <p:ph idx="1"/>
          </p:nvPr>
        </p:nvSpPr>
        <p:spPr>
          <a:xfrm>
            <a:off x="523875" y="2162175"/>
            <a:ext cx="7886700" cy="4167187"/>
          </a:xfrm>
        </p:spPr>
        <p:txBody>
          <a:bodyPr>
            <a:normAutofit fontScale="92500"/>
          </a:bodyPr>
          <a:lstStyle/>
          <a:p>
            <a:pPr marL="0" indent="0">
              <a:buNone/>
            </a:pPr>
            <a:r>
              <a:rPr lang="en-US" dirty="0" smtClean="0"/>
              <a:t>Student body funds can be used for:</a:t>
            </a:r>
          </a:p>
          <a:p>
            <a:r>
              <a:rPr lang="en-US" dirty="0" smtClean="0"/>
              <a:t>Employee or student receipted cost reimbursements for GOODS that are used in student body activities.</a:t>
            </a:r>
          </a:p>
          <a:p>
            <a:r>
              <a:rPr lang="en-US" dirty="0" smtClean="0"/>
              <a:t>GOODS purchased directly from a vendor.</a:t>
            </a:r>
          </a:p>
          <a:p>
            <a:r>
              <a:rPr lang="en-US" dirty="0" smtClean="0"/>
              <a:t>If goods purchases are over $300 contact Business Office Purchasing for assistance.  </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21</a:t>
            </a:fld>
            <a:endParaRPr lang="en-US" dirty="0"/>
          </a:p>
        </p:txBody>
      </p:sp>
      <p:cxnSp>
        <p:nvCxnSpPr>
          <p:cNvPr id="6" name="Straight Connector 5"/>
          <p:cNvCxnSpPr/>
          <p:nvPr/>
        </p:nvCxnSpPr>
        <p:spPr>
          <a:xfrm flipV="1">
            <a:off x="1143000" y="20226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5946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Disbursements</a:t>
            </a:r>
            <a:endParaRPr lang="en-US" dirty="0"/>
          </a:p>
        </p:txBody>
      </p:sp>
      <p:sp>
        <p:nvSpPr>
          <p:cNvPr id="5" name="Content Placeholder 4"/>
          <p:cNvSpPr>
            <a:spLocks noGrp="1"/>
          </p:cNvSpPr>
          <p:nvPr>
            <p:ph idx="1"/>
          </p:nvPr>
        </p:nvSpPr>
        <p:spPr>
          <a:xfrm>
            <a:off x="523875" y="2219324"/>
            <a:ext cx="7886700" cy="3738563"/>
          </a:xfrm>
        </p:spPr>
        <p:txBody>
          <a:bodyPr/>
          <a:lstStyle/>
          <a:p>
            <a:pPr marL="0" indent="0">
              <a:buNone/>
            </a:pPr>
            <a:r>
              <a:rPr lang="en-US" dirty="0" smtClean="0"/>
              <a:t>Student body funds CANNOT be used for:</a:t>
            </a:r>
          </a:p>
          <a:p>
            <a:r>
              <a:rPr lang="en-US" dirty="0" smtClean="0"/>
              <a:t>Payments to District employees for services. (W-2 issues, contact Payroll)</a:t>
            </a:r>
          </a:p>
          <a:p>
            <a:r>
              <a:rPr lang="en-US" dirty="0" smtClean="0"/>
              <a:t>Payments to any vendor for services.  (1099 issues, contact Purchasing)</a:t>
            </a:r>
          </a:p>
          <a:p>
            <a:r>
              <a:rPr lang="en-US" dirty="0" smtClean="0"/>
              <a:t>Gift cards (IRS and accountability issues)</a:t>
            </a:r>
          </a:p>
          <a:p>
            <a:endParaRPr lang="en-US" dirty="0" smtClean="0"/>
          </a:p>
          <a:p>
            <a:pPr marL="0" indent="0">
              <a:buNone/>
            </a:pP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22</a:t>
            </a:fld>
            <a:endParaRPr lang="en-US" dirty="0"/>
          </a:p>
        </p:txBody>
      </p:sp>
      <p:cxnSp>
        <p:nvCxnSpPr>
          <p:cNvPr id="6" name="Straight Connector 5"/>
          <p:cNvCxnSpPr/>
          <p:nvPr/>
        </p:nvCxnSpPr>
        <p:spPr>
          <a:xfrm flipV="1">
            <a:off x="1143000" y="20226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991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Disbursements</a:t>
            </a:r>
            <a:endParaRPr lang="en-US" dirty="0"/>
          </a:p>
        </p:txBody>
      </p:sp>
      <p:sp>
        <p:nvSpPr>
          <p:cNvPr id="5" name="Content Placeholder 4"/>
          <p:cNvSpPr>
            <a:spLocks noGrp="1"/>
          </p:cNvSpPr>
          <p:nvPr>
            <p:ph idx="1"/>
          </p:nvPr>
        </p:nvSpPr>
        <p:spPr>
          <a:xfrm>
            <a:off x="523875" y="2257425"/>
            <a:ext cx="7886700" cy="4071937"/>
          </a:xfrm>
        </p:spPr>
        <p:txBody>
          <a:bodyPr/>
          <a:lstStyle/>
          <a:p>
            <a:r>
              <a:rPr lang="en-US" dirty="0" smtClean="0"/>
              <a:t>Student body funds should never be used to disburse funds that will later be charged to the General Fund or to any other fund.  This circumvents internal controls required to maintain accountability.</a:t>
            </a:r>
          </a:p>
          <a:p>
            <a:pPr marL="0" indent="0">
              <a:buNone/>
            </a:pPr>
            <a:endParaRPr lang="en-US" dirty="0" smtClean="0"/>
          </a:p>
          <a:p>
            <a:pPr marL="0" indent="0">
              <a:buNone/>
            </a:pP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23</a:t>
            </a:fld>
            <a:endParaRPr lang="en-US" dirty="0"/>
          </a:p>
        </p:txBody>
      </p:sp>
      <p:cxnSp>
        <p:nvCxnSpPr>
          <p:cNvPr id="6" name="Straight Connector 5"/>
          <p:cNvCxnSpPr/>
          <p:nvPr/>
        </p:nvCxnSpPr>
        <p:spPr>
          <a:xfrm flipV="1">
            <a:off x="1143000" y="21369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850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a:bodyPr>
          <a:lstStyle/>
          <a:p>
            <a:pPr algn="ctr"/>
            <a:r>
              <a:rPr lang="en-US" sz="2700" dirty="0" smtClean="0"/>
              <a:t>Internal controls</a:t>
            </a:r>
            <a:r>
              <a:rPr lang="en-US" dirty="0" smtClean="0"/>
              <a:t/>
            </a:r>
            <a:br>
              <a:rPr lang="en-US" dirty="0" smtClean="0"/>
            </a:br>
            <a:r>
              <a:rPr lang="en-US" dirty="0" smtClean="0"/>
              <a:t>Bank reconciliations</a:t>
            </a:r>
            <a:endParaRPr lang="en-US" dirty="0"/>
          </a:p>
        </p:txBody>
      </p:sp>
      <p:sp>
        <p:nvSpPr>
          <p:cNvPr id="5" name="Content Placeholder 4"/>
          <p:cNvSpPr>
            <a:spLocks noGrp="1"/>
          </p:cNvSpPr>
          <p:nvPr>
            <p:ph idx="1"/>
          </p:nvPr>
        </p:nvSpPr>
        <p:spPr>
          <a:xfrm>
            <a:off x="523875" y="2152651"/>
            <a:ext cx="7886700" cy="4176712"/>
          </a:xfrm>
        </p:spPr>
        <p:txBody>
          <a:bodyPr/>
          <a:lstStyle/>
          <a:p>
            <a:r>
              <a:rPr lang="en-US" dirty="0" smtClean="0"/>
              <a:t>Monthly bank reconcilement and reporting is a critical control monitoring procedure.</a:t>
            </a:r>
          </a:p>
          <a:p>
            <a:r>
              <a:rPr lang="en-US" dirty="0" smtClean="0"/>
              <a:t>At DDSD, signed school bank reconciliations and monthly reports are due in the Business Office by the 25</a:t>
            </a:r>
            <a:r>
              <a:rPr lang="en-US" baseline="30000" dirty="0" smtClean="0"/>
              <a:t>th</a:t>
            </a:r>
            <a:r>
              <a:rPr lang="en-US" dirty="0" smtClean="0"/>
              <a:t> of the following month.</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24</a:t>
            </a:fld>
            <a:endParaRPr lang="en-US" dirty="0"/>
          </a:p>
        </p:txBody>
      </p:sp>
      <p:cxnSp>
        <p:nvCxnSpPr>
          <p:cNvPr id="6" name="Straight Connector 5"/>
          <p:cNvCxnSpPr/>
          <p:nvPr/>
        </p:nvCxnSpPr>
        <p:spPr>
          <a:xfrm flipV="1">
            <a:off x="1143000" y="20512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1304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fontScale="90000"/>
          </a:bodyPr>
          <a:lstStyle/>
          <a:p>
            <a:pPr algn="ctr"/>
            <a:r>
              <a:rPr lang="en-US" sz="2700" dirty="0" smtClean="0"/>
              <a:t>Internal controls</a:t>
            </a:r>
            <a:r>
              <a:rPr lang="en-US" dirty="0" smtClean="0"/>
              <a:t/>
            </a:r>
            <a:br>
              <a:rPr lang="en-US" dirty="0" smtClean="0"/>
            </a:br>
            <a:r>
              <a:rPr lang="en-US" dirty="0" smtClean="0"/>
              <a:t>Student Body Fund “Audits”</a:t>
            </a:r>
            <a:br>
              <a:rPr lang="en-US" dirty="0" smtClean="0"/>
            </a:br>
            <a:r>
              <a:rPr lang="en-US" sz="2000" dirty="0" smtClean="0">
                <a:solidFill>
                  <a:schemeClr val="accent5">
                    <a:lumMod val="75000"/>
                  </a:schemeClr>
                </a:solidFill>
              </a:rPr>
              <a:t>[aka Agreed Upon Procedures by the external auditors]</a:t>
            </a:r>
            <a:endParaRPr lang="en-US" sz="2000" dirty="0">
              <a:solidFill>
                <a:schemeClr val="accent5">
                  <a:lumMod val="75000"/>
                </a:schemeClr>
              </a:solidFill>
            </a:endParaRPr>
          </a:p>
        </p:txBody>
      </p:sp>
      <p:sp>
        <p:nvSpPr>
          <p:cNvPr id="5" name="Content Placeholder 4"/>
          <p:cNvSpPr>
            <a:spLocks noGrp="1"/>
          </p:cNvSpPr>
          <p:nvPr>
            <p:ph idx="1"/>
          </p:nvPr>
        </p:nvSpPr>
        <p:spPr>
          <a:xfrm>
            <a:off x="523875" y="2590799"/>
            <a:ext cx="7886700" cy="3738563"/>
          </a:xfrm>
        </p:spPr>
        <p:txBody>
          <a:bodyPr/>
          <a:lstStyle/>
          <a:p>
            <a:r>
              <a:rPr lang="en-US" dirty="0" smtClean="0"/>
              <a:t>Because of the volume of dollars spent the High School is “audited” every year.</a:t>
            </a:r>
          </a:p>
          <a:p>
            <a:r>
              <a:rPr lang="en-US" dirty="0" smtClean="0"/>
              <a:t>Middle, elementary and alternative schools are “audited” every 2-3 years, and whenever the principal or secretary have changed.</a:t>
            </a:r>
            <a:endParaRPr lang="en-US" dirty="0"/>
          </a:p>
        </p:txBody>
      </p:sp>
      <p:sp>
        <p:nvSpPr>
          <p:cNvPr id="3" name="Slide Number Placeholder 2"/>
          <p:cNvSpPr>
            <a:spLocks noGrp="1"/>
          </p:cNvSpPr>
          <p:nvPr>
            <p:ph type="sldNum" sz="quarter" idx="12"/>
          </p:nvPr>
        </p:nvSpPr>
        <p:spPr/>
        <p:txBody>
          <a:bodyPr/>
          <a:lstStyle/>
          <a:p>
            <a:fld id="{332622BE-8D1C-4D76-A4A2-646407CE97FA}" type="slidenum">
              <a:rPr lang="en-US" smtClean="0"/>
              <a:t>25</a:t>
            </a:fld>
            <a:endParaRPr lang="en-US" dirty="0"/>
          </a:p>
        </p:txBody>
      </p:sp>
      <p:cxnSp>
        <p:nvCxnSpPr>
          <p:cNvPr id="6" name="Straight Connector 5"/>
          <p:cNvCxnSpPr/>
          <p:nvPr/>
        </p:nvCxnSpPr>
        <p:spPr>
          <a:xfrm flipV="1">
            <a:off x="1143000" y="242269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0736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087562"/>
          </a:xfrm>
        </p:spPr>
        <p:txBody>
          <a:bodyPr>
            <a:normAutofit/>
          </a:bodyPr>
          <a:lstStyle/>
          <a:p>
            <a:r>
              <a:rPr lang="en-US" sz="6700" dirty="0" smtClean="0"/>
              <a:t>Resources</a:t>
            </a:r>
            <a:endParaRPr lang="en-US" sz="1300" dirty="0"/>
          </a:p>
        </p:txBody>
      </p:sp>
      <p:sp>
        <p:nvSpPr>
          <p:cNvPr id="3" name="Subtitle 2"/>
          <p:cNvSpPr>
            <a:spLocks noGrp="1"/>
          </p:cNvSpPr>
          <p:nvPr>
            <p:ph type="subTitle" idx="1"/>
          </p:nvPr>
        </p:nvSpPr>
        <p:spPr>
          <a:xfrm>
            <a:off x="1143000" y="3724274"/>
            <a:ext cx="6858000" cy="2257426"/>
          </a:xfrm>
        </p:spPr>
        <p:txBody>
          <a:bodyPr>
            <a:normAutofit/>
          </a:bodyPr>
          <a:lstStyle/>
          <a:p>
            <a:endParaRPr lang="en-US" dirty="0" smtClean="0"/>
          </a:p>
          <a:p>
            <a:endParaRPr lang="en-US" dirty="0"/>
          </a:p>
        </p:txBody>
      </p:sp>
      <p:cxnSp>
        <p:nvCxnSpPr>
          <p:cNvPr id="7" name="Straight Connector 6"/>
          <p:cNvCxnSpPr/>
          <p:nvPr/>
        </p:nvCxnSpPr>
        <p:spPr>
          <a:xfrm flipV="1">
            <a:off x="1143000" y="36990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32622BE-8D1C-4D76-A4A2-646407CE97FA}" type="slidenum">
              <a:rPr lang="en-US" smtClean="0"/>
              <a:t>26</a:t>
            </a:fld>
            <a:endParaRPr lang="en-US" dirty="0"/>
          </a:p>
        </p:txBody>
      </p:sp>
    </p:spTree>
    <p:extLst>
      <p:ext uri="{BB962C8B-B14F-4D97-AF65-F5344CB8AC3E}">
        <p14:creationId xmlns:p14="http://schemas.microsoft.com/office/powerpoint/2010/main" val="3151871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fontScale="90000"/>
          </a:bodyPr>
          <a:lstStyle/>
          <a:p>
            <a:pPr algn="ctr"/>
            <a:r>
              <a:rPr lang="en-US" sz="2700" dirty="0" smtClean="0"/>
              <a:t>Resources</a:t>
            </a:r>
            <a:r>
              <a:rPr lang="en-US" dirty="0" smtClean="0"/>
              <a:t/>
            </a:r>
            <a:br>
              <a:rPr lang="en-US" dirty="0" smtClean="0"/>
            </a:br>
            <a:r>
              <a:rPr lang="en-US" dirty="0" smtClean="0"/>
              <a:t>Source materials, resources</a:t>
            </a:r>
            <a:endParaRPr lang="en-US" dirty="0"/>
          </a:p>
        </p:txBody>
      </p:sp>
      <p:sp>
        <p:nvSpPr>
          <p:cNvPr id="5" name="Content Placeholder 4"/>
          <p:cNvSpPr>
            <a:spLocks noGrp="1"/>
          </p:cNvSpPr>
          <p:nvPr>
            <p:ph idx="1"/>
          </p:nvPr>
        </p:nvSpPr>
        <p:spPr>
          <a:xfrm>
            <a:off x="523875" y="2047875"/>
            <a:ext cx="7886700" cy="4281487"/>
          </a:xfrm>
        </p:spPr>
        <p:txBody>
          <a:bodyPr>
            <a:normAutofit fontScale="92500"/>
          </a:bodyPr>
          <a:lstStyle/>
          <a:p>
            <a:r>
              <a:rPr lang="en-US" u="sng" dirty="0" smtClean="0"/>
              <a:t>Preparing for Audit</a:t>
            </a:r>
            <a:r>
              <a:rPr lang="en-US" dirty="0"/>
              <a:t>.</a:t>
            </a:r>
            <a:r>
              <a:rPr lang="en-US" dirty="0" smtClean="0"/>
              <a:t> OASBO Presentation by Pauly Rogers and Co. PC 07.24.2014.</a:t>
            </a:r>
          </a:p>
          <a:p>
            <a:r>
              <a:rPr lang="en-US" dirty="0" smtClean="0"/>
              <a:t>Oregon Administrative Rules (OAR)</a:t>
            </a:r>
          </a:p>
          <a:p>
            <a:pPr marL="457200" lvl="2" indent="0">
              <a:spcBef>
                <a:spcPts val="1000"/>
              </a:spcBef>
              <a:buNone/>
            </a:pPr>
            <a:r>
              <a:rPr lang="en-US" sz="1800" u="sng" dirty="0" smtClean="0">
                <a:solidFill>
                  <a:schemeClr val="accent5">
                    <a:lumMod val="75000"/>
                  </a:schemeClr>
                </a:solidFill>
              </a:rPr>
              <a:t>http</a:t>
            </a:r>
            <a:r>
              <a:rPr lang="en-US" sz="1800" u="sng" dirty="0">
                <a:solidFill>
                  <a:schemeClr val="accent5">
                    <a:lumMod val="75000"/>
                  </a:schemeClr>
                </a:solidFill>
              </a:rPr>
              <a:t>://sos.oregon.gov/archives/pages/oregon_administrative_rules.aspx</a:t>
            </a:r>
          </a:p>
          <a:p>
            <a:r>
              <a:rPr lang="en-US" dirty="0" smtClean="0"/>
              <a:t>Oregon Department of Education (ODE)</a:t>
            </a:r>
          </a:p>
          <a:p>
            <a:pPr marL="457200" lvl="1" indent="0">
              <a:buNone/>
            </a:pPr>
            <a:r>
              <a:rPr lang="en-US" sz="1900" u="sng" dirty="0">
                <a:solidFill>
                  <a:schemeClr val="accent5">
                    <a:lumMod val="75000"/>
                  </a:schemeClr>
                </a:solidFill>
              </a:rPr>
              <a:t>http://www.ode.state.or.us/home</a:t>
            </a:r>
            <a:r>
              <a:rPr lang="en-US" sz="1900" u="sng" dirty="0" smtClean="0">
                <a:solidFill>
                  <a:schemeClr val="accent5">
                    <a:lumMod val="75000"/>
                  </a:schemeClr>
                </a:solidFill>
              </a:rPr>
              <a:t>/</a:t>
            </a:r>
            <a:endParaRPr lang="en-US" dirty="0" smtClean="0"/>
          </a:p>
          <a:p>
            <a:r>
              <a:rPr lang="en-US" dirty="0" smtClean="0"/>
              <a:t>Governmental Accounting Standards Board (GASB)</a:t>
            </a:r>
          </a:p>
          <a:p>
            <a:pPr marL="457200" lvl="1" indent="0">
              <a:buNone/>
            </a:pPr>
            <a:r>
              <a:rPr lang="en-US" sz="1900" u="sng" dirty="0">
                <a:solidFill>
                  <a:schemeClr val="accent5">
                    <a:lumMod val="75000"/>
                  </a:schemeClr>
                </a:solidFill>
              </a:rPr>
              <a:t>http://www.gasb.org/</a:t>
            </a:r>
            <a:endParaRPr lang="en-US" sz="1900" u="sng" dirty="0" smtClean="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332622BE-8D1C-4D76-A4A2-646407CE97FA}" type="slidenum">
              <a:rPr lang="en-US" smtClean="0"/>
              <a:t>27</a:t>
            </a:fld>
            <a:endParaRPr lang="en-US" dirty="0"/>
          </a:p>
        </p:txBody>
      </p:sp>
      <p:cxnSp>
        <p:nvCxnSpPr>
          <p:cNvPr id="6" name="Straight Connector 5"/>
          <p:cNvCxnSpPr/>
          <p:nvPr/>
        </p:nvCxnSpPr>
        <p:spPr>
          <a:xfrm flipV="1">
            <a:off x="1143000" y="19464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6435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2025649"/>
          </a:xfrm>
        </p:spPr>
        <p:txBody>
          <a:bodyPr>
            <a:normAutofit fontScale="90000"/>
          </a:bodyPr>
          <a:lstStyle/>
          <a:p>
            <a:pPr algn="ctr"/>
            <a:r>
              <a:rPr lang="en-US" sz="2700" dirty="0" smtClean="0"/>
              <a:t>Resources</a:t>
            </a:r>
            <a:r>
              <a:rPr lang="en-US" dirty="0" smtClean="0"/>
              <a:t/>
            </a:r>
            <a:br>
              <a:rPr lang="en-US" dirty="0" smtClean="0"/>
            </a:br>
            <a:r>
              <a:rPr lang="en-US" dirty="0" smtClean="0"/>
              <a:t>Source materials, resources</a:t>
            </a:r>
            <a:endParaRPr lang="en-US" dirty="0"/>
          </a:p>
        </p:txBody>
      </p:sp>
      <p:sp>
        <p:nvSpPr>
          <p:cNvPr id="5" name="Content Placeholder 4"/>
          <p:cNvSpPr>
            <a:spLocks noGrp="1"/>
          </p:cNvSpPr>
          <p:nvPr>
            <p:ph idx="1"/>
          </p:nvPr>
        </p:nvSpPr>
        <p:spPr>
          <a:xfrm>
            <a:off x="523875" y="2047875"/>
            <a:ext cx="7886700" cy="4281487"/>
          </a:xfrm>
        </p:spPr>
        <p:txBody>
          <a:bodyPr>
            <a:normAutofit/>
          </a:bodyPr>
          <a:lstStyle/>
          <a:p>
            <a:r>
              <a:rPr lang="en-US" dirty="0" smtClean="0"/>
              <a:t>Council of Sponsoring Organizations  (COSO) – also known as the Treadway Commission</a:t>
            </a:r>
          </a:p>
          <a:p>
            <a:pPr marL="457200" lvl="2" indent="0">
              <a:spcBef>
                <a:spcPts val="1000"/>
              </a:spcBef>
              <a:buNone/>
            </a:pPr>
            <a:r>
              <a:rPr lang="en-US" sz="1800" u="sng" dirty="0">
                <a:solidFill>
                  <a:schemeClr val="accent5">
                    <a:lumMod val="75000"/>
                  </a:schemeClr>
                </a:solidFill>
              </a:rPr>
              <a:t>http://www.coso.org</a:t>
            </a:r>
            <a:r>
              <a:rPr lang="en-US" sz="1800" u="sng" dirty="0" smtClean="0">
                <a:solidFill>
                  <a:schemeClr val="accent5">
                    <a:lumMod val="75000"/>
                  </a:schemeClr>
                </a:solidFill>
              </a:rPr>
              <a:t>/</a:t>
            </a:r>
            <a:endParaRPr lang="en-US" sz="1800" u="sng" dirty="0">
              <a:solidFill>
                <a:schemeClr val="accent5">
                  <a:lumMod val="75000"/>
                </a:schemeClr>
              </a:solidFill>
            </a:endParaRPr>
          </a:p>
          <a:p>
            <a:endParaRPr lang="en-US" sz="1900" u="sng" dirty="0" smtClean="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332622BE-8D1C-4D76-A4A2-646407CE97FA}" type="slidenum">
              <a:rPr lang="en-US" smtClean="0"/>
              <a:t>28</a:t>
            </a:fld>
            <a:endParaRPr lang="en-US" dirty="0"/>
          </a:p>
        </p:txBody>
      </p:sp>
      <p:cxnSp>
        <p:nvCxnSpPr>
          <p:cNvPr id="6" name="Straight Connector 5"/>
          <p:cNvCxnSpPr/>
          <p:nvPr/>
        </p:nvCxnSpPr>
        <p:spPr>
          <a:xfrm flipV="1">
            <a:off x="1143000" y="1946448"/>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6259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7"/>
            <a:ext cx="7886700" cy="1387473"/>
          </a:xfrm>
        </p:spPr>
        <p:txBody>
          <a:bodyPr>
            <a:normAutofit fontScale="90000"/>
          </a:bodyPr>
          <a:lstStyle/>
          <a:p>
            <a:pPr algn="ctr"/>
            <a:r>
              <a:rPr lang="en-US" dirty="0" smtClean="0"/>
              <a:t>Online Resources</a:t>
            </a:r>
            <a:r>
              <a:rPr lang="en-US" dirty="0" smtClean="0"/>
              <a:t/>
            </a:r>
            <a:br>
              <a:rPr lang="en-US" dirty="0" smtClean="0"/>
            </a:br>
            <a:endParaRPr lang="en-US" dirty="0"/>
          </a:p>
        </p:txBody>
      </p:sp>
      <p:sp>
        <p:nvSpPr>
          <p:cNvPr id="5" name="Content Placeholder 4"/>
          <p:cNvSpPr>
            <a:spLocks noGrp="1"/>
          </p:cNvSpPr>
          <p:nvPr>
            <p:ph idx="1"/>
          </p:nvPr>
        </p:nvSpPr>
        <p:spPr>
          <a:xfrm>
            <a:off x="523875" y="1466851"/>
            <a:ext cx="7886700" cy="4862512"/>
          </a:xfrm>
        </p:spPr>
        <p:txBody>
          <a:bodyPr>
            <a:normAutofit fontScale="85000" lnSpcReduction="20000"/>
          </a:bodyPr>
          <a:lstStyle/>
          <a:p>
            <a:r>
              <a:rPr lang="en-US" dirty="0" smtClean="0"/>
              <a:t>Cash Handling Basics</a:t>
            </a:r>
          </a:p>
          <a:p>
            <a:r>
              <a:rPr lang="en-US" dirty="0" smtClean="0"/>
              <a:t>Student Body Funds Secretary Training Handout</a:t>
            </a:r>
          </a:p>
          <a:p>
            <a:pPr lvl="1"/>
            <a:r>
              <a:rPr lang="en-US" sz="2600" dirty="0" smtClean="0"/>
              <a:t>Monthly &amp; Year End Reconciliation Reports Checklist</a:t>
            </a:r>
          </a:p>
          <a:p>
            <a:pPr lvl="1"/>
            <a:r>
              <a:rPr lang="en-US" sz="2600" dirty="0" smtClean="0"/>
              <a:t>Monthly Reconciliation Reports Cheat Sheet</a:t>
            </a:r>
          </a:p>
          <a:p>
            <a:pPr lvl="1"/>
            <a:r>
              <a:rPr lang="en-US" sz="2600" dirty="0" smtClean="0"/>
              <a:t>Adjustments (Transfers) and Bank Corrections</a:t>
            </a:r>
          </a:p>
          <a:p>
            <a:pPr lvl="1"/>
            <a:r>
              <a:rPr lang="en-US" sz="2600" dirty="0" smtClean="0"/>
              <a:t>Voiding Checks</a:t>
            </a:r>
          </a:p>
          <a:p>
            <a:r>
              <a:rPr lang="en-US" dirty="0" smtClean="0"/>
              <a:t>Stale Checks/Unclaimed Property Instructions for Secretaries</a:t>
            </a:r>
          </a:p>
          <a:p>
            <a:pPr lvl="1"/>
            <a:r>
              <a:rPr lang="en-US" sz="2600" dirty="0" smtClean="0"/>
              <a:t>Sample SBF Unclaimed Property Spreadsheet</a:t>
            </a:r>
          </a:p>
          <a:p>
            <a:pPr lvl="1"/>
            <a:r>
              <a:rPr lang="en-US" sz="2600" dirty="0" smtClean="0"/>
              <a:t>Sample Due Diligence Letter</a:t>
            </a:r>
          </a:p>
          <a:p>
            <a:r>
              <a:rPr lang="en-US" dirty="0" smtClean="0"/>
              <a:t>Petty Cash </a:t>
            </a:r>
            <a:r>
              <a:rPr lang="en-US" dirty="0" smtClean="0"/>
              <a:t>Basics</a:t>
            </a:r>
            <a:endParaRPr lang="en-US" sz="3100" dirty="0" smtClean="0"/>
          </a:p>
          <a:p>
            <a:pPr marL="0" indent="0">
              <a:buNone/>
            </a:pPr>
            <a:r>
              <a:rPr lang="en-US" sz="2000" dirty="0" smtClean="0">
                <a:hlinkClick r:id="rId2"/>
              </a:rPr>
              <a:t>http</a:t>
            </a:r>
            <a:r>
              <a:rPr lang="en-US" sz="2000" dirty="0">
                <a:hlinkClick r:id="rId2"/>
              </a:rPr>
              <a:t>://www.ddouglas.k12.or.us/departments/business-operations/training-materials</a:t>
            </a:r>
            <a:r>
              <a:rPr lang="en-US" sz="2000" dirty="0" smtClean="0">
                <a:hlinkClick r:id="rId2"/>
              </a:rPr>
              <a:t>/</a:t>
            </a:r>
            <a:endParaRPr lang="en-US" sz="2000" dirty="0" smtClean="0"/>
          </a:p>
        </p:txBody>
      </p:sp>
      <p:sp>
        <p:nvSpPr>
          <p:cNvPr id="3" name="Slide Number Placeholder 2"/>
          <p:cNvSpPr>
            <a:spLocks noGrp="1"/>
          </p:cNvSpPr>
          <p:nvPr>
            <p:ph type="sldNum" sz="quarter" idx="12"/>
          </p:nvPr>
        </p:nvSpPr>
        <p:spPr/>
        <p:txBody>
          <a:bodyPr/>
          <a:lstStyle/>
          <a:p>
            <a:fld id="{332622BE-8D1C-4D76-A4A2-646407CE97FA}" type="slidenum">
              <a:rPr lang="en-US" smtClean="0"/>
              <a:t>29</a:t>
            </a:fld>
            <a:endParaRPr lang="en-US" dirty="0"/>
          </a:p>
        </p:txBody>
      </p:sp>
      <p:cxnSp>
        <p:nvCxnSpPr>
          <p:cNvPr id="6" name="Straight Connector 5"/>
          <p:cNvCxnSpPr/>
          <p:nvPr/>
        </p:nvCxnSpPr>
        <p:spPr>
          <a:xfrm flipV="1">
            <a:off x="1107089" y="1060623"/>
            <a:ext cx="6720272" cy="617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8724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915</TotalTime>
  <Words>1075</Words>
  <Application>Microsoft Office PowerPoint</Application>
  <PresentationFormat>On-screen Show (4:3)</PresentationFormat>
  <Paragraphs>156</Paragraphs>
  <Slides>29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 SECRETARY TRAINING – FEBRUARY 18, 2015  STUDENT BODY FUNDS </vt:lpstr>
      <vt:lpstr>         What are student activities? </vt:lpstr>
      <vt:lpstr>Student activities criteria</vt:lpstr>
      <vt:lpstr>What are student activities? Typical student activities:</vt:lpstr>
      <vt:lpstr>What are student activities? These are not student activities</vt:lpstr>
      <vt:lpstr>What are student activities? FLOW CHART</vt:lpstr>
      <vt:lpstr>What are student activities? DECIDING FACTORS</vt:lpstr>
      <vt:lpstr>         Accountability, transparency and the need for controls </vt:lpstr>
      <vt:lpstr>Accountability transparency &amp; controls  Why accountability?</vt:lpstr>
      <vt:lpstr>Accountability transparency &amp; controls Accountability for student activities comes from…</vt:lpstr>
      <vt:lpstr>Accountability transparency &amp; controls Who “owns” the student activity funds?  </vt:lpstr>
      <vt:lpstr>Accountability transparency &amp; controls Oregon Administrative Rules (OARs) for student activity funds</vt:lpstr>
      <vt:lpstr>Internal controls for student activities</vt:lpstr>
      <vt:lpstr>Internal controls DDSD control areas for student activities</vt:lpstr>
      <vt:lpstr>Internal controls Accounting controls</vt:lpstr>
      <vt:lpstr>Internal controls Accounting controls</vt:lpstr>
      <vt:lpstr>Internal controls Accounting controls</vt:lpstr>
      <vt:lpstr>Internal controls Receipts</vt:lpstr>
      <vt:lpstr>Internal controls Receipts</vt:lpstr>
      <vt:lpstr>Internal controls Disbursements</vt:lpstr>
      <vt:lpstr>Internal controls Disbursements</vt:lpstr>
      <vt:lpstr>Internal controls Disbursements</vt:lpstr>
      <vt:lpstr>Internal controls Disbursements</vt:lpstr>
      <vt:lpstr>Internal controls Bank reconciliations</vt:lpstr>
      <vt:lpstr>Internal controls Student Body Fund “Audits” [aka Agreed Upon Procedures by the external auditors]</vt:lpstr>
      <vt:lpstr>Resources</vt:lpstr>
      <vt:lpstr>Resources Source materials, resources</vt:lpstr>
      <vt:lpstr>Resources Source materials, resources</vt:lpstr>
      <vt:lpstr>Online Resources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BillL</dc:creator>
  <cp:lastModifiedBy>Paul Rodeman</cp:lastModifiedBy>
  <cp:revision>61</cp:revision>
  <cp:lastPrinted>2015-02-13T23:46:42Z</cp:lastPrinted>
  <dcterms:created xsi:type="dcterms:W3CDTF">2014-12-23T17:21:30Z</dcterms:created>
  <dcterms:modified xsi:type="dcterms:W3CDTF">2015-02-17T23:59:53Z</dcterms:modified>
</cp:coreProperties>
</file>