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256" r:id="rId2"/>
    <p:sldId id="259" r:id="rId3"/>
    <p:sldId id="258" r:id="rId4"/>
    <p:sldId id="264" r:id="rId5"/>
    <p:sldId id="294" r:id="rId6"/>
    <p:sldId id="296" r:id="rId7"/>
    <p:sldId id="325" r:id="rId8"/>
    <p:sldId id="326" r:id="rId9"/>
    <p:sldId id="317" r:id="rId10"/>
    <p:sldId id="319" r:id="rId11"/>
    <p:sldId id="318" r:id="rId12"/>
    <p:sldId id="328" r:id="rId13"/>
    <p:sldId id="321" r:id="rId14"/>
    <p:sldId id="329" r:id="rId15"/>
    <p:sldId id="322" r:id="rId16"/>
    <p:sldId id="293" r:id="rId17"/>
  </p:sldIdLst>
  <p:sldSz cx="9144000" cy="6858000" type="screen4x3"/>
  <p:notesSz cx="6881813"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16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eirsen, Robert" initials="FR" lastIdx="3"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81568" autoAdjust="0"/>
  </p:normalViewPr>
  <p:slideViewPr>
    <p:cSldViewPr>
      <p:cViewPr varScale="1">
        <p:scale>
          <a:sx n="94" d="100"/>
          <a:sy n="94" d="100"/>
        </p:scale>
        <p:origin x="2094" y="7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83" d="100"/>
          <a:sy n="83" d="100"/>
        </p:scale>
        <p:origin x="-1992" y="-72"/>
      </p:cViewPr>
      <p:guideLst>
        <p:guide orient="horz" pos="2928"/>
        <p:guide pos="216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1565" tIns="45782" rIns="91565" bIns="45782" rtlCol="0"/>
          <a:lstStyle>
            <a:lvl1pPr algn="l">
              <a:defRPr sz="1200"/>
            </a:lvl1pPr>
          </a:lstStyle>
          <a:p>
            <a:endParaRPr lang="en-US"/>
          </a:p>
        </p:txBody>
      </p:sp>
      <p:sp>
        <p:nvSpPr>
          <p:cNvPr id="3" name="Date Placeholder 2"/>
          <p:cNvSpPr>
            <a:spLocks noGrp="1"/>
          </p:cNvSpPr>
          <p:nvPr>
            <p:ph type="dt" sz="quarter" idx="1"/>
          </p:nvPr>
        </p:nvSpPr>
        <p:spPr>
          <a:xfrm>
            <a:off x="3898102" y="0"/>
            <a:ext cx="2982119" cy="464820"/>
          </a:xfrm>
          <a:prstGeom prst="rect">
            <a:avLst/>
          </a:prstGeom>
        </p:spPr>
        <p:txBody>
          <a:bodyPr vert="horz" lIns="91565" tIns="45782" rIns="91565" bIns="45782" rtlCol="0"/>
          <a:lstStyle>
            <a:lvl1pPr algn="r">
              <a:defRPr sz="1200"/>
            </a:lvl1pPr>
          </a:lstStyle>
          <a:p>
            <a:fld id="{FDBE0D9D-7AF0-4AD0-BE0A-783EEF75CAE3}" type="datetimeFigureOut">
              <a:rPr lang="en-US" smtClean="0"/>
              <a:t>12/4/2018</a:t>
            </a:fld>
            <a:endParaRPr lang="en-US"/>
          </a:p>
        </p:txBody>
      </p:sp>
      <p:sp>
        <p:nvSpPr>
          <p:cNvPr id="4" name="Footer Placeholder 3"/>
          <p:cNvSpPr>
            <a:spLocks noGrp="1"/>
          </p:cNvSpPr>
          <p:nvPr>
            <p:ph type="ftr" sz="quarter" idx="2"/>
          </p:nvPr>
        </p:nvSpPr>
        <p:spPr>
          <a:xfrm>
            <a:off x="0" y="8829968"/>
            <a:ext cx="2982119" cy="464820"/>
          </a:xfrm>
          <a:prstGeom prst="rect">
            <a:avLst/>
          </a:prstGeom>
        </p:spPr>
        <p:txBody>
          <a:bodyPr vert="horz" lIns="91565" tIns="45782" rIns="91565" bIns="45782" rtlCol="0" anchor="b"/>
          <a:lstStyle>
            <a:lvl1pPr algn="l">
              <a:defRPr sz="1200"/>
            </a:lvl1pPr>
          </a:lstStyle>
          <a:p>
            <a:endParaRPr lang="en-US"/>
          </a:p>
        </p:txBody>
      </p:sp>
      <p:sp>
        <p:nvSpPr>
          <p:cNvPr id="5" name="Slide Number Placeholder 4"/>
          <p:cNvSpPr>
            <a:spLocks noGrp="1"/>
          </p:cNvSpPr>
          <p:nvPr>
            <p:ph type="sldNum" sz="quarter" idx="3"/>
          </p:nvPr>
        </p:nvSpPr>
        <p:spPr>
          <a:xfrm>
            <a:off x="3898102" y="8829968"/>
            <a:ext cx="2982119" cy="464820"/>
          </a:xfrm>
          <a:prstGeom prst="rect">
            <a:avLst/>
          </a:prstGeom>
        </p:spPr>
        <p:txBody>
          <a:bodyPr vert="horz" lIns="91565" tIns="45782" rIns="91565" bIns="45782" rtlCol="0" anchor="b"/>
          <a:lstStyle>
            <a:lvl1pPr algn="r">
              <a:defRPr sz="1200"/>
            </a:lvl1pPr>
          </a:lstStyle>
          <a:p>
            <a:fld id="{2F85581E-0D60-451C-B3E2-E50FEDF7A2ED}" type="slidenum">
              <a:rPr lang="en-US" smtClean="0"/>
              <a:t>‹#›</a:t>
            </a:fld>
            <a:endParaRPr lang="en-US"/>
          </a:p>
        </p:txBody>
      </p:sp>
    </p:spTree>
    <p:extLst>
      <p:ext uri="{BB962C8B-B14F-4D97-AF65-F5344CB8AC3E}">
        <p14:creationId xmlns:p14="http://schemas.microsoft.com/office/powerpoint/2010/main" val="14702685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1565" tIns="45782" rIns="91565" bIns="45782" rtlCol="0"/>
          <a:lstStyle>
            <a:lvl1pPr algn="l">
              <a:defRPr sz="1200"/>
            </a:lvl1pPr>
          </a:lstStyle>
          <a:p>
            <a:endParaRPr lang="en-US"/>
          </a:p>
        </p:txBody>
      </p:sp>
      <p:sp>
        <p:nvSpPr>
          <p:cNvPr id="3" name="Date Placeholder 2"/>
          <p:cNvSpPr>
            <a:spLocks noGrp="1"/>
          </p:cNvSpPr>
          <p:nvPr>
            <p:ph type="dt" idx="1"/>
          </p:nvPr>
        </p:nvSpPr>
        <p:spPr>
          <a:xfrm>
            <a:off x="3898102" y="0"/>
            <a:ext cx="2982119" cy="464820"/>
          </a:xfrm>
          <a:prstGeom prst="rect">
            <a:avLst/>
          </a:prstGeom>
        </p:spPr>
        <p:txBody>
          <a:bodyPr vert="horz" lIns="91565" tIns="45782" rIns="91565" bIns="45782" rtlCol="0"/>
          <a:lstStyle>
            <a:lvl1pPr algn="r">
              <a:defRPr sz="1200"/>
            </a:lvl1pPr>
          </a:lstStyle>
          <a:p>
            <a:fld id="{53F530BA-DE69-49AA-995B-8B2469066EB7}" type="datetimeFigureOut">
              <a:rPr lang="en-US" smtClean="0"/>
              <a:t>12/4/2018</a:t>
            </a:fld>
            <a:endParaRPr lang="en-US"/>
          </a:p>
        </p:txBody>
      </p:sp>
      <p:sp>
        <p:nvSpPr>
          <p:cNvPr id="4" name="Slide Image Placeholder 3"/>
          <p:cNvSpPr>
            <a:spLocks noGrp="1" noRot="1" noChangeAspect="1"/>
          </p:cNvSpPr>
          <p:nvPr>
            <p:ph type="sldImg" idx="2"/>
          </p:nvPr>
        </p:nvSpPr>
        <p:spPr>
          <a:xfrm>
            <a:off x="1117600" y="696913"/>
            <a:ext cx="4646613" cy="3486150"/>
          </a:xfrm>
          <a:prstGeom prst="rect">
            <a:avLst/>
          </a:prstGeom>
          <a:noFill/>
          <a:ln w="12700">
            <a:solidFill>
              <a:prstClr val="black"/>
            </a:solidFill>
          </a:ln>
        </p:spPr>
        <p:txBody>
          <a:bodyPr vert="horz" lIns="91565" tIns="45782" rIns="91565" bIns="45782" rtlCol="0" anchor="ctr"/>
          <a:lstStyle/>
          <a:p>
            <a:endParaRPr lang="en-US"/>
          </a:p>
        </p:txBody>
      </p:sp>
      <p:sp>
        <p:nvSpPr>
          <p:cNvPr id="5" name="Notes Placeholder 4"/>
          <p:cNvSpPr>
            <a:spLocks noGrp="1"/>
          </p:cNvSpPr>
          <p:nvPr>
            <p:ph type="body" sz="quarter" idx="3"/>
          </p:nvPr>
        </p:nvSpPr>
        <p:spPr>
          <a:xfrm>
            <a:off x="688182" y="4415791"/>
            <a:ext cx="5505450" cy="4183380"/>
          </a:xfrm>
          <a:prstGeom prst="rect">
            <a:avLst/>
          </a:prstGeom>
        </p:spPr>
        <p:txBody>
          <a:bodyPr vert="horz" lIns="91565" tIns="45782" rIns="91565" bIns="45782"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8"/>
            <a:ext cx="2982119" cy="464820"/>
          </a:xfrm>
          <a:prstGeom prst="rect">
            <a:avLst/>
          </a:prstGeom>
        </p:spPr>
        <p:txBody>
          <a:bodyPr vert="horz" lIns="91565" tIns="45782" rIns="91565" bIns="45782"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968"/>
            <a:ext cx="2982119" cy="464820"/>
          </a:xfrm>
          <a:prstGeom prst="rect">
            <a:avLst/>
          </a:prstGeom>
        </p:spPr>
        <p:txBody>
          <a:bodyPr vert="horz" lIns="91565" tIns="45782" rIns="91565" bIns="45782" rtlCol="0" anchor="b"/>
          <a:lstStyle>
            <a:lvl1pPr algn="r">
              <a:defRPr sz="1200"/>
            </a:lvl1pPr>
          </a:lstStyle>
          <a:p>
            <a:fld id="{1B6EBD59-32E2-4588-98C6-CF1E7E22096D}" type="slidenum">
              <a:rPr lang="en-US" smtClean="0"/>
              <a:t>‹#›</a:t>
            </a:fld>
            <a:endParaRPr lang="en-US"/>
          </a:p>
        </p:txBody>
      </p:sp>
    </p:spTree>
    <p:extLst>
      <p:ext uri="{BB962C8B-B14F-4D97-AF65-F5344CB8AC3E}">
        <p14:creationId xmlns:p14="http://schemas.microsoft.com/office/powerpoint/2010/main" val="33371113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B6EBD59-32E2-4588-98C6-CF1E7E22096D}" type="slidenum">
              <a:rPr lang="en-US" smtClean="0"/>
              <a:t>3</a:t>
            </a:fld>
            <a:endParaRPr lang="en-US"/>
          </a:p>
        </p:txBody>
      </p:sp>
    </p:spTree>
    <p:extLst>
      <p:ext uri="{BB962C8B-B14F-4D97-AF65-F5344CB8AC3E}">
        <p14:creationId xmlns:p14="http://schemas.microsoft.com/office/powerpoint/2010/main" val="35002294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B6EBD59-32E2-4588-98C6-CF1E7E22096D}" type="slidenum">
              <a:rPr lang="en-US" smtClean="0"/>
              <a:t>4</a:t>
            </a:fld>
            <a:endParaRPr lang="en-US"/>
          </a:p>
        </p:txBody>
      </p:sp>
    </p:spTree>
    <p:extLst>
      <p:ext uri="{BB962C8B-B14F-4D97-AF65-F5344CB8AC3E}">
        <p14:creationId xmlns:p14="http://schemas.microsoft.com/office/powerpoint/2010/main" val="35002294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B6EBD59-32E2-4588-98C6-CF1E7E22096D}" type="slidenum">
              <a:rPr lang="en-US" smtClean="0"/>
              <a:t>9</a:t>
            </a:fld>
            <a:endParaRPr lang="en-US"/>
          </a:p>
        </p:txBody>
      </p:sp>
    </p:spTree>
    <p:extLst>
      <p:ext uri="{BB962C8B-B14F-4D97-AF65-F5344CB8AC3E}">
        <p14:creationId xmlns:p14="http://schemas.microsoft.com/office/powerpoint/2010/main" val="8859414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78F45F-793F-4225-A3F5-5CA9FB04625D}" type="datetimeFigureOut">
              <a:rPr lang="en-US" smtClean="0"/>
              <a:t>12/4/2018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6FF062-FA59-458C-AE4B-1A85044BF59D}" type="slidenum">
              <a:rPr lang="en-US" smtClean="0"/>
              <a:t>‹#›</a:t>
            </a:fld>
            <a:endParaRPr lang="en-US"/>
          </a:p>
        </p:txBody>
      </p:sp>
    </p:spTree>
    <p:extLst>
      <p:ext uri="{BB962C8B-B14F-4D97-AF65-F5344CB8AC3E}">
        <p14:creationId xmlns:p14="http://schemas.microsoft.com/office/powerpoint/2010/main" val="37835255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78F45F-793F-4225-A3F5-5CA9FB04625D}" type="datetimeFigureOut">
              <a:rPr lang="en-US" smtClean="0"/>
              <a:t>12/4/2018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6FF062-FA59-458C-AE4B-1A85044BF59D}" type="slidenum">
              <a:rPr lang="en-US" smtClean="0"/>
              <a:t>‹#›</a:t>
            </a:fld>
            <a:endParaRPr lang="en-US"/>
          </a:p>
        </p:txBody>
      </p:sp>
    </p:spTree>
    <p:extLst>
      <p:ext uri="{BB962C8B-B14F-4D97-AF65-F5344CB8AC3E}">
        <p14:creationId xmlns:p14="http://schemas.microsoft.com/office/powerpoint/2010/main" val="15222225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78F45F-793F-4225-A3F5-5CA9FB04625D}" type="datetimeFigureOut">
              <a:rPr lang="en-US" smtClean="0"/>
              <a:t>12/4/2018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6FF062-FA59-458C-AE4B-1A85044BF59D}" type="slidenum">
              <a:rPr lang="en-US" smtClean="0"/>
              <a:t>‹#›</a:t>
            </a:fld>
            <a:endParaRPr lang="en-US"/>
          </a:p>
        </p:txBody>
      </p:sp>
    </p:spTree>
    <p:extLst>
      <p:ext uri="{BB962C8B-B14F-4D97-AF65-F5344CB8AC3E}">
        <p14:creationId xmlns:p14="http://schemas.microsoft.com/office/powerpoint/2010/main" val="3454781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78F45F-793F-4225-A3F5-5CA9FB04625D}" type="datetimeFigureOut">
              <a:rPr lang="en-US" smtClean="0"/>
              <a:t>12/4/2018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6FF062-FA59-458C-AE4B-1A85044BF59D}" type="slidenum">
              <a:rPr lang="en-US" smtClean="0"/>
              <a:t>‹#›</a:t>
            </a:fld>
            <a:endParaRPr lang="en-US"/>
          </a:p>
        </p:txBody>
      </p:sp>
    </p:spTree>
    <p:extLst>
      <p:ext uri="{BB962C8B-B14F-4D97-AF65-F5344CB8AC3E}">
        <p14:creationId xmlns:p14="http://schemas.microsoft.com/office/powerpoint/2010/main" val="302285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78F45F-793F-4225-A3F5-5CA9FB04625D}" type="datetimeFigureOut">
              <a:rPr lang="en-US" smtClean="0"/>
              <a:t>12/4/2018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86FF062-FA59-458C-AE4B-1A85044BF59D}" type="slidenum">
              <a:rPr lang="en-US" smtClean="0"/>
              <a:t>‹#›</a:t>
            </a:fld>
            <a:endParaRPr lang="en-US"/>
          </a:p>
        </p:txBody>
      </p:sp>
    </p:spTree>
    <p:extLst>
      <p:ext uri="{BB962C8B-B14F-4D97-AF65-F5344CB8AC3E}">
        <p14:creationId xmlns:p14="http://schemas.microsoft.com/office/powerpoint/2010/main" val="27340227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78F45F-793F-4225-A3F5-5CA9FB04625D}" type="datetimeFigureOut">
              <a:rPr lang="en-US" smtClean="0"/>
              <a:t>12/4/2018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86FF062-FA59-458C-AE4B-1A85044BF59D}" type="slidenum">
              <a:rPr lang="en-US" smtClean="0"/>
              <a:t>‹#›</a:t>
            </a:fld>
            <a:endParaRPr lang="en-US"/>
          </a:p>
        </p:txBody>
      </p:sp>
    </p:spTree>
    <p:extLst>
      <p:ext uri="{BB962C8B-B14F-4D97-AF65-F5344CB8AC3E}">
        <p14:creationId xmlns:p14="http://schemas.microsoft.com/office/powerpoint/2010/main" val="1698404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78F45F-793F-4225-A3F5-5CA9FB04625D}" type="datetimeFigureOut">
              <a:rPr lang="en-US" smtClean="0"/>
              <a:t>12/4/2018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86FF062-FA59-458C-AE4B-1A85044BF59D}" type="slidenum">
              <a:rPr lang="en-US" smtClean="0"/>
              <a:t>‹#›</a:t>
            </a:fld>
            <a:endParaRPr lang="en-US"/>
          </a:p>
        </p:txBody>
      </p:sp>
    </p:spTree>
    <p:extLst>
      <p:ext uri="{BB962C8B-B14F-4D97-AF65-F5344CB8AC3E}">
        <p14:creationId xmlns:p14="http://schemas.microsoft.com/office/powerpoint/2010/main" val="13264196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78F45F-793F-4225-A3F5-5CA9FB04625D}" type="datetimeFigureOut">
              <a:rPr lang="en-US" smtClean="0"/>
              <a:t>12/4/2018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6FF062-FA59-458C-AE4B-1A85044BF59D}" type="slidenum">
              <a:rPr lang="en-US" smtClean="0"/>
              <a:t>‹#›</a:t>
            </a:fld>
            <a:endParaRPr lang="en-US"/>
          </a:p>
        </p:txBody>
      </p:sp>
    </p:spTree>
    <p:extLst>
      <p:ext uri="{BB962C8B-B14F-4D97-AF65-F5344CB8AC3E}">
        <p14:creationId xmlns:p14="http://schemas.microsoft.com/office/powerpoint/2010/main" val="25033208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78F45F-793F-4225-A3F5-5CA9FB04625D}" type="datetimeFigureOut">
              <a:rPr lang="en-US" smtClean="0"/>
              <a:t>12/4/2018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6FF062-FA59-458C-AE4B-1A85044BF59D}" type="slidenum">
              <a:rPr lang="en-US" smtClean="0"/>
              <a:t>‹#›</a:t>
            </a:fld>
            <a:endParaRPr lang="en-US"/>
          </a:p>
        </p:txBody>
      </p:sp>
    </p:spTree>
    <p:extLst>
      <p:ext uri="{BB962C8B-B14F-4D97-AF65-F5344CB8AC3E}">
        <p14:creationId xmlns:p14="http://schemas.microsoft.com/office/powerpoint/2010/main" val="36019356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78F45F-793F-4225-A3F5-5CA9FB04625D}" type="datetimeFigureOut">
              <a:rPr lang="en-US" smtClean="0"/>
              <a:t>12/4/2018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6FF062-FA59-458C-AE4B-1A85044BF59D}" type="slidenum">
              <a:rPr lang="en-US" smtClean="0"/>
              <a:t>‹#›</a:t>
            </a:fld>
            <a:endParaRPr lang="en-US"/>
          </a:p>
        </p:txBody>
      </p:sp>
    </p:spTree>
    <p:extLst>
      <p:ext uri="{BB962C8B-B14F-4D97-AF65-F5344CB8AC3E}">
        <p14:creationId xmlns:p14="http://schemas.microsoft.com/office/powerpoint/2010/main" val="1136652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78F45F-793F-4225-A3F5-5CA9FB04625D}" type="datetimeFigureOut">
              <a:rPr lang="en-US" smtClean="0"/>
              <a:t>12/4/2018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6FF062-FA59-458C-AE4B-1A85044BF59D}" type="slidenum">
              <a:rPr lang="en-US" smtClean="0"/>
              <a:t>‹#›</a:t>
            </a:fld>
            <a:endParaRPr lang="en-US"/>
          </a:p>
        </p:txBody>
      </p:sp>
    </p:spTree>
    <p:extLst>
      <p:ext uri="{BB962C8B-B14F-4D97-AF65-F5344CB8AC3E}">
        <p14:creationId xmlns:p14="http://schemas.microsoft.com/office/powerpoint/2010/main" val="36524589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2000" b="-2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78F45F-793F-4225-A3F5-5CA9FB04625D}" type="datetimeFigureOut">
              <a:rPr lang="en-US" smtClean="0"/>
              <a:t>12/4/2018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6FF062-FA59-458C-AE4B-1A85044BF59D}" type="slidenum">
              <a:rPr lang="en-US" smtClean="0"/>
              <a:t>‹#›</a:t>
            </a:fld>
            <a:endParaRPr lang="en-US"/>
          </a:p>
        </p:txBody>
      </p:sp>
    </p:spTree>
    <p:extLst>
      <p:ext uri="{BB962C8B-B14F-4D97-AF65-F5344CB8AC3E}">
        <p14:creationId xmlns:p14="http://schemas.microsoft.com/office/powerpoint/2010/main" val="21090653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19200"/>
            <a:ext cx="7772400" cy="2533650"/>
          </a:xfrm>
        </p:spPr>
        <p:txBody>
          <a:bodyPr>
            <a:noAutofit/>
          </a:bodyPr>
          <a:lstStyle/>
          <a:p>
            <a:r>
              <a:rPr lang="en-US" sz="3600" dirty="0" smtClean="0"/>
              <a:t>Garden City Public Schools</a:t>
            </a:r>
            <a:br>
              <a:rPr lang="en-US" sz="3600" dirty="0" smtClean="0"/>
            </a:br>
            <a:r>
              <a:rPr lang="en-US" sz="3600" dirty="0" smtClean="0"/>
              <a:t>Capital Reserve</a:t>
            </a:r>
            <a:endParaRPr lang="en-US" sz="3600" dirty="0"/>
          </a:p>
        </p:txBody>
      </p:sp>
      <p:sp>
        <p:nvSpPr>
          <p:cNvPr id="3" name="Subtitle 2"/>
          <p:cNvSpPr>
            <a:spLocks noGrp="1"/>
          </p:cNvSpPr>
          <p:nvPr>
            <p:ph type="subTitle" idx="1"/>
          </p:nvPr>
        </p:nvSpPr>
        <p:spPr>
          <a:xfrm>
            <a:off x="1447800" y="4114800"/>
            <a:ext cx="6934200" cy="1752600"/>
          </a:xfrm>
        </p:spPr>
        <p:txBody>
          <a:bodyPr>
            <a:normAutofit/>
          </a:bodyPr>
          <a:lstStyle/>
          <a:p>
            <a:r>
              <a:rPr lang="en-US" dirty="0" smtClean="0"/>
              <a:t>Presentation to the Board of Education </a:t>
            </a:r>
          </a:p>
          <a:p>
            <a:r>
              <a:rPr lang="en-US" dirty="0" smtClean="0"/>
              <a:t>December 3, 2018</a:t>
            </a:r>
            <a:endParaRPr lang="en-US" dirty="0"/>
          </a:p>
        </p:txBody>
      </p:sp>
    </p:spTree>
    <p:extLst>
      <p:ext uri="{BB962C8B-B14F-4D97-AF65-F5344CB8AC3E}">
        <p14:creationId xmlns:p14="http://schemas.microsoft.com/office/powerpoint/2010/main" val="22022690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Tonight’s Agenda</a:t>
            </a:r>
            <a:endParaRPr lang="en-US" dirty="0"/>
          </a:p>
        </p:txBody>
      </p:sp>
      <p:sp>
        <p:nvSpPr>
          <p:cNvPr id="3" name="Content Placeholder 2"/>
          <p:cNvSpPr>
            <a:spLocks noGrp="1"/>
          </p:cNvSpPr>
          <p:nvPr>
            <p:ph idx="1"/>
          </p:nvPr>
        </p:nvSpPr>
        <p:spPr>
          <a:xfrm>
            <a:off x="1066800" y="1371600"/>
            <a:ext cx="7696200" cy="4525963"/>
          </a:xfrm>
        </p:spPr>
        <p:txBody>
          <a:bodyPr>
            <a:normAutofit lnSpcReduction="10000"/>
          </a:bodyPr>
          <a:lstStyle/>
          <a:p>
            <a:r>
              <a:rPr lang="en-US" dirty="0" smtClean="0"/>
              <a:t>District Reserves</a:t>
            </a:r>
          </a:p>
          <a:p>
            <a:pPr lvl="1"/>
            <a:r>
              <a:rPr lang="en-US" dirty="0" smtClean="0"/>
              <a:t>Planning process</a:t>
            </a:r>
          </a:p>
          <a:p>
            <a:pPr lvl="1"/>
            <a:r>
              <a:rPr lang="en-US" dirty="0" smtClean="0"/>
              <a:t>General use</a:t>
            </a:r>
          </a:p>
          <a:p>
            <a:pPr lvl="1"/>
            <a:r>
              <a:rPr lang="en-US" dirty="0" smtClean="0"/>
              <a:t>Current reserves</a:t>
            </a:r>
          </a:p>
          <a:p>
            <a:r>
              <a:rPr lang="en-US" dirty="0" smtClean="0"/>
              <a:t>Capital Reserve</a:t>
            </a:r>
            <a:endParaRPr lang="en-US" dirty="0"/>
          </a:p>
          <a:p>
            <a:pPr lvl="1"/>
            <a:r>
              <a:rPr lang="en-US" dirty="0" smtClean="0"/>
              <a:t>Status of current reserve</a:t>
            </a:r>
            <a:endParaRPr lang="en-US" dirty="0"/>
          </a:p>
          <a:p>
            <a:pPr lvl="1"/>
            <a:r>
              <a:rPr lang="en-US" dirty="0" smtClean="0"/>
              <a:t>Capital reserve Projects</a:t>
            </a:r>
          </a:p>
          <a:p>
            <a:pPr lvl="1"/>
            <a:r>
              <a:rPr lang="en-US" dirty="0"/>
              <a:t>Potential </a:t>
            </a:r>
            <a:r>
              <a:rPr lang="en-US" dirty="0" smtClean="0"/>
              <a:t>new reserve</a:t>
            </a:r>
            <a:endParaRPr lang="en-US" dirty="0"/>
          </a:p>
          <a:p>
            <a:pPr lvl="1"/>
            <a:r>
              <a:rPr lang="en-US" dirty="0" smtClean="0"/>
              <a:t>Next steps</a:t>
            </a:r>
          </a:p>
          <a:p>
            <a:pPr marL="0" indent="0">
              <a:buNone/>
            </a:pPr>
            <a:endParaRPr lang="en-US" dirty="0" smtClean="0"/>
          </a:p>
          <a:p>
            <a:endParaRPr lang="en-US" dirty="0" smtClean="0"/>
          </a:p>
          <a:p>
            <a:endParaRPr lang="en-US" dirty="0"/>
          </a:p>
        </p:txBody>
      </p:sp>
    </p:spTree>
    <p:extLst>
      <p:ext uri="{BB962C8B-B14F-4D97-AF65-F5344CB8AC3E}">
        <p14:creationId xmlns:p14="http://schemas.microsoft.com/office/powerpoint/2010/main" val="28612925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8229600" cy="1325562"/>
          </a:xfrm>
        </p:spPr>
        <p:txBody>
          <a:bodyPr>
            <a:noAutofit/>
          </a:bodyPr>
          <a:lstStyle/>
          <a:p>
            <a:r>
              <a:rPr lang="en-US" sz="4000" dirty="0" smtClean="0"/>
              <a:t>Reserve Funds: The planning process</a:t>
            </a:r>
            <a:endParaRPr lang="en-US" sz="4000" dirty="0"/>
          </a:p>
        </p:txBody>
      </p:sp>
      <p:sp>
        <p:nvSpPr>
          <p:cNvPr id="3" name="Content Placeholder 2"/>
          <p:cNvSpPr>
            <a:spLocks noGrp="1"/>
          </p:cNvSpPr>
          <p:nvPr>
            <p:ph idx="1"/>
          </p:nvPr>
        </p:nvSpPr>
        <p:spPr>
          <a:xfrm>
            <a:off x="1066800" y="1752600"/>
            <a:ext cx="8229600" cy="4525963"/>
          </a:xfrm>
        </p:spPr>
        <p:txBody>
          <a:bodyPr/>
          <a:lstStyle/>
          <a:p>
            <a:r>
              <a:rPr lang="en-US" dirty="0" smtClean="0"/>
              <a:t>Saving for future projects, acquisitions and other allowable purposes is an important planning consideration for school districts</a:t>
            </a:r>
          </a:p>
          <a:p>
            <a:endParaRPr lang="en-US" sz="1000" dirty="0"/>
          </a:p>
          <a:p>
            <a:r>
              <a:rPr lang="en-US" dirty="0" smtClean="0"/>
              <a:t>Reserve funds provide a mechanism to save </a:t>
            </a:r>
            <a:r>
              <a:rPr lang="en-US" dirty="0"/>
              <a:t>money to finance all or part of future </a:t>
            </a:r>
            <a:r>
              <a:rPr lang="en-US" dirty="0" smtClean="0"/>
              <a:t>infrastructure, equipment or other requirements</a:t>
            </a:r>
          </a:p>
          <a:p>
            <a:pPr marL="0" indent="0">
              <a:buNone/>
            </a:pPr>
            <a:endParaRPr lang="en-US" dirty="0"/>
          </a:p>
        </p:txBody>
      </p:sp>
    </p:spTree>
    <p:extLst>
      <p:ext uri="{BB962C8B-B14F-4D97-AF65-F5344CB8AC3E}">
        <p14:creationId xmlns:p14="http://schemas.microsoft.com/office/powerpoint/2010/main" val="17552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152400"/>
            <a:ext cx="8229600" cy="1325562"/>
          </a:xfrm>
        </p:spPr>
        <p:txBody>
          <a:bodyPr>
            <a:noAutofit/>
          </a:bodyPr>
          <a:lstStyle/>
          <a:p>
            <a:r>
              <a:rPr lang="en-US" dirty="0" smtClean="0"/>
              <a:t>Reserve Funds: General use</a:t>
            </a:r>
            <a:endParaRPr lang="en-US" dirty="0"/>
          </a:p>
        </p:txBody>
      </p:sp>
      <p:sp>
        <p:nvSpPr>
          <p:cNvPr id="3" name="Content Placeholder 2"/>
          <p:cNvSpPr>
            <a:spLocks noGrp="1"/>
          </p:cNvSpPr>
          <p:nvPr>
            <p:ph idx="1"/>
          </p:nvPr>
        </p:nvSpPr>
        <p:spPr>
          <a:xfrm>
            <a:off x="914400" y="1600200"/>
            <a:ext cx="8229600" cy="4525963"/>
          </a:xfrm>
        </p:spPr>
        <p:txBody>
          <a:bodyPr>
            <a:normAutofit/>
          </a:bodyPr>
          <a:lstStyle/>
          <a:p>
            <a:r>
              <a:rPr lang="en-US" dirty="0"/>
              <a:t>Reserve funds </a:t>
            </a:r>
            <a:r>
              <a:rPr lang="en-US" dirty="0" smtClean="0"/>
              <a:t>provide a mechanism for:</a:t>
            </a:r>
          </a:p>
          <a:p>
            <a:pPr lvl="1"/>
            <a:r>
              <a:rPr lang="en-US" sz="3200" dirty="0" smtClean="0"/>
              <a:t>Reducing reliance on indebtedness to finance capital projects</a:t>
            </a:r>
          </a:p>
          <a:p>
            <a:pPr lvl="1"/>
            <a:endParaRPr lang="en-US" sz="1000" dirty="0" smtClean="0"/>
          </a:p>
          <a:p>
            <a:pPr lvl="1"/>
            <a:r>
              <a:rPr lang="en-US" sz="3200" dirty="0" smtClean="0"/>
              <a:t>Provide a degree of financial stability by utilizing reserves as a budgetary option to help mitigate the need to cut services or to raise taxes</a:t>
            </a:r>
          </a:p>
          <a:p>
            <a:pPr lvl="1"/>
            <a:endParaRPr lang="en-US" sz="3200" dirty="0"/>
          </a:p>
          <a:p>
            <a:endParaRPr lang="en-US" dirty="0"/>
          </a:p>
        </p:txBody>
      </p:sp>
    </p:spTree>
    <p:extLst>
      <p:ext uri="{BB962C8B-B14F-4D97-AF65-F5344CB8AC3E}">
        <p14:creationId xmlns:p14="http://schemas.microsoft.com/office/powerpoint/2010/main" val="20603531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Reserve Funds: General use</a:t>
            </a:r>
          </a:p>
        </p:txBody>
      </p:sp>
      <p:sp>
        <p:nvSpPr>
          <p:cNvPr id="3" name="Content Placeholder 2"/>
          <p:cNvSpPr>
            <a:spLocks noGrp="1"/>
          </p:cNvSpPr>
          <p:nvPr>
            <p:ph idx="1"/>
          </p:nvPr>
        </p:nvSpPr>
        <p:spPr>
          <a:xfrm>
            <a:off x="914400" y="1524000"/>
            <a:ext cx="8001000" cy="4648199"/>
          </a:xfrm>
        </p:spPr>
        <p:txBody>
          <a:bodyPr>
            <a:normAutofit fontScale="92500"/>
          </a:bodyPr>
          <a:lstStyle/>
          <a:p>
            <a:r>
              <a:rPr lang="en-US" dirty="0"/>
              <a:t>In general, reserve funds have specific </a:t>
            </a:r>
            <a:r>
              <a:rPr lang="en-US" dirty="0" smtClean="0"/>
              <a:t>intended </a:t>
            </a:r>
            <a:r>
              <a:rPr lang="en-US" dirty="0"/>
              <a:t>purposes and requirements as set forth in law.   </a:t>
            </a:r>
            <a:endParaRPr lang="en-US" dirty="0" smtClean="0"/>
          </a:p>
          <a:p>
            <a:r>
              <a:rPr lang="en-US" dirty="0" smtClean="0"/>
              <a:t>There are different legal requirements relating to the establishment, funding, expenditure and dissolution of reserve funds.</a:t>
            </a:r>
            <a:endParaRPr lang="en-US" dirty="0"/>
          </a:p>
          <a:p>
            <a:r>
              <a:rPr lang="en-US" dirty="0" smtClean="0"/>
              <a:t>There are 11 different reserves accounts that may be used by school districts for specific purposes.</a:t>
            </a:r>
            <a:endParaRPr lang="en-US" dirty="0"/>
          </a:p>
        </p:txBody>
      </p:sp>
    </p:spTree>
    <p:extLst>
      <p:ext uri="{BB962C8B-B14F-4D97-AF65-F5344CB8AC3E}">
        <p14:creationId xmlns:p14="http://schemas.microsoft.com/office/powerpoint/2010/main" val="38454565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Current Reserves</a:t>
            </a:r>
            <a:endParaRPr lang="en-US" dirty="0"/>
          </a:p>
        </p:txBody>
      </p:sp>
      <p:sp>
        <p:nvSpPr>
          <p:cNvPr id="3" name="Content Placeholder 2"/>
          <p:cNvSpPr>
            <a:spLocks noGrp="1"/>
          </p:cNvSpPr>
          <p:nvPr>
            <p:ph idx="1"/>
          </p:nvPr>
        </p:nvSpPr>
        <p:spPr>
          <a:xfrm>
            <a:off x="1066800" y="1828800"/>
            <a:ext cx="7706932" cy="3657600"/>
          </a:xfrm>
        </p:spPr>
        <p:txBody>
          <a:bodyPr/>
          <a:lstStyle/>
          <a:p>
            <a:r>
              <a:rPr lang="en-US" dirty="0" smtClean="0"/>
              <a:t>At the current time, Garden City maintains the following reserve accounts:</a:t>
            </a:r>
          </a:p>
          <a:p>
            <a:endParaRPr lang="en-US" sz="1000" dirty="0" smtClean="0"/>
          </a:p>
          <a:p>
            <a:pPr lvl="1"/>
            <a:r>
              <a:rPr lang="en-US" dirty="0" smtClean="0"/>
              <a:t>Workers’ Compensation Reserve</a:t>
            </a:r>
          </a:p>
          <a:p>
            <a:pPr lvl="1"/>
            <a:r>
              <a:rPr lang="en-US" dirty="0" smtClean="0"/>
              <a:t>Retirement Contribution Reserve</a:t>
            </a:r>
          </a:p>
          <a:p>
            <a:pPr lvl="1"/>
            <a:r>
              <a:rPr lang="en-US" dirty="0" smtClean="0"/>
              <a:t>Employee Benefit Accrued Liability Reserve</a:t>
            </a:r>
          </a:p>
          <a:p>
            <a:pPr lvl="1"/>
            <a:r>
              <a:rPr lang="en-US" dirty="0" smtClean="0"/>
              <a:t>Capital Reserve</a:t>
            </a:r>
          </a:p>
          <a:p>
            <a:pPr lvl="1"/>
            <a:endParaRPr lang="en-US" dirty="0"/>
          </a:p>
        </p:txBody>
      </p:sp>
    </p:spTree>
    <p:extLst>
      <p:ext uri="{BB962C8B-B14F-4D97-AF65-F5344CB8AC3E}">
        <p14:creationId xmlns:p14="http://schemas.microsoft.com/office/powerpoint/2010/main" val="1033775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Current Reserves</a:t>
            </a:r>
            <a:endParaRPr lang="en-US" dirty="0"/>
          </a:p>
        </p:txBody>
      </p:sp>
      <p:sp>
        <p:nvSpPr>
          <p:cNvPr id="3" name="Content Placeholder 2"/>
          <p:cNvSpPr>
            <a:spLocks noGrp="1"/>
          </p:cNvSpPr>
          <p:nvPr>
            <p:ph idx="1"/>
          </p:nvPr>
        </p:nvSpPr>
        <p:spPr>
          <a:xfrm>
            <a:off x="685800" y="1219200"/>
            <a:ext cx="8229600" cy="4876800"/>
          </a:xfrm>
        </p:spPr>
        <p:txBody>
          <a:bodyPr>
            <a:normAutofit fontScale="92500" lnSpcReduction="20000"/>
          </a:bodyPr>
          <a:lstStyle/>
          <a:p>
            <a:r>
              <a:rPr lang="en-US" b="1" dirty="0" smtClean="0"/>
              <a:t>Worker’s Compensation Reserve</a:t>
            </a:r>
          </a:p>
          <a:p>
            <a:pPr lvl="1"/>
            <a:r>
              <a:rPr lang="en-US" dirty="0" smtClean="0"/>
              <a:t>Current </a:t>
            </a:r>
            <a:r>
              <a:rPr lang="en-US" dirty="0"/>
              <a:t>balance: </a:t>
            </a:r>
            <a:r>
              <a:rPr lang="en-US" dirty="0" smtClean="0"/>
              <a:t>$5,066,972</a:t>
            </a:r>
          </a:p>
          <a:p>
            <a:pPr lvl="1"/>
            <a:r>
              <a:rPr lang="en-US" dirty="0" smtClean="0"/>
              <a:t>Purpose: </a:t>
            </a:r>
            <a:r>
              <a:rPr lang="en-US" dirty="0"/>
              <a:t>This reserve is used to pay for actual worker’s compensation claims, related medical expenses and self-insurance administrative costs. It cannot be used to pay for worker’s compensation insurance premiums</a:t>
            </a:r>
            <a:endParaRPr lang="en-US" dirty="0" smtClean="0"/>
          </a:p>
          <a:p>
            <a:r>
              <a:rPr lang="en-US" b="1" dirty="0" smtClean="0"/>
              <a:t>Reserve for Retirement Contributions</a:t>
            </a:r>
          </a:p>
          <a:p>
            <a:pPr lvl="1"/>
            <a:r>
              <a:rPr lang="en-US" dirty="0"/>
              <a:t>Current balance: </a:t>
            </a:r>
            <a:r>
              <a:rPr lang="en-US" dirty="0" smtClean="0"/>
              <a:t>$8,052,921</a:t>
            </a:r>
          </a:p>
          <a:p>
            <a:pPr lvl="1"/>
            <a:r>
              <a:rPr lang="en-US" dirty="0"/>
              <a:t>Purpose</a:t>
            </a:r>
            <a:r>
              <a:rPr lang="en-US" dirty="0" smtClean="0"/>
              <a:t>:</a:t>
            </a:r>
            <a:r>
              <a:rPr lang="en-US" dirty="0"/>
              <a:t> This reserve is used to pay for district expenses to the NYS Employee’s Retirement System only.  Payments to the Teachers Retirement System are not allowed from this reserve. </a:t>
            </a:r>
          </a:p>
          <a:p>
            <a:pPr lvl="1"/>
            <a:endParaRPr lang="en-US" dirty="0"/>
          </a:p>
          <a:p>
            <a:pPr lvl="1"/>
            <a:endParaRPr lang="en-US" dirty="0" smtClean="0"/>
          </a:p>
          <a:p>
            <a:pPr lvl="1"/>
            <a:endParaRPr lang="en-US" dirty="0"/>
          </a:p>
        </p:txBody>
      </p:sp>
    </p:spTree>
    <p:extLst>
      <p:ext uri="{BB962C8B-B14F-4D97-AF65-F5344CB8AC3E}">
        <p14:creationId xmlns:p14="http://schemas.microsoft.com/office/powerpoint/2010/main" val="3338805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Current Reserves</a:t>
            </a:r>
            <a:endParaRPr lang="en-US" dirty="0"/>
          </a:p>
        </p:txBody>
      </p:sp>
      <p:sp>
        <p:nvSpPr>
          <p:cNvPr id="3" name="Content Placeholder 2"/>
          <p:cNvSpPr>
            <a:spLocks noGrp="1"/>
          </p:cNvSpPr>
          <p:nvPr>
            <p:ph idx="1"/>
          </p:nvPr>
        </p:nvSpPr>
        <p:spPr>
          <a:xfrm>
            <a:off x="950890" y="1447800"/>
            <a:ext cx="8193110" cy="5181600"/>
          </a:xfrm>
        </p:spPr>
        <p:txBody>
          <a:bodyPr>
            <a:normAutofit fontScale="77500" lnSpcReduction="20000"/>
          </a:bodyPr>
          <a:lstStyle/>
          <a:p>
            <a:r>
              <a:rPr lang="en-US" b="1" dirty="0"/>
              <a:t>Employee Benefits Accrued Liability Reserve</a:t>
            </a:r>
          </a:p>
          <a:p>
            <a:pPr lvl="1"/>
            <a:r>
              <a:rPr lang="en-US" dirty="0"/>
              <a:t>Current balance: </a:t>
            </a:r>
            <a:r>
              <a:rPr lang="en-US" dirty="0" smtClean="0"/>
              <a:t>$3,219,611</a:t>
            </a:r>
          </a:p>
          <a:p>
            <a:pPr lvl="1"/>
            <a:r>
              <a:rPr lang="en-US" dirty="0" smtClean="0"/>
              <a:t>Purpose: </a:t>
            </a:r>
            <a:r>
              <a:rPr lang="en-US" dirty="0"/>
              <a:t>This reserve is used to pay for unused accumulated leave time contractually provided to certain groups of employees, normally upon separation. This typically includes payment for unused sick and vacation pay. This fund cannot be used to pay for items such as: retirement incentives, FICA and Medicare payments and retiree health insurance. </a:t>
            </a:r>
          </a:p>
          <a:p>
            <a:r>
              <a:rPr lang="en-US" b="1" dirty="0" smtClean="0"/>
              <a:t>Capital </a:t>
            </a:r>
            <a:r>
              <a:rPr lang="en-US" b="1" dirty="0"/>
              <a:t>Reserve</a:t>
            </a:r>
          </a:p>
          <a:p>
            <a:pPr lvl="1"/>
            <a:r>
              <a:rPr lang="en-US" dirty="0"/>
              <a:t>Current balance: </a:t>
            </a:r>
            <a:r>
              <a:rPr lang="en-US" dirty="0" smtClean="0"/>
              <a:t>$1,809,601</a:t>
            </a:r>
          </a:p>
          <a:p>
            <a:pPr lvl="1"/>
            <a:r>
              <a:rPr lang="en-US" dirty="0" smtClean="0"/>
              <a:t>Purpose: </a:t>
            </a:r>
            <a:r>
              <a:rPr lang="en-US" dirty="0"/>
              <a:t>This reserve is used to finance all or part of the construction or reconstruction of specific capital improvement projects or specific equipment.  This reserve may be used to pay the cost of any object or purpose for which bonds may be used.  </a:t>
            </a:r>
          </a:p>
        </p:txBody>
      </p:sp>
    </p:spTree>
    <p:extLst>
      <p:ext uri="{BB962C8B-B14F-4D97-AF65-F5344CB8AC3E}">
        <p14:creationId xmlns:p14="http://schemas.microsoft.com/office/powerpoint/2010/main" val="37882791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Capital Reserve</a:t>
            </a:r>
            <a:endParaRPr lang="en-US" dirty="0"/>
          </a:p>
        </p:txBody>
      </p:sp>
      <p:sp>
        <p:nvSpPr>
          <p:cNvPr id="3" name="Content Placeholder 2"/>
          <p:cNvSpPr>
            <a:spLocks noGrp="1"/>
          </p:cNvSpPr>
          <p:nvPr>
            <p:ph idx="1"/>
          </p:nvPr>
        </p:nvSpPr>
        <p:spPr>
          <a:xfrm>
            <a:off x="1281448" y="1574443"/>
            <a:ext cx="7557752" cy="4525963"/>
          </a:xfrm>
        </p:spPr>
        <p:txBody>
          <a:bodyPr/>
          <a:lstStyle/>
          <a:p>
            <a:r>
              <a:rPr lang="en-US" dirty="0" smtClean="0"/>
              <a:t>On May 19, 2015, voters approved to establish a capital reserve with a total authorization up to 10,000,000</a:t>
            </a:r>
          </a:p>
          <a:p>
            <a:endParaRPr lang="en-US" dirty="0"/>
          </a:p>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134708854"/>
              </p:ext>
            </p:extLst>
          </p:nvPr>
        </p:nvGraphicFramePr>
        <p:xfrm>
          <a:off x="1143000" y="3200400"/>
          <a:ext cx="7391400" cy="2613314"/>
        </p:xfrm>
        <a:graphic>
          <a:graphicData uri="http://schemas.openxmlformats.org/drawingml/2006/table">
            <a:tbl>
              <a:tblPr>
                <a:tableStyleId>{5C22544A-7EE6-4342-B048-85BDC9FD1C3A}</a:tableStyleId>
              </a:tblPr>
              <a:tblGrid>
                <a:gridCol w="5964876">
                  <a:extLst>
                    <a:ext uri="{9D8B030D-6E8A-4147-A177-3AD203B41FA5}">
                      <a16:colId xmlns:a16="http://schemas.microsoft.com/office/drawing/2014/main" val="20000"/>
                    </a:ext>
                  </a:extLst>
                </a:gridCol>
                <a:gridCol w="1426524">
                  <a:extLst>
                    <a:ext uri="{9D8B030D-6E8A-4147-A177-3AD203B41FA5}">
                      <a16:colId xmlns:a16="http://schemas.microsoft.com/office/drawing/2014/main" val="20001"/>
                    </a:ext>
                  </a:extLst>
                </a:gridCol>
              </a:tblGrid>
              <a:tr h="493568">
                <a:tc>
                  <a:txBody>
                    <a:bodyPr/>
                    <a:lstStyle/>
                    <a:p>
                      <a:pPr algn="l" rtl="0" fontAlgn="ctr">
                        <a:buClr>
                          <a:srgbClr val="000000"/>
                        </a:buClr>
                        <a:buSzPts val="2200"/>
                        <a:buFont typeface="Arial"/>
                        <a:buChar char="•"/>
                      </a:pPr>
                      <a:r>
                        <a:rPr lang="en-US" sz="2200" u="none" strike="noStrike" dirty="0" smtClean="0">
                          <a:effectLst/>
                        </a:rPr>
                        <a:t>  Transferred to reserve 6/30/15</a:t>
                      </a:r>
                      <a:r>
                        <a:rPr lang="en-US" sz="2200" u="none" strike="noStrike" dirty="0">
                          <a:effectLst/>
                        </a:rPr>
                        <a:t>:</a:t>
                      </a:r>
                      <a:endParaRPr lang="en-US" sz="2200" b="0" i="0" u="none" strike="noStrike" dirty="0">
                        <a:solidFill>
                          <a:srgbClr val="000000"/>
                        </a:solidFill>
                        <a:effectLst/>
                        <a:latin typeface="Arial"/>
                      </a:endParaRPr>
                    </a:p>
                  </a:txBody>
                  <a:tcPr marL="342900" marR="9525" marT="9525" marB="0" anchor="ctr"/>
                </a:tc>
                <a:tc>
                  <a:txBody>
                    <a:bodyPr/>
                    <a:lstStyle/>
                    <a:p>
                      <a:pPr algn="r" fontAlgn="b"/>
                      <a:r>
                        <a:rPr lang="en-US" sz="2200" u="none" strike="noStrike" dirty="0">
                          <a:effectLst/>
                        </a:rPr>
                        <a:t>$2,300,000</a:t>
                      </a:r>
                      <a:endParaRPr lang="en-US" sz="2200" b="0" i="0" u="none" strike="noStrike" dirty="0">
                        <a:solidFill>
                          <a:srgbClr val="000000"/>
                        </a:solidFill>
                        <a:effectLst/>
                        <a:latin typeface="Calibri"/>
                      </a:endParaRPr>
                    </a:p>
                  </a:txBody>
                  <a:tcPr marL="9525" marR="9525" marT="9525" marB="0" anchor="b"/>
                </a:tc>
                <a:extLst>
                  <a:ext uri="{0D108BD9-81ED-4DB2-BD59-A6C34878D82A}">
                    <a16:rowId xmlns:a16="http://schemas.microsoft.com/office/drawing/2014/main" val="10000"/>
                  </a:ext>
                </a:extLst>
              </a:tr>
              <a:tr h="493568">
                <a:tc>
                  <a:txBody>
                    <a:bodyPr/>
                    <a:lstStyle/>
                    <a:p>
                      <a:pPr algn="l" rtl="0" fontAlgn="ctr">
                        <a:buClr>
                          <a:srgbClr val="000000"/>
                        </a:buClr>
                        <a:buSzPts val="2200"/>
                        <a:buFont typeface="Arial"/>
                        <a:buChar char="•"/>
                      </a:pPr>
                      <a:r>
                        <a:rPr lang="en-US" sz="2200" u="none" strike="noStrike" dirty="0" smtClean="0">
                          <a:effectLst/>
                        </a:rPr>
                        <a:t>  Transferred </a:t>
                      </a:r>
                      <a:r>
                        <a:rPr lang="en-US" sz="2200" u="none" strike="noStrike" dirty="0">
                          <a:effectLst/>
                        </a:rPr>
                        <a:t>to </a:t>
                      </a:r>
                      <a:r>
                        <a:rPr lang="en-US" sz="2200" u="none" strike="noStrike" dirty="0" smtClean="0">
                          <a:effectLst/>
                        </a:rPr>
                        <a:t>reserve 6/30/16</a:t>
                      </a:r>
                      <a:r>
                        <a:rPr lang="en-US" sz="2200" u="none" strike="noStrike" dirty="0">
                          <a:effectLst/>
                        </a:rPr>
                        <a:t>:</a:t>
                      </a:r>
                      <a:endParaRPr lang="en-US" sz="2200" b="0" i="0" u="none" strike="noStrike" dirty="0">
                        <a:solidFill>
                          <a:srgbClr val="000000"/>
                        </a:solidFill>
                        <a:effectLst/>
                        <a:latin typeface="Arial"/>
                      </a:endParaRPr>
                    </a:p>
                  </a:txBody>
                  <a:tcPr marL="342900" marR="9525" marT="9525" marB="0" anchor="ctr"/>
                </a:tc>
                <a:tc>
                  <a:txBody>
                    <a:bodyPr/>
                    <a:lstStyle/>
                    <a:p>
                      <a:pPr algn="r" fontAlgn="b"/>
                      <a:r>
                        <a:rPr lang="en-US" sz="2200" u="none" strike="noStrike" dirty="0">
                          <a:effectLst/>
                        </a:rPr>
                        <a:t>$2,700,000</a:t>
                      </a:r>
                      <a:endParaRPr lang="en-US" sz="2200" b="0" i="0" u="none" strike="noStrike" dirty="0">
                        <a:solidFill>
                          <a:srgbClr val="000000"/>
                        </a:solidFill>
                        <a:effectLst/>
                        <a:latin typeface="Calibri"/>
                      </a:endParaRPr>
                    </a:p>
                  </a:txBody>
                  <a:tcPr marL="9525" marR="9525" marT="9525" marB="0" anchor="b"/>
                </a:tc>
                <a:extLst>
                  <a:ext uri="{0D108BD9-81ED-4DB2-BD59-A6C34878D82A}">
                    <a16:rowId xmlns:a16="http://schemas.microsoft.com/office/drawing/2014/main" val="10001"/>
                  </a:ext>
                </a:extLst>
              </a:tr>
              <a:tr h="613064">
                <a:tc>
                  <a:txBody>
                    <a:bodyPr/>
                    <a:lstStyle/>
                    <a:p>
                      <a:pPr algn="l" rtl="0" fontAlgn="ctr">
                        <a:buClr>
                          <a:srgbClr val="000000"/>
                        </a:buClr>
                        <a:buSzPts val="2200"/>
                        <a:buFont typeface="Arial"/>
                        <a:buChar char="•"/>
                      </a:pPr>
                      <a:r>
                        <a:rPr lang="en-US" sz="2200" u="none" strike="noStrike" dirty="0" smtClean="0">
                          <a:effectLst/>
                        </a:rPr>
                        <a:t>  Approved transfer from EBALR to capital:</a:t>
                      </a:r>
                      <a:endParaRPr lang="en-US" sz="2200" b="0" i="0" u="none" strike="noStrike" dirty="0">
                        <a:solidFill>
                          <a:srgbClr val="000000"/>
                        </a:solidFill>
                        <a:effectLst/>
                        <a:latin typeface="Arial"/>
                      </a:endParaRPr>
                    </a:p>
                  </a:txBody>
                  <a:tcPr marL="342900" marR="9525" marT="9525" marB="0" anchor="ctr"/>
                </a:tc>
                <a:tc>
                  <a:txBody>
                    <a:bodyPr/>
                    <a:lstStyle/>
                    <a:p>
                      <a:pPr algn="r" fontAlgn="b"/>
                      <a:r>
                        <a:rPr lang="en-US" sz="2200" u="none" strike="noStrike" dirty="0">
                          <a:effectLst/>
                        </a:rPr>
                        <a:t>$4,916,614</a:t>
                      </a:r>
                      <a:endParaRPr lang="en-US" sz="2200" b="0" i="0" u="none" strike="noStrike" dirty="0">
                        <a:solidFill>
                          <a:srgbClr val="000000"/>
                        </a:solidFill>
                        <a:effectLst/>
                        <a:latin typeface="Calibri"/>
                      </a:endParaRPr>
                    </a:p>
                  </a:txBody>
                  <a:tcPr marL="9525" marR="9525" marT="9525" marB="0" anchor="b"/>
                </a:tc>
                <a:extLst>
                  <a:ext uri="{0D108BD9-81ED-4DB2-BD59-A6C34878D82A}">
                    <a16:rowId xmlns:a16="http://schemas.microsoft.com/office/drawing/2014/main" val="10002"/>
                  </a:ext>
                </a:extLst>
              </a:tr>
              <a:tr h="506557">
                <a:tc>
                  <a:txBody>
                    <a:bodyPr/>
                    <a:lstStyle/>
                    <a:p>
                      <a:pPr algn="l" rtl="0" fontAlgn="ctr">
                        <a:buClr>
                          <a:srgbClr val="000000"/>
                        </a:buClr>
                        <a:buSzPts val="2200"/>
                        <a:buFont typeface="Arial"/>
                        <a:buChar char="•"/>
                      </a:pPr>
                      <a:r>
                        <a:rPr lang="en-US" sz="2200" u="none" strike="noStrike" dirty="0" smtClean="0">
                          <a:effectLst/>
                        </a:rPr>
                        <a:t>  Transferred to reserve 6/30/18:</a:t>
                      </a:r>
                      <a:endParaRPr lang="en-US" sz="2200" b="0" i="0" u="none" strike="noStrike" dirty="0">
                        <a:solidFill>
                          <a:srgbClr val="000000"/>
                        </a:solidFill>
                        <a:effectLst/>
                        <a:latin typeface="Arial"/>
                      </a:endParaRPr>
                    </a:p>
                  </a:txBody>
                  <a:tcPr marL="342900" marR="9525" marT="9525" marB="0" anchor="ctr"/>
                </a:tc>
                <a:tc>
                  <a:txBody>
                    <a:bodyPr/>
                    <a:lstStyle/>
                    <a:p>
                      <a:pPr algn="r" fontAlgn="b"/>
                      <a:r>
                        <a:rPr lang="en-US" sz="2200" u="sng" strike="noStrike" dirty="0" smtClean="0">
                          <a:effectLst/>
                        </a:rPr>
                        <a:t>$      83,386</a:t>
                      </a:r>
                      <a:endParaRPr lang="en-US" sz="2200" b="0" i="0" u="sng" strike="noStrike" dirty="0">
                        <a:solidFill>
                          <a:srgbClr val="000000"/>
                        </a:solidFill>
                        <a:effectLst/>
                        <a:latin typeface="Calibri"/>
                      </a:endParaRPr>
                    </a:p>
                  </a:txBody>
                  <a:tcPr marL="9525" marR="9525" marT="9525" marB="0" anchor="b"/>
                </a:tc>
                <a:extLst>
                  <a:ext uri="{0D108BD9-81ED-4DB2-BD59-A6C34878D82A}">
                    <a16:rowId xmlns:a16="http://schemas.microsoft.com/office/drawing/2014/main" val="10003"/>
                  </a:ext>
                </a:extLst>
              </a:tr>
              <a:tr h="506557">
                <a:tc>
                  <a:txBody>
                    <a:bodyPr/>
                    <a:lstStyle/>
                    <a:p>
                      <a:pPr algn="l" fontAlgn="b"/>
                      <a:endParaRPr lang="en-US" sz="1100" b="0" i="0" u="none" strike="noStrike" dirty="0">
                        <a:solidFill>
                          <a:srgbClr val="000000"/>
                        </a:solidFill>
                        <a:effectLst/>
                        <a:latin typeface="Calibri"/>
                      </a:endParaRPr>
                    </a:p>
                  </a:txBody>
                  <a:tcPr marL="9525" marR="9525" marT="9525" marB="0" anchor="b"/>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n-US" sz="2200" u="none" strike="noStrike" dirty="0" smtClean="0">
                          <a:effectLst/>
                        </a:rPr>
                        <a:t>$10,000,00</a:t>
                      </a:r>
                      <a:endParaRPr lang="en-US" sz="2200" b="0" i="0" u="none" strike="noStrike" dirty="0" smtClean="0">
                        <a:solidFill>
                          <a:srgbClr val="000000"/>
                        </a:solidFill>
                        <a:effectLst/>
                        <a:latin typeface="+mn-lt"/>
                      </a:endParaRPr>
                    </a:p>
                  </a:txBody>
                  <a:tcPr marL="9525" marR="9525" marT="9525" marB="0" anchor="b"/>
                </a:tc>
                <a:extLst>
                  <a:ext uri="{0D108BD9-81ED-4DB2-BD59-A6C34878D82A}">
                    <a16:rowId xmlns:a16="http://schemas.microsoft.com/office/drawing/2014/main" val="3862043499"/>
                  </a:ext>
                </a:extLst>
              </a:tr>
            </a:tbl>
          </a:graphicData>
        </a:graphic>
      </p:graphicFrame>
    </p:spTree>
    <p:extLst>
      <p:ext uri="{BB962C8B-B14F-4D97-AF65-F5344CB8AC3E}">
        <p14:creationId xmlns:p14="http://schemas.microsoft.com/office/powerpoint/2010/main" val="32385336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Capital Reserve Planning</a:t>
            </a:r>
            <a:endParaRPr lang="en-US" dirty="0"/>
          </a:p>
        </p:txBody>
      </p:sp>
      <p:sp>
        <p:nvSpPr>
          <p:cNvPr id="3" name="Content Placeholder 2"/>
          <p:cNvSpPr>
            <a:spLocks noGrp="1"/>
          </p:cNvSpPr>
          <p:nvPr>
            <p:ph idx="1"/>
          </p:nvPr>
        </p:nvSpPr>
        <p:spPr>
          <a:xfrm>
            <a:off x="1295400" y="1828800"/>
            <a:ext cx="7315200" cy="3810000"/>
          </a:xfrm>
        </p:spPr>
        <p:txBody>
          <a:bodyPr/>
          <a:lstStyle/>
          <a:p>
            <a:r>
              <a:rPr lang="en-US" dirty="0" smtClean="0"/>
              <a:t>Projects considered for funding through the capital reserve were approved by our residents on the May 2016 and 2017 budget votes  </a:t>
            </a:r>
          </a:p>
          <a:p>
            <a:r>
              <a:rPr lang="en-US" dirty="0" smtClean="0"/>
              <a:t>In </a:t>
            </a:r>
            <a:r>
              <a:rPr lang="en-US" dirty="0"/>
              <a:t>order to obtain voter authorization, we </a:t>
            </a:r>
            <a:r>
              <a:rPr lang="en-US" dirty="0" smtClean="0"/>
              <a:t>were </a:t>
            </a:r>
            <a:r>
              <a:rPr lang="en-US" dirty="0"/>
              <a:t>required to pass a proposition </a:t>
            </a:r>
            <a:endParaRPr lang="en-US" dirty="0" smtClean="0"/>
          </a:p>
          <a:p>
            <a:endParaRPr lang="en-US" dirty="0"/>
          </a:p>
        </p:txBody>
      </p:sp>
    </p:spTree>
    <p:extLst>
      <p:ext uri="{BB962C8B-B14F-4D97-AF65-F5344CB8AC3E}">
        <p14:creationId xmlns:p14="http://schemas.microsoft.com/office/powerpoint/2010/main" val="26145997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Capital Reserve </a:t>
            </a:r>
            <a:r>
              <a:rPr lang="en-US" dirty="0" smtClean="0"/>
              <a:t>Projects</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369266438"/>
              </p:ext>
            </p:extLst>
          </p:nvPr>
        </p:nvGraphicFramePr>
        <p:xfrm>
          <a:off x="1828800" y="1219200"/>
          <a:ext cx="6172200" cy="5013960"/>
        </p:xfrm>
        <a:graphic>
          <a:graphicData uri="http://schemas.openxmlformats.org/drawingml/2006/table">
            <a:tbl>
              <a:tblPr firstRow="1" bandRow="1">
                <a:tableStyleId>{5C22544A-7EE6-4342-B048-85BDC9FD1C3A}</a:tableStyleId>
              </a:tblPr>
              <a:tblGrid>
                <a:gridCol w="4876800">
                  <a:extLst>
                    <a:ext uri="{9D8B030D-6E8A-4147-A177-3AD203B41FA5}">
                      <a16:colId xmlns:a16="http://schemas.microsoft.com/office/drawing/2014/main" val="20000"/>
                    </a:ext>
                  </a:extLst>
                </a:gridCol>
                <a:gridCol w="1295400">
                  <a:extLst>
                    <a:ext uri="{9D8B030D-6E8A-4147-A177-3AD203B41FA5}">
                      <a16:colId xmlns:a16="http://schemas.microsoft.com/office/drawing/2014/main" val="20001"/>
                    </a:ext>
                  </a:extLst>
                </a:gridCol>
              </a:tblGrid>
              <a:tr h="142240">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0"/>
                  </a:ext>
                </a:extLst>
              </a:tr>
              <a:tr h="3911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1" baseline="0" dirty="0" smtClean="0"/>
                        <a:t>HS synthetic track and field replacement</a:t>
                      </a:r>
                    </a:p>
                  </a:txBody>
                  <a:tcPr/>
                </a:tc>
                <a:tc>
                  <a:txBody>
                    <a:bodyPr/>
                    <a:lstStyle/>
                    <a:p>
                      <a:endParaRPr lang="en-US" sz="1570" baseline="0" dirty="0"/>
                    </a:p>
                  </a:txBody>
                  <a:tcPr/>
                </a:tc>
                <a:extLst>
                  <a:ext uri="{0D108BD9-81ED-4DB2-BD59-A6C34878D82A}">
                    <a16:rowId xmlns:a16="http://schemas.microsoft.com/office/drawing/2014/main" val="10001"/>
                  </a:ext>
                </a:extLst>
              </a:tr>
              <a:tr h="152400">
                <a:tc>
                  <a:txBody>
                    <a:bodyPr/>
                    <a:lstStyle/>
                    <a:p>
                      <a:r>
                        <a:rPr lang="en-US" dirty="0" smtClean="0"/>
                        <a:t>-field</a:t>
                      </a:r>
                      <a:r>
                        <a:rPr lang="en-US" baseline="0" dirty="0" smtClean="0"/>
                        <a:t> replacement</a:t>
                      </a:r>
                    </a:p>
                  </a:txBody>
                  <a:tcPr/>
                </a:tc>
                <a:tc>
                  <a:txBody>
                    <a:bodyPr/>
                    <a:lstStyle/>
                    <a:p>
                      <a:r>
                        <a:rPr lang="en-US" dirty="0" smtClean="0"/>
                        <a:t>$630,000</a:t>
                      </a:r>
                      <a:endParaRPr lang="en-US" dirty="0"/>
                    </a:p>
                  </a:txBody>
                  <a:tcPr/>
                </a:tc>
                <a:extLst>
                  <a:ext uri="{0D108BD9-81ED-4DB2-BD59-A6C34878D82A}">
                    <a16:rowId xmlns:a16="http://schemas.microsoft.com/office/drawing/2014/main" val="10002"/>
                  </a:ext>
                </a:extLst>
              </a:tr>
              <a:tr h="370840">
                <a:tc>
                  <a:txBody>
                    <a:bodyPr/>
                    <a:lstStyle/>
                    <a:p>
                      <a:r>
                        <a:rPr lang="en-US" dirty="0" smtClean="0"/>
                        <a:t>-</a:t>
                      </a:r>
                      <a:r>
                        <a:rPr lang="en-US" baseline="0" dirty="0" smtClean="0"/>
                        <a:t>track replacement</a:t>
                      </a:r>
                      <a:endParaRPr lang="en-US" dirty="0"/>
                    </a:p>
                  </a:txBody>
                  <a:tcPr/>
                </a:tc>
                <a:tc>
                  <a:txBody>
                    <a:bodyPr/>
                    <a:lstStyle/>
                    <a:p>
                      <a:r>
                        <a:rPr lang="en-US" dirty="0" smtClean="0"/>
                        <a:t>$250,000</a:t>
                      </a:r>
                      <a:endParaRPr lang="en-US" dirty="0"/>
                    </a:p>
                  </a:txBody>
                  <a:tcPr/>
                </a:tc>
                <a:extLst>
                  <a:ext uri="{0D108BD9-81ED-4DB2-BD59-A6C34878D82A}">
                    <a16:rowId xmlns:a16="http://schemas.microsoft.com/office/drawing/2014/main" val="10003"/>
                  </a:ext>
                </a:extLst>
              </a:tr>
              <a:tr h="370840">
                <a:tc>
                  <a:txBody>
                    <a:bodyPr/>
                    <a:lstStyle/>
                    <a:p>
                      <a:r>
                        <a:rPr lang="en-US" dirty="0" smtClean="0"/>
                        <a:t>-cool</a:t>
                      </a:r>
                      <a:r>
                        <a:rPr lang="en-US" baseline="0" dirty="0" smtClean="0"/>
                        <a:t> fill</a:t>
                      </a:r>
                      <a:endParaRPr lang="en-US" dirty="0"/>
                    </a:p>
                  </a:txBody>
                  <a:tcPr/>
                </a:tc>
                <a:tc>
                  <a:txBody>
                    <a:bodyPr/>
                    <a:lstStyle/>
                    <a:p>
                      <a:r>
                        <a:rPr lang="en-US" dirty="0" smtClean="0"/>
                        <a:t>$  50,000</a:t>
                      </a:r>
                      <a:endParaRPr lang="en-US" dirty="0"/>
                    </a:p>
                  </a:txBody>
                  <a:tcPr/>
                </a:tc>
                <a:extLst>
                  <a:ext uri="{0D108BD9-81ED-4DB2-BD59-A6C34878D82A}">
                    <a16:rowId xmlns:a16="http://schemas.microsoft.com/office/drawing/2014/main" val="10004"/>
                  </a:ext>
                </a:extLst>
              </a:tr>
              <a:tr h="370840">
                <a:tc>
                  <a:txBody>
                    <a:bodyPr/>
                    <a:lstStyle/>
                    <a:p>
                      <a:r>
                        <a:rPr lang="en-US" dirty="0" smtClean="0"/>
                        <a:t>-safety netting</a:t>
                      </a:r>
                      <a:endParaRPr lang="en-US" dirty="0"/>
                    </a:p>
                  </a:txBody>
                  <a:tcPr/>
                </a:tc>
                <a:tc>
                  <a:txBody>
                    <a:bodyPr/>
                    <a:lstStyle/>
                    <a:p>
                      <a:r>
                        <a:rPr lang="en-US" dirty="0" smtClean="0"/>
                        <a:t>$  50,000</a:t>
                      </a:r>
                      <a:endParaRPr lang="en-US" dirty="0"/>
                    </a:p>
                  </a:txBody>
                  <a:tcPr/>
                </a:tc>
                <a:extLst>
                  <a:ext uri="{0D108BD9-81ED-4DB2-BD59-A6C34878D82A}">
                    <a16:rowId xmlns:a16="http://schemas.microsoft.com/office/drawing/2014/main" val="10005"/>
                  </a:ext>
                </a:extLst>
              </a:tr>
              <a:tr h="370840">
                <a:tc>
                  <a:txBody>
                    <a:bodyPr/>
                    <a:lstStyle/>
                    <a:p>
                      <a:r>
                        <a:rPr lang="en-US" dirty="0" smtClean="0"/>
                        <a:t>-inflation</a:t>
                      </a:r>
                      <a:endParaRPr lang="en-US" dirty="0"/>
                    </a:p>
                  </a:txBody>
                  <a:tcPr/>
                </a:tc>
                <a:tc>
                  <a:txBody>
                    <a:bodyPr/>
                    <a:lstStyle/>
                    <a:p>
                      <a:r>
                        <a:rPr lang="en-US" u="sng" dirty="0" smtClean="0"/>
                        <a:t>$  40,000</a:t>
                      </a:r>
                      <a:endParaRPr lang="en-US" u="sng" dirty="0"/>
                    </a:p>
                  </a:txBody>
                  <a:tcPr/>
                </a:tc>
                <a:extLst>
                  <a:ext uri="{0D108BD9-81ED-4DB2-BD59-A6C34878D82A}">
                    <a16:rowId xmlns:a16="http://schemas.microsoft.com/office/drawing/2014/main" val="10006"/>
                  </a:ext>
                </a:extLst>
              </a:tr>
              <a:tr h="370840">
                <a:tc>
                  <a:txBody>
                    <a:bodyPr/>
                    <a:lstStyle/>
                    <a:p>
                      <a:endParaRPr lang="en-US"/>
                    </a:p>
                  </a:txBody>
                  <a:tcPr/>
                </a:tc>
                <a:tc>
                  <a:txBody>
                    <a:bodyPr/>
                    <a:lstStyle/>
                    <a:p>
                      <a:r>
                        <a:rPr lang="en-US" dirty="0" smtClean="0"/>
                        <a:t>$1,020,000</a:t>
                      </a:r>
                      <a:endParaRPr lang="en-US" dirty="0"/>
                    </a:p>
                  </a:txBody>
                  <a:tcPr/>
                </a:tc>
                <a:extLst>
                  <a:ext uri="{0D108BD9-81ED-4DB2-BD59-A6C34878D82A}">
                    <a16:rowId xmlns:a16="http://schemas.microsoft.com/office/drawing/2014/main" val="10007"/>
                  </a:ext>
                </a:extLst>
              </a:tr>
              <a:tr h="142240">
                <a:tc>
                  <a:txBody>
                    <a:bodyPr/>
                    <a:lstStyle/>
                    <a:p>
                      <a:endParaRPr lang="en-US" sz="1200" dirty="0"/>
                    </a:p>
                  </a:txBody>
                  <a:tcPr/>
                </a:tc>
                <a:tc>
                  <a:txBody>
                    <a:bodyPr/>
                    <a:lstStyle/>
                    <a:p>
                      <a:endParaRPr lang="en-US" sz="1200" dirty="0"/>
                    </a:p>
                  </a:txBody>
                  <a:tcPr/>
                </a:tc>
                <a:extLst>
                  <a:ext uri="{0D108BD9-81ED-4DB2-BD59-A6C34878D82A}">
                    <a16:rowId xmlns:a16="http://schemas.microsoft.com/office/drawing/2014/main" val="10008"/>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baseline="0" dirty="0" smtClean="0"/>
                        <a:t>HS auditorium HVAC and related abatement</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$900,000</a:t>
                      </a:r>
                    </a:p>
                  </a:txBody>
                  <a:tcPr/>
                </a:tc>
                <a:extLst>
                  <a:ext uri="{0D108BD9-81ED-4DB2-BD59-A6C34878D82A}">
                    <a16:rowId xmlns:a16="http://schemas.microsoft.com/office/drawing/2014/main" val="10009"/>
                  </a:ext>
                </a:extLst>
              </a:tr>
              <a:tr h="182880">
                <a:tc>
                  <a:txBody>
                    <a:bodyPr/>
                    <a:lstStyle/>
                    <a:p>
                      <a:endParaRPr lang="en-US" sz="1200" dirty="0"/>
                    </a:p>
                  </a:txBody>
                  <a:tcPr/>
                </a:tc>
                <a:tc>
                  <a:txBody>
                    <a:bodyPr/>
                    <a:lstStyle/>
                    <a:p>
                      <a:endParaRPr lang="en-US" sz="1200" dirty="0"/>
                    </a:p>
                  </a:txBody>
                  <a:tcPr/>
                </a:tc>
                <a:extLst>
                  <a:ext uri="{0D108BD9-81ED-4DB2-BD59-A6C34878D82A}">
                    <a16:rowId xmlns:a16="http://schemas.microsoft.com/office/drawing/2014/main" val="10010"/>
                  </a:ext>
                </a:extLst>
              </a:tr>
              <a:tr h="370840">
                <a:tc>
                  <a:txBody>
                    <a:bodyPr/>
                    <a:lstStyle/>
                    <a:p>
                      <a:r>
                        <a:rPr lang="en-US" b="1" dirty="0" smtClean="0"/>
                        <a:t>MS Breezeway window</a:t>
                      </a:r>
                      <a:r>
                        <a:rPr lang="en-US" b="1" baseline="0" dirty="0" smtClean="0"/>
                        <a:t> replacement</a:t>
                      </a:r>
                      <a:endParaRPr lang="en-US"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$380,000</a:t>
                      </a:r>
                    </a:p>
                  </a:txBody>
                  <a:tcPr/>
                </a:tc>
                <a:extLst>
                  <a:ext uri="{0D108BD9-81ED-4DB2-BD59-A6C34878D82A}">
                    <a16:rowId xmlns:a16="http://schemas.microsoft.com/office/drawing/2014/main" val="10011"/>
                  </a:ext>
                </a:extLst>
              </a:tr>
              <a:tr h="370840">
                <a:tc>
                  <a:txBody>
                    <a:bodyPr/>
                    <a:lstStyle/>
                    <a:p>
                      <a:r>
                        <a:rPr lang="en-US" sz="1200" dirty="0" smtClean="0"/>
                        <a:t>- Total</a:t>
                      </a:r>
                      <a:r>
                        <a:rPr lang="en-US" sz="1200" baseline="0" dirty="0" smtClean="0"/>
                        <a:t> project is $800K.  Remainder budgeted in capital transfer.</a:t>
                      </a:r>
                      <a:endParaRPr lang="en-US" sz="1200" dirty="0"/>
                    </a:p>
                  </a:txBody>
                  <a:tcPr/>
                </a:tc>
                <a:tc>
                  <a:txBody>
                    <a:bodyPr/>
                    <a:lstStyle/>
                    <a:p>
                      <a:endParaRPr lang="en-US" dirty="0"/>
                    </a:p>
                  </a:txBody>
                  <a:tcPr/>
                </a:tc>
                <a:extLst>
                  <a:ext uri="{0D108BD9-81ED-4DB2-BD59-A6C34878D82A}">
                    <a16:rowId xmlns:a16="http://schemas.microsoft.com/office/drawing/2014/main" val="10012"/>
                  </a:ext>
                </a:extLst>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kern="1200" dirty="0" smtClean="0">
                          <a:solidFill>
                            <a:schemeClr val="dk1"/>
                          </a:solidFill>
                          <a:latin typeface="+mn-lt"/>
                          <a:ea typeface="+mn-ea"/>
                          <a:cs typeface="+mn-cs"/>
                        </a:rPr>
                        <a:t>				Total</a:t>
                      </a:r>
                      <a:endParaRPr lang="en-US" sz="1800" b="1" kern="1200" dirty="0">
                        <a:solidFill>
                          <a:schemeClr val="dk1"/>
                        </a:solidFill>
                        <a:latin typeface="+mn-lt"/>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$2,300,000</a:t>
                      </a:r>
                    </a:p>
                  </a:txBody>
                  <a:tcPr/>
                </a:tc>
                <a:extLst>
                  <a:ext uri="{0D108BD9-81ED-4DB2-BD59-A6C34878D82A}">
                    <a16:rowId xmlns:a16="http://schemas.microsoft.com/office/drawing/2014/main" val="10013"/>
                  </a:ext>
                </a:extLst>
              </a:tr>
            </a:tbl>
          </a:graphicData>
        </a:graphic>
      </p:graphicFrame>
    </p:spTree>
    <p:extLst>
      <p:ext uri="{BB962C8B-B14F-4D97-AF65-F5344CB8AC3E}">
        <p14:creationId xmlns:p14="http://schemas.microsoft.com/office/powerpoint/2010/main" val="36776416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Capital Reserve </a:t>
            </a:r>
            <a:r>
              <a:rPr lang="en-US" dirty="0" smtClean="0"/>
              <a:t>Projects</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047453689"/>
              </p:ext>
            </p:extLst>
          </p:nvPr>
        </p:nvGraphicFramePr>
        <p:xfrm>
          <a:off x="1600200" y="1676400"/>
          <a:ext cx="6858000" cy="3627120"/>
        </p:xfrm>
        <a:graphic>
          <a:graphicData uri="http://schemas.openxmlformats.org/drawingml/2006/table">
            <a:tbl>
              <a:tblPr firstRow="1" bandRow="1">
                <a:tableStyleId>{5C22544A-7EE6-4342-B048-85BDC9FD1C3A}</a:tableStyleId>
              </a:tblPr>
              <a:tblGrid>
                <a:gridCol w="5418667">
                  <a:extLst>
                    <a:ext uri="{9D8B030D-6E8A-4147-A177-3AD203B41FA5}">
                      <a16:colId xmlns:a16="http://schemas.microsoft.com/office/drawing/2014/main" val="20000"/>
                    </a:ext>
                  </a:extLst>
                </a:gridCol>
                <a:gridCol w="1439333">
                  <a:extLst>
                    <a:ext uri="{9D8B030D-6E8A-4147-A177-3AD203B41FA5}">
                      <a16:colId xmlns:a16="http://schemas.microsoft.com/office/drawing/2014/main" val="20001"/>
                    </a:ext>
                  </a:extLst>
                </a:gridCol>
              </a:tblGrid>
              <a:tr h="142240">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0"/>
                  </a:ext>
                </a:extLst>
              </a:tr>
              <a:tr h="3962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baseline="0" dirty="0" smtClean="0"/>
                        <a:t>High School: </a:t>
                      </a:r>
                      <a:r>
                        <a:rPr lang="en-US" sz="1800" dirty="0" smtClean="0"/>
                        <a:t>mechanical work,</a:t>
                      </a:r>
                      <a:r>
                        <a:rPr lang="en-US" sz="1800" baseline="0" dirty="0" smtClean="0"/>
                        <a:t> classroom doors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smtClean="0"/>
                        <a:t>$1,323,000</a:t>
                      </a:r>
                    </a:p>
                  </a:txBody>
                  <a:tcPr/>
                </a:tc>
                <a:extLst>
                  <a:ext uri="{0D108BD9-81ED-4DB2-BD59-A6C34878D82A}">
                    <a16:rowId xmlns:a16="http://schemas.microsoft.com/office/drawing/2014/main" val="10001"/>
                  </a:ext>
                </a:extLst>
              </a:tr>
              <a:tr h="152400">
                <a:tc>
                  <a:txBody>
                    <a:bodyPr/>
                    <a:lstStyle/>
                    <a:p>
                      <a:r>
                        <a:rPr lang="en-US" sz="1800" b="1" baseline="0" dirty="0" smtClean="0"/>
                        <a:t>Middle School: </a:t>
                      </a:r>
                      <a:r>
                        <a:rPr lang="en-US" sz="1800" dirty="0" smtClean="0"/>
                        <a:t>mechanical work</a:t>
                      </a:r>
                      <a:endParaRPr lang="en-US" baseline="0" dirty="0" smtClean="0"/>
                    </a:p>
                  </a:txBody>
                  <a:tcPr/>
                </a:tc>
                <a:tc>
                  <a:txBody>
                    <a:bodyPr/>
                    <a:lstStyle/>
                    <a:p>
                      <a:r>
                        <a:rPr lang="en-US" dirty="0" smtClean="0"/>
                        <a:t>$   183,000</a:t>
                      </a:r>
                      <a:endParaRPr lang="en-US" dirty="0"/>
                    </a:p>
                  </a:txBody>
                  <a:tcPr/>
                </a:tc>
                <a:extLst>
                  <a:ext uri="{0D108BD9-81ED-4DB2-BD59-A6C34878D82A}">
                    <a16:rowId xmlns:a16="http://schemas.microsoft.com/office/drawing/2014/main" val="10002"/>
                  </a:ext>
                </a:extLst>
              </a:tr>
              <a:tr h="370840">
                <a:tc>
                  <a:txBody>
                    <a:bodyPr/>
                    <a:lstStyle/>
                    <a:p>
                      <a:r>
                        <a:rPr lang="en-US" sz="1800" b="1" baseline="0" dirty="0" smtClean="0"/>
                        <a:t>Stewart School: </a:t>
                      </a:r>
                      <a:r>
                        <a:rPr lang="en-US" sz="1800" dirty="0" smtClean="0"/>
                        <a:t>mechanical work, masonry</a:t>
                      </a:r>
                      <a:endParaRPr lang="en-US" baseline="0" dirty="0" smtClean="0"/>
                    </a:p>
                  </a:txBody>
                  <a:tcPr/>
                </a:tc>
                <a:tc>
                  <a:txBody>
                    <a:bodyPr/>
                    <a:lstStyle/>
                    <a:p>
                      <a:r>
                        <a:rPr lang="en-US" dirty="0" smtClean="0"/>
                        <a:t>$   253,000</a:t>
                      </a:r>
                      <a:endParaRPr lang="en-US" dirty="0"/>
                    </a:p>
                  </a:txBody>
                  <a:tcPr/>
                </a:tc>
                <a:extLst>
                  <a:ext uri="{0D108BD9-81ED-4DB2-BD59-A6C34878D82A}">
                    <a16:rowId xmlns:a16="http://schemas.microsoft.com/office/drawing/2014/main" val="10003"/>
                  </a:ext>
                </a:extLst>
              </a:tr>
              <a:tr h="370840">
                <a:tc>
                  <a:txBody>
                    <a:bodyPr/>
                    <a:lstStyle/>
                    <a:p>
                      <a:r>
                        <a:rPr lang="en-US" sz="1800" b="1" baseline="0" dirty="0" smtClean="0"/>
                        <a:t>Stratford School: </a:t>
                      </a:r>
                      <a:r>
                        <a:rPr lang="en-US" sz="1800" dirty="0" smtClean="0"/>
                        <a:t>bathroom renovation, masonry, roof</a:t>
                      </a:r>
                      <a:endParaRPr lang="en-US" baseline="0" dirty="0" smtClean="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smtClean="0"/>
                        <a:t>$2,319,000</a:t>
                      </a:r>
                    </a:p>
                  </a:txBody>
                  <a:tcPr/>
                </a:tc>
                <a:extLst>
                  <a:ext uri="{0D108BD9-81ED-4DB2-BD59-A6C34878D82A}">
                    <a16:rowId xmlns:a16="http://schemas.microsoft.com/office/drawing/2014/main" val="10004"/>
                  </a:ext>
                </a:extLst>
              </a:tr>
              <a:tr h="370840">
                <a:tc>
                  <a:txBody>
                    <a:bodyPr/>
                    <a:lstStyle/>
                    <a:p>
                      <a:r>
                        <a:rPr lang="en-US" sz="1800" b="1" baseline="0" dirty="0" smtClean="0"/>
                        <a:t>Hemlock School: </a:t>
                      </a:r>
                      <a:r>
                        <a:rPr lang="en-US" sz="1800" dirty="0" smtClean="0"/>
                        <a:t>mechanical work</a:t>
                      </a:r>
                      <a:endParaRPr lang="en-US" baseline="0" dirty="0" smtClean="0"/>
                    </a:p>
                  </a:txBody>
                  <a:tcPr/>
                </a:tc>
                <a:tc>
                  <a:txBody>
                    <a:bodyPr/>
                    <a:lstStyle/>
                    <a:p>
                      <a:r>
                        <a:rPr lang="en-US" dirty="0" smtClean="0"/>
                        <a:t>$   134,000</a:t>
                      </a:r>
                      <a:endParaRPr lang="en-US" dirty="0"/>
                    </a:p>
                  </a:txBody>
                  <a:tcPr/>
                </a:tc>
                <a:extLst>
                  <a:ext uri="{0D108BD9-81ED-4DB2-BD59-A6C34878D82A}">
                    <a16:rowId xmlns:a16="http://schemas.microsoft.com/office/drawing/2014/main" val="10005"/>
                  </a:ext>
                </a:extLst>
              </a:tr>
              <a:tr h="370840">
                <a:tc>
                  <a:txBody>
                    <a:bodyPr/>
                    <a:lstStyle/>
                    <a:p>
                      <a:r>
                        <a:rPr lang="en-US" sz="1800" b="1" baseline="0" dirty="0" smtClean="0"/>
                        <a:t>Homestead School: </a:t>
                      </a:r>
                      <a:r>
                        <a:rPr lang="en-US" sz="1800" dirty="0" smtClean="0"/>
                        <a:t>mechanical work, roof</a:t>
                      </a:r>
                      <a:endParaRPr lang="en-US" baseline="0" dirty="0" smtClean="0"/>
                    </a:p>
                  </a:txBody>
                  <a:tcPr/>
                </a:tc>
                <a:tc>
                  <a:txBody>
                    <a:bodyPr/>
                    <a:lstStyle/>
                    <a:p>
                      <a:r>
                        <a:rPr lang="en-US" dirty="0" smtClean="0"/>
                        <a:t>$1,554,000</a:t>
                      </a:r>
                      <a:endParaRPr lang="en-US" dirty="0"/>
                    </a:p>
                  </a:txBody>
                  <a:tcPr/>
                </a:tc>
                <a:extLst>
                  <a:ext uri="{0D108BD9-81ED-4DB2-BD59-A6C34878D82A}">
                    <a16:rowId xmlns:a16="http://schemas.microsoft.com/office/drawing/2014/main" val="10006"/>
                  </a:ext>
                </a:extLst>
              </a:tr>
              <a:tr h="370840">
                <a:tc>
                  <a:txBody>
                    <a:bodyPr/>
                    <a:lstStyle/>
                    <a:p>
                      <a:r>
                        <a:rPr lang="en-US" sz="1800" b="1" baseline="0" dirty="0" smtClean="0"/>
                        <a:t>Locust School: </a:t>
                      </a:r>
                      <a:r>
                        <a:rPr lang="en-US" sz="1800" dirty="0" smtClean="0"/>
                        <a:t>mechanical work</a:t>
                      </a:r>
                      <a:endParaRPr lang="en-US" baseline="0" dirty="0" smtClean="0"/>
                    </a:p>
                  </a:txBody>
                  <a:tcPr/>
                </a:tc>
                <a:tc>
                  <a:txBody>
                    <a:bodyPr/>
                    <a:lstStyle/>
                    <a:p>
                      <a:r>
                        <a:rPr lang="en-US" u="sng" dirty="0" smtClean="0"/>
                        <a:t>$   134,000</a:t>
                      </a:r>
                      <a:endParaRPr lang="en-US" u="sng" dirty="0"/>
                    </a:p>
                  </a:txBody>
                  <a:tcPr/>
                </a:tc>
                <a:extLst>
                  <a:ext uri="{0D108BD9-81ED-4DB2-BD59-A6C34878D82A}">
                    <a16:rowId xmlns:a16="http://schemas.microsoft.com/office/drawing/2014/main" val="10007"/>
                  </a:ext>
                </a:extLst>
              </a:tr>
              <a:tr h="142240">
                <a:tc>
                  <a:txBody>
                    <a:bodyPr/>
                    <a:lstStyle/>
                    <a:p>
                      <a:endParaRPr lang="en-US" sz="1200" dirty="0"/>
                    </a:p>
                  </a:txBody>
                  <a:tcPr/>
                </a:tc>
                <a:tc>
                  <a:txBody>
                    <a:bodyPr/>
                    <a:lstStyle/>
                    <a:p>
                      <a:endParaRPr lang="en-US" sz="1200" dirty="0"/>
                    </a:p>
                  </a:txBody>
                  <a:tcPr/>
                </a:tc>
                <a:extLst>
                  <a:ext uri="{0D108BD9-81ED-4DB2-BD59-A6C34878D82A}">
                    <a16:rowId xmlns:a16="http://schemas.microsoft.com/office/drawing/2014/main" val="10008"/>
                  </a:ext>
                </a:extLst>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kern="1200" dirty="0" smtClean="0">
                          <a:solidFill>
                            <a:schemeClr val="dk1"/>
                          </a:solidFill>
                          <a:latin typeface="+mn-lt"/>
                          <a:ea typeface="+mn-ea"/>
                          <a:cs typeface="+mn-cs"/>
                        </a:rPr>
                        <a:t>				Total</a:t>
                      </a:r>
                      <a:endParaRPr lang="en-US" sz="1800" b="1" kern="1200" dirty="0">
                        <a:solidFill>
                          <a:schemeClr val="dk1"/>
                        </a:solidFill>
                        <a:latin typeface="+mn-lt"/>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$5,900,000</a:t>
                      </a:r>
                    </a:p>
                  </a:txBody>
                  <a:tcPr/>
                </a:tc>
                <a:extLst>
                  <a:ext uri="{0D108BD9-81ED-4DB2-BD59-A6C34878D82A}">
                    <a16:rowId xmlns:a16="http://schemas.microsoft.com/office/drawing/2014/main" val="10013"/>
                  </a:ext>
                </a:extLst>
              </a:tr>
            </a:tbl>
          </a:graphicData>
        </a:graphic>
      </p:graphicFrame>
    </p:spTree>
    <p:extLst>
      <p:ext uri="{BB962C8B-B14F-4D97-AF65-F5344CB8AC3E}">
        <p14:creationId xmlns:p14="http://schemas.microsoft.com/office/powerpoint/2010/main" val="34508176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Capital Reserve </a:t>
            </a:r>
            <a:r>
              <a:rPr lang="en-US" dirty="0" smtClean="0"/>
              <a:t>Planning cont’d.</a:t>
            </a:r>
            <a:endParaRPr lang="en-US" dirty="0"/>
          </a:p>
        </p:txBody>
      </p:sp>
      <p:sp>
        <p:nvSpPr>
          <p:cNvPr id="3" name="Content Placeholder 2"/>
          <p:cNvSpPr>
            <a:spLocks noGrp="1"/>
          </p:cNvSpPr>
          <p:nvPr>
            <p:ph idx="1"/>
          </p:nvPr>
        </p:nvSpPr>
        <p:spPr>
          <a:xfrm>
            <a:off x="914400" y="1417638"/>
            <a:ext cx="8229600" cy="4754563"/>
          </a:xfrm>
        </p:spPr>
        <p:txBody>
          <a:bodyPr>
            <a:normAutofit fontScale="92500"/>
          </a:bodyPr>
          <a:lstStyle/>
          <a:p>
            <a:r>
              <a:rPr lang="en-US" dirty="0" smtClean="0"/>
              <a:t>We are currently working with our architects to recommend the next phase of capital reserve projects for approval.  Possible uses include:</a:t>
            </a:r>
          </a:p>
          <a:p>
            <a:pPr lvl="1"/>
            <a:r>
              <a:rPr lang="en-US" dirty="0" smtClean="0"/>
              <a:t>Tennis court replacement – HS</a:t>
            </a:r>
          </a:p>
          <a:p>
            <a:pPr lvl="1"/>
            <a:r>
              <a:rPr lang="en-US" dirty="0" smtClean="0"/>
              <a:t>Masonry - DW</a:t>
            </a:r>
          </a:p>
          <a:p>
            <a:pPr lvl="1"/>
            <a:r>
              <a:rPr lang="en-US" dirty="0" smtClean="0"/>
              <a:t>Exterior </a:t>
            </a:r>
            <a:r>
              <a:rPr lang="en-US" dirty="0"/>
              <a:t>lighting</a:t>
            </a:r>
          </a:p>
          <a:p>
            <a:pPr lvl="1"/>
            <a:r>
              <a:rPr lang="en-US" dirty="0" smtClean="0"/>
              <a:t>Other interior renovations</a:t>
            </a:r>
          </a:p>
          <a:p>
            <a:pPr lvl="2"/>
            <a:r>
              <a:rPr lang="en-US" dirty="0" smtClean="0"/>
              <a:t>Student and adult bathrooms</a:t>
            </a:r>
          </a:p>
          <a:p>
            <a:pPr lvl="2"/>
            <a:r>
              <a:rPr lang="en-US" dirty="0" smtClean="0"/>
              <a:t>Interior doors</a:t>
            </a:r>
          </a:p>
          <a:p>
            <a:pPr lvl="2"/>
            <a:r>
              <a:rPr lang="en-US" dirty="0" smtClean="0"/>
              <a:t>Library reconfiguration</a:t>
            </a:r>
          </a:p>
          <a:p>
            <a:pPr lvl="1"/>
            <a:endParaRPr lang="en-US" dirty="0" smtClean="0"/>
          </a:p>
          <a:p>
            <a:pPr lvl="1"/>
            <a:endParaRPr lang="en-US" dirty="0"/>
          </a:p>
        </p:txBody>
      </p:sp>
    </p:spTree>
    <p:extLst>
      <p:ext uri="{BB962C8B-B14F-4D97-AF65-F5344CB8AC3E}">
        <p14:creationId xmlns:p14="http://schemas.microsoft.com/office/powerpoint/2010/main" val="27439202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New capital reserve- Future projects</a:t>
            </a:r>
          </a:p>
        </p:txBody>
      </p:sp>
      <p:sp>
        <p:nvSpPr>
          <p:cNvPr id="3" name="Content Placeholder 2"/>
          <p:cNvSpPr>
            <a:spLocks noGrp="1"/>
          </p:cNvSpPr>
          <p:nvPr>
            <p:ph idx="1"/>
          </p:nvPr>
        </p:nvSpPr>
        <p:spPr>
          <a:xfrm>
            <a:off x="897228" y="1417638"/>
            <a:ext cx="8229600" cy="4754563"/>
          </a:xfrm>
        </p:spPr>
        <p:txBody>
          <a:bodyPr>
            <a:normAutofit fontScale="85000" lnSpcReduction="20000"/>
          </a:bodyPr>
          <a:lstStyle/>
          <a:p>
            <a:r>
              <a:rPr lang="en-US" dirty="0" smtClean="0"/>
              <a:t>During the budget process we will discuss establishing a new capital reserve.  Possible uses include:</a:t>
            </a:r>
          </a:p>
          <a:p>
            <a:pPr lvl="1"/>
            <a:r>
              <a:rPr lang="en-US" dirty="0" smtClean="0"/>
              <a:t>Roof repair or replacement – MS</a:t>
            </a:r>
          </a:p>
          <a:p>
            <a:pPr lvl="1"/>
            <a:r>
              <a:rPr lang="en-US" dirty="0" smtClean="0"/>
              <a:t>Masonry - DW</a:t>
            </a:r>
          </a:p>
          <a:p>
            <a:pPr lvl="1"/>
            <a:r>
              <a:rPr lang="en-US" dirty="0" smtClean="0"/>
              <a:t>Field improvements - HS</a:t>
            </a:r>
          </a:p>
          <a:p>
            <a:pPr lvl="1"/>
            <a:r>
              <a:rPr lang="en-US" dirty="0" smtClean="0"/>
              <a:t>Air condition projects - DW</a:t>
            </a:r>
          </a:p>
          <a:p>
            <a:pPr lvl="1"/>
            <a:r>
              <a:rPr lang="en-US" dirty="0" smtClean="0"/>
              <a:t>Safety enhancements/generators - DW</a:t>
            </a:r>
            <a:endParaRPr lang="en-US" dirty="0"/>
          </a:p>
          <a:p>
            <a:pPr lvl="1"/>
            <a:r>
              <a:rPr lang="en-US" dirty="0"/>
              <a:t>Improved ADA access - </a:t>
            </a:r>
            <a:r>
              <a:rPr lang="en-US" dirty="0" smtClean="0"/>
              <a:t>DW</a:t>
            </a:r>
            <a:endParaRPr lang="en-US" dirty="0"/>
          </a:p>
          <a:p>
            <a:pPr lvl="1"/>
            <a:r>
              <a:rPr lang="en-US" dirty="0" smtClean="0"/>
              <a:t>Reconfigure office/classroom space – DW</a:t>
            </a:r>
          </a:p>
          <a:p>
            <a:pPr lvl="1"/>
            <a:r>
              <a:rPr lang="en-US" dirty="0" smtClean="0"/>
              <a:t>Bathroom replacements – DW</a:t>
            </a:r>
          </a:p>
          <a:p>
            <a:pPr lvl="1"/>
            <a:r>
              <a:rPr lang="en-US" dirty="0" smtClean="0"/>
              <a:t>Building addition if needed for increased enrollment</a:t>
            </a:r>
          </a:p>
          <a:p>
            <a:pPr lvl="1"/>
            <a:r>
              <a:rPr lang="en-US" dirty="0" smtClean="0"/>
              <a:t>Other interior and exterior renovation</a:t>
            </a:r>
            <a:endParaRPr lang="en-US" dirty="0"/>
          </a:p>
          <a:p>
            <a:pPr lvl="1"/>
            <a:endParaRPr lang="en-US" dirty="0" smtClean="0"/>
          </a:p>
          <a:p>
            <a:pPr lvl="1"/>
            <a:endParaRPr lang="en-US" dirty="0"/>
          </a:p>
        </p:txBody>
      </p:sp>
    </p:spTree>
    <p:extLst>
      <p:ext uri="{BB962C8B-B14F-4D97-AF65-F5344CB8AC3E}">
        <p14:creationId xmlns:p14="http://schemas.microsoft.com/office/powerpoint/2010/main" val="4737109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Steps</a:t>
            </a:r>
            <a:endParaRPr lang="en-US" dirty="0"/>
          </a:p>
        </p:txBody>
      </p:sp>
      <p:sp>
        <p:nvSpPr>
          <p:cNvPr id="3" name="Content Placeholder 2"/>
          <p:cNvSpPr>
            <a:spLocks noGrp="1"/>
          </p:cNvSpPr>
          <p:nvPr>
            <p:ph idx="1"/>
          </p:nvPr>
        </p:nvSpPr>
        <p:spPr>
          <a:xfrm>
            <a:off x="685800" y="1371600"/>
            <a:ext cx="8229600" cy="4525963"/>
          </a:xfrm>
        </p:spPr>
        <p:txBody>
          <a:bodyPr>
            <a:normAutofit lnSpcReduction="10000"/>
          </a:bodyPr>
          <a:lstStyle/>
          <a:p>
            <a:r>
              <a:rPr lang="en-US" dirty="0" smtClean="0"/>
              <a:t>Work </a:t>
            </a:r>
            <a:r>
              <a:rPr lang="en-US" dirty="0"/>
              <a:t>with District Architect to obtain final project cost </a:t>
            </a:r>
            <a:r>
              <a:rPr lang="en-US" dirty="0" smtClean="0"/>
              <a:t>estimates</a:t>
            </a:r>
            <a:endParaRPr lang="en-US" dirty="0"/>
          </a:p>
          <a:p>
            <a:r>
              <a:rPr lang="en-US" dirty="0" smtClean="0"/>
              <a:t>Make </a:t>
            </a:r>
            <a:r>
              <a:rPr lang="en-US" dirty="0"/>
              <a:t>project recommendations to the Board of Education during upcoming budget meetings</a:t>
            </a:r>
          </a:p>
          <a:p>
            <a:r>
              <a:rPr lang="en-US" dirty="0" smtClean="0"/>
              <a:t>Plan </a:t>
            </a:r>
            <a:r>
              <a:rPr lang="en-US" dirty="0"/>
              <a:t>to place </a:t>
            </a:r>
            <a:r>
              <a:rPr lang="en-US" dirty="0" smtClean="0"/>
              <a:t>two capital </a:t>
            </a:r>
            <a:r>
              <a:rPr lang="en-US" dirty="0"/>
              <a:t>reserve </a:t>
            </a:r>
            <a:r>
              <a:rPr lang="en-US" dirty="0" smtClean="0"/>
              <a:t>propositions </a:t>
            </a:r>
            <a:r>
              <a:rPr lang="en-US" dirty="0"/>
              <a:t>on the May </a:t>
            </a:r>
            <a:r>
              <a:rPr lang="en-US" dirty="0" smtClean="0"/>
              <a:t>21, 2019 </a:t>
            </a:r>
            <a:r>
              <a:rPr lang="en-US" dirty="0"/>
              <a:t>ballot to obtain voter approval for reserve funded </a:t>
            </a:r>
            <a:r>
              <a:rPr lang="en-US" dirty="0" smtClean="0"/>
              <a:t>projects and new capital reserve</a:t>
            </a:r>
            <a:endParaRPr lang="en-US" dirty="0"/>
          </a:p>
          <a:p>
            <a:endParaRPr lang="en-US" dirty="0"/>
          </a:p>
        </p:txBody>
      </p:sp>
    </p:spTree>
    <p:extLst>
      <p:ext uri="{BB962C8B-B14F-4D97-AF65-F5344CB8AC3E}">
        <p14:creationId xmlns:p14="http://schemas.microsoft.com/office/powerpoint/2010/main" val="26859731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ques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1143000"/>
            <a:ext cx="6048375" cy="4019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52296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2183</TotalTime>
  <Words>821</Words>
  <Application>Microsoft Office PowerPoint</Application>
  <PresentationFormat>On-screen Show (4:3)</PresentationFormat>
  <Paragraphs>128</Paragraphs>
  <Slides>16</Slides>
  <Notes>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Garden City Public Schools Capital Reserve</vt:lpstr>
      <vt:lpstr>Tonight’s Agenda</vt:lpstr>
      <vt:lpstr>Reserve Funds: The planning process</vt:lpstr>
      <vt:lpstr>Reserve Funds: General use</vt:lpstr>
      <vt:lpstr>Reserve Funds: General use</vt:lpstr>
      <vt:lpstr>Current Reserves</vt:lpstr>
      <vt:lpstr>Current Reserves</vt:lpstr>
      <vt:lpstr>Current Reserves</vt:lpstr>
      <vt:lpstr>Capital Reserve</vt:lpstr>
      <vt:lpstr>Capital Reserve Planning</vt:lpstr>
      <vt:lpstr>Capital Reserve Projects</vt:lpstr>
      <vt:lpstr>Capital Reserve Projects</vt:lpstr>
      <vt:lpstr>Capital Reserve Planning cont’d.</vt:lpstr>
      <vt:lpstr>New capital reserve- Future projects</vt:lpstr>
      <vt:lpstr>Next Steps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Knight, Catherine</dc:creator>
  <cp:lastModifiedBy>Morris, Cynthia</cp:lastModifiedBy>
  <cp:revision>137</cp:revision>
  <cp:lastPrinted>2014-12-03T14:26:49Z</cp:lastPrinted>
  <dcterms:created xsi:type="dcterms:W3CDTF">2014-11-18T17:46:16Z</dcterms:created>
  <dcterms:modified xsi:type="dcterms:W3CDTF">2018-12-04T19:18:30Z</dcterms:modified>
</cp:coreProperties>
</file>