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2" r:id="rId1"/>
  </p:sldMasterIdLst>
  <p:notesMasterIdLst>
    <p:notesMasterId r:id="rId21"/>
  </p:notesMasterIdLst>
  <p:sldIdLst>
    <p:sldId id="256" r:id="rId2"/>
    <p:sldId id="280" r:id="rId3"/>
    <p:sldId id="264" r:id="rId4"/>
    <p:sldId id="292" r:id="rId5"/>
    <p:sldId id="291" r:id="rId6"/>
    <p:sldId id="302" r:id="rId7"/>
    <p:sldId id="295" r:id="rId8"/>
    <p:sldId id="298" r:id="rId9"/>
    <p:sldId id="300" r:id="rId10"/>
    <p:sldId id="259" r:id="rId11"/>
    <p:sldId id="260" r:id="rId12"/>
    <p:sldId id="261" r:id="rId13"/>
    <p:sldId id="262" r:id="rId14"/>
    <p:sldId id="263" r:id="rId15"/>
    <p:sldId id="267" r:id="rId16"/>
    <p:sldId id="273" r:id="rId17"/>
    <p:sldId id="268" r:id="rId18"/>
    <p:sldId id="290" r:id="rId19"/>
    <p:sldId id="275" r:id="rId20"/>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90" autoAdjust="0"/>
    <p:restoredTop sz="94660"/>
  </p:normalViewPr>
  <p:slideViewPr>
    <p:cSldViewPr snapToGrid="0">
      <p:cViewPr varScale="1">
        <p:scale>
          <a:sx n="72" d="100"/>
          <a:sy n="72" d="100"/>
        </p:scale>
        <p:origin x="90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1AE9BD-F024-43E1-8D52-51FAE9111BB2}"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n-US"/>
        </a:p>
      </dgm:t>
    </dgm:pt>
    <dgm:pt modelId="{584E491F-EA26-41E4-88A5-D2314198B8FD}">
      <dgm:prSet phldrT="[Text]"/>
      <dgm:spPr/>
      <dgm:t>
        <a:bodyPr/>
        <a:lstStyle/>
        <a:p>
          <a:r>
            <a:rPr lang="en-US" dirty="0"/>
            <a:t>District Strategy</a:t>
          </a:r>
        </a:p>
      </dgm:t>
    </dgm:pt>
    <dgm:pt modelId="{B1FABB5A-3779-43F4-B3E6-A6C2C784458D}" type="parTrans" cxnId="{8796F35C-91EA-4154-8312-64F7BF638E98}">
      <dgm:prSet/>
      <dgm:spPr/>
      <dgm:t>
        <a:bodyPr/>
        <a:lstStyle/>
        <a:p>
          <a:endParaRPr lang="en-US"/>
        </a:p>
      </dgm:t>
    </dgm:pt>
    <dgm:pt modelId="{089ABFFF-48A1-40ED-BEDD-0523BF320B48}" type="sibTrans" cxnId="{8796F35C-91EA-4154-8312-64F7BF638E98}">
      <dgm:prSet/>
      <dgm:spPr/>
      <dgm:t>
        <a:bodyPr/>
        <a:lstStyle/>
        <a:p>
          <a:endParaRPr lang="en-US"/>
        </a:p>
      </dgm:t>
    </dgm:pt>
    <dgm:pt modelId="{C5885DAE-F7B0-4FEF-AB61-A87C525FAAF4}">
      <dgm:prSet phldrT="[Text]"/>
      <dgm:spPr/>
      <dgm:t>
        <a:bodyPr/>
        <a:lstStyle/>
        <a:p>
          <a:r>
            <a:rPr lang="en-US" dirty="0"/>
            <a:t>Superintendent Goals</a:t>
          </a:r>
        </a:p>
      </dgm:t>
    </dgm:pt>
    <dgm:pt modelId="{88306F0B-5D00-4C45-9D35-305D138B7B9E}" type="parTrans" cxnId="{34F73AE3-4852-46EC-865B-9B130CB16CC0}">
      <dgm:prSet/>
      <dgm:spPr/>
      <dgm:t>
        <a:bodyPr/>
        <a:lstStyle/>
        <a:p>
          <a:endParaRPr lang="en-US"/>
        </a:p>
      </dgm:t>
    </dgm:pt>
    <dgm:pt modelId="{1CD746E1-4FBE-492F-8F9F-B47671BDDBBD}" type="sibTrans" cxnId="{34F73AE3-4852-46EC-865B-9B130CB16CC0}">
      <dgm:prSet/>
      <dgm:spPr/>
      <dgm:t>
        <a:bodyPr/>
        <a:lstStyle/>
        <a:p>
          <a:endParaRPr lang="en-US"/>
        </a:p>
      </dgm:t>
    </dgm:pt>
    <dgm:pt modelId="{B4FD2069-3297-413F-AFB6-F8559B0114EB}">
      <dgm:prSet phldrT="[Text]"/>
      <dgm:spPr/>
      <dgm:t>
        <a:bodyPr/>
        <a:lstStyle/>
        <a:p>
          <a:r>
            <a:rPr lang="en-US" dirty="0"/>
            <a:t>School Improvement Plans</a:t>
          </a:r>
        </a:p>
      </dgm:t>
    </dgm:pt>
    <dgm:pt modelId="{C10D250A-8022-497A-A86D-2E157871A64A}" type="parTrans" cxnId="{BF56FA8C-B4FE-433A-830F-76647ADA2AD2}">
      <dgm:prSet/>
      <dgm:spPr/>
      <dgm:t>
        <a:bodyPr/>
        <a:lstStyle/>
        <a:p>
          <a:endParaRPr lang="en-US"/>
        </a:p>
      </dgm:t>
    </dgm:pt>
    <dgm:pt modelId="{5801463F-0CB4-497E-ABD2-8456B5CD0EE8}" type="sibTrans" cxnId="{BF56FA8C-B4FE-433A-830F-76647ADA2AD2}">
      <dgm:prSet/>
      <dgm:spPr/>
      <dgm:t>
        <a:bodyPr/>
        <a:lstStyle/>
        <a:p>
          <a:endParaRPr lang="en-US"/>
        </a:p>
      </dgm:t>
    </dgm:pt>
    <dgm:pt modelId="{E690A090-2979-48AF-A984-934E1EE0B2CA}">
      <dgm:prSet phldrT="[Text]"/>
      <dgm:spPr/>
      <dgm:t>
        <a:bodyPr/>
        <a:lstStyle/>
        <a:p>
          <a:r>
            <a:rPr lang="en-US" dirty="0"/>
            <a:t>Administrator and Educator Goals</a:t>
          </a:r>
        </a:p>
      </dgm:t>
    </dgm:pt>
    <dgm:pt modelId="{16957828-67AB-45A2-8F34-46FD335003B2}" type="parTrans" cxnId="{ECD1879F-EBD5-4601-B61F-4FDEFF50FBB7}">
      <dgm:prSet/>
      <dgm:spPr/>
      <dgm:t>
        <a:bodyPr/>
        <a:lstStyle/>
        <a:p>
          <a:endParaRPr lang="en-US"/>
        </a:p>
      </dgm:t>
    </dgm:pt>
    <dgm:pt modelId="{11114E46-87A3-4908-A908-7B1BD6190D13}" type="sibTrans" cxnId="{ECD1879F-EBD5-4601-B61F-4FDEFF50FBB7}">
      <dgm:prSet/>
      <dgm:spPr/>
      <dgm:t>
        <a:bodyPr/>
        <a:lstStyle/>
        <a:p>
          <a:endParaRPr lang="en-US"/>
        </a:p>
      </dgm:t>
    </dgm:pt>
    <dgm:pt modelId="{C3CAA20F-1E99-4210-B868-2241780DBEDF}">
      <dgm:prSet phldrT="[Text]"/>
      <dgm:spPr/>
      <dgm:t>
        <a:bodyPr/>
        <a:lstStyle/>
        <a:p>
          <a:r>
            <a:rPr lang="en-US" dirty="0"/>
            <a:t>Budget Development</a:t>
          </a:r>
        </a:p>
      </dgm:t>
    </dgm:pt>
    <dgm:pt modelId="{2B38036E-5D63-4DD8-A194-A272C8EA5E62}" type="parTrans" cxnId="{9BD1FAAC-C937-4746-B8DF-A6FE3C4E7F55}">
      <dgm:prSet/>
      <dgm:spPr/>
      <dgm:t>
        <a:bodyPr/>
        <a:lstStyle/>
        <a:p>
          <a:endParaRPr lang="en-US"/>
        </a:p>
      </dgm:t>
    </dgm:pt>
    <dgm:pt modelId="{E6BF1C57-5D71-4B26-8759-56EC094D79D4}" type="sibTrans" cxnId="{9BD1FAAC-C937-4746-B8DF-A6FE3C4E7F55}">
      <dgm:prSet/>
      <dgm:spPr/>
      <dgm:t>
        <a:bodyPr/>
        <a:lstStyle/>
        <a:p>
          <a:endParaRPr lang="en-US"/>
        </a:p>
      </dgm:t>
    </dgm:pt>
    <dgm:pt modelId="{B0AEEFF7-4F00-4E37-B87D-CD29D9DB9FF3}" type="pres">
      <dgm:prSet presAssocID="{821AE9BD-F024-43E1-8D52-51FAE9111BB2}" presName="Name0" presStyleCnt="0">
        <dgm:presLayoutVars>
          <dgm:dir/>
          <dgm:resizeHandles val="exact"/>
        </dgm:presLayoutVars>
      </dgm:prSet>
      <dgm:spPr/>
    </dgm:pt>
    <dgm:pt modelId="{AEA168CC-F75F-45B2-BBA5-B3D9C8CC46F0}" type="pres">
      <dgm:prSet presAssocID="{821AE9BD-F024-43E1-8D52-51FAE9111BB2}" presName="cycle" presStyleCnt="0"/>
      <dgm:spPr/>
    </dgm:pt>
    <dgm:pt modelId="{B4984B39-2ED8-420F-8C27-84D87EE46FA9}" type="pres">
      <dgm:prSet presAssocID="{584E491F-EA26-41E4-88A5-D2314198B8FD}" presName="nodeFirstNode" presStyleLbl="node1" presStyleIdx="0" presStyleCnt="5">
        <dgm:presLayoutVars>
          <dgm:bulletEnabled val="1"/>
        </dgm:presLayoutVars>
      </dgm:prSet>
      <dgm:spPr/>
    </dgm:pt>
    <dgm:pt modelId="{F3330DE2-119C-4F9C-A1D6-24F42B416FB8}" type="pres">
      <dgm:prSet presAssocID="{089ABFFF-48A1-40ED-BEDD-0523BF320B48}" presName="sibTransFirstNode" presStyleLbl="bgShp" presStyleIdx="0" presStyleCnt="1"/>
      <dgm:spPr/>
    </dgm:pt>
    <dgm:pt modelId="{4BAA5DB9-3C5E-4475-9CD2-8224427ECACF}" type="pres">
      <dgm:prSet presAssocID="{C5885DAE-F7B0-4FEF-AB61-A87C525FAAF4}" presName="nodeFollowingNodes" presStyleLbl="node1" presStyleIdx="1" presStyleCnt="5">
        <dgm:presLayoutVars>
          <dgm:bulletEnabled val="1"/>
        </dgm:presLayoutVars>
      </dgm:prSet>
      <dgm:spPr/>
    </dgm:pt>
    <dgm:pt modelId="{A0C69392-0997-462E-8D0B-1F5769D92DBB}" type="pres">
      <dgm:prSet presAssocID="{B4FD2069-3297-413F-AFB6-F8559B0114EB}" presName="nodeFollowingNodes" presStyleLbl="node1" presStyleIdx="2" presStyleCnt="5" custRadScaleRad="91075" custRadScaleInc="148659">
        <dgm:presLayoutVars>
          <dgm:bulletEnabled val="1"/>
        </dgm:presLayoutVars>
      </dgm:prSet>
      <dgm:spPr/>
    </dgm:pt>
    <dgm:pt modelId="{29636A77-43C8-45AF-BA09-F56F2AD3B3B0}" type="pres">
      <dgm:prSet presAssocID="{E690A090-2979-48AF-A984-934E1EE0B2CA}" presName="nodeFollowingNodes" presStyleLbl="node1" presStyleIdx="3" presStyleCnt="5" custRadScaleRad="102711" custRadScaleInc="-157673">
        <dgm:presLayoutVars>
          <dgm:bulletEnabled val="1"/>
        </dgm:presLayoutVars>
      </dgm:prSet>
      <dgm:spPr/>
    </dgm:pt>
    <dgm:pt modelId="{E9083989-78FE-4759-B7D1-6697F957987D}" type="pres">
      <dgm:prSet presAssocID="{C3CAA20F-1E99-4210-B868-2241780DBEDF}" presName="nodeFollowingNodes" presStyleLbl="node1" presStyleIdx="4" presStyleCnt="5">
        <dgm:presLayoutVars>
          <dgm:bulletEnabled val="1"/>
        </dgm:presLayoutVars>
      </dgm:prSet>
      <dgm:spPr/>
    </dgm:pt>
  </dgm:ptLst>
  <dgm:cxnLst>
    <dgm:cxn modelId="{8796F35C-91EA-4154-8312-64F7BF638E98}" srcId="{821AE9BD-F024-43E1-8D52-51FAE9111BB2}" destId="{584E491F-EA26-41E4-88A5-D2314198B8FD}" srcOrd="0" destOrd="0" parTransId="{B1FABB5A-3779-43F4-B3E6-A6C2C784458D}" sibTransId="{089ABFFF-48A1-40ED-BEDD-0523BF320B48}"/>
    <dgm:cxn modelId="{BBA26744-C15E-4A36-90A0-CA7294735565}" type="presOf" srcId="{E690A090-2979-48AF-A984-934E1EE0B2CA}" destId="{29636A77-43C8-45AF-BA09-F56F2AD3B3B0}" srcOrd="0" destOrd="0" presId="urn:microsoft.com/office/officeart/2005/8/layout/cycle3"/>
    <dgm:cxn modelId="{D31D0157-5CE4-4978-B0A3-FA55A84F7AB4}" type="presOf" srcId="{C5885DAE-F7B0-4FEF-AB61-A87C525FAAF4}" destId="{4BAA5DB9-3C5E-4475-9CD2-8224427ECACF}" srcOrd="0" destOrd="0" presId="urn:microsoft.com/office/officeart/2005/8/layout/cycle3"/>
    <dgm:cxn modelId="{0EB69E57-EFD9-4045-ABB0-CE7D29B929E8}" type="presOf" srcId="{821AE9BD-F024-43E1-8D52-51FAE9111BB2}" destId="{B0AEEFF7-4F00-4E37-B87D-CD29D9DB9FF3}" srcOrd="0" destOrd="0" presId="urn:microsoft.com/office/officeart/2005/8/layout/cycle3"/>
    <dgm:cxn modelId="{BF56FA8C-B4FE-433A-830F-76647ADA2AD2}" srcId="{821AE9BD-F024-43E1-8D52-51FAE9111BB2}" destId="{B4FD2069-3297-413F-AFB6-F8559B0114EB}" srcOrd="2" destOrd="0" parTransId="{C10D250A-8022-497A-A86D-2E157871A64A}" sibTransId="{5801463F-0CB4-497E-ABD2-8456B5CD0EE8}"/>
    <dgm:cxn modelId="{ECD1879F-EBD5-4601-B61F-4FDEFF50FBB7}" srcId="{821AE9BD-F024-43E1-8D52-51FAE9111BB2}" destId="{E690A090-2979-48AF-A984-934E1EE0B2CA}" srcOrd="3" destOrd="0" parTransId="{16957828-67AB-45A2-8F34-46FD335003B2}" sibTransId="{11114E46-87A3-4908-A908-7B1BD6190D13}"/>
    <dgm:cxn modelId="{9BD1FAAC-C937-4746-B8DF-A6FE3C4E7F55}" srcId="{821AE9BD-F024-43E1-8D52-51FAE9111BB2}" destId="{C3CAA20F-1E99-4210-B868-2241780DBEDF}" srcOrd="4" destOrd="0" parTransId="{2B38036E-5D63-4DD8-A194-A272C8EA5E62}" sibTransId="{E6BF1C57-5D71-4B26-8759-56EC094D79D4}"/>
    <dgm:cxn modelId="{65F859BD-0D6D-4F76-B4B5-0F99D42E4D4D}" type="presOf" srcId="{B4FD2069-3297-413F-AFB6-F8559B0114EB}" destId="{A0C69392-0997-462E-8D0B-1F5769D92DBB}" srcOrd="0" destOrd="0" presId="urn:microsoft.com/office/officeart/2005/8/layout/cycle3"/>
    <dgm:cxn modelId="{062252CE-E0C3-4414-AB53-84068B7E6621}" type="presOf" srcId="{584E491F-EA26-41E4-88A5-D2314198B8FD}" destId="{B4984B39-2ED8-420F-8C27-84D87EE46FA9}" srcOrd="0" destOrd="0" presId="urn:microsoft.com/office/officeart/2005/8/layout/cycle3"/>
    <dgm:cxn modelId="{1BC861E2-08E0-4A65-A615-BE2F376B37E2}" type="presOf" srcId="{089ABFFF-48A1-40ED-BEDD-0523BF320B48}" destId="{F3330DE2-119C-4F9C-A1D6-24F42B416FB8}" srcOrd="0" destOrd="0" presId="urn:microsoft.com/office/officeart/2005/8/layout/cycle3"/>
    <dgm:cxn modelId="{34F73AE3-4852-46EC-865B-9B130CB16CC0}" srcId="{821AE9BD-F024-43E1-8D52-51FAE9111BB2}" destId="{C5885DAE-F7B0-4FEF-AB61-A87C525FAAF4}" srcOrd="1" destOrd="0" parTransId="{88306F0B-5D00-4C45-9D35-305D138B7B9E}" sibTransId="{1CD746E1-4FBE-492F-8F9F-B47671BDDBBD}"/>
    <dgm:cxn modelId="{B76244FC-F385-4E04-A03A-31146734A5A9}" type="presOf" srcId="{C3CAA20F-1E99-4210-B868-2241780DBEDF}" destId="{E9083989-78FE-4759-B7D1-6697F957987D}" srcOrd="0" destOrd="0" presId="urn:microsoft.com/office/officeart/2005/8/layout/cycle3"/>
    <dgm:cxn modelId="{9611543D-342B-4C94-B491-EF8112E4EDAC}" type="presParOf" srcId="{B0AEEFF7-4F00-4E37-B87D-CD29D9DB9FF3}" destId="{AEA168CC-F75F-45B2-BBA5-B3D9C8CC46F0}" srcOrd="0" destOrd="0" presId="urn:microsoft.com/office/officeart/2005/8/layout/cycle3"/>
    <dgm:cxn modelId="{0F2ACBEA-0203-41D7-A150-FAC68AD4DF44}" type="presParOf" srcId="{AEA168CC-F75F-45B2-BBA5-B3D9C8CC46F0}" destId="{B4984B39-2ED8-420F-8C27-84D87EE46FA9}" srcOrd="0" destOrd="0" presId="urn:microsoft.com/office/officeart/2005/8/layout/cycle3"/>
    <dgm:cxn modelId="{363C04D8-C2DA-44B0-A665-F36D9E1CBB4A}" type="presParOf" srcId="{AEA168CC-F75F-45B2-BBA5-B3D9C8CC46F0}" destId="{F3330DE2-119C-4F9C-A1D6-24F42B416FB8}" srcOrd="1" destOrd="0" presId="urn:microsoft.com/office/officeart/2005/8/layout/cycle3"/>
    <dgm:cxn modelId="{99C5D19B-5FFF-4618-BA11-4981F362D365}" type="presParOf" srcId="{AEA168CC-F75F-45B2-BBA5-B3D9C8CC46F0}" destId="{4BAA5DB9-3C5E-4475-9CD2-8224427ECACF}" srcOrd="2" destOrd="0" presId="urn:microsoft.com/office/officeart/2005/8/layout/cycle3"/>
    <dgm:cxn modelId="{E2025A96-7516-409D-A4A2-FF2D6BC44398}" type="presParOf" srcId="{AEA168CC-F75F-45B2-BBA5-B3D9C8CC46F0}" destId="{A0C69392-0997-462E-8D0B-1F5769D92DBB}" srcOrd="3" destOrd="0" presId="urn:microsoft.com/office/officeart/2005/8/layout/cycle3"/>
    <dgm:cxn modelId="{B65A3E26-D4F9-454F-BC9D-9F7DCE6128C9}" type="presParOf" srcId="{AEA168CC-F75F-45B2-BBA5-B3D9C8CC46F0}" destId="{29636A77-43C8-45AF-BA09-F56F2AD3B3B0}" srcOrd="4" destOrd="0" presId="urn:microsoft.com/office/officeart/2005/8/layout/cycle3"/>
    <dgm:cxn modelId="{33B5FB39-D945-433E-92D4-AAEDEA1E315A}" type="presParOf" srcId="{AEA168CC-F75F-45B2-BBA5-B3D9C8CC46F0}" destId="{E9083989-78FE-4759-B7D1-6697F957987D}" srcOrd="5"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330DE2-119C-4F9C-A1D6-24F42B416FB8}">
      <dsp:nvSpPr>
        <dsp:cNvPr id="0" name=""/>
        <dsp:cNvSpPr/>
      </dsp:nvSpPr>
      <dsp:spPr>
        <a:xfrm>
          <a:off x="578124" y="77025"/>
          <a:ext cx="4330150" cy="4330150"/>
        </a:xfrm>
        <a:prstGeom prst="circularArrow">
          <a:avLst>
            <a:gd name="adj1" fmla="val 5544"/>
            <a:gd name="adj2" fmla="val 330680"/>
            <a:gd name="adj3" fmla="val 13839618"/>
            <a:gd name="adj4" fmla="val 17347322"/>
            <a:gd name="adj5" fmla="val 575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984B39-2ED8-420F-8C27-84D87EE46FA9}">
      <dsp:nvSpPr>
        <dsp:cNvPr id="0" name=""/>
        <dsp:cNvSpPr/>
      </dsp:nvSpPr>
      <dsp:spPr>
        <a:xfrm>
          <a:off x="1757362" y="101125"/>
          <a:ext cx="1971675" cy="98583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District Strategy</a:t>
          </a:r>
        </a:p>
      </dsp:txBody>
      <dsp:txXfrm>
        <a:off x="1805487" y="149250"/>
        <a:ext cx="1875425" cy="889587"/>
      </dsp:txXfrm>
    </dsp:sp>
    <dsp:sp modelId="{4BAA5DB9-3C5E-4475-9CD2-8224427ECACF}">
      <dsp:nvSpPr>
        <dsp:cNvPr id="0" name=""/>
        <dsp:cNvSpPr/>
      </dsp:nvSpPr>
      <dsp:spPr>
        <a:xfrm>
          <a:off x="3513532" y="1377057"/>
          <a:ext cx="1971675" cy="98583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Superintendent Goals</a:t>
          </a:r>
        </a:p>
      </dsp:txBody>
      <dsp:txXfrm>
        <a:off x="3561657" y="1425182"/>
        <a:ext cx="1875425" cy="889587"/>
      </dsp:txXfrm>
    </dsp:sp>
    <dsp:sp modelId="{A0C69392-0997-462E-8D0B-1F5769D92DBB}">
      <dsp:nvSpPr>
        <dsp:cNvPr id="0" name=""/>
        <dsp:cNvSpPr/>
      </dsp:nvSpPr>
      <dsp:spPr>
        <a:xfrm>
          <a:off x="410820" y="2955182"/>
          <a:ext cx="1971675" cy="98583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School Improvement Plans</a:t>
          </a:r>
        </a:p>
      </dsp:txBody>
      <dsp:txXfrm>
        <a:off x="458945" y="3003307"/>
        <a:ext cx="1875425" cy="889587"/>
      </dsp:txXfrm>
    </dsp:sp>
    <dsp:sp modelId="{29636A77-43C8-45AF-BA09-F56F2AD3B3B0}">
      <dsp:nvSpPr>
        <dsp:cNvPr id="0" name=""/>
        <dsp:cNvSpPr/>
      </dsp:nvSpPr>
      <dsp:spPr>
        <a:xfrm>
          <a:off x="3376277" y="2935714"/>
          <a:ext cx="1971675" cy="98583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Administrator and Educator Goals</a:t>
          </a:r>
        </a:p>
      </dsp:txBody>
      <dsp:txXfrm>
        <a:off x="3424402" y="2983839"/>
        <a:ext cx="1875425" cy="889587"/>
      </dsp:txXfrm>
    </dsp:sp>
    <dsp:sp modelId="{E9083989-78FE-4759-B7D1-6697F957987D}">
      <dsp:nvSpPr>
        <dsp:cNvPr id="0" name=""/>
        <dsp:cNvSpPr/>
      </dsp:nvSpPr>
      <dsp:spPr>
        <a:xfrm>
          <a:off x="1192" y="1377057"/>
          <a:ext cx="1971675" cy="98583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Budget Development</a:t>
          </a:r>
        </a:p>
      </dsp:txBody>
      <dsp:txXfrm>
        <a:off x="49317" y="1425182"/>
        <a:ext cx="1875425" cy="889587"/>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dirty="0"/>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F1080310-D7E5-43CD-929C-4FAF04DCDFD5}" type="datetimeFigureOut">
              <a:rPr lang="en-US" smtClean="0"/>
              <a:t>4/9/2019</a:t>
            </a:fld>
            <a:endParaRPr lang="en-US" dirty="0"/>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dirty="0"/>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6985BA88-0C5A-464B-916A-EAB2EAE1D6EC}" type="slidenum">
              <a:rPr lang="en-US" smtClean="0"/>
              <a:t>‹#›</a:t>
            </a:fld>
            <a:endParaRPr lang="en-US" dirty="0"/>
          </a:p>
        </p:txBody>
      </p:sp>
    </p:spTree>
    <p:extLst>
      <p:ext uri="{BB962C8B-B14F-4D97-AF65-F5344CB8AC3E}">
        <p14:creationId xmlns:p14="http://schemas.microsoft.com/office/powerpoint/2010/main" val="4258159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4/9/2019</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smtClean="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32748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45186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4/9/2019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57978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4/9/2019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47453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4/9/2019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72599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4/9/2019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27877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4/9/2019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32383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34493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smtClean="0"/>
              <a:pPr/>
              <a:t>4/9/2019</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32386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56634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37659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4/9/2019</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536837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2E374-B87D-4E00-9089-2DB4455FB631}"/>
              </a:ext>
            </a:extLst>
          </p:cNvPr>
          <p:cNvSpPr>
            <a:spLocks noGrp="1"/>
          </p:cNvSpPr>
          <p:nvPr>
            <p:ph type="ctrTitle"/>
          </p:nvPr>
        </p:nvSpPr>
        <p:spPr/>
        <p:txBody>
          <a:bodyPr>
            <a:normAutofit/>
          </a:bodyPr>
          <a:lstStyle/>
          <a:p>
            <a:pPr algn="ctr"/>
            <a:r>
              <a:rPr lang="en-US" sz="4000" dirty="0">
                <a:solidFill>
                  <a:srgbClr val="002060"/>
                </a:solidFill>
              </a:rPr>
              <a:t>Superintendent’s </a:t>
            </a:r>
            <a:br>
              <a:rPr lang="en-US" sz="4000" dirty="0">
                <a:solidFill>
                  <a:srgbClr val="002060"/>
                </a:solidFill>
              </a:rPr>
            </a:br>
            <a:r>
              <a:rPr lang="en-US" sz="4000" dirty="0">
                <a:solidFill>
                  <a:srgbClr val="002060"/>
                </a:solidFill>
              </a:rPr>
              <a:t>Proposed FY20 NEEDS Budget </a:t>
            </a:r>
          </a:p>
        </p:txBody>
      </p:sp>
      <p:sp>
        <p:nvSpPr>
          <p:cNvPr id="3" name="Subtitle 2">
            <a:extLst>
              <a:ext uri="{FF2B5EF4-FFF2-40B4-BE49-F238E27FC236}">
                <a16:creationId xmlns:a16="http://schemas.microsoft.com/office/drawing/2014/main" id="{907B1810-1495-4575-859C-8BDB92C95504}"/>
              </a:ext>
            </a:extLst>
          </p:cNvPr>
          <p:cNvSpPr>
            <a:spLocks noGrp="1"/>
          </p:cNvSpPr>
          <p:nvPr>
            <p:ph type="subTitle" idx="1"/>
          </p:nvPr>
        </p:nvSpPr>
        <p:spPr/>
        <p:txBody>
          <a:bodyPr/>
          <a:lstStyle/>
          <a:p>
            <a:r>
              <a:rPr lang="en-US" dirty="0"/>
              <a:t>							</a:t>
            </a:r>
            <a:r>
              <a:rPr lang="en-US" sz="3200" dirty="0"/>
              <a:t>April 2019</a:t>
            </a:r>
          </a:p>
        </p:txBody>
      </p:sp>
      <p:sp>
        <p:nvSpPr>
          <p:cNvPr id="5" name="TextBox 4">
            <a:extLst>
              <a:ext uri="{FF2B5EF4-FFF2-40B4-BE49-F238E27FC236}">
                <a16:creationId xmlns:a16="http://schemas.microsoft.com/office/drawing/2014/main" id="{598E4013-24C4-47D8-BA81-D88D3648275A}"/>
              </a:ext>
            </a:extLst>
          </p:cNvPr>
          <p:cNvSpPr txBox="1"/>
          <p:nvPr/>
        </p:nvSpPr>
        <p:spPr>
          <a:xfrm flipH="1">
            <a:off x="367612" y="245492"/>
            <a:ext cx="3269669" cy="400110"/>
          </a:xfrm>
          <a:prstGeom prst="rect">
            <a:avLst/>
          </a:prstGeom>
          <a:noFill/>
        </p:spPr>
        <p:txBody>
          <a:bodyPr wrap="square" rtlCol="0">
            <a:spAutoFit/>
          </a:bodyPr>
          <a:lstStyle/>
          <a:p>
            <a:r>
              <a:rPr lang="en-US" sz="2000" b="1" dirty="0"/>
              <a:t>Winthrop Public Schools</a:t>
            </a:r>
          </a:p>
        </p:txBody>
      </p:sp>
    </p:spTree>
    <p:extLst>
      <p:ext uri="{BB962C8B-B14F-4D97-AF65-F5344CB8AC3E}">
        <p14:creationId xmlns:p14="http://schemas.microsoft.com/office/powerpoint/2010/main" val="2144271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C2C8CF58-119A-4E4D-9481-0E2B7C572B3E}"/>
              </a:ext>
            </a:extLst>
          </p:cNvPr>
          <p:cNvGraphicFramePr/>
          <p:nvPr>
            <p:extLst>
              <p:ext uri="{D42A27DB-BD31-4B8C-83A1-F6EECF244321}">
                <p14:modId xmlns:p14="http://schemas.microsoft.com/office/powerpoint/2010/main" val="3414815398"/>
              </p:ext>
            </p:extLst>
          </p:nvPr>
        </p:nvGraphicFramePr>
        <p:xfrm>
          <a:off x="3352800" y="648930"/>
          <a:ext cx="5486400" cy="45285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11161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E21FC-16FC-4A04-A211-24B08F2D4784}"/>
              </a:ext>
            </a:extLst>
          </p:cNvPr>
          <p:cNvSpPr>
            <a:spLocks noGrp="1"/>
          </p:cNvSpPr>
          <p:nvPr>
            <p:ph type="title"/>
          </p:nvPr>
        </p:nvSpPr>
        <p:spPr/>
        <p:txBody>
          <a:bodyPr/>
          <a:lstStyle/>
          <a:p>
            <a:pPr algn="ctr"/>
            <a:r>
              <a:rPr lang="en-US" b="1" dirty="0">
                <a:solidFill>
                  <a:srgbClr val="002060"/>
                </a:solidFill>
              </a:rPr>
              <a:t>System wide strategic goals</a:t>
            </a:r>
          </a:p>
        </p:txBody>
      </p:sp>
      <p:sp>
        <p:nvSpPr>
          <p:cNvPr id="3" name="Content Placeholder 2">
            <a:extLst>
              <a:ext uri="{FF2B5EF4-FFF2-40B4-BE49-F238E27FC236}">
                <a16:creationId xmlns:a16="http://schemas.microsoft.com/office/drawing/2014/main" id="{DCA7CE97-70A7-4A00-B6FB-2E8E4A680AFF}"/>
              </a:ext>
            </a:extLst>
          </p:cNvPr>
          <p:cNvSpPr>
            <a:spLocks noGrp="1"/>
          </p:cNvSpPr>
          <p:nvPr>
            <p:ph idx="1"/>
          </p:nvPr>
        </p:nvSpPr>
        <p:spPr/>
        <p:txBody>
          <a:bodyPr/>
          <a:lstStyle/>
          <a:p>
            <a:pPr marL="457206" indent="-457206" algn="just">
              <a:buFont typeface="+mj-lt"/>
              <a:buAutoNum type="arabicPeriod"/>
            </a:pPr>
            <a:endParaRPr lang="en-US" dirty="0"/>
          </a:p>
          <a:p>
            <a:pPr marL="457206" indent="-457206" algn="just">
              <a:buFont typeface="+mj-lt"/>
              <a:buAutoNum type="arabicPeriod"/>
            </a:pPr>
            <a:r>
              <a:rPr lang="en-US" dirty="0"/>
              <a:t>High Quality, Rigorous Instruction and Curriculum Alignment</a:t>
            </a:r>
          </a:p>
          <a:p>
            <a:pPr marL="457206" indent="-457206" algn="just">
              <a:buFont typeface="+mj-lt"/>
              <a:buAutoNum type="arabicPeriod"/>
            </a:pPr>
            <a:endParaRPr lang="en-US" dirty="0"/>
          </a:p>
          <a:p>
            <a:pPr marL="457206" indent="-457206" algn="just">
              <a:buFont typeface="+mj-lt"/>
              <a:buAutoNum type="arabicPeriod"/>
            </a:pPr>
            <a:r>
              <a:rPr lang="en-US" dirty="0"/>
              <a:t>Teaching All Students in a Safe and Welcoming Environment</a:t>
            </a:r>
          </a:p>
          <a:p>
            <a:pPr marL="457206" indent="-457206" algn="just">
              <a:buFont typeface="+mj-lt"/>
              <a:buAutoNum type="arabicPeriod"/>
            </a:pPr>
            <a:endParaRPr lang="en-US" dirty="0"/>
          </a:p>
          <a:p>
            <a:pPr marL="457206" indent="-457206" algn="just">
              <a:buFont typeface="+mj-lt"/>
              <a:buAutoNum type="arabicPeriod"/>
            </a:pPr>
            <a:r>
              <a:rPr lang="en-US" dirty="0"/>
              <a:t>Professional Culture and Community Engagement</a:t>
            </a:r>
          </a:p>
        </p:txBody>
      </p:sp>
    </p:spTree>
    <p:extLst>
      <p:ext uri="{BB962C8B-B14F-4D97-AF65-F5344CB8AC3E}">
        <p14:creationId xmlns:p14="http://schemas.microsoft.com/office/powerpoint/2010/main" val="3804972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43435-15CE-A041-8861-B70F2690623A}"/>
              </a:ext>
            </a:extLst>
          </p:cNvPr>
          <p:cNvSpPr>
            <a:spLocks noGrp="1"/>
          </p:cNvSpPr>
          <p:nvPr>
            <p:ph type="title"/>
          </p:nvPr>
        </p:nvSpPr>
        <p:spPr/>
        <p:txBody>
          <a:bodyPr/>
          <a:lstStyle/>
          <a:p>
            <a:pPr algn="ctr"/>
            <a:r>
              <a:rPr lang="en-US" b="1" dirty="0">
                <a:solidFill>
                  <a:srgbClr val="002060"/>
                </a:solidFill>
              </a:rPr>
              <a:t>FY20 Level service budget </a:t>
            </a:r>
            <a:br>
              <a:rPr lang="en-US" b="1" dirty="0">
                <a:solidFill>
                  <a:srgbClr val="002060"/>
                </a:solidFill>
              </a:rPr>
            </a:br>
            <a:r>
              <a:rPr lang="en-US" b="1" dirty="0">
                <a:solidFill>
                  <a:srgbClr val="002060"/>
                </a:solidFill>
              </a:rPr>
              <a:t>$21,688,382</a:t>
            </a:r>
          </a:p>
        </p:txBody>
      </p:sp>
      <p:sp>
        <p:nvSpPr>
          <p:cNvPr id="3" name="Text Placeholder 2">
            <a:extLst>
              <a:ext uri="{FF2B5EF4-FFF2-40B4-BE49-F238E27FC236}">
                <a16:creationId xmlns:a16="http://schemas.microsoft.com/office/drawing/2014/main" id="{E66B57AD-FE2C-1649-9B30-989F938A5600}"/>
              </a:ext>
            </a:extLst>
          </p:cNvPr>
          <p:cNvSpPr>
            <a:spLocks noGrp="1"/>
          </p:cNvSpPr>
          <p:nvPr>
            <p:ph type="body" idx="1"/>
          </p:nvPr>
        </p:nvSpPr>
        <p:spPr/>
        <p:txBody>
          <a:bodyPr>
            <a:normAutofit/>
          </a:bodyPr>
          <a:lstStyle/>
          <a:p>
            <a:pPr algn="ctr"/>
            <a:r>
              <a:rPr lang="en-US" sz="1800" dirty="0"/>
              <a:t>FY 19 BUDGET (</a:t>
            </a:r>
            <a:r>
              <a:rPr lang="en-US" sz="1400" dirty="0"/>
              <a:t>WITH NEW K CLASS</a:t>
            </a:r>
            <a:r>
              <a:rPr lang="en-US" sz="1800" dirty="0"/>
              <a:t>)</a:t>
            </a:r>
          </a:p>
        </p:txBody>
      </p:sp>
      <p:graphicFrame>
        <p:nvGraphicFramePr>
          <p:cNvPr id="7" name="Content Placeholder 6">
            <a:extLst>
              <a:ext uri="{FF2B5EF4-FFF2-40B4-BE49-F238E27FC236}">
                <a16:creationId xmlns:a16="http://schemas.microsoft.com/office/drawing/2014/main" id="{1726FF3A-5490-3D45-A9CA-FC3CBDBDC255}"/>
              </a:ext>
            </a:extLst>
          </p:cNvPr>
          <p:cNvGraphicFramePr>
            <a:graphicFrameLocks noGrp="1"/>
          </p:cNvGraphicFramePr>
          <p:nvPr>
            <p:ph sz="half" idx="2"/>
            <p:extLst>
              <p:ext uri="{D42A27DB-BD31-4B8C-83A1-F6EECF244321}">
                <p14:modId xmlns:p14="http://schemas.microsoft.com/office/powerpoint/2010/main" val="2117630024"/>
              </p:ext>
            </p:extLst>
          </p:nvPr>
        </p:nvGraphicFramePr>
        <p:xfrm>
          <a:off x="1447800" y="2824163"/>
          <a:ext cx="4645026" cy="1483360"/>
        </p:xfrm>
        <a:graphic>
          <a:graphicData uri="http://schemas.openxmlformats.org/drawingml/2006/table">
            <a:tbl>
              <a:tblPr firstRow="1" bandRow="1">
                <a:tableStyleId>{5C22544A-7EE6-4342-B048-85BDC9FD1C3A}</a:tableStyleId>
              </a:tblPr>
              <a:tblGrid>
                <a:gridCol w="1548342">
                  <a:extLst>
                    <a:ext uri="{9D8B030D-6E8A-4147-A177-3AD203B41FA5}">
                      <a16:colId xmlns:a16="http://schemas.microsoft.com/office/drawing/2014/main" val="2945773546"/>
                    </a:ext>
                  </a:extLst>
                </a:gridCol>
                <a:gridCol w="1548342">
                  <a:extLst>
                    <a:ext uri="{9D8B030D-6E8A-4147-A177-3AD203B41FA5}">
                      <a16:colId xmlns:a16="http://schemas.microsoft.com/office/drawing/2014/main" val="2109146342"/>
                    </a:ext>
                  </a:extLst>
                </a:gridCol>
                <a:gridCol w="1548342">
                  <a:extLst>
                    <a:ext uri="{9D8B030D-6E8A-4147-A177-3AD203B41FA5}">
                      <a16:colId xmlns:a16="http://schemas.microsoft.com/office/drawing/2014/main" val="1777747142"/>
                    </a:ext>
                  </a:extLst>
                </a:gridCol>
              </a:tblGrid>
              <a:tr h="370840">
                <a:tc>
                  <a:txBody>
                    <a:bodyPr/>
                    <a:lstStyle/>
                    <a:p>
                      <a:r>
                        <a:rPr lang="en-US" dirty="0"/>
                        <a:t>SALARY</a:t>
                      </a:r>
                    </a:p>
                  </a:txBody>
                  <a:tcPr/>
                </a:tc>
                <a:tc>
                  <a:txBody>
                    <a:bodyPr/>
                    <a:lstStyle/>
                    <a:p>
                      <a:r>
                        <a:rPr lang="en-US" dirty="0"/>
                        <a:t>EXPENSES</a:t>
                      </a:r>
                    </a:p>
                  </a:txBody>
                  <a:tcPr/>
                </a:tc>
                <a:tc>
                  <a:txBody>
                    <a:bodyPr/>
                    <a:lstStyle/>
                    <a:p>
                      <a:r>
                        <a:rPr lang="en-US" dirty="0"/>
                        <a:t>TOTAL</a:t>
                      </a:r>
                    </a:p>
                  </a:txBody>
                  <a:tcPr/>
                </a:tc>
                <a:extLst>
                  <a:ext uri="{0D108BD9-81ED-4DB2-BD59-A6C34878D82A}">
                    <a16:rowId xmlns:a16="http://schemas.microsoft.com/office/drawing/2014/main" val="2274026354"/>
                  </a:ext>
                </a:extLst>
              </a:tr>
              <a:tr h="370840">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001535687"/>
                  </a:ext>
                </a:extLst>
              </a:tr>
              <a:tr h="370840">
                <a:tc>
                  <a:txBody>
                    <a:bodyPr/>
                    <a:lstStyle/>
                    <a:p>
                      <a:r>
                        <a:rPr lang="en-US" dirty="0"/>
                        <a:t>$16,614,624</a:t>
                      </a:r>
                    </a:p>
                  </a:txBody>
                  <a:tcPr/>
                </a:tc>
                <a:tc>
                  <a:txBody>
                    <a:bodyPr/>
                    <a:lstStyle/>
                    <a:p>
                      <a:r>
                        <a:rPr lang="en-US" dirty="0"/>
                        <a:t>$3,672,908</a:t>
                      </a:r>
                    </a:p>
                  </a:txBody>
                  <a:tcPr/>
                </a:tc>
                <a:tc>
                  <a:txBody>
                    <a:bodyPr/>
                    <a:lstStyle/>
                    <a:p>
                      <a:r>
                        <a:rPr lang="en-US" dirty="0"/>
                        <a:t>$20,287,532</a:t>
                      </a:r>
                    </a:p>
                  </a:txBody>
                  <a:tcPr/>
                </a:tc>
                <a:extLst>
                  <a:ext uri="{0D108BD9-81ED-4DB2-BD59-A6C34878D82A}">
                    <a16:rowId xmlns:a16="http://schemas.microsoft.com/office/drawing/2014/main" val="1289007544"/>
                  </a:ext>
                </a:extLst>
              </a:tr>
              <a:tr h="370840">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99954085"/>
                  </a:ext>
                </a:extLst>
              </a:tr>
            </a:tbl>
          </a:graphicData>
        </a:graphic>
      </p:graphicFrame>
      <p:sp>
        <p:nvSpPr>
          <p:cNvPr id="5" name="Text Placeholder 4">
            <a:extLst>
              <a:ext uri="{FF2B5EF4-FFF2-40B4-BE49-F238E27FC236}">
                <a16:creationId xmlns:a16="http://schemas.microsoft.com/office/drawing/2014/main" id="{E844E641-5B3A-294A-B17C-5FF303471BE0}"/>
              </a:ext>
            </a:extLst>
          </p:cNvPr>
          <p:cNvSpPr>
            <a:spLocks noGrp="1"/>
          </p:cNvSpPr>
          <p:nvPr>
            <p:ph type="body" sz="quarter" idx="3"/>
          </p:nvPr>
        </p:nvSpPr>
        <p:spPr/>
        <p:txBody>
          <a:bodyPr>
            <a:normAutofit/>
          </a:bodyPr>
          <a:lstStyle/>
          <a:p>
            <a:pPr algn="ctr"/>
            <a:r>
              <a:rPr lang="en-US" sz="1800" dirty="0"/>
              <a:t>FY 20 LEVEL SERVICE</a:t>
            </a:r>
          </a:p>
        </p:txBody>
      </p:sp>
      <p:graphicFrame>
        <p:nvGraphicFramePr>
          <p:cNvPr id="8" name="Content Placeholder 7">
            <a:extLst>
              <a:ext uri="{FF2B5EF4-FFF2-40B4-BE49-F238E27FC236}">
                <a16:creationId xmlns:a16="http://schemas.microsoft.com/office/drawing/2014/main" id="{5A8C492C-CF9E-264C-A3ED-F9EE396B0F84}"/>
              </a:ext>
            </a:extLst>
          </p:cNvPr>
          <p:cNvGraphicFramePr>
            <a:graphicFrameLocks noGrp="1"/>
          </p:cNvGraphicFramePr>
          <p:nvPr>
            <p:ph sz="quarter" idx="4"/>
            <p:extLst>
              <p:ext uri="{D42A27DB-BD31-4B8C-83A1-F6EECF244321}">
                <p14:modId xmlns:p14="http://schemas.microsoft.com/office/powerpoint/2010/main" val="1271336756"/>
              </p:ext>
            </p:extLst>
          </p:nvPr>
        </p:nvGraphicFramePr>
        <p:xfrm>
          <a:off x="6411913" y="2820988"/>
          <a:ext cx="4645026" cy="1483360"/>
        </p:xfrm>
        <a:graphic>
          <a:graphicData uri="http://schemas.openxmlformats.org/drawingml/2006/table">
            <a:tbl>
              <a:tblPr firstRow="1" bandRow="1">
                <a:tableStyleId>{5C22544A-7EE6-4342-B048-85BDC9FD1C3A}</a:tableStyleId>
              </a:tblPr>
              <a:tblGrid>
                <a:gridCol w="1548342">
                  <a:extLst>
                    <a:ext uri="{9D8B030D-6E8A-4147-A177-3AD203B41FA5}">
                      <a16:colId xmlns:a16="http://schemas.microsoft.com/office/drawing/2014/main" val="1103836931"/>
                    </a:ext>
                  </a:extLst>
                </a:gridCol>
                <a:gridCol w="1548342">
                  <a:extLst>
                    <a:ext uri="{9D8B030D-6E8A-4147-A177-3AD203B41FA5}">
                      <a16:colId xmlns:a16="http://schemas.microsoft.com/office/drawing/2014/main" val="3978656009"/>
                    </a:ext>
                  </a:extLst>
                </a:gridCol>
                <a:gridCol w="1548342">
                  <a:extLst>
                    <a:ext uri="{9D8B030D-6E8A-4147-A177-3AD203B41FA5}">
                      <a16:colId xmlns:a16="http://schemas.microsoft.com/office/drawing/2014/main" val="3407376760"/>
                    </a:ext>
                  </a:extLst>
                </a:gridCol>
              </a:tblGrid>
              <a:tr h="370840">
                <a:tc>
                  <a:txBody>
                    <a:bodyPr/>
                    <a:lstStyle/>
                    <a:p>
                      <a:r>
                        <a:rPr lang="en-US" dirty="0"/>
                        <a:t>SALARY</a:t>
                      </a:r>
                    </a:p>
                  </a:txBody>
                  <a:tcPr/>
                </a:tc>
                <a:tc>
                  <a:txBody>
                    <a:bodyPr/>
                    <a:lstStyle/>
                    <a:p>
                      <a:r>
                        <a:rPr lang="en-US" dirty="0"/>
                        <a:t>EXPENSES</a:t>
                      </a:r>
                    </a:p>
                  </a:txBody>
                  <a:tcPr/>
                </a:tc>
                <a:tc>
                  <a:txBody>
                    <a:bodyPr/>
                    <a:lstStyle/>
                    <a:p>
                      <a:r>
                        <a:rPr lang="en-US" dirty="0"/>
                        <a:t>TOTAL</a:t>
                      </a:r>
                    </a:p>
                  </a:txBody>
                  <a:tcPr/>
                </a:tc>
                <a:extLst>
                  <a:ext uri="{0D108BD9-81ED-4DB2-BD59-A6C34878D82A}">
                    <a16:rowId xmlns:a16="http://schemas.microsoft.com/office/drawing/2014/main" val="2131115080"/>
                  </a:ext>
                </a:extLst>
              </a:tr>
              <a:tr h="370840">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863631244"/>
                  </a:ext>
                </a:extLst>
              </a:tr>
              <a:tr h="370840">
                <a:tc>
                  <a:txBody>
                    <a:bodyPr/>
                    <a:lstStyle/>
                    <a:p>
                      <a:r>
                        <a:rPr lang="en-US" dirty="0"/>
                        <a:t>$17,746,332</a:t>
                      </a:r>
                    </a:p>
                  </a:txBody>
                  <a:tcPr/>
                </a:tc>
                <a:tc>
                  <a:txBody>
                    <a:bodyPr/>
                    <a:lstStyle/>
                    <a:p>
                      <a:r>
                        <a:rPr lang="en-US" dirty="0"/>
                        <a:t>$3,942,050</a:t>
                      </a:r>
                    </a:p>
                  </a:txBody>
                  <a:tcPr/>
                </a:tc>
                <a:tc>
                  <a:txBody>
                    <a:bodyPr/>
                    <a:lstStyle/>
                    <a:p>
                      <a:r>
                        <a:rPr lang="en-US" dirty="0"/>
                        <a:t>$21,688,382</a:t>
                      </a:r>
                    </a:p>
                  </a:txBody>
                  <a:tcPr/>
                </a:tc>
                <a:extLst>
                  <a:ext uri="{0D108BD9-81ED-4DB2-BD59-A6C34878D82A}">
                    <a16:rowId xmlns:a16="http://schemas.microsoft.com/office/drawing/2014/main" val="3844278483"/>
                  </a:ext>
                </a:extLst>
              </a:tr>
              <a:tr h="370840">
                <a:tc>
                  <a:txBody>
                    <a:bodyPr/>
                    <a:lstStyle/>
                    <a:p>
                      <a:endParaRPr lang="en-US" dirty="0"/>
                    </a:p>
                  </a:txBody>
                  <a:tcPr/>
                </a:tc>
                <a:tc>
                  <a:txBody>
                    <a:bodyPr/>
                    <a:lstStyle/>
                    <a:p>
                      <a:endParaRPr lang="en-US" dirty="0"/>
                    </a:p>
                  </a:txBody>
                  <a:tcPr/>
                </a:tc>
                <a:tc>
                  <a:txBody>
                    <a:bodyPr/>
                    <a:lstStyle/>
                    <a:p>
                      <a:r>
                        <a:rPr lang="en-US" dirty="0"/>
                        <a:t>(+1,400.850)</a:t>
                      </a:r>
                    </a:p>
                  </a:txBody>
                  <a:tcPr/>
                </a:tc>
                <a:extLst>
                  <a:ext uri="{0D108BD9-81ED-4DB2-BD59-A6C34878D82A}">
                    <a16:rowId xmlns:a16="http://schemas.microsoft.com/office/drawing/2014/main" val="721456858"/>
                  </a:ext>
                </a:extLst>
              </a:tr>
            </a:tbl>
          </a:graphicData>
        </a:graphic>
      </p:graphicFrame>
      <p:sp>
        <p:nvSpPr>
          <p:cNvPr id="9" name="TextBox 8">
            <a:extLst>
              <a:ext uri="{FF2B5EF4-FFF2-40B4-BE49-F238E27FC236}">
                <a16:creationId xmlns:a16="http://schemas.microsoft.com/office/drawing/2014/main" id="{6F8A791F-B3AD-604D-95F3-E2771F9079F5}"/>
              </a:ext>
            </a:extLst>
          </p:cNvPr>
          <p:cNvSpPr txBox="1"/>
          <p:nvPr/>
        </p:nvSpPr>
        <p:spPr>
          <a:xfrm>
            <a:off x="1490870" y="4522304"/>
            <a:ext cx="7430367" cy="738664"/>
          </a:xfrm>
          <a:prstGeom prst="rect">
            <a:avLst/>
          </a:prstGeom>
          <a:noFill/>
        </p:spPr>
        <p:txBody>
          <a:bodyPr wrap="none" rtlCol="0">
            <a:spAutoFit/>
          </a:bodyPr>
          <a:lstStyle/>
          <a:p>
            <a:r>
              <a:rPr lang="en-US" sz="1400" i="1" dirty="0"/>
              <a:t>Notes: No additional positions, no additional programs or curriculum additions, no increase in technology,</a:t>
            </a:r>
          </a:p>
          <a:p>
            <a:r>
              <a:rPr lang="en-US" sz="1400" i="1" dirty="0"/>
              <a:t>no increases to incorporate any new initiatives, no new athletic supplies or extra curricular programs and/or </a:t>
            </a:r>
          </a:p>
          <a:p>
            <a:r>
              <a:rPr lang="en-US" sz="1400" i="1" dirty="0"/>
              <a:t>activities.</a:t>
            </a:r>
          </a:p>
        </p:txBody>
      </p:sp>
    </p:spTree>
    <p:extLst>
      <p:ext uri="{BB962C8B-B14F-4D97-AF65-F5344CB8AC3E}">
        <p14:creationId xmlns:p14="http://schemas.microsoft.com/office/powerpoint/2010/main" val="2754106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B52DE-62D1-43D1-B908-F816912135FB}"/>
              </a:ext>
            </a:extLst>
          </p:cNvPr>
          <p:cNvSpPr>
            <a:spLocks noGrp="1"/>
          </p:cNvSpPr>
          <p:nvPr>
            <p:ph type="title"/>
          </p:nvPr>
        </p:nvSpPr>
        <p:spPr/>
        <p:txBody>
          <a:bodyPr/>
          <a:lstStyle/>
          <a:p>
            <a:pPr algn="ctr"/>
            <a:r>
              <a:rPr lang="en-US" b="1" dirty="0">
                <a:solidFill>
                  <a:srgbClr val="002060"/>
                </a:solidFill>
              </a:rPr>
              <a:t>Budget approach</a:t>
            </a:r>
          </a:p>
        </p:txBody>
      </p:sp>
      <p:sp>
        <p:nvSpPr>
          <p:cNvPr id="3" name="Content Placeholder 2">
            <a:extLst>
              <a:ext uri="{FF2B5EF4-FFF2-40B4-BE49-F238E27FC236}">
                <a16:creationId xmlns:a16="http://schemas.microsoft.com/office/drawing/2014/main" id="{008E3C41-E4CF-4BCA-8E82-DD9A1ABFF891}"/>
              </a:ext>
            </a:extLst>
          </p:cNvPr>
          <p:cNvSpPr>
            <a:spLocks noGrp="1"/>
          </p:cNvSpPr>
          <p:nvPr>
            <p:ph idx="1"/>
          </p:nvPr>
        </p:nvSpPr>
        <p:spPr/>
        <p:txBody>
          <a:bodyPr>
            <a:normAutofit/>
          </a:bodyPr>
          <a:lstStyle/>
          <a:p>
            <a:pPr marL="0" indent="0">
              <a:buNone/>
            </a:pPr>
            <a:r>
              <a:rPr lang="en-US" sz="1200" dirty="0"/>
              <a:t>This budget was developed using a ground level approach beginning with contractual obligations (staff and services) moving to the identification of the needs of each school building related to staffing, facility maintenance, technology, curriculum and safety. The Administration has included key stakeholders throughout this process and relied on the District Strategy, School Improvement Plans and School Department’s goals as a guide to the final recommended budget. </a:t>
            </a:r>
          </a:p>
          <a:p>
            <a:pPr marL="0" indent="0">
              <a:buNone/>
            </a:pPr>
            <a:r>
              <a:rPr lang="en-US" sz="1200" dirty="0"/>
              <a:t>The Administrative Team conducted a district and building based review of curriculum, textbooks, materials, supplies, consumable, durables, contracts, staffing plan, class size, student growth and achievement, ELL service obligations, special education service obligations, transportation costs, out of district cost projections, facility contracts, building and grounds costs, substitute costs, technology costs and replacement plans, professional development needs, safety and security costs and projections, the District Strategy focus areas, School Improvement Plans, staff contractual obligations, athletic costs, revolving accounts, grants and projected enrollment in preparation for the proposed FY20 Budget recommendation. Consideration for projected needs including demographics, student profiles and ESE initiatives have also been considered.</a:t>
            </a:r>
          </a:p>
          <a:p>
            <a:pPr marL="0" indent="0">
              <a:buNone/>
            </a:pPr>
            <a:r>
              <a:rPr lang="en-US" sz="1200" dirty="0"/>
              <a:t>This proposal is intended to maintain high quality educational, co-curricula and support programs for our students. The proposal continues our efforts to address not only our student’s academic needs, but also their social and emotional well being, engagement in their own learning, state and federal requirements as measured by MCAS and ongoing efforts to bring about program improvements and overall efficiencies. We are committed to fulfill our mission while striving to be good partners with our community even during difficult financial times.</a:t>
            </a:r>
          </a:p>
          <a:p>
            <a:pPr marL="0" indent="0">
              <a:buNone/>
            </a:pPr>
            <a:endParaRPr lang="en-US" sz="1200" dirty="0"/>
          </a:p>
        </p:txBody>
      </p:sp>
    </p:spTree>
    <p:extLst>
      <p:ext uri="{BB962C8B-B14F-4D97-AF65-F5344CB8AC3E}">
        <p14:creationId xmlns:p14="http://schemas.microsoft.com/office/powerpoint/2010/main" val="638789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BD370-C7A9-41AA-A8DB-041FEF97DEF4}"/>
              </a:ext>
            </a:extLst>
          </p:cNvPr>
          <p:cNvSpPr>
            <a:spLocks noGrp="1"/>
          </p:cNvSpPr>
          <p:nvPr>
            <p:ph type="title"/>
          </p:nvPr>
        </p:nvSpPr>
        <p:spPr/>
        <p:txBody>
          <a:bodyPr/>
          <a:lstStyle/>
          <a:p>
            <a:pPr algn="ctr"/>
            <a:r>
              <a:rPr lang="en-US" b="1" dirty="0">
                <a:solidFill>
                  <a:srgbClr val="002060"/>
                </a:solidFill>
              </a:rPr>
              <a:t>Our challenge</a:t>
            </a:r>
          </a:p>
        </p:txBody>
      </p:sp>
      <p:sp>
        <p:nvSpPr>
          <p:cNvPr id="3" name="Content Placeholder 2">
            <a:extLst>
              <a:ext uri="{FF2B5EF4-FFF2-40B4-BE49-F238E27FC236}">
                <a16:creationId xmlns:a16="http://schemas.microsoft.com/office/drawing/2014/main" id="{7117D191-52F0-4BBB-B143-2DC85FD4FB89}"/>
              </a:ext>
            </a:extLst>
          </p:cNvPr>
          <p:cNvSpPr>
            <a:spLocks noGrp="1"/>
          </p:cNvSpPr>
          <p:nvPr>
            <p:ph idx="1"/>
          </p:nvPr>
        </p:nvSpPr>
        <p:spPr/>
        <p:txBody>
          <a:bodyPr/>
          <a:lstStyle/>
          <a:p>
            <a:pPr marL="0" indent="0">
              <a:buNone/>
            </a:pPr>
            <a:r>
              <a:rPr lang="en-US" dirty="0"/>
              <a:t>To continue the forward progress toward achieving our system’s goals while responding to the increased social and emotional needs of our students, servicing our increased population of ELL students, maintaining our new and older facilities and preserving the class size, programs and services that we have committed to and developed over the past several years.</a:t>
            </a:r>
          </a:p>
        </p:txBody>
      </p:sp>
    </p:spTree>
    <p:extLst>
      <p:ext uri="{BB962C8B-B14F-4D97-AF65-F5344CB8AC3E}">
        <p14:creationId xmlns:p14="http://schemas.microsoft.com/office/powerpoint/2010/main" val="3018763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923E4-4E3C-B148-9A51-BBF8FC0FC9B2}"/>
              </a:ext>
            </a:extLst>
          </p:cNvPr>
          <p:cNvSpPr>
            <a:spLocks noGrp="1"/>
          </p:cNvSpPr>
          <p:nvPr>
            <p:ph type="title"/>
          </p:nvPr>
        </p:nvSpPr>
        <p:spPr/>
        <p:txBody>
          <a:bodyPr>
            <a:normAutofit fontScale="90000"/>
          </a:bodyPr>
          <a:lstStyle/>
          <a:p>
            <a:pPr algn="ctr"/>
            <a:r>
              <a:rPr lang="en-US" b="1" dirty="0">
                <a:solidFill>
                  <a:srgbClr val="002060"/>
                </a:solidFill>
              </a:rPr>
              <a:t>FY 20 RECOMMENDED NEEDS BASED BUDGET</a:t>
            </a:r>
            <a:br>
              <a:rPr lang="en-US" b="1" dirty="0">
                <a:solidFill>
                  <a:srgbClr val="002060"/>
                </a:solidFill>
              </a:rPr>
            </a:br>
            <a:r>
              <a:rPr lang="en-US" b="1" dirty="0">
                <a:solidFill>
                  <a:srgbClr val="002060"/>
                </a:solidFill>
              </a:rPr>
              <a:t>$23,060,008</a:t>
            </a:r>
          </a:p>
        </p:txBody>
      </p:sp>
      <p:graphicFrame>
        <p:nvGraphicFramePr>
          <p:cNvPr id="4" name="Content Placeholder 3">
            <a:extLst>
              <a:ext uri="{FF2B5EF4-FFF2-40B4-BE49-F238E27FC236}">
                <a16:creationId xmlns:a16="http://schemas.microsoft.com/office/drawing/2014/main" id="{35404C7A-804C-AE41-B6A7-8E47E8C907B8}"/>
              </a:ext>
            </a:extLst>
          </p:cNvPr>
          <p:cNvGraphicFramePr>
            <a:graphicFrameLocks noGrp="1"/>
          </p:cNvGraphicFramePr>
          <p:nvPr>
            <p:ph idx="1"/>
            <p:extLst>
              <p:ext uri="{D42A27DB-BD31-4B8C-83A1-F6EECF244321}">
                <p14:modId xmlns:p14="http://schemas.microsoft.com/office/powerpoint/2010/main" val="536351780"/>
              </p:ext>
            </p:extLst>
          </p:nvPr>
        </p:nvGraphicFramePr>
        <p:xfrm>
          <a:off x="1450975" y="2016125"/>
          <a:ext cx="9604374" cy="1483360"/>
        </p:xfrm>
        <a:graphic>
          <a:graphicData uri="http://schemas.openxmlformats.org/drawingml/2006/table">
            <a:tbl>
              <a:tblPr firstRow="1" bandRow="1">
                <a:tableStyleId>{5C22544A-7EE6-4342-B048-85BDC9FD1C3A}</a:tableStyleId>
              </a:tblPr>
              <a:tblGrid>
                <a:gridCol w="3201458">
                  <a:extLst>
                    <a:ext uri="{9D8B030D-6E8A-4147-A177-3AD203B41FA5}">
                      <a16:colId xmlns:a16="http://schemas.microsoft.com/office/drawing/2014/main" val="3446658326"/>
                    </a:ext>
                  </a:extLst>
                </a:gridCol>
                <a:gridCol w="3201458">
                  <a:extLst>
                    <a:ext uri="{9D8B030D-6E8A-4147-A177-3AD203B41FA5}">
                      <a16:colId xmlns:a16="http://schemas.microsoft.com/office/drawing/2014/main" val="2792439626"/>
                    </a:ext>
                  </a:extLst>
                </a:gridCol>
                <a:gridCol w="3201458">
                  <a:extLst>
                    <a:ext uri="{9D8B030D-6E8A-4147-A177-3AD203B41FA5}">
                      <a16:colId xmlns:a16="http://schemas.microsoft.com/office/drawing/2014/main" val="1977796531"/>
                    </a:ext>
                  </a:extLst>
                </a:gridCol>
              </a:tblGrid>
              <a:tr h="370840">
                <a:tc>
                  <a:txBody>
                    <a:bodyPr/>
                    <a:lstStyle/>
                    <a:p>
                      <a:r>
                        <a:rPr lang="en-US" dirty="0"/>
                        <a:t>SALARY</a:t>
                      </a:r>
                    </a:p>
                  </a:txBody>
                  <a:tcPr/>
                </a:tc>
                <a:tc>
                  <a:txBody>
                    <a:bodyPr/>
                    <a:lstStyle/>
                    <a:p>
                      <a:r>
                        <a:rPr lang="en-US" dirty="0"/>
                        <a:t>EXPENSES</a:t>
                      </a:r>
                    </a:p>
                  </a:txBody>
                  <a:tcPr/>
                </a:tc>
                <a:tc>
                  <a:txBody>
                    <a:bodyPr/>
                    <a:lstStyle/>
                    <a:p>
                      <a:r>
                        <a:rPr lang="en-US" dirty="0"/>
                        <a:t>TOTAL</a:t>
                      </a:r>
                    </a:p>
                  </a:txBody>
                  <a:tcPr/>
                </a:tc>
                <a:extLst>
                  <a:ext uri="{0D108BD9-81ED-4DB2-BD59-A6C34878D82A}">
                    <a16:rowId xmlns:a16="http://schemas.microsoft.com/office/drawing/2014/main" val="3216029704"/>
                  </a:ext>
                </a:extLst>
              </a:tr>
              <a:tr h="370840">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860183390"/>
                  </a:ext>
                </a:extLst>
              </a:tr>
              <a:tr h="370840">
                <a:tc>
                  <a:txBody>
                    <a:bodyPr/>
                    <a:lstStyle/>
                    <a:p>
                      <a:r>
                        <a:rPr lang="en-US" b="0" dirty="0"/>
                        <a:t>$18,625,240</a:t>
                      </a:r>
                    </a:p>
                  </a:txBody>
                  <a:tcPr/>
                </a:tc>
                <a:tc>
                  <a:txBody>
                    <a:bodyPr/>
                    <a:lstStyle/>
                    <a:p>
                      <a:r>
                        <a:rPr lang="en-US" b="0" dirty="0"/>
                        <a:t>$4,434,768</a:t>
                      </a:r>
                    </a:p>
                  </a:txBody>
                  <a:tcPr/>
                </a:tc>
                <a:tc>
                  <a:txBody>
                    <a:bodyPr/>
                    <a:lstStyle/>
                    <a:p>
                      <a:r>
                        <a:rPr lang="en-US" b="0" dirty="0"/>
                        <a:t>$23,060,008</a:t>
                      </a:r>
                    </a:p>
                  </a:txBody>
                  <a:tcPr/>
                </a:tc>
                <a:extLst>
                  <a:ext uri="{0D108BD9-81ED-4DB2-BD59-A6C34878D82A}">
                    <a16:rowId xmlns:a16="http://schemas.microsoft.com/office/drawing/2014/main" val="2668335875"/>
                  </a:ext>
                </a:extLst>
              </a:tr>
              <a:tr h="370840">
                <a:tc>
                  <a:txBody>
                    <a:bodyPr/>
                    <a:lstStyle/>
                    <a:p>
                      <a:r>
                        <a:rPr lang="en-US" dirty="0"/>
                        <a:t>(+2,010,616)</a:t>
                      </a:r>
                    </a:p>
                  </a:txBody>
                  <a:tcPr/>
                </a:tc>
                <a:tc>
                  <a:txBody>
                    <a:bodyPr/>
                    <a:lstStyle/>
                    <a:p>
                      <a:r>
                        <a:rPr lang="en-US" dirty="0"/>
                        <a:t>(+761,860)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t>
                      </a:r>
                      <a:r>
                        <a:rPr lang="en-US" sz="1800" b="0" u="none" strike="noStrike" dirty="0">
                          <a:effectLst/>
                        </a:rPr>
                        <a:t>$2,772,476)</a:t>
                      </a:r>
                      <a:endParaRPr lang="en-US" sz="1800" b="0" i="0" u="none" strike="noStrike" dirty="0">
                        <a:solidFill>
                          <a:srgbClr val="FF0000"/>
                        </a:solidFill>
                        <a:effectLst/>
                        <a:latin typeface="Calibri" panose="020F0502020204030204" pitchFamily="34" charset="0"/>
                      </a:endParaRPr>
                    </a:p>
                  </a:txBody>
                  <a:tcPr/>
                </a:tc>
                <a:extLst>
                  <a:ext uri="{0D108BD9-81ED-4DB2-BD59-A6C34878D82A}">
                    <a16:rowId xmlns:a16="http://schemas.microsoft.com/office/drawing/2014/main" val="1764989736"/>
                  </a:ext>
                </a:extLst>
              </a:tr>
            </a:tbl>
          </a:graphicData>
        </a:graphic>
      </p:graphicFrame>
    </p:spTree>
    <p:extLst>
      <p:ext uri="{BB962C8B-B14F-4D97-AF65-F5344CB8AC3E}">
        <p14:creationId xmlns:p14="http://schemas.microsoft.com/office/powerpoint/2010/main" val="4040396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AAE64-0880-4427-AED9-32EF9343AD47}"/>
              </a:ext>
            </a:extLst>
          </p:cNvPr>
          <p:cNvSpPr>
            <a:spLocks noGrp="1"/>
          </p:cNvSpPr>
          <p:nvPr>
            <p:ph type="title"/>
          </p:nvPr>
        </p:nvSpPr>
        <p:spPr/>
        <p:txBody>
          <a:bodyPr/>
          <a:lstStyle/>
          <a:p>
            <a:pPr algn="ctr"/>
            <a:r>
              <a:rPr lang="en-US" b="1" dirty="0">
                <a:solidFill>
                  <a:srgbClr val="002060"/>
                </a:solidFill>
              </a:rPr>
              <a:t>FY20 NEEDS BUDGET salary REQUEST</a:t>
            </a:r>
            <a:br>
              <a:rPr lang="en-US" b="1" dirty="0">
                <a:solidFill>
                  <a:srgbClr val="002060"/>
                </a:solidFill>
              </a:rPr>
            </a:br>
            <a:r>
              <a:rPr lang="en-US" b="1" dirty="0">
                <a:solidFill>
                  <a:srgbClr val="002060"/>
                </a:solidFill>
              </a:rPr>
              <a:t>$18,625,240</a:t>
            </a:r>
          </a:p>
        </p:txBody>
      </p:sp>
      <p:graphicFrame>
        <p:nvGraphicFramePr>
          <p:cNvPr id="3" name="Content Placeholder 2">
            <a:extLst>
              <a:ext uri="{FF2B5EF4-FFF2-40B4-BE49-F238E27FC236}">
                <a16:creationId xmlns:a16="http://schemas.microsoft.com/office/drawing/2014/main" id="{1BB87002-ECD3-4A58-B8D6-0CB06F75ED1D}"/>
              </a:ext>
            </a:extLst>
          </p:cNvPr>
          <p:cNvGraphicFramePr>
            <a:graphicFrameLocks noGrp="1"/>
          </p:cNvGraphicFramePr>
          <p:nvPr>
            <p:ph idx="1"/>
            <p:extLst>
              <p:ext uri="{D42A27DB-BD31-4B8C-83A1-F6EECF244321}">
                <p14:modId xmlns:p14="http://schemas.microsoft.com/office/powerpoint/2010/main" val="3293662352"/>
              </p:ext>
            </p:extLst>
          </p:nvPr>
        </p:nvGraphicFramePr>
        <p:xfrm>
          <a:off x="2127737" y="2016124"/>
          <a:ext cx="8417680" cy="2789581"/>
        </p:xfrm>
        <a:graphic>
          <a:graphicData uri="http://schemas.openxmlformats.org/drawingml/2006/table">
            <a:tbl>
              <a:tblPr>
                <a:tableStyleId>{5C22544A-7EE6-4342-B048-85BDC9FD1C3A}</a:tableStyleId>
              </a:tblPr>
              <a:tblGrid>
                <a:gridCol w="1726705">
                  <a:extLst>
                    <a:ext uri="{9D8B030D-6E8A-4147-A177-3AD203B41FA5}">
                      <a16:colId xmlns:a16="http://schemas.microsoft.com/office/drawing/2014/main" val="10182212"/>
                    </a:ext>
                  </a:extLst>
                </a:gridCol>
                <a:gridCol w="2058762">
                  <a:extLst>
                    <a:ext uri="{9D8B030D-6E8A-4147-A177-3AD203B41FA5}">
                      <a16:colId xmlns:a16="http://schemas.microsoft.com/office/drawing/2014/main" val="1746503191"/>
                    </a:ext>
                  </a:extLst>
                </a:gridCol>
                <a:gridCol w="2058762">
                  <a:extLst>
                    <a:ext uri="{9D8B030D-6E8A-4147-A177-3AD203B41FA5}">
                      <a16:colId xmlns:a16="http://schemas.microsoft.com/office/drawing/2014/main" val="2247830670"/>
                    </a:ext>
                  </a:extLst>
                </a:gridCol>
                <a:gridCol w="2573451">
                  <a:extLst>
                    <a:ext uri="{9D8B030D-6E8A-4147-A177-3AD203B41FA5}">
                      <a16:colId xmlns:a16="http://schemas.microsoft.com/office/drawing/2014/main" val="1607729242"/>
                    </a:ext>
                  </a:extLst>
                </a:gridCol>
              </a:tblGrid>
              <a:tr h="172482">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3513830112"/>
                  </a:ext>
                </a:extLst>
              </a:tr>
              <a:tr h="172482">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ctr" fontAlgn="b"/>
                      <a:r>
                        <a:rPr lang="en-US" sz="1000" b="1" u="none" strike="noStrike" dirty="0">
                          <a:effectLst/>
                        </a:rPr>
                        <a:t>FY20 SALARIES</a:t>
                      </a:r>
                      <a:endParaRPr lang="en-US" sz="1000" b="1" i="0" u="none" strike="noStrike" dirty="0">
                        <a:solidFill>
                          <a:srgbClr val="000000"/>
                        </a:solidFill>
                        <a:effectLst/>
                        <a:latin typeface="Calibri" panose="020F0502020204030204" pitchFamily="34" charset="0"/>
                      </a:endParaRPr>
                    </a:p>
                  </a:txBody>
                  <a:tcPr marL="8624" marR="8624" marT="8624" marB="0" anchor="b"/>
                </a:tc>
                <a:tc>
                  <a:txBody>
                    <a:bodyPr/>
                    <a:lstStyle/>
                    <a:p>
                      <a:pPr algn="ctr" fontAlgn="b"/>
                      <a:r>
                        <a:rPr lang="en-US" sz="1000" b="1" i="0" u="none" strike="noStrike" dirty="0">
                          <a:solidFill>
                            <a:srgbClr val="000000"/>
                          </a:solidFill>
                          <a:effectLst/>
                          <a:latin typeface="Calibri" panose="020F0502020204030204" pitchFamily="34" charset="0"/>
                        </a:rPr>
                        <a:t>NEW POSITIONS/INCREASE</a:t>
                      </a:r>
                    </a:p>
                  </a:txBody>
                  <a:tcPr marL="8624" marR="8624" marT="8624" marB="0" anchor="b"/>
                </a:tc>
                <a:tc>
                  <a:txBody>
                    <a:bodyPr/>
                    <a:lstStyle/>
                    <a:p>
                      <a:pPr algn="ctr" fontAlgn="b"/>
                      <a:r>
                        <a:rPr lang="en-US" sz="1000" b="1" i="0" u="none" strike="noStrike" dirty="0">
                          <a:solidFill>
                            <a:srgbClr val="000000"/>
                          </a:solidFill>
                          <a:effectLst/>
                          <a:latin typeface="Calibri" panose="020F0502020204030204" pitchFamily="34" charset="0"/>
                        </a:rPr>
                        <a:t>COST INCREASE FY19 TO FY20</a:t>
                      </a:r>
                    </a:p>
                  </a:txBody>
                  <a:tcPr marL="8624" marR="8624" marT="8624" marB="0" anchor="b"/>
                </a:tc>
                <a:extLst>
                  <a:ext uri="{0D108BD9-81ED-4DB2-BD59-A6C34878D82A}">
                    <a16:rowId xmlns:a16="http://schemas.microsoft.com/office/drawing/2014/main" val="1280736026"/>
                  </a:ext>
                </a:extLst>
              </a:tr>
              <a:tr h="183329">
                <a:tc>
                  <a:txBody>
                    <a:bodyPr/>
                    <a:lstStyle/>
                    <a:p>
                      <a:pPr algn="l" fontAlgn="b"/>
                      <a:endParaRPr lang="en-US" sz="1000" b="1"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3252532195"/>
                  </a:ext>
                </a:extLst>
              </a:tr>
              <a:tr h="172482">
                <a:tc>
                  <a:txBody>
                    <a:bodyPr/>
                    <a:lstStyle/>
                    <a:p>
                      <a:pPr algn="l" fontAlgn="b"/>
                      <a:r>
                        <a:rPr lang="en-US" sz="1000" b="1" u="none" strike="noStrike" dirty="0">
                          <a:effectLst/>
                        </a:rPr>
                        <a:t>CENTRAL OFFICE</a:t>
                      </a:r>
                      <a:endParaRPr lang="en-US" sz="1000" b="1"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r>
                        <a:rPr lang="en-US" sz="1000" u="none" strike="noStrike" dirty="0">
                          <a:effectLst/>
                        </a:rPr>
                        <a:t>$404,291.00</a:t>
                      </a:r>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r>
                        <a:rPr lang="en-US" sz="1000" b="0" i="0" u="none" strike="noStrike" dirty="0">
                          <a:solidFill>
                            <a:srgbClr val="000000"/>
                          </a:solidFill>
                          <a:effectLst/>
                          <a:latin typeface="Calibri" panose="020F0502020204030204" pitchFamily="34" charset="0"/>
                        </a:rPr>
                        <a:t>0 FTE/steps and lanes</a:t>
                      </a:r>
                    </a:p>
                  </a:txBody>
                  <a:tcPr marL="8624" marR="8624" marT="8624" marB="0" anchor="b"/>
                </a:tc>
                <a:tc>
                  <a:txBody>
                    <a:bodyPr/>
                    <a:lstStyle/>
                    <a:p>
                      <a:pPr algn="l" fontAlgn="b"/>
                      <a:r>
                        <a:rPr lang="en-US" sz="1000" u="none" strike="noStrike" dirty="0">
                          <a:effectLst/>
                        </a:rPr>
                        <a:t>$5,040.00</a:t>
                      </a:r>
                      <a:endParaRPr lang="en-US" sz="1000" b="0" i="0" u="none" strike="noStrike" dirty="0">
                        <a:solidFill>
                          <a:srgbClr val="00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1873072269"/>
                  </a:ext>
                </a:extLst>
              </a:tr>
              <a:tr h="172482">
                <a:tc>
                  <a:txBody>
                    <a:bodyPr/>
                    <a:lstStyle/>
                    <a:p>
                      <a:pPr algn="l" fontAlgn="b"/>
                      <a:endParaRPr lang="en-US" sz="1000" b="1"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535142468"/>
                  </a:ext>
                </a:extLst>
              </a:tr>
              <a:tr h="172482">
                <a:tc>
                  <a:txBody>
                    <a:bodyPr/>
                    <a:lstStyle/>
                    <a:p>
                      <a:pPr algn="l" fontAlgn="b"/>
                      <a:r>
                        <a:rPr lang="en-US" sz="1000" b="1" u="none" strike="noStrike" dirty="0">
                          <a:effectLst/>
                        </a:rPr>
                        <a:t>WPG</a:t>
                      </a:r>
                      <a:endParaRPr lang="en-US" sz="1000" b="1"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r>
                        <a:rPr lang="en-US" sz="1000" u="none" strike="noStrike" dirty="0">
                          <a:effectLst/>
                        </a:rPr>
                        <a:t>$4,815,512.00</a:t>
                      </a:r>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r>
                        <a:rPr lang="en-US" sz="1000" b="0" i="0" u="none" strike="noStrike" dirty="0">
                          <a:solidFill>
                            <a:srgbClr val="000000"/>
                          </a:solidFill>
                          <a:effectLst/>
                          <a:latin typeface="Calibri" panose="020F0502020204030204" pitchFamily="34" charset="0"/>
                        </a:rPr>
                        <a:t>Add 9 FTE/steps and lanes</a:t>
                      </a:r>
                    </a:p>
                  </a:txBody>
                  <a:tcPr marL="8624" marR="8624" marT="8624" marB="0" anchor="b"/>
                </a:tc>
                <a:tc>
                  <a:txBody>
                    <a:bodyPr/>
                    <a:lstStyle/>
                    <a:p>
                      <a:pPr algn="l" fontAlgn="b"/>
                      <a:r>
                        <a:rPr lang="en-US" sz="1000" u="none" strike="noStrike" dirty="0">
                          <a:effectLst/>
                        </a:rPr>
                        <a:t>$601,607.00</a:t>
                      </a:r>
                      <a:endParaRPr lang="en-US" sz="1000" b="0" i="0" u="none" strike="noStrike" dirty="0">
                        <a:solidFill>
                          <a:srgbClr val="00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35498387"/>
                  </a:ext>
                </a:extLst>
              </a:tr>
              <a:tr h="172482">
                <a:tc>
                  <a:txBody>
                    <a:bodyPr/>
                    <a:lstStyle/>
                    <a:p>
                      <a:pPr algn="l" fontAlgn="b"/>
                      <a:endParaRPr lang="en-US" sz="1000" b="1"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2413656943"/>
                  </a:ext>
                </a:extLst>
              </a:tr>
              <a:tr h="172482">
                <a:tc>
                  <a:txBody>
                    <a:bodyPr/>
                    <a:lstStyle/>
                    <a:p>
                      <a:pPr algn="l" fontAlgn="b"/>
                      <a:r>
                        <a:rPr lang="en-US" sz="1000" b="1" u="none" strike="noStrike" dirty="0">
                          <a:effectLst/>
                        </a:rPr>
                        <a:t>ATC</a:t>
                      </a:r>
                      <a:endParaRPr lang="en-US" sz="1000" b="1"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r>
                        <a:rPr lang="en-US" sz="1000" u="none" strike="noStrike" dirty="0">
                          <a:effectLst/>
                        </a:rPr>
                        <a:t>$3,815,493.00</a:t>
                      </a:r>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r>
                        <a:rPr lang="en-US" sz="1000" b="0" i="0" u="none" strike="noStrike" dirty="0">
                          <a:solidFill>
                            <a:srgbClr val="000000"/>
                          </a:solidFill>
                          <a:effectLst/>
                          <a:latin typeface="Calibri" panose="020F0502020204030204" pitchFamily="34" charset="0"/>
                        </a:rPr>
                        <a:t>Add 6.5 FTE/ steps and lanes</a:t>
                      </a:r>
                    </a:p>
                  </a:txBody>
                  <a:tcPr marL="8624" marR="8624" marT="8624" marB="0" anchor="b"/>
                </a:tc>
                <a:tc>
                  <a:txBody>
                    <a:bodyPr/>
                    <a:lstStyle/>
                    <a:p>
                      <a:pPr algn="l" fontAlgn="b"/>
                      <a:r>
                        <a:rPr lang="en-US" sz="1000" u="none" strike="noStrike" dirty="0">
                          <a:effectLst/>
                        </a:rPr>
                        <a:t>$363,501.00</a:t>
                      </a:r>
                      <a:endParaRPr lang="en-US" sz="1000" b="0" i="0" u="none" strike="noStrike" dirty="0">
                        <a:solidFill>
                          <a:srgbClr val="00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1828374644"/>
                  </a:ext>
                </a:extLst>
              </a:tr>
              <a:tr h="172482">
                <a:tc>
                  <a:txBody>
                    <a:bodyPr/>
                    <a:lstStyle/>
                    <a:p>
                      <a:pPr algn="l" fontAlgn="b"/>
                      <a:endParaRPr lang="en-US" sz="1000" b="1"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670018911"/>
                  </a:ext>
                </a:extLst>
              </a:tr>
              <a:tr h="172482">
                <a:tc>
                  <a:txBody>
                    <a:bodyPr/>
                    <a:lstStyle/>
                    <a:p>
                      <a:pPr algn="l" fontAlgn="b"/>
                      <a:r>
                        <a:rPr lang="en-US" sz="1000" b="1" u="none" strike="noStrike" dirty="0">
                          <a:effectLst/>
                        </a:rPr>
                        <a:t>WMS</a:t>
                      </a:r>
                      <a:endParaRPr lang="en-US" sz="1000" b="1"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r>
                        <a:rPr lang="en-US" sz="1000" u="none" strike="noStrike" dirty="0">
                          <a:effectLst/>
                        </a:rPr>
                        <a:t>$3,952,846.00</a:t>
                      </a:r>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r>
                        <a:rPr lang="en-US" sz="1000" b="0" i="0" u="none" strike="noStrike" dirty="0">
                          <a:solidFill>
                            <a:srgbClr val="000000"/>
                          </a:solidFill>
                          <a:effectLst/>
                          <a:latin typeface="Calibri" panose="020F0502020204030204" pitchFamily="34" charset="0"/>
                        </a:rPr>
                        <a:t>Add 7.8 FTE/steps and lanes</a:t>
                      </a:r>
                    </a:p>
                  </a:txBody>
                  <a:tcPr marL="8624" marR="8624" marT="8624" marB="0" anchor="b"/>
                </a:tc>
                <a:tc>
                  <a:txBody>
                    <a:bodyPr/>
                    <a:lstStyle/>
                    <a:p>
                      <a:pPr algn="l" fontAlgn="b"/>
                      <a:r>
                        <a:rPr lang="en-US" sz="1000" u="none" strike="noStrike" dirty="0">
                          <a:effectLst/>
                        </a:rPr>
                        <a:t>$500,088.00</a:t>
                      </a:r>
                      <a:endParaRPr lang="en-US" sz="1000" b="0" i="0" u="none" strike="noStrike" dirty="0">
                        <a:solidFill>
                          <a:srgbClr val="00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2449126603"/>
                  </a:ext>
                </a:extLst>
              </a:tr>
              <a:tr h="172482">
                <a:tc>
                  <a:txBody>
                    <a:bodyPr/>
                    <a:lstStyle/>
                    <a:p>
                      <a:pPr algn="l" fontAlgn="b"/>
                      <a:endParaRPr lang="en-US" sz="1000" b="1"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484869102"/>
                  </a:ext>
                </a:extLst>
              </a:tr>
              <a:tr h="172482">
                <a:tc>
                  <a:txBody>
                    <a:bodyPr/>
                    <a:lstStyle/>
                    <a:p>
                      <a:pPr algn="l" fontAlgn="b"/>
                      <a:r>
                        <a:rPr lang="en-US" sz="1000" b="1" u="none" strike="noStrike" dirty="0">
                          <a:effectLst/>
                        </a:rPr>
                        <a:t>WHS</a:t>
                      </a:r>
                      <a:endParaRPr lang="en-US" sz="1000" b="1"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r>
                        <a:rPr lang="en-US" sz="1000" u="none" strike="noStrike" dirty="0">
                          <a:effectLst/>
                        </a:rPr>
                        <a:t>$4,259,287.00</a:t>
                      </a:r>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r>
                        <a:rPr lang="en-US" sz="1000" b="0" i="0" u="none" strike="noStrike" dirty="0">
                          <a:solidFill>
                            <a:srgbClr val="000000"/>
                          </a:solidFill>
                          <a:effectLst/>
                          <a:latin typeface="Calibri" panose="020F0502020204030204" pitchFamily="34" charset="0"/>
                        </a:rPr>
                        <a:t>Add 3 FTE/steps and lanes</a:t>
                      </a:r>
                    </a:p>
                  </a:txBody>
                  <a:tcPr marL="8624" marR="8624" marT="8624" marB="0" anchor="b"/>
                </a:tc>
                <a:tc>
                  <a:txBody>
                    <a:bodyPr/>
                    <a:lstStyle/>
                    <a:p>
                      <a:pPr algn="l" fontAlgn="b"/>
                      <a:r>
                        <a:rPr lang="en-US" sz="1000" u="none" strike="noStrike" dirty="0">
                          <a:effectLst/>
                        </a:rPr>
                        <a:t>$349,653.00</a:t>
                      </a:r>
                      <a:endParaRPr lang="en-US" sz="1000" b="0" i="0" u="none" strike="noStrike" dirty="0">
                        <a:solidFill>
                          <a:srgbClr val="00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526153363"/>
                  </a:ext>
                </a:extLst>
              </a:tr>
              <a:tr h="172482">
                <a:tc>
                  <a:txBody>
                    <a:bodyPr/>
                    <a:lstStyle/>
                    <a:p>
                      <a:pPr algn="l" fontAlgn="b"/>
                      <a:endParaRPr lang="en-US" sz="1000" b="1"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3748295368"/>
                  </a:ext>
                </a:extLst>
              </a:tr>
              <a:tr h="172482">
                <a:tc>
                  <a:txBody>
                    <a:bodyPr/>
                    <a:lstStyle/>
                    <a:p>
                      <a:pPr algn="l" fontAlgn="b"/>
                      <a:r>
                        <a:rPr lang="en-US" sz="1000" b="1" u="none" strike="noStrike" dirty="0">
                          <a:effectLst/>
                        </a:rPr>
                        <a:t>DISTRICT WIDE</a:t>
                      </a:r>
                      <a:endParaRPr lang="en-US" sz="1000" b="1"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r>
                        <a:rPr lang="en-US" sz="1000" u="none" strike="noStrike" dirty="0">
                          <a:effectLst/>
                        </a:rPr>
                        <a:t>$1,377,811.00</a:t>
                      </a:r>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r>
                        <a:rPr lang="en-US" sz="1000" b="0" i="0" u="none" strike="noStrike" dirty="0">
                          <a:solidFill>
                            <a:srgbClr val="000000"/>
                          </a:solidFill>
                          <a:effectLst/>
                          <a:latin typeface="Calibri" panose="020F0502020204030204" pitchFamily="34" charset="0"/>
                        </a:rPr>
                        <a:t>0 FTE/steps and lanes</a:t>
                      </a:r>
                    </a:p>
                  </a:txBody>
                  <a:tcPr marL="8624" marR="8624" marT="8624" marB="0" anchor="b"/>
                </a:tc>
                <a:tc>
                  <a:txBody>
                    <a:bodyPr/>
                    <a:lstStyle/>
                    <a:p>
                      <a:pPr algn="l" fontAlgn="b"/>
                      <a:r>
                        <a:rPr lang="en-US" sz="1000" u="none" strike="noStrike" dirty="0">
                          <a:effectLst/>
                        </a:rPr>
                        <a:t>$190,727.00</a:t>
                      </a:r>
                      <a:endParaRPr lang="en-US" sz="1000" b="0" i="0" u="none" strike="noStrike" dirty="0">
                        <a:solidFill>
                          <a:srgbClr val="00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3384424932"/>
                  </a:ext>
                </a:extLst>
              </a:tr>
              <a:tr h="172482">
                <a:tc>
                  <a:txBody>
                    <a:bodyPr/>
                    <a:lstStyle/>
                    <a:p>
                      <a:pPr algn="l" fontAlgn="b"/>
                      <a:endParaRPr lang="en-US" sz="1000" b="1"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2118082198"/>
                  </a:ext>
                </a:extLst>
              </a:tr>
              <a:tr h="172482">
                <a:tc>
                  <a:txBody>
                    <a:bodyPr/>
                    <a:lstStyle/>
                    <a:p>
                      <a:pPr algn="l" fontAlgn="b"/>
                      <a:r>
                        <a:rPr lang="en-US" sz="1200" b="1" u="none" strike="noStrike" dirty="0">
                          <a:solidFill>
                            <a:srgbClr val="FF0000"/>
                          </a:solidFill>
                          <a:effectLst/>
                        </a:rPr>
                        <a:t>TOTALS</a:t>
                      </a:r>
                      <a:endParaRPr lang="en-US" sz="1200" b="1" i="0" u="none" strike="noStrike" dirty="0">
                        <a:solidFill>
                          <a:srgbClr val="FF0000"/>
                        </a:solidFill>
                        <a:effectLst/>
                        <a:latin typeface="Calibri" panose="020F0502020204030204" pitchFamily="34" charset="0"/>
                      </a:endParaRPr>
                    </a:p>
                  </a:txBody>
                  <a:tcPr marL="8624" marR="8624" marT="8624" marB="0" anchor="b"/>
                </a:tc>
                <a:tc>
                  <a:txBody>
                    <a:bodyPr/>
                    <a:lstStyle/>
                    <a:p>
                      <a:pPr algn="l" fontAlgn="b"/>
                      <a:r>
                        <a:rPr lang="en-US" sz="1200" b="1" u="none" strike="noStrike" dirty="0">
                          <a:solidFill>
                            <a:srgbClr val="FF0000"/>
                          </a:solidFill>
                          <a:effectLst/>
                        </a:rPr>
                        <a:t>$18,625,240.00</a:t>
                      </a:r>
                      <a:endParaRPr lang="en-US" sz="1200" b="1" i="0" u="none" strike="noStrike" dirty="0">
                        <a:solidFill>
                          <a:srgbClr val="FF0000"/>
                        </a:solidFill>
                        <a:effectLst/>
                        <a:latin typeface="Calibri" panose="020F0502020204030204" pitchFamily="34" charset="0"/>
                      </a:endParaRPr>
                    </a:p>
                  </a:txBody>
                  <a:tcPr marL="8624" marR="8624" marT="8624" marB="0" anchor="b"/>
                </a:tc>
                <a:tc>
                  <a:txBody>
                    <a:bodyPr/>
                    <a:lstStyle/>
                    <a:p>
                      <a:pPr algn="l" fontAlgn="b"/>
                      <a:r>
                        <a:rPr lang="en-US" sz="1200" b="1" i="0" u="none" strike="noStrike" dirty="0">
                          <a:solidFill>
                            <a:srgbClr val="FF0000"/>
                          </a:solidFill>
                          <a:effectLst/>
                          <a:latin typeface="Calibri" panose="020F0502020204030204" pitchFamily="34" charset="0"/>
                        </a:rPr>
                        <a:t>26.3 FTE/contractual S&amp;L </a:t>
                      </a:r>
                    </a:p>
                  </a:txBody>
                  <a:tcPr marL="8624" marR="8624" marT="8624" marB="0" anchor="b"/>
                </a:tc>
                <a:tc>
                  <a:txBody>
                    <a:bodyPr/>
                    <a:lstStyle/>
                    <a:p>
                      <a:pPr algn="l" fontAlgn="b"/>
                      <a:r>
                        <a:rPr lang="en-US" sz="1200" b="1" u="none" strike="noStrike" dirty="0">
                          <a:solidFill>
                            <a:srgbClr val="FF0000"/>
                          </a:solidFill>
                          <a:effectLst/>
                        </a:rPr>
                        <a:t>$2,010,616.00</a:t>
                      </a:r>
                      <a:endParaRPr lang="en-US" sz="1200" b="1" i="0" u="none" strike="noStrike" dirty="0">
                        <a:solidFill>
                          <a:srgbClr val="FF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3989009809"/>
                  </a:ext>
                </a:extLst>
              </a:tr>
            </a:tbl>
          </a:graphicData>
        </a:graphic>
      </p:graphicFrame>
    </p:spTree>
    <p:extLst>
      <p:ext uri="{BB962C8B-B14F-4D97-AF65-F5344CB8AC3E}">
        <p14:creationId xmlns:p14="http://schemas.microsoft.com/office/powerpoint/2010/main" val="4028456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AAE64-0880-4427-AED9-32EF9343AD47}"/>
              </a:ext>
            </a:extLst>
          </p:cNvPr>
          <p:cNvSpPr>
            <a:spLocks noGrp="1"/>
          </p:cNvSpPr>
          <p:nvPr>
            <p:ph type="title"/>
          </p:nvPr>
        </p:nvSpPr>
        <p:spPr/>
        <p:txBody>
          <a:bodyPr/>
          <a:lstStyle/>
          <a:p>
            <a:pPr algn="ctr"/>
            <a:r>
              <a:rPr lang="en-US" b="1" dirty="0">
                <a:solidFill>
                  <a:srgbClr val="002060"/>
                </a:solidFill>
              </a:rPr>
              <a:t>FY20 NEEDS BUDGET expense REQUEST</a:t>
            </a:r>
            <a:br>
              <a:rPr lang="en-US" b="1" dirty="0">
                <a:solidFill>
                  <a:srgbClr val="002060"/>
                </a:solidFill>
              </a:rPr>
            </a:br>
            <a:r>
              <a:rPr lang="en-US" b="1" dirty="0">
                <a:solidFill>
                  <a:srgbClr val="002060"/>
                </a:solidFill>
              </a:rPr>
              <a:t>$4,434,768</a:t>
            </a:r>
          </a:p>
        </p:txBody>
      </p:sp>
      <p:graphicFrame>
        <p:nvGraphicFramePr>
          <p:cNvPr id="3" name="Content Placeholder 2">
            <a:extLst>
              <a:ext uri="{FF2B5EF4-FFF2-40B4-BE49-F238E27FC236}">
                <a16:creationId xmlns:a16="http://schemas.microsoft.com/office/drawing/2014/main" id="{1BB87002-ECD3-4A58-B8D6-0CB06F75ED1D}"/>
              </a:ext>
            </a:extLst>
          </p:cNvPr>
          <p:cNvGraphicFramePr>
            <a:graphicFrameLocks noGrp="1"/>
          </p:cNvGraphicFramePr>
          <p:nvPr>
            <p:ph idx="1"/>
            <p:extLst>
              <p:ext uri="{D42A27DB-BD31-4B8C-83A1-F6EECF244321}">
                <p14:modId xmlns:p14="http://schemas.microsoft.com/office/powerpoint/2010/main" val="1020033428"/>
              </p:ext>
            </p:extLst>
          </p:nvPr>
        </p:nvGraphicFramePr>
        <p:xfrm>
          <a:off x="2127737" y="2016124"/>
          <a:ext cx="8417680" cy="2821082"/>
        </p:xfrm>
        <a:graphic>
          <a:graphicData uri="http://schemas.openxmlformats.org/drawingml/2006/table">
            <a:tbl>
              <a:tblPr>
                <a:tableStyleId>{5C22544A-7EE6-4342-B048-85BDC9FD1C3A}</a:tableStyleId>
              </a:tblPr>
              <a:tblGrid>
                <a:gridCol w="1726705">
                  <a:extLst>
                    <a:ext uri="{9D8B030D-6E8A-4147-A177-3AD203B41FA5}">
                      <a16:colId xmlns:a16="http://schemas.microsoft.com/office/drawing/2014/main" val="10182212"/>
                    </a:ext>
                  </a:extLst>
                </a:gridCol>
                <a:gridCol w="2058762">
                  <a:extLst>
                    <a:ext uri="{9D8B030D-6E8A-4147-A177-3AD203B41FA5}">
                      <a16:colId xmlns:a16="http://schemas.microsoft.com/office/drawing/2014/main" val="1746503191"/>
                    </a:ext>
                  </a:extLst>
                </a:gridCol>
                <a:gridCol w="2058762">
                  <a:extLst>
                    <a:ext uri="{9D8B030D-6E8A-4147-A177-3AD203B41FA5}">
                      <a16:colId xmlns:a16="http://schemas.microsoft.com/office/drawing/2014/main" val="2247830670"/>
                    </a:ext>
                  </a:extLst>
                </a:gridCol>
                <a:gridCol w="2573451">
                  <a:extLst>
                    <a:ext uri="{9D8B030D-6E8A-4147-A177-3AD203B41FA5}">
                      <a16:colId xmlns:a16="http://schemas.microsoft.com/office/drawing/2014/main" val="1607729242"/>
                    </a:ext>
                  </a:extLst>
                </a:gridCol>
              </a:tblGrid>
              <a:tr h="172482">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3513830112"/>
                  </a:ext>
                </a:extLst>
              </a:tr>
              <a:tr h="172482">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ctr" fontAlgn="b"/>
                      <a:r>
                        <a:rPr lang="en-US" sz="1000" b="1" u="none" strike="noStrike" dirty="0">
                          <a:effectLst/>
                        </a:rPr>
                        <a:t>FY20 Expenses</a:t>
                      </a:r>
                      <a:endParaRPr lang="en-US" sz="1000" b="1" i="0" u="none" strike="noStrike" dirty="0">
                        <a:solidFill>
                          <a:srgbClr val="000000"/>
                        </a:solidFill>
                        <a:effectLst/>
                        <a:latin typeface="Calibri" panose="020F0502020204030204" pitchFamily="34" charset="0"/>
                      </a:endParaRPr>
                    </a:p>
                  </a:txBody>
                  <a:tcPr marL="8624" marR="8624" marT="8624" marB="0" anchor="b"/>
                </a:tc>
                <a:tc>
                  <a:txBody>
                    <a:bodyPr/>
                    <a:lstStyle/>
                    <a:p>
                      <a:pPr algn="ctr" fontAlgn="b"/>
                      <a:r>
                        <a:rPr lang="en-US" sz="1000" b="1" i="0" u="none" strike="noStrike" dirty="0">
                          <a:solidFill>
                            <a:srgbClr val="000000"/>
                          </a:solidFill>
                          <a:effectLst/>
                          <a:latin typeface="Calibri" panose="020F0502020204030204" pitchFamily="34" charset="0"/>
                        </a:rPr>
                        <a:t>NEW EXPENSES/INCREASE</a:t>
                      </a:r>
                    </a:p>
                  </a:txBody>
                  <a:tcPr marL="8624" marR="8624" marT="8624" marB="0" anchor="b"/>
                </a:tc>
                <a:tc>
                  <a:txBody>
                    <a:bodyPr/>
                    <a:lstStyle/>
                    <a:p>
                      <a:pPr algn="ctr" fontAlgn="b"/>
                      <a:r>
                        <a:rPr lang="en-US" sz="1000" b="1" i="0" u="none" strike="noStrike" dirty="0">
                          <a:solidFill>
                            <a:srgbClr val="000000"/>
                          </a:solidFill>
                          <a:effectLst/>
                          <a:latin typeface="Calibri" panose="020F0502020204030204" pitchFamily="34" charset="0"/>
                        </a:rPr>
                        <a:t>COST INCREASE FY19 TO FY20</a:t>
                      </a:r>
                    </a:p>
                  </a:txBody>
                  <a:tcPr marL="8624" marR="8624" marT="8624" marB="0" anchor="b"/>
                </a:tc>
                <a:extLst>
                  <a:ext uri="{0D108BD9-81ED-4DB2-BD59-A6C34878D82A}">
                    <a16:rowId xmlns:a16="http://schemas.microsoft.com/office/drawing/2014/main" val="1280736026"/>
                  </a:ext>
                </a:extLst>
              </a:tr>
              <a:tr h="183329">
                <a:tc>
                  <a:txBody>
                    <a:bodyPr/>
                    <a:lstStyle/>
                    <a:p>
                      <a:pPr algn="l" fontAlgn="b"/>
                      <a:endParaRPr lang="en-US" sz="1000" b="1"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3252532195"/>
                  </a:ext>
                </a:extLst>
              </a:tr>
              <a:tr h="172482">
                <a:tc>
                  <a:txBody>
                    <a:bodyPr/>
                    <a:lstStyle/>
                    <a:p>
                      <a:pPr algn="l" fontAlgn="b"/>
                      <a:r>
                        <a:rPr lang="en-US" sz="1000" b="1" u="none" strike="noStrike" dirty="0">
                          <a:effectLst/>
                        </a:rPr>
                        <a:t>CENTRAL OFFICE</a:t>
                      </a:r>
                      <a:endParaRPr lang="en-US" sz="1000" b="1" i="0" u="none" strike="noStrike" dirty="0">
                        <a:solidFill>
                          <a:srgbClr val="000000"/>
                        </a:solidFill>
                        <a:effectLst/>
                        <a:latin typeface="Calibri" panose="020F0502020204030204" pitchFamily="34" charset="0"/>
                      </a:endParaRPr>
                    </a:p>
                  </a:txBody>
                  <a:tcPr marL="8624" marR="8624" marT="8624"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000" u="none" strike="noStrike" dirty="0">
                          <a:effectLst/>
                        </a:rPr>
                        <a:t>$109,681.00</a:t>
                      </a:r>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r>
                        <a:rPr lang="en-US" sz="1000" b="0" i="0" u="none" strike="noStrike" dirty="0">
                          <a:solidFill>
                            <a:srgbClr val="000000"/>
                          </a:solidFill>
                          <a:effectLst/>
                          <a:latin typeface="Calibri" panose="020F0502020204030204" pitchFamily="34" charset="0"/>
                        </a:rPr>
                        <a:t>Contracts</a:t>
                      </a:r>
                    </a:p>
                  </a:txBody>
                  <a:tcPr marL="8624" marR="8624" marT="8624"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000" u="none" strike="noStrike" dirty="0">
                          <a:effectLst/>
                        </a:rPr>
                        <a:t>$8,720.00</a:t>
                      </a:r>
                      <a:endParaRPr lang="en-US" sz="1000" b="0" i="0" u="none" strike="noStrike" dirty="0">
                        <a:solidFill>
                          <a:srgbClr val="00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1873072269"/>
                  </a:ext>
                </a:extLst>
              </a:tr>
              <a:tr h="172482">
                <a:tc>
                  <a:txBody>
                    <a:bodyPr/>
                    <a:lstStyle/>
                    <a:p>
                      <a:pPr algn="l" fontAlgn="b"/>
                      <a:endParaRPr lang="en-US" sz="1000" b="1"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535142468"/>
                  </a:ext>
                </a:extLst>
              </a:tr>
              <a:tr h="172482">
                <a:tc>
                  <a:txBody>
                    <a:bodyPr/>
                    <a:lstStyle/>
                    <a:p>
                      <a:pPr algn="l" fontAlgn="b"/>
                      <a:r>
                        <a:rPr lang="en-US" sz="1000" b="1" u="none" strike="noStrike" dirty="0">
                          <a:effectLst/>
                        </a:rPr>
                        <a:t>WPG</a:t>
                      </a:r>
                      <a:endParaRPr lang="en-US" sz="1000" b="1" i="0" u="none" strike="noStrike" dirty="0">
                        <a:solidFill>
                          <a:srgbClr val="000000"/>
                        </a:solidFill>
                        <a:effectLst/>
                        <a:latin typeface="Calibri" panose="020F0502020204030204" pitchFamily="34" charset="0"/>
                      </a:endParaRPr>
                    </a:p>
                  </a:txBody>
                  <a:tcPr marL="8624" marR="8624" marT="8624"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000" u="none" strike="noStrike" dirty="0">
                          <a:effectLst/>
                        </a:rPr>
                        <a:t>$515,810.00</a:t>
                      </a:r>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r>
                        <a:rPr lang="en-US" sz="1000" b="0" i="0" u="none" strike="noStrike" dirty="0">
                          <a:solidFill>
                            <a:srgbClr val="000000"/>
                          </a:solidFill>
                          <a:effectLst/>
                          <a:latin typeface="Calibri" panose="020F0502020204030204" pitchFamily="34" charset="0"/>
                        </a:rPr>
                        <a:t>New Curric/Contracts/Tech</a:t>
                      </a:r>
                    </a:p>
                  </a:txBody>
                  <a:tcPr marL="8624" marR="8624" marT="8624"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000" u="none" strike="noStrike" dirty="0">
                          <a:effectLst/>
                        </a:rPr>
                        <a:t>$72,000.00</a:t>
                      </a:r>
                      <a:endParaRPr lang="en-US" sz="1000" b="0" i="0" u="none" strike="noStrike" dirty="0">
                        <a:solidFill>
                          <a:srgbClr val="00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35498387"/>
                  </a:ext>
                </a:extLst>
              </a:tr>
              <a:tr h="172482">
                <a:tc>
                  <a:txBody>
                    <a:bodyPr/>
                    <a:lstStyle/>
                    <a:p>
                      <a:pPr algn="l" fontAlgn="b"/>
                      <a:endParaRPr lang="en-US" sz="1000" b="1"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2413656943"/>
                  </a:ext>
                </a:extLst>
              </a:tr>
              <a:tr h="172482">
                <a:tc>
                  <a:txBody>
                    <a:bodyPr/>
                    <a:lstStyle/>
                    <a:p>
                      <a:pPr algn="l" fontAlgn="b"/>
                      <a:r>
                        <a:rPr lang="en-US" sz="1000" b="1" u="none" strike="noStrike" dirty="0">
                          <a:effectLst/>
                        </a:rPr>
                        <a:t>ATC</a:t>
                      </a:r>
                      <a:endParaRPr lang="en-US" sz="1000" b="1" i="0" u="none" strike="noStrike" dirty="0">
                        <a:solidFill>
                          <a:srgbClr val="000000"/>
                        </a:solidFill>
                        <a:effectLst/>
                        <a:latin typeface="Calibri" panose="020F0502020204030204" pitchFamily="34" charset="0"/>
                      </a:endParaRPr>
                    </a:p>
                  </a:txBody>
                  <a:tcPr marL="8624" marR="8624" marT="8624"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000" u="none" strike="noStrike" dirty="0">
                          <a:effectLst/>
                        </a:rPr>
                        <a:t>$614,134.00</a:t>
                      </a:r>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r>
                        <a:rPr lang="en-US" sz="1000" b="0" i="0" u="none" strike="noStrike" dirty="0">
                          <a:solidFill>
                            <a:srgbClr val="000000"/>
                          </a:solidFill>
                          <a:effectLst/>
                          <a:latin typeface="Calibri" panose="020F0502020204030204" pitchFamily="34" charset="0"/>
                        </a:rPr>
                        <a:t>New Curric./Contracts/Tech/Repairs</a:t>
                      </a:r>
                    </a:p>
                  </a:txBody>
                  <a:tcPr marL="8624" marR="8624" marT="8624"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000" u="none" strike="noStrike" dirty="0">
                          <a:effectLst/>
                        </a:rPr>
                        <a:t>$234,751.00</a:t>
                      </a:r>
                      <a:endParaRPr lang="en-US" sz="1000" b="0" i="0" u="none" strike="noStrike" dirty="0">
                        <a:solidFill>
                          <a:srgbClr val="00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1828374644"/>
                  </a:ext>
                </a:extLst>
              </a:tr>
              <a:tr h="172482">
                <a:tc>
                  <a:txBody>
                    <a:bodyPr/>
                    <a:lstStyle/>
                    <a:p>
                      <a:pPr algn="l" fontAlgn="b"/>
                      <a:endParaRPr lang="en-US" sz="1000" b="1"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670018911"/>
                  </a:ext>
                </a:extLst>
              </a:tr>
              <a:tr h="172482">
                <a:tc>
                  <a:txBody>
                    <a:bodyPr/>
                    <a:lstStyle/>
                    <a:p>
                      <a:pPr algn="l" fontAlgn="b"/>
                      <a:r>
                        <a:rPr lang="en-US" sz="1000" b="1" u="none" strike="noStrike" dirty="0">
                          <a:effectLst/>
                        </a:rPr>
                        <a:t>WMS</a:t>
                      </a:r>
                      <a:endParaRPr lang="en-US" sz="1000" b="1" i="0" u="none" strike="noStrike" dirty="0">
                        <a:solidFill>
                          <a:srgbClr val="000000"/>
                        </a:solidFill>
                        <a:effectLst/>
                        <a:latin typeface="Calibri" panose="020F0502020204030204" pitchFamily="34" charset="0"/>
                      </a:endParaRPr>
                    </a:p>
                  </a:txBody>
                  <a:tcPr marL="8624" marR="8624" marT="8624"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000" u="none" strike="noStrike" dirty="0">
                          <a:effectLst/>
                        </a:rPr>
                        <a:t>$334,127.00</a:t>
                      </a:r>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r>
                        <a:rPr lang="en-US" sz="1000" b="0" i="0" u="none" strike="noStrike" dirty="0">
                          <a:solidFill>
                            <a:srgbClr val="000000"/>
                          </a:solidFill>
                          <a:effectLst/>
                          <a:latin typeface="Calibri" panose="020F0502020204030204" pitchFamily="34" charset="0"/>
                        </a:rPr>
                        <a:t>New Curric./Contracts/Stipends/Tech</a:t>
                      </a:r>
                    </a:p>
                  </a:txBody>
                  <a:tcPr marL="8624" marR="8624" marT="8624"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000" u="none" strike="noStrike" dirty="0">
                          <a:effectLst/>
                        </a:rPr>
                        <a:t>$15,405.00</a:t>
                      </a:r>
                      <a:endParaRPr lang="en-US" sz="1000" b="0" i="0" u="none" strike="noStrike" dirty="0">
                        <a:solidFill>
                          <a:srgbClr val="00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2449126603"/>
                  </a:ext>
                </a:extLst>
              </a:tr>
              <a:tr h="203983">
                <a:tc>
                  <a:txBody>
                    <a:bodyPr/>
                    <a:lstStyle/>
                    <a:p>
                      <a:pPr algn="l" fontAlgn="b"/>
                      <a:endParaRPr lang="en-US" sz="1000" b="1"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484869102"/>
                  </a:ext>
                </a:extLst>
              </a:tr>
              <a:tr h="172482">
                <a:tc>
                  <a:txBody>
                    <a:bodyPr/>
                    <a:lstStyle/>
                    <a:p>
                      <a:pPr algn="l" fontAlgn="b"/>
                      <a:r>
                        <a:rPr lang="en-US" sz="1000" b="1" u="none" strike="noStrike" dirty="0">
                          <a:effectLst/>
                        </a:rPr>
                        <a:t>WHS</a:t>
                      </a:r>
                      <a:endParaRPr lang="en-US" sz="1000" b="1" i="0" u="none" strike="noStrike" dirty="0">
                        <a:solidFill>
                          <a:srgbClr val="000000"/>
                        </a:solidFill>
                        <a:effectLst/>
                        <a:latin typeface="Calibri" panose="020F0502020204030204" pitchFamily="34" charset="0"/>
                      </a:endParaRPr>
                    </a:p>
                  </a:txBody>
                  <a:tcPr marL="8624" marR="8624" marT="8624"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000" u="none" strike="noStrike" dirty="0">
                          <a:effectLst/>
                        </a:rPr>
                        <a:t>$527,406.00</a:t>
                      </a:r>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r>
                        <a:rPr lang="en-US" sz="1000" b="0" i="0" u="none" strike="noStrike" dirty="0">
                          <a:solidFill>
                            <a:srgbClr val="000000"/>
                          </a:solidFill>
                          <a:effectLst/>
                          <a:latin typeface="Calibri" panose="020F0502020204030204" pitchFamily="34" charset="0"/>
                        </a:rPr>
                        <a:t>New Curric./Contracts/NEAYC/Tech</a:t>
                      </a:r>
                    </a:p>
                  </a:txBody>
                  <a:tcPr marL="8624" marR="8624" marT="8624" marB="0" anchor="b"/>
                </a:tc>
                <a:tc>
                  <a:txBody>
                    <a:bodyPr/>
                    <a:lstStyle/>
                    <a:p>
                      <a:pPr algn="l" fontAlgn="b"/>
                      <a:r>
                        <a:rPr lang="en-US" sz="1000" u="none" strike="noStrike" dirty="0">
                          <a:effectLst/>
                        </a:rPr>
                        <a:t>$204,116.00   </a:t>
                      </a:r>
                      <a:endParaRPr lang="en-US" sz="1000" b="0" i="0" u="none" strike="noStrike" dirty="0">
                        <a:solidFill>
                          <a:srgbClr val="00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526153363"/>
                  </a:ext>
                </a:extLst>
              </a:tr>
              <a:tr h="172482">
                <a:tc>
                  <a:txBody>
                    <a:bodyPr/>
                    <a:lstStyle/>
                    <a:p>
                      <a:pPr algn="l" fontAlgn="b"/>
                      <a:endParaRPr lang="en-US" sz="1000" b="1"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3748295368"/>
                  </a:ext>
                </a:extLst>
              </a:tr>
              <a:tr h="172482">
                <a:tc>
                  <a:txBody>
                    <a:bodyPr/>
                    <a:lstStyle/>
                    <a:p>
                      <a:pPr algn="l" fontAlgn="b"/>
                      <a:r>
                        <a:rPr lang="en-US" sz="1000" b="1" u="none" strike="noStrike" dirty="0">
                          <a:effectLst/>
                        </a:rPr>
                        <a:t>DISTRICT WIDE</a:t>
                      </a:r>
                      <a:endParaRPr lang="en-US" sz="1000" b="1" i="0" u="none" strike="noStrike" dirty="0">
                        <a:solidFill>
                          <a:srgbClr val="000000"/>
                        </a:solidFill>
                        <a:effectLst/>
                        <a:latin typeface="Calibri" panose="020F0502020204030204" pitchFamily="34" charset="0"/>
                      </a:endParaRPr>
                    </a:p>
                  </a:txBody>
                  <a:tcPr marL="8624" marR="8624" marT="8624"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000" u="none" strike="noStrike" dirty="0">
                          <a:effectLst/>
                        </a:rPr>
                        <a:t>$2,333,610.00</a:t>
                      </a:r>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r>
                        <a:rPr lang="en-US" sz="1000" b="0" i="0" u="none" strike="noStrike" dirty="0">
                          <a:solidFill>
                            <a:srgbClr val="000000"/>
                          </a:solidFill>
                          <a:effectLst/>
                          <a:latin typeface="Calibri" panose="020F0502020204030204" pitchFamily="34" charset="0"/>
                        </a:rPr>
                        <a:t>Contracts/Custodial/Facilities/Athletics</a:t>
                      </a:r>
                    </a:p>
                  </a:txBody>
                  <a:tcPr marL="8624" marR="8624" marT="8624"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000" u="none" strike="noStrike" dirty="0">
                          <a:effectLst/>
                        </a:rPr>
                        <a:t>$226,867.00</a:t>
                      </a:r>
                      <a:endParaRPr lang="en-US" sz="1000" b="0" i="0" u="none" strike="noStrike" dirty="0">
                        <a:solidFill>
                          <a:srgbClr val="00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3384424932"/>
                  </a:ext>
                </a:extLst>
              </a:tr>
              <a:tr h="172482">
                <a:tc>
                  <a:txBody>
                    <a:bodyPr/>
                    <a:lstStyle/>
                    <a:p>
                      <a:pPr algn="l" fontAlgn="b"/>
                      <a:endParaRPr lang="en-US" sz="1000" b="1"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tc>
                  <a:txBody>
                    <a:bodyPr/>
                    <a:lstStyle/>
                    <a:p>
                      <a:pPr algn="l" fontAlgn="b"/>
                      <a:r>
                        <a:rPr lang="en-US" sz="1000" b="0" i="0" u="none" strike="noStrike" dirty="0">
                          <a:solidFill>
                            <a:srgbClr val="000000"/>
                          </a:solidFill>
                          <a:effectLst/>
                          <a:latin typeface="Calibri" panose="020F0502020204030204" pitchFamily="34" charset="0"/>
                        </a:rPr>
                        <a:t>Transportation</a:t>
                      </a:r>
                    </a:p>
                  </a:txBody>
                  <a:tcPr marL="8624" marR="8624" marT="8624"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2118082198"/>
                  </a:ext>
                </a:extLst>
              </a:tr>
              <a:tr h="172482">
                <a:tc>
                  <a:txBody>
                    <a:bodyPr/>
                    <a:lstStyle/>
                    <a:p>
                      <a:pPr algn="l" fontAlgn="b"/>
                      <a:r>
                        <a:rPr lang="en-US" sz="1200" b="1" u="none" strike="noStrike" dirty="0">
                          <a:solidFill>
                            <a:srgbClr val="FF0000"/>
                          </a:solidFill>
                          <a:effectLst/>
                        </a:rPr>
                        <a:t>TOTALS</a:t>
                      </a:r>
                      <a:endParaRPr lang="en-US" sz="1200" b="1" i="0" u="none" strike="noStrike" dirty="0">
                        <a:solidFill>
                          <a:srgbClr val="FF0000"/>
                        </a:solidFill>
                        <a:effectLst/>
                        <a:latin typeface="Calibri" panose="020F0502020204030204" pitchFamily="34" charset="0"/>
                      </a:endParaRPr>
                    </a:p>
                  </a:txBody>
                  <a:tcPr marL="8624" marR="8624" marT="8624"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b="1" u="none" strike="noStrike" dirty="0">
                          <a:solidFill>
                            <a:srgbClr val="FF0000"/>
                          </a:solidFill>
                          <a:effectLst/>
                        </a:rPr>
                        <a:t>$4,434,768.00</a:t>
                      </a:r>
                      <a:endParaRPr lang="en-US" sz="1200" b="1" i="0" u="none" strike="noStrike" dirty="0">
                        <a:solidFill>
                          <a:srgbClr val="FF0000"/>
                        </a:solidFill>
                        <a:effectLst/>
                        <a:latin typeface="Calibri" panose="020F0502020204030204" pitchFamily="34" charset="0"/>
                      </a:endParaRPr>
                    </a:p>
                  </a:txBody>
                  <a:tcPr marL="8624" marR="8624" marT="8624" marB="0" anchor="b"/>
                </a:tc>
                <a:tc>
                  <a:txBody>
                    <a:bodyPr/>
                    <a:lstStyle/>
                    <a:p>
                      <a:pPr algn="l" fontAlgn="b"/>
                      <a:endParaRPr lang="en-US" sz="1200" b="1" i="0" u="none" strike="noStrike" dirty="0">
                        <a:solidFill>
                          <a:srgbClr val="FF0000"/>
                        </a:solidFill>
                        <a:effectLst/>
                        <a:latin typeface="Calibri" panose="020F0502020204030204" pitchFamily="34" charset="0"/>
                      </a:endParaRPr>
                    </a:p>
                  </a:txBody>
                  <a:tcPr marL="8624" marR="8624" marT="8624"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b="1" u="none" strike="noStrike" dirty="0">
                          <a:solidFill>
                            <a:srgbClr val="FF0000"/>
                          </a:solidFill>
                          <a:effectLst/>
                        </a:rPr>
                        <a:t>$761,859.00</a:t>
                      </a:r>
                      <a:endParaRPr lang="en-US" sz="1200" b="1" i="0" u="none" strike="noStrike" dirty="0">
                        <a:solidFill>
                          <a:srgbClr val="FF0000"/>
                        </a:solidFill>
                        <a:effectLst/>
                        <a:latin typeface="Calibri" panose="020F0502020204030204" pitchFamily="34" charset="0"/>
                      </a:endParaRPr>
                    </a:p>
                  </a:txBody>
                  <a:tcPr marL="8624" marR="8624" marT="8624" marB="0" anchor="b"/>
                </a:tc>
                <a:extLst>
                  <a:ext uri="{0D108BD9-81ED-4DB2-BD59-A6C34878D82A}">
                    <a16:rowId xmlns:a16="http://schemas.microsoft.com/office/drawing/2014/main" val="3989009809"/>
                  </a:ext>
                </a:extLst>
              </a:tr>
            </a:tbl>
          </a:graphicData>
        </a:graphic>
      </p:graphicFrame>
    </p:spTree>
    <p:extLst>
      <p:ext uri="{BB962C8B-B14F-4D97-AF65-F5344CB8AC3E}">
        <p14:creationId xmlns:p14="http://schemas.microsoft.com/office/powerpoint/2010/main" val="1543227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65C0C-CE7E-48B1-910E-350D8CC9A5A8}"/>
              </a:ext>
            </a:extLst>
          </p:cNvPr>
          <p:cNvSpPr>
            <a:spLocks noGrp="1"/>
          </p:cNvSpPr>
          <p:nvPr>
            <p:ph type="title"/>
          </p:nvPr>
        </p:nvSpPr>
        <p:spPr/>
        <p:txBody>
          <a:bodyPr/>
          <a:lstStyle/>
          <a:p>
            <a:pPr algn="ctr"/>
            <a:r>
              <a:rPr lang="en-US" b="1" dirty="0">
                <a:solidFill>
                  <a:srgbClr val="002060"/>
                </a:solidFill>
              </a:rPr>
              <a:t>Winthrop High School Needs</a:t>
            </a:r>
          </a:p>
        </p:txBody>
      </p:sp>
      <p:sp>
        <p:nvSpPr>
          <p:cNvPr id="3" name="Content Placeholder 2">
            <a:extLst>
              <a:ext uri="{FF2B5EF4-FFF2-40B4-BE49-F238E27FC236}">
                <a16:creationId xmlns:a16="http://schemas.microsoft.com/office/drawing/2014/main" id="{3A99DED8-F95D-4753-BB37-A19C351E84EA}"/>
              </a:ext>
            </a:extLst>
          </p:cNvPr>
          <p:cNvSpPr>
            <a:spLocks noGrp="1"/>
          </p:cNvSpPr>
          <p:nvPr>
            <p:ph idx="1"/>
          </p:nvPr>
        </p:nvSpPr>
        <p:spPr/>
        <p:txBody>
          <a:bodyPr>
            <a:normAutofit/>
          </a:bodyPr>
          <a:lstStyle/>
          <a:p>
            <a:pPr marL="0" indent="0">
              <a:buNone/>
            </a:pPr>
            <a:endParaRPr lang="en-US" sz="1401" dirty="0"/>
          </a:p>
          <a:p>
            <a:r>
              <a:rPr lang="en-US" sz="1401" dirty="0"/>
              <a:t>1 FTE Special Education Co-Teacher </a:t>
            </a:r>
          </a:p>
          <a:p>
            <a:r>
              <a:rPr lang="en-US" sz="1401" dirty="0"/>
              <a:t>1 ESP Special Education</a:t>
            </a:r>
          </a:p>
          <a:p>
            <a:r>
              <a:rPr lang="en-US" sz="1401" dirty="0"/>
              <a:t>1 Math Teacher</a:t>
            </a:r>
          </a:p>
          <a:p>
            <a:r>
              <a:rPr lang="en-US" sz="1401" dirty="0"/>
              <a:t>Additional/New Curriculum and Technology</a:t>
            </a:r>
          </a:p>
          <a:p>
            <a:endParaRPr lang="en-US" sz="1401" dirty="0"/>
          </a:p>
          <a:p>
            <a:endParaRPr lang="en-US" sz="1401" dirty="0"/>
          </a:p>
          <a:p>
            <a:endParaRPr lang="en-US" sz="1401" dirty="0"/>
          </a:p>
        </p:txBody>
      </p:sp>
    </p:spTree>
    <p:extLst>
      <p:ext uri="{BB962C8B-B14F-4D97-AF65-F5344CB8AC3E}">
        <p14:creationId xmlns:p14="http://schemas.microsoft.com/office/powerpoint/2010/main" val="1179909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E23D3-E2D2-4E89-9182-3D3252E8161F}"/>
              </a:ext>
            </a:extLst>
          </p:cNvPr>
          <p:cNvSpPr>
            <a:spLocks noGrp="1"/>
          </p:cNvSpPr>
          <p:nvPr>
            <p:ph type="title"/>
          </p:nvPr>
        </p:nvSpPr>
        <p:spPr/>
        <p:txBody>
          <a:bodyPr/>
          <a:lstStyle/>
          <a:p>
            <a:pPr algn="ctr"/>
            <a:r>
              <a:rPr lang="en-US" b="1" dirty="0">
                <a:solidFill>
                  <a:srgbClr val="002060"/>
                </a:solidFill>
              </a:rPr>
              <a:t>Winthrop Middle school needs</a:t>
            </a:r>
          </a:p>
        </p:txBody>
      </p:sp>
      <p:sp>
        <p:nvSpPr>
          <p:cNvPr id="3" name="Content Placeholder 2">
            <a:extLst>
              <a:ext uri="{FF2B5EF4-FFF2-40B4-BE49-F238E27FC236}">
                <a16:creationId xmlns:a16="http://schemas.microsoft.com/office/drawing/2014/main" id="{604999FD-DBE5-4E63-AA7C-594AFAF91489}"/>
              </a:ext>
            </a:extLst>
          </p:cNvPr>
          <p:cNvSpPr>
            <a:spLocks noGrp="1"/>
          </p:cNvSpPr>
          <p:nvPr>
            <p:ph idx="1"/>
          </p:nvPr>
        </p:nvSpPr>
        <p:spPr/>
        <p:txBody>
          <a:bodyPr>
            <a:normAutofit/>
          </a:bodyPr>
          <a:lstStyle/>
          <a:p>
            <a:r>
              <a:rPr lang="en-US" sz="1100" dirty="0"/>
              <a:t>1 Certified Social Studies Teacher Grade 7			</a:t>
            </a:r>
          </a:p>
          <a:p>
            <a:r>
              <a:rPr lang="en-US" sz="1100" dirty="0"/>
              <a:t>1 Certified Social Studies Teacher Grade 8</a:t>
            </a:r>
          </a:p>
          <a:p>
            <a:r>
              <a:rPr lang="en-US" sz="1100" dirty="0"/>
              <a:t>1 Physical Education/SEL Teacher</a:t>
            </a:r>
          </a:p>
          <a:p>
            <a:r>
              <a:rPr lang="en-US" sz="1100" dirty="0"/>
              <a:t>.5 Adjustment Counselor Therapeutic Classroom</a:t>
            </a:r>
          </a:p>
          <a:p>
            <a:r>
              <a:rPr lang="en-US" sz="1100" dirty="0"/>
              <a:t>3 ESPs Special Education Classroom Support</a:t>
            </a:r>
          </a:p>
          <a:p>
            <a:r>
              <a:rPr lang="en-US" sz="1100" dirty="0"/>
              <a:t>.4 Math Coach</a:t>
            </a:r>
          </a:p>
          <a:p>
            <a:r>
              <a:rPr lang="en-US" sz="1100" dirty="0"/>
              <a:t>.4 ELA Coach</a:t>
            </a:r>
          </a:p>
          <a:p>
            <a:r>
              <a:rPr lang="en-US" sz="1100" dirty="0"/>
              <a:t>.5 Secretary</a:t>
            </a:r>
          </a:p>
          <a:p>
            <a:r>
              <a:rPr lang="en-US" sz="1100" dirty="0"/>
              <a:t>Additional/New Curriculum and Technology</a:t>
            </a:r>
          </a:p>
          <a:p>
            <a:r>
              <a:rPr lang="en-US" sz="1200" dirty="0"/>
              <a:t>Additional Stipends for SST/PBIS/Drama Club</a:t>
            </a:r>
          </a:p>
          <a:p>
            <a:pPr marL="0" indent="0">
              <a:buNone/>
            </a:pPr>
            <a:endParaRPr lang="en-US" sz="1200" dirty="0"/>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2053565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E92B8-7407-4945-8AAC-EC1609A04335}"/>
              </a:ext>
            </a:extLst>
          </p:cNvPr>
          <p:cNvSpPr>
            <a:spLocks noGrp="1"/>
          </p:cNvSpPr>
          <p:nvPr>
            <p:ph type="title"/>
          </p:nvPr>
        </p:nvSpPr>
        <p:spPr/>
        <p:txBody>
          <a:bodyPr/>
          <a:lstStyle/>
          <a:p>
            <a:pPr algn="ctr"/>
            <a:r>
              <a:rPr lang="en-US" b="1" dirty="0">
                <a:solidFill>
                  <a:srgbClr val="002060"/>
                </a:solidFill>
              </a:rPr>
              <a:t>Arthur T. Cummings School Needs</a:t>
            </a:r>
          </a:p>
        </p:txBody>
      </p:sp>
      <p:sp>
        <p:nvSpPr>
          <p:cNvPr id="3" name="Content Placeholder 2">
            <a:extLst>
              <a:ext uri="{FF2B5EF4-FFF2-40B4-BE49-F238E27FC236}">
                <a16:creationId xmlns:a16="http://schemas.microsoft.com/office/drawing/2014/main" id="{69D092B4-BC14-4D9D-BE8F-A937ECA34DC1}"/>
              </a:ext>
            </a:extLst>
          </p:cNvPr>
          <p:cNvSpPr>
            <a:spLocks noGrp="1"/>
          </p:cNvSpPr>
          <p:nvPr>
            <p:ph idx="1"/>
          </p:nvPr>
        </p:nvSpPr>
        <p:spPr/>
        <p:txBody>
          <a:bodyPr>
            <a:normAutofit/>
          </a:bodyPr>
          <a:lstStyle/>
          <a:p>
            <a:r>
              <a:rPr lang="en-US" sz="1200" dirty="0"/>
              <a:t>1 Special Education ASD Teacher</a:t>
            </a:r>
          </a:p>
          <a:p>
            <a:r>
              <a:rPr lang="en-US" sz="1200" dirty="0"/>
              <a:t>1 ESP Special Education ASD Classroom</a:t>
            </a:r>
          </a:p>
          <a:p>
            <a:r>
              <a:rPr lang="en-US" sz="1200" dirty="0"/>
              <a:t>.5 Adjustment Counselor</a:t>
            </a:r>
          </a:p>
          <a:p>
            <a:r>
              <a:rPr lang="en-US" sz="1200" dirty="0"/>
              <a:t>3 RTI Staff</a:t>
            </a:r>
          </a:p>
          <a:p>
            <a:r>
              <a:rPr lang="en-US" sz="1200" dirty="0"/>
              <a:t>1 Elementary Teacher (3</a:t>
            </a:r>
            <a:r>
              <a:rPr lang="en-US" sz="1200" baseline="30000" dirty="0"/>
              <a:t>rd</a:t>
            </a:r>
            <a:r>
              <a:rPr lang="en-US" sz="1200" dirty="0"/>
              <a:t>)</a:t>
            </a:r>
          </a:p>
          <a:p>
            <a:r>
              <a:rPr lang="en-US" sz="1200" dirty="0"/>
              <a:t>Additional/New Curriculum and Technology</a:t>
            </a:r>
          </a:p>
          <a:p>
            <a:r>
              <a:rPr lang="en-US" sz="1200" dirty="0"/>
              <a:t>Additional Copiers</a:t>
            </a:r>
          </a:p>
          <a:p>
            <a:endParaRPr lang="en-US" sz="1200" dirty="0"/>
          </a:p>
        </p:txBody>
      </p:sp>
    </p:spTree>
    <p:extLst>
      <p:ext uri="{BB962C8B-B14F-4D97-AF65-F5344CB8AC3E}">
        <p14:creationId xmlns:p14="http://schemas.microsoft.com/office/powerpoint/2010/main" val="87391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0D12C-16FE-45F8-9B20-8EC46CEBF4A7}"/>
              </a:ext>
            </a:extLst>
          </p:cNvPr>
          <p:cNvSpPr>
            <a:spLocks noGrp="1"/>
          </p:cNvSpPr>
          <p:nvPr>
            <p:ph type="title"/>
          </p:nvPr>
        </p:nvSpPr>
        <p:spPr/>
        <p:txBody>
          <a:bodyPr/>
          <a:lstStyle/>
          <a:p>
            <a:pPr algn="ctr"/>
            <a:r>
              <a:rPr lang="en-US" b="1" dirty="0">
                <a:solidFill>
                  <a:srgbClr val="002060"/>
                </a:solidFill>
              </a:rPr>
              <a:t>Gorman Fort Banks School Needs</a:t>
            </a:r>
          </a:p>
        </p:txBody>
      </p:sp>
      <p:sp>
        <p:nvSpPr>
          <p:cNvPr id="3" name="Content Placeholder 2">
            <a:extLst>
              <a:ext uri="{FF2B5EF4-FFF2-40B4-BE49-F238E27FC236}">
                <a16:creationId xmlns:a16="http://schemas.microsoft.com/office/drawing/2014/main" id="{F27F06D3-2F99-4549-877F-5E9E21D6C216}"/>
              </a:ext>
            </a:extLst>
          </p:cNvPr>
          <p:cNvSpPr>
            <a:spLocks noGrp="1"/>
          </p:cNvSpPr>
          <p:nvPr>
            <p:ph idx="1"/>
          </p:nvPr>
        </p:nvSpPr>
        <p:spPr/>
        <p:txBody>
          <a:bodyPr>
            <a:normAutofit/>
          </a:bodyPr>
          <a:lstStyle/>
          <a:p>
            <a:r>
              <a:rPr lang="en-US" sz="1200" dirty="0"/>
              <a:t>1 Special Education Teacher (Emotional/Behavioral)</a:t>
            </a:r>
          </a:p>
          <a:p>
            <a:r>
              <a:rPr lang="en-US" sz="1200" dirty="0"/>
              <a:t>1 ESP Special Education (Emotional/Behavioral)</a:t>
            </a:r>
          </a:p>
          <a:p>
            <a:r>
              <a:rPr lang="en-US" sz="1200" dirty="0"/>
              <a:t>1 Reading Teacher</a:t>
            </a:r>
          </a:p>
          <a:p>
            <a:r>
              <a:rPr lang="en-US" sz="1200" dirty="0"/>
              <a:t>1 ELL Teacher</a:t>
            </a:r>
          </a:p>
          <a:p>
            <a:r>
              <a:rPr lang="en-US" sz="1200" dirty="0"/>
              <a:t>1 Math Coordinator</a:t>
            </a:r>
          </a:p>
          <a:p>
            <a:r>
              <a:rPr lang="en-US" sz="1200" dirty="0"/>
              <a:t>2 RTI Staff</a:t>
            </a:r>
          </a:p>
          <a:p>
            <a:r>
              <a:rPr lang="en-US" sz="1200" dirty="0"/>
              <a:t>1 Technology Specialist</a:t>
            </a:r>
          </a:p>
          <a:p>
            <a:r>
              <a:rPr lang="en-US" sz="1200" dirty="0"/>
              <a:t>1 Custodian</a:t>
            </a:r>
          </a:p>
          <a:p>
            <a:r>
              <a:rPr lang="en-US" sz="1200" dirty="0"/>
              <a:t>Additional/New Curriculum and Technology</a:t>
            </a:r>
          </a:p>
          <a:p>
            <a:endParaRPr lang="en-US" sz="1200" dirty="0"/>
          </a:p>
        </p:txBody>
      </p:sp>
    </p:spTree>
    <p:extLst>
      <p:ext uri="{BB962C8B-B14F-4D97-AF65-F5344CB8AC3E}">
        <p14:creationId xmlns:p14="http://schemas.microsoft.com/office/powerpoint/2010/main" val="231823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9D64C-0215-4ED1-817B-21D63F770A3D}"/>
              </a:ext>
            </a:extLst>
          </p:cNvPr>
          <p:cNvSpPr>
            <a:spLocks noGrp="1"/>
          </p:cNvSpPr>
          <p:nvPr>
            <p:ph type="title"/>
          </p:nvPr>
        </p:nvSpPr>
        <p:spPr/>
        <p:txBody>
          <a:bodyPr/>
          <a:lstStyle/>
          <a:p>
            <a:pPr algn="ctr"/>
            <a:r>
              <a:rPr lang="en-US" b="1" dirty="0">
                <a:solidFill>
                  <a:srgbClr val="002060"/>
                </a:solidFill>
              </a:rPr>
              <a:t>Custodial Buildings and grounds needs</a:t>
            </a:r>
          </a:p>
        </p:txBody>
      </p:sp>
      <p:sp>
        <p:nvSpPr>
          <p:cNvPr id="3" name="Content Placeholder 2">
            <a:extLst>
              <a:ext uri="{FF2B5EF4-FFF2-40B4-BE49-F238E27FC236}">
                <a16:creationId xmlns:a16="http://schemas.microsoft.com/office/drawing/2014/main" id="{E8A776FA-F744-4C01-A53D-100AD81E17E2}"/>
              </a:ext>
            </a:extLst>
          </p:cNvPr>
          <p:cNvSpPr>
            <a:spLocks noGrp="1"/>
          </p:cNvSpPr>
          <p:nvPr>
            <p:ph idx="1"/>
          </p:nvPr>
        </p:nvSpPr>
        <p:spPr/>
        <p:txBody>
          <a:bodyPr>
            <a:normAutofit/>
          </a:bodyPr>
          <a:lstStyle/>
          <a:p>
            <a:r>
              <a:rPr lang="en-US" sz="1200" dirty="0"/>
              <a:t>New Maintenance Cost Miller Field</a:t>
            </a:r>
          </a:p>
          <a:p>
            <a:r>
              <a:rPr lang="en-US" sz="1200" dirty="0"/>
              <a:t>Additional Building Supplies</a:t>
            </a:r>
          </a:p>
          <a:p>
            <a:r>
              <a:rPr lang="en-US" sz="1200" dirty="0"/>
              <a:t>New Equipment Costs </a:t>
            </a:r>
          </a:p>
        </p:txBody>
      </p:sp>
    </p:spTree>
    <p:extLst>
      <p:ext uri="{BB962C8B-B14F-4D97-AF65-F5344CB8AC3E}">
        <p14:creationId xmlns:p14="http://schemas.microsoft.com/office/powerpoint/2010/main" val="28246276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BFFB1-8A9E-4791-8E55-00B8D3B55958}"/>
              </a:ext>
            </a:extLst>
          </p:cNvPr>
          <p:cNvSpPr>
            <a:spLocks noGrp="1"/>
          </p:cNvSpPr>
          <p:nvPr>
            <p:ph type="title"/>
          </p:nvPr>
        </p:nvSpPr>
        <p:spPr/>
        <p:txBody>
          <a:bodyPr/>
          <a:lstStyle/>
          <a:p>
            <a:pPr algn="ctr"/>
            <a:r>
              <a:rPr lang="en-US" b="1" dirty="0">
                <a:solidFill>
                  <a:srgbClr val="002060"/>
                </a:solidFill>
              </a:rPr>
              <a:t>District Technology needs</a:t>
            </a:r>
          </a:p>
        </p:txBody>
      </p:sp>
      <p:sp>
        <p:nvSpPr>
          <p:cNvPr id="3" name="Content Placeholder 2">
            <a:extLst>
              <a:ext uri="{FF2B5EF4-FFF2-40B4-BE49-F238E27FC236}">
                <a16:creationId xmlns:a16="http://schemas.microsoft.com/office/drawing/2014/main" id="{11A6660A-757C-4791-9AA0-AF2133B6C5FD}"/>
              </a:ext>
            </a:extLst>
          </p:cNvPr>
          <p:cNvSpPr>
            <a:spLocks noGrp="1"/>
          </p:cNvSpPr>
          <p:nvPr>
            <p:ph idx="1"/>
          </p:nvPr>
        </p:nvSpPr>
        <p:spPr/>
        <p:txBody>
          <a:bodyPr>
            <a:normAutofit/>
          </a:bodyPr>
          <a:lstStyle/>
          <a:p>
            <a:r>
              <a:rPr lang="en-US" sz="1400" dirty="0"/>
              <a:t>Middle High School Contract Costs</a:t>
            </a:r>
          </a:p>
          <a:p>
            <a:r>
              <a:rPr lang="en-US" sz="1400" dirty="0"/>
              <a:t>Desktop Replacement Teachers and Classrooms</a:t>
            </a:r>
          </a:p>
          <a:p>
            <a:r>
              <a:rPr lang="en-US" sz="1400" dirty="0"/>
              <a:t>Chromebook Replacement and Maintenance</a:t>
            </a:r>
          </a:p>
          <a:p>
            <a:r>
              <a:rPr lang="en-US" sz="1400" dirty="0"/>
              <a:t>Projector Replacement and Maintenance</a:t>
            </a:r>
          </a:p>
          <a:p>
            <a:endParaRPr lang="en-US" sz="1400" dirty="0"/>
          </a:p>
          <a:p>
            <a:endParaRPr lang="en-US" sz="1400" dirty="0"/>
          </a:p>
          <a:p>
            <a:endParaRPr lang="en-US" sz="1400" dirty="0"/>
          </a:p>
        </p:txBody>
      </p:sp>
    </p:spTree>
    <p:extLst>
      <p:ext uri="{BB962C8B-B14F-4D97-AF65-F5344CB8AC3E}">
        <p14:creationId xmlns:p14="http://schemas.microsoft.com/office/powerpoint/2010/main" val="30183713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85824-C147-480F-93D9-30455220B8F0}"/>
              </a:ext>
            </a:extLst>
          </p:cNvPr>
          <p:cNvSpPr>
            <a:spLocks noGrp="1"/>
          </p:cNvSpPr>
          <p:nvPr>
            <p:ph type="title"/>
          </p:nvPr>
        </p:nvSpPr>
        <p:spPr/>
        <p:txBody>
          <a:bodyPr/>
          <a:lstStyle/>
          <a:p>
            <a:pPr algn="ctr"/>
            <a:r>
              <a:rPr lang="en-US" b="1" dirty="0">
                <a:solidFill>
                  <a:srgbClr val="002060"/>
                </a:solidFill>
              </a:rPr>
              <a:t>Athletics</a:t>
            </a:r>
          </a:p>
        </p:txBody>
      </p:sp>
      <p:sp>
        <p:nvSpPr>
          <p:cNvPr id="3" name="Content Placeholder 2">
            <a:extLst>
              <a:ext uri="{FF2B5EF4-FFF2-40B4-BE49-F238E27FC236}">
                <a16:creationId xmlns:a16="http://schemas.microsoft.com/office/drawing/2014/main" id="{01DBD909-D9A9-4284-8674-A009260D12AB}"/>
              </a:ext>
            </a:extLst>
          </p:cNvPr>
          <p:cNvSpPr>
            <a:spLocks noGrp="1"/>
          </p:cNvSpPr>
          <p:nvPr>
            <p:ph idx="1"/>
          </p:nvPr>
        </p:nvSpPr>
        <p:spPr/>
        <p:txBody>
          <a:bodyPr/>
          <a:lstStyle/>
          <a:p>
            <a:pPr marL="0" indent="0">
              <a:buNone/>
            </a:pPr>
            <a:endParaRPr lang="en-US" dirty="0"/>
          </a:p>
          <a:p>
            <a:r>
              <a:rPr lang="en-US" dirty="0"/>
              <a:t>Equipment and Uniform Replacement</a:t>
            </a:r>
          </a:p>
          <a:p>
            <a:r>
              <a:rPr lang="en-US" dirty="0"/>
              <a:t>Supplies for Maintenance of Current Equipment</a:t>
            </a:r>
          </a:p>
          <a:p>
            <a:r>
              <a:rPr lang="en-US" dirty="0"/>
              <a:t>Transportation</a:t>
            </a:r>
          </a:p>
          <a:p>
            <a:endParaRPr lang="en-US" dirty="0"/>
          </a:p>
        </p:txBody>
      </p:sp>
    </p:spTree>
    <p:extLst>
      <p:ext uri="{BB962C8B-B14F-4D97-AF65-F5344CB8AC3E}">
        <p14:creationId xmlns:p14="http://schemas.microsoft.com/office/powerpoint/2010/main" val="38182389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2AEB9-0FC7-4ECA-A478-E88ECFFA1E50}"/>
              </a:ext>
            </a:extLst>
          </p:cNvPr>
          <p:cNvSpPr>
            <a:spLocks noGrp="1"/>
          </p:cNvSpPr>
          <p:nvPr>
            <p:ph type="title"/>
          </p:nvPr>
        </p:nvSpPr>
        <p:spPr/>
        <p:txBody>
          <a:bodyPr/>
          <a:lstStyle/>
          <a:p>
            <a:pPr algn="ctr"/>
            <a:r>
              <a:rPr lang="en-US" b="1" dirty="0">
                <a:solidFill>
                  <a:srgbClr val="002060"/>
                </a:solidFill>
              </a:rPr>
              <a:t>Potential capitol requests</a:t>
            </a:r>
          </a:p>
        </p:txBody>
      </p:sp>
      <p:sp>
        <p:nvSpPr>
          <p:cNvPr id="3" name="Content Placeholder 2">
            <a:extLst>
              <a:ext uri="{FF2B5EF4-FFF2-40B4-BE49-F238E27FC236}">
                <a16:creationId xmlns:a16="http://schemas.microsoft.com/office/drawing/2014/main" id="{4EE485DB-4CFD-45A9-B1AA-E1C152FB7B0C}"/>
              </a:ext>
            </a:extLst>
          </p:cNvPr>
          <p:cNvSpPr>
            <a:spLocks noGrp="1"/>
          </p:cNvSpPr>
          <p:nvPr>
            <p:ph idx="1"/>
          </p:nvPr>
        </p:nvSpPr>
        <p:spPr/>
        <p:txBody>
          <a:bodyPr>
            <a:normAutofit/>
          </a:bodyPr>
          <a:lstStyle/>
          <a:p>
            <a:r>
              <a:rPr lang="en-US" sz="1200" dirty="0"/>
              <a:t>Van For Athletics	</a:t>
            </a:r>
          </a:p>
          <a:p>
            <a:r>
              <a:rPr lang="en-US" sz="1200" dirty="0"/>
              <a:t>Projectors for Elementary Schools</a:t>
            </a:r>
          </a:p>
          <a:p>
            <a:r>
              <a:rPr lang="en-US" sz="1200" dirty="0"/>
              <a:t>Desk Tops and Chromebooks District</a:t>
            </a:r>
          </a:p>
          <a:p>
            <a:r>
              <a:rPr lang="en-US" sz="1200" dirty="0"/>
              <a:t>GFB Snow Blower</a:t>
            </a:r>
          </a:p>
          <a:p>
            <a:r>
              <a:rPr lang="en-US" sz="1200" dirty="0"/>
              <a:t>ATC HVAC Repair</a:t>
            </a:r>
          </a:p>
          <a:p>
            <a:r>
              <a:rPr lang="en-US" sz="1200" dirty="0"/>
              <a:t>ATC Rooftop Seal</a:t>
            </a:r>
          </a:p>
          <a:p>
            <a:r>
              <a:rPr lang="en-US" sz="1200" dirty="0"/>
              <a:t>ATC Elevator and Stairs Repair</a:t>
            </a:r>
          </a:p>
          <a:p>
            <a:r>
              <a:rPr lang="en-US" sz="1200" dirty="0"/>
              <a:t>WPG Cafeteria Floor Replace</a:t>
            </a:r>
          </a:p>
          <a:p>
            <a:r>
              <a:rPr lang="en-US" sz="1200" dirty="0"/>
              <a:t>WPG Ductless Split Unit Nurse Office/ Back Wall Repair</a:t>
            </a:r>
          </a:p>
          <a:p>
            <a:r>
              <a:rPr lang="en-US" sz="1200" dirty="0"/>
              <a:t>GFB Snow Machine </a:t>
            </a:r>
          </a:p>
          <a:p>
            <a:endParaRPr lang="en-US" sz="1200" dirty="0"/>
          </a:p>
          <a:p>
            <a:endParaRPr lang="en-US" sz="1200" dirty="0"/>
          </a:p>
        </p:txBody>
      </p:sp>
    </p:spTree>
    <p:extLst>
      <p:ext uri="{BB962C8B-B14F-4D97-AF65-F5344CB8AC3E}">
        <p14:creationId xmlns:p14="http://schemas.microsoft.com/office/powerpoint/2010/main" val="40489999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D35D6-4B00-46E2-A14D-96E1406B1CCA}"/>
              </a:ext>
            </a:extLst>
          </p:cNvPr>
          <p:cNvSpPr>
            <a:spLocks noGrp="1"/>
          </p:cNvSpPr>
          <p:nvPr>
            <p:ph type="title"/>
          </p:nvPr>
        </p:nvSpPr>
        <p:spPr/>
        <p:txBody>
          <a:bodyPr/>
          <a:lstStyle/>
          <a:p>
            <a:pPr algn="ctr"/>
            <a:r>
              <a:rPr lang="en-US" sz="2800" b="1" dirty="0">
                <a:solidFill>
                  <a:srgbClr val="002060"/>
                </a:solidFill>
              </a:rPr>
              <a:t>Some noted Efficiencies </a:t>
            </a:r>
            <a:r>
              <a:rPr lang="en-US" dirty="0">
                <a:solidFill>
                  <a:srgbClr val="002060"/>
                </a:solidFill>
              </a:rPr>
              <a:t> </a:t>
            </a:r>
          </a:p>
        </p:txBody>
      </p:sp>
      <p:sp>
        <p:nvSpPr>
          <p:cNvPr id="3" name="Content Placeholder 2">
            <a:extLst>
              <a:ext uri="{FF2B5EF4-FFF2-40B4-BE49-F238E27FC236}">
                <a16:creationId xmlns:a16="http://schemas.microsoft.com/office/drawing/2014/main" id="{B18B0C35-4766-4332-BAB0-42C7D7B675EE}"/>
              </a:ext>
            </a:extLst>
          </p:cNvPr>
          <p:cNvSpPr>
            <a:spLocks noGrp="1"/>
          </p:cNvSpPr>
          <p:nvPr>
            <p:ph idx="1"/>
          </p:nvPr>
        </p:nvSpPr>
        <p:spPr/>
        <p:txBody>
          <a:bodyPr>
            <a:normAutofit/>
          </a:bodyPr>
          <a:lstStyle/>
          <a:p>
            <a:r>
              <a:rPr lang="en-US" sz="1400" dirty="0"/>
              <a:t>Residency Policy and Review</a:t>
            </a:r>
          </a:p>
          <a:p>
            <a:r>
              <a:rPr lang="en-US" sz="1400" dirty="0"/>
              <a:t>Charter and Vocational Review and Conformation</a:t>
            </a:r>
          </a:p>
          <a:p>
            <a:r>
              <a:rPr lang="en-US" sz="1400" dirty="0"/>
              <a:t>Review of all Contracts for Service and Negotiation of Rates</a:t>
            </a:r>
          </a:p>
          <a:p>
            <a:r>
              <a:rPr lang="en-US" sz="1400" dirty="0"/>
              <a:t>Capital Improvement Planning</a:t>
            </a:r>
          </a:p>
          <a:p>
            <a:r>
              <a:rPr lang="en-US" sz="1400" dirty="0"/>
              <a:t>Fee Structure Miller Field</a:t>
            </a:r>
          </a:p>
          <a:p>
            <a:r>
              <a:rPr lang="en-US" sz="1400" dirty="0"/>
              <a:t>Transportation Review and Contract Revisions</a:t>
            </a:r>
          </a:p>
          <a:p>
            <a:r>
              <a:rPr lang="en-US" sz="1400" dirty="0"/>
              <a:t>Circuit Breaker Review and Claiming </a:t>
            </a:r>
          </a:p>
          <a:p>
            <a:r>
              <a:rPr lang="en-US" sz="1400" dirty="0"/>
              <a:t>Strategic Review and Creative Planning of Substitute Use</a:t>
            </a:r>
          </a:p>
          <a:p>
            <a:r>
              <a:rPr lang="en-US" sz="1400" dirty="0"/>
              <a:t>Institution of Fellowship Program</a:t>
            </a:r>
          </a:p>
        </p:txBody>
      </p:sp>
    </p:spTree>
    <p:extLst>
      <p:ext uri="{BB962C8B-B14F-4D97-AF65-F5344CB8AC3E}">
        <p14:creationId xmlns:p14="http://schemas.microsoft.com/office/powerpoint/2010/main" val="1131998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2CB8B-98EB-4152-BF22-B5809556400A}"/>
              </a:ext>
            </a:extLst>
          </p:cNvPr>
          <p:cNvSpPr>
            <a:spLocks noGrp="1"/>
          </p:cNvSpPr>
          <p:nvPr>
            <p:ph type="title"/>
          </p:nvPr>
        </p:nvSpPr>
        <p:spPr/>
        <p:txBody>
          <a:bodyPr/>
          <a:lstStyle/>
          <a:p>
            <a:pPr algn="ctr"/>
            <a:r>
              <a:rPr lang="en-US" b="1" dirty="0">
                <a:solidFill>
                  <a:srgbClr val="002060"/>
                </a:solidFill>
              </a:rPr>
              <a:t>ENROLLMENT BY GRADE</a:t>
            </a:r>
          </a:p>
        </p:txBody>
      </p:sp>
      <p:graphicFrame>
        <p:nvGraphicFramePr>
          <p:cNvPr id="4" name="Content Placeholder 3">
            <a:extLst>
              <a:ext uri="{FF2B5EF4-FFF2-40B4-BE49-F238E27FC236}">
                <a16:creationId xmlns:a16="http://schemas.microsoft.com/office/drawing/2014/main" id="{448F57F2-24C9-4CBF-B70C-682BAFFD7373}"/>
              </a:ext>
            </a:extLst>
          </p:cNvPr>
          <p:cNvGraphicFramePr>
            <a:graphicFrameLocks noGrp="1"/>
          </p:cNvGraphicFramePr>
          <p:nvPr>
            <p:ph idx="1"/>
            <p:extLst>
              <p:ext uri="{D42A27DB-BD31-4B8C-83A1-F6EECF244321}">
                <p14:modId xmlns:p14="http://schemas.microsoft.com/office/powerpoint/2010/main" val="3515373285"/>
              </p:ext>
            </p:extLst>
          </p:nvPr>
        </p:nvGraphicFramePr>
        <p:xfrm>
          <a:off x="1451581" y="1853754"/>
          <a:ext cx="9616466" cy="2886736"/>
        </p:xfrm>
        <a:graphic>
          <a:graphicData uri="http://schemas.openxmlformats.org/drawingml/2006/table">
            <a:tbl>
              <a:tblPr firstRow="1" firstCol="1" bandRow="1">
                <a:tableStyleId>{5C22544A-7EE6-4342-B048-85BDC9FD1C3A}</a:tableStyleId>
              </a:tblPr>
              <a:tblGrid>
                <a:gridCol w="979160">
                  <a:extLst>
                    <a:ext uri="{9D8B030D-6E8A-4147-A177-3AD203B41FA5}">
                      <a16:colId xmlns:a16="http://schemas.microsoft.com/office/drawing/2014/main" val="2946473949"/>
                    </a:ext>
                  </a:extLst>
                </a:gridCol>
                <a:gridCol w="718120">
                  <a:extLst>
                    <a:ext uri="{9D8B030D-6E8A-4147-A177-3AD203B41FA5}">
                      <a16:colId xmlns:a16="http://schemas.microsoft.com/office/drawing/2014/main" val="2958403744"/>
                    </a:ext>
                  </a:extLst>
                </a:gridCol>
                <a:gridCol w="587122">
                  <a:extLst>
                    <a:ext uri="{9D8B030D-6E8A-4147-A177-3AD203B41FA5}">
                      <a16:colId xmlns:a16="http://schemas.microsoft.com/office/drawing/2014/main" val="821225272"/>
                    </a:ext>
                  </a:extLst>
                </a:gridCol>
                <a:gridCol w="505578">
                  <a:extLst>
                    <a:ext uri="{9D8B030D-6E8A-4147-A177-3AD203B41FA5}">
                      <a16:colId xmlns:a16="http://schemas.microsoft.com/office/drawing/2014/main" val="2412723409"/>
                    </a:ext>
                  </a:extLst>
                </a:gridCol>
                <a:gridCol w="424033">
                  <a:extLst>
                    <a:ext uri="{9D8B030D-6E8A-4147-A177-3AD203B41FA5}">
                      <a16:colId xmlns:a16="http://schemas.microsoft.com/office/drawing/2014/main" val="192601744"/>
                    </a:ext>
                  </a:extLst>
                </a:gridCol>
                <a:gridCol w="456651">
                  <a:extLst>
                    <a:ext uri="{9D8B030D-6E8A-4147-A177-3AD203B41FA5}">
                      <a16:colId xmlns:a16="http://schemas.microsoft.com/office/drawing/2014/main" val="2170880446"/>
                    </a:ext>
                  </a:extLst>
                </a:gridCol>
                <a:gridCol w="432187">
                  <a:extLst>
                    <a:ext uri="{9D8B030D-6E8A-4147-A177-3AD203B41FA5}">
                      <a16:colId xmlns:a16="http://schemas.microsoft.com/office/drawing/2014/main" val="3022836966"/>
                    </a:ext>
                  </a:extLst>
                </a:gridCol>
                <a:gridCol w="456650">
                  <a:extLst>
                    <a:ext uri="{9D8B030D-6E8A-4147-A177-3AD203B41FA5}">
                      <a16:colId xmlns:a16="http://schemas.microsoft.com/office/drawing/2014/main" val="1355532472"/>
                    </a:ext>
                  </a:extLst>
                </a:gridCol>
                <a:gridCol w="440342">
                  <a:extLst>
                    <a:ext uri="{9D8B030D-6E8A-4147-A177-3AD203B41FA5}">
                      <a16:colId xmlns:a16="http://schemas.microsoft.com/office/drawing/2014/main" val="2322969104"/>
                    </a:ext>
                  </a:extLst>
                </a:gridCol>
                <a:gridCol w="407724">
                  <a:extLst>
                    <a:ext uri="{9D8B030D-6E8A-4147-A177-3AD203B41FA5}">
                      <a16:colId xmlns:a16="http://schemas.microsoft.com/office/drawing/2014/main" val="3275366419"/>
                    </a:ext>
                  </a:extLst>
                </a:gridCol>
                <a:gridCol w="424033">
                  <a:extLst>
                    <a:ext uri="{9D8B030D-6E8A-4147-A177-3AD203B41FA5}">
                      <a16:colId xmlns:a16="http://schemas.microsoft.com/office/drawing/2014/main" val="2758725594"/>
                    </a:ext>
                  </a:extLst>
                </a:gridCol>
                <a:gridCol w="407724">
                  <a:extLst>
                    <a:ext uri="{9D8B030D-6E8A-4147-A177-3AD203B41FA5}">
                      <a16:colId xmlns:a16="http://schemas.microsoft.com/office/drawing/2014/main" val="1419311162"/>
                    </a:ext>
                  </a:extLst>
                </a:gridCol>
                <a:gridCol w="383260">
                  <a:extLst>
                    <a:ext uri="{9D8B030D-6E8A-4147-A177-3AD203B41FA5}">
                      <a16:colId xmlns:a16="http://schemas.microsoft.com/office/drawing/2014/main" val="2306977388"/>
                    </a:ext>
                  </a:extLst>
                </a:gridCol>
                <a:gridCol w="391415">
                  <a:extLst>
                    <a:ext uri="{9D8B030D-6E8A-4147-A177-3AD203B41FA5}">
                      <a16:colId xmlns:a16="http://schemas.microsoft.com/office/drawing/2014/main" val="3290407341"/>
                    </a:ext>
                  </a:extLst>
                </a:gridCol>
                <a:gridCol w="432187">
                  <a:extLst>
                    <a:ext uri="{9D8B030D-6E8A-4147-A177-3AD203B41FA5}">
                      <a16:colId xmlns:a16="http://schemas.microsoft.com/office/drawing/2014/main" val="3203944071"/>
                    </a:ext>
                  </a:extLst>
                </a:gridCol>
                <a:gridCol w="440342">
                  <a:extLst>
                    <a:ext uri="{9D8B030D-6E8A-4147-A177-3AD203B41FA5}">
                      <a16:colId xmlns:a16="http://schemas.microsoft.com/office/drawing/2014/main" val="2530589604"/>
                    </a:ext>
                  </a:extLst>
                </a:gridCol>
                <a:gridCol w="440342">
                  <a:extLst>
                    <a:ext uri="{9D8B030D-6E8A-4147-A177-3AD203B41FA5}">
                      <a16:colId xmlns:a16="http://schemas.microsoft.com/office/drawing/2014/main" val="2551092472"/>
                    </a:ext>
                  </a:extLst>
                </a:gridCol>
                <a:gridCol w="1246508">
                  <a:extLst>
                    <a:ext uri="{9D8B030D-6E8A-4147-A177-3AD203B41FA5}">
                      <a16:colId xmlns:a16="http://schemas.microsoft.com/office/drawing/2014/main" val="2269709069"/>
                    </a:ext>
                  </a:extLst>
                </a:gridCol>
                <a:gridCol w="43088">
                  <a:extLst>
                    <a:ext uri="{9D8B030D-6E8A-4147-A177-3AD203B41FA5}">
                      <a16:colId xmlns:a16="http://schemas.microsoft.com/office/drawing/2014/main" val="3040472225"/>
                    </a:ext>
                  </a:extLst>
                </a:gridCol>
              </a:tblGrid>
              <a:tr h="279900">
                <a:tc gridSpan="18">
                  <a:txBody>
                    <a:bodyPr/>
                    <a:lstStyle/>
                    <a:p>
                      <a:pPr marL="0" marR="0" algn="ctr">
                        <a:lnSpc>
                          <a:spcPct val="107000"/>
                        </a:lnSpc>
                        <a:spcBef>
                          <a:spcPts val="0"/>
                        </a:spcBef>
                        <a:spcAft>
                          <a:spcPts val="0"/>
                        </a:spcAft>
                      </a:pPr>
                      <a:r>
                        <a:rPr lang="en-US" sz="1200" dirty="0">
                          <a:effectLst/>
                        </a:rPr>
                        <a:t>Enrollment by Grade (2018-19) April Data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nSpc>
                          <a:spcPct val="107000"/>
                        </a:lnSpc>
                        <a:spcBef>
                          <a:spcPts val="0"/>
                        </a:spcBef>
                        <a:spcAft>
                          <a:spcPts val="80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510409403"/>
                  </a:ext>
                </a:extLst>
              </a:tr>
              <a:tr h="279900">
                <a:tc>
                  <a:txBody>
                    <a:bodyPr/>
                    <a:lstStyle/>
                    <a:p>
                      <a:pPr marL="0" marR="0" algn="ctr">
                        <a:lnSpc>
                          <a:spcPct val="107000"/>
                        </a:lnSpc>
                        <a:spcBef>
                          <a:spcPts val="0"/>
                        </a:spcBef>
                        <a:spcAft>
                          <a:spcPts val="0"/>
                        </a:spcAft>
                      </a:pPr>
                      <a:r>
                        <a:rPr lang="en-US" sz="12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PK</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K</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SP</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OD</a:t>
                      </a:r>
                    </a:p>
                  </a:txBody>
                  <a:tcPr marL="19051" marR="19051" marT="19051" marB="19051"/>
                </a:tc>
                <a:tc>
                  <a:txBody>
                    <a:bodyPr/>
                    <a:lstStyle/>
                    <a:p>
                      <a:pPr marL="0" marR="0" algn="ctr">
                        <a:lnSpc>
                          <a:spcPct val="107000"/>
                        </a:lnSpc>
                        <a:spcBef>
                          <a:spcPts val="0"/>
                        </a:spcBef>
                        <a:spcAft>
                          <a:spcPts val="0"/>
                        </a:spcAft>
                      </a:pPr>
                      <a:r>
                        <a:rPr lang="en-US" sz="1200" dirty="0">
                          <a:effectLst/>
                        </a:rPr>
                        <a:t>Total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a:lnSpc>
                          <a:spcPct val="107000"/>
                        </a:lnSpc>
                      </a:pPr>
                      <a:endParaRPr lang="en-US" sz="1100" dirty="0">
                        <a:effectLst/>
                        <a:latin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067600475"/>
                  </a:ext>
                </a:extLst>
              </a:tr>
              <a:tr h="380921">
                <a:tc>
                  <a:txBody>
                    <a:bodyPr/>
                    <a:lstStyle/>
                    <a:p>
                      <a:pPr marL="0" marR="0">
                        <a:lnSpc>
                          <a:spcPct val="107000"/>
                        </a:lnSpc>
                        <a:spcBef>
                          <a:spcPts val="0"/>
                        </a:spcBef>
                        <a:spcAft>
                          <a:spcPts val="0"/>
                        </a:spcAft>
                      </a:pPr>
                      <a:r>
                        <a:rPr lang="en-US" sz="1200" u="sng" dirty="0">
                          <a:solidFill>
                            <a:srgbClr val="002060"/>
                          </a:solidFill>
                          <a:effectLst/>
                        </a:rPr>
                        <a:t>ATC</a:t>
                      </a:r>
                      <a:endParaRPr lang="en-US"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134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148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168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0</a:t>
                      </a:r>
                    </a:p>
                  </a:txBody>
                  <a:tcPr marL="19051" marR="19051" marT="19051" marB="19051"/>
                </a:tc>
                <a:tc>
                  <a:txBody>
                    <a:bodyPr/>
                    <a:lstStyle/>
                    <a:p>
                      <a:pPr marL="0" marR="0" algn="ctr">
                        <a:lnSpc>
                          <a:spcPct val="107000"/>
                        </a:lnSpc>
                        <a:spcBef>
                          <a:spcPts val="0"/>
                        </a:spcBef>
                        <a:spcAft>
                          <a:spcPts val="0"/>
                        </a:spcAft>
                      </a:pPr>
                      <a:r>
                        <a:rPr lang="en-US" sz="1200" dirty="0">
                          <a:effectLst/>
                        </a:rPr>
                        <a:t>450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a:lnSpc>
                          <a:spcPct val="107000"/>
                        </a:lnSpc>
                      </a:pPr>
                      <a:endParaRPr lang="en-US" sz="1100" dirty="0">
                        <a:effectLst/>
                        <a:latin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59559367"/>
                  </a:ext>
                </a:extLst>
              </a:tr>
              <a:tr h="367469">
                <a:tc>
                  <a:txBody>
                    <a:bodyPr/>
                    <a:lstStyle/>
                    <a:p>
                      <a:pPr marL="0" marR="0">
                        <a:lnSpc>
                          <a:spcPct val="107000"/>
                        </a:lnSpc>
                        <a:spcBef>
                          <a:spcPts val="0"/>
                        </a:spcBef>
                        <a:spcAft>
                          <a:spcPts val="0"/>
                        </a:spcAft>
                      </a:pPr>
                      <a:r>
                        <a:rPr lang="en-US" sz="1200" u="sng" dirty="0">
                          <a:solidFill>
                            <a:srgbClr val="002060"/>
                          </a:solidFill>
                          <a:effectLst/>
                        </a:rPr>
                        <a:t>GFB</a:t>
                      </a:r>
                      <a:endParaRPr lang="en-US"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47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156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134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147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0</a:t>
                      </a:r>
                    </a:p>
                  </a:txBody>
                  <a:tcPr marL="19051" marR="19051" marT="19051" marB="19051"/>
                </a:tc>
                <a:tc>
                  <a:txBody>
                    <a:bodyPr/>
                    <a:lstStyle/>
                    <a:p>
                      <a:pPr marL="0" marR="0" algn="ctr">
                        <a:lnSpc>
                          <a:spcPct val="107000"/>
                        </a:lnSpc>
                        <a:spcBef>
                          <a:spcPts val="0"/>
                        </a:spcBef>
                        <a:spcAft>
                          <a:spcPts val="0"/>
                        </a:spcAft>
                      </a:pPr>
                      <a:r>
                        <a:rPr lang="en-US" sz="1200" dirty="0">
                          <a:effectLst/>
                        </a:rPr>
                        <a:t>474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a:lnSpc>
                          <a:spcPct val="107000"/>
                        </a:lnSpc>
                      </a:pPr>
                      <a:endParaRPr lang="en-US" sz="1100" dirty="0">
                        <a:effectLst/>
                        <a:latin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928966917"/>
                  </a:ext>
                </a:extLst>
              </a:tr>
              <a:tr h="384561">
                <a:tc>
                  <a:txBody>
                    <a:bodyPr/>
                    <a:lstStyle/>
                    <a:p>
                      <a:pPr marL="0" marR="0">
                        <a:lnSpc>
                          <a:spcPct val="107000"/>
                        </a:lnSpc>
                        <a:spcBef>
                          <a:spcPts val="0"/>
                        </a:spcBef>
                        <a:spcAft>
                          <a:spcPts val="0"/>
                        </a:spcAft>
                      </a:pPr>
                      <a:r>
                        <a:rPr lang="en-US" sz="1200" u="sng" dirty="0">
                          <a:solidFill>
                            <a:srgbClr val="002060"/>
                          </a:solidFill>
                          <a:effectLst/>
                        </a:rPr>
                        <a:t>WHS</a:t>
                      </a:r>
                      <a:endParaRPr lang="en-US"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149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157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136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154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2</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19051" marR="19051" marT="19051" marB="19051"/>
                </a:tc>
                <a:tc>
                  <a:txBody>
                    <a:bodyPr/>
                    <a:lstStyle/>
                    <a:p>
                      <a:pPr marL="0" marR="0" algn="ctr">
                        <a:lnSpc>
                          <a:spcPct val="107000"/>
                        </a:lnSpc>
                        <a:spcBef>
                          <a:spcPts val="0"/>
                        </a:spcBef>
                        <a:spcAft>
                          <a:spcPts val="0"/>
                        </a:spcAft>
                      </a:pPr>
                      <a:r>
                        <a:rPr lang="en-US" sz="1200" dirty="0">
                          <a:effectLst/>
                        </a:rPr>
                        <a:t>598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a:lnSpc>
                          <a:spcPct val="107000"/>
                        </a:lnSpc>
                      </a:pPr>
                      <a:endParaRPr lang="en-US" sz="1100" dirty="0">
                        <a:effectLst/>
                        <a:latin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438539806"/>
                  </a:ext>
                </a:extLst>
              </a:tr>
              <a:tr h="354285">
                <a:tc>
                  <a:txBody>
                    <a:bodyPr/>
                    <a:lstStyle/>
                    <a:p>
                      <a:pPr marL="0" marR="0">
                        <a:lnSpc>
                          <a:spcPct val="107000"/>
                        </a:lnSpc>
                        <a:spcBef>
                          <a:spcPts val="0"/>
                        </a:spcBef>
                        <a:spcAft>
                          <a:spcPts val="0"/>
                        </a:spcAft>
                      </a:pPr>
                      <a:r>
                        <a:rPr lang="en-US" sz="1200" u="sng" dirty="0">
                          <a:solidFill>
                            <a:srgbClr val="002060"/>
                          </a:solidFill>
                          <a:effectLst/>
                        </a:rPr>
                        <a:t>WMS</a:t>
                      </a:r>
                      <a:endParaRPr lang="en-US"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149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161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153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0</a:t>
                      </a:r>
                    </a:p>
                  </a:txBody>
                  <a:tcPr marL="19051" marR="19051" marT="19051" marB="19051"/>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463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a:lnSpc>
                          <a:spcPct val="107000"/>
                        </a:lnSpc>
                      </a:pPr>
                      <a:endParaRPr lang="en-US" sz="1100" dirty="0">
                        <a:effectLst/>
                        <a:latin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925019391"/>
                  </a:ext>
                </a:extLst>
              </a:tr>
              <a:tr h="279900">
                <a:tc>
                  <a:txBody>
                    <a:bodyPr/>
                    <a:lstStyle/>
                    <a:p>
                      <a:pPr marL="0" marR="0">
                        <a:lnSpc>
                          <a:spcPct val="107000"/>
                        </a:lnSpc>
                        <a:spcBef>
                          <a:spcPts val="0"/>
                        </a:spcBef>
                        <a:spcAft>
                          <a:spcPts val="0"/>
                        </a:spcAft>
                      </a:pPr>
                      <a:r>
                        <a:rPr lang="en-US" sz="1100" u="sng"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OOD</a:t>
                      </a:r>
                    </a:p>
                  </a:txBody>
                  <a:tcPr marL="19051" marR="19051" marT="19051" marB="19051"/>
                </a:tc>
                <a:tc>
                  <a:txBody>
                    <a:bodyPr/>
                    <a:lstStyle/>
                    <a:p>
                      <a:pPr marL="0" marR="0" algn="ctr">
                        <a:lnSpc>
                          <a:spcPct val="107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19051" marR="19051" marT="19051" marB="19051"/>
                </a:tc>
                <a:tc>
                  <a:txBody>
                    <a:bodyPr/>
                    <a:lstStyle/>
                    <a:p>
                      <a:pPr marL="0" marR="0" algn="ctr">
                        <a:lnSpc>
                          <a:spcPct val="107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19051" marR="19051" marT="19051" marB="19051"/>
                </a:tc>
                <a:tc>
                  <a:txBody>
                    <a:bodyPr/>
                    <a:lstStyle/>
                    <a:p>
                      <a:pPr marL="0" marR="0" algn="ctr">
                        <a:lnSpc>
                          <a:spcPct val="107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19051" marR="19051" marT="19051" marB="19051"/>
                </a:tc>
                <a:tc>
                  <a:txBody>
                    <a:bodyPr/>
                    <a:lstStyle/>
                    <a:p>
                      <a:pPr marL="0" marR="0" algn="ctr">
                        <a:lnSpc>
                          <a:spcPct val="107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19051" marR="19051" marT="19051" marB="19051"/>
                </a:tc>
                <a:tc>
                  <a:txBody>
                    <a:bodyPr/>
                    <a:lstStyle/>
                    <a:p>
                      <a:pPr marL="0" marR="0" algn="ctr">
                        <a:lnSpc>
                          <a:spcPct val="107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2</a:t>
                      </a:r>
                    </a:p>
                  </a:txBody>
                  <a:tcPr marL="19051" marR="19051" marT="19051" marB="19051"/>
                </a:tc>
                <a:tc>
                  <a:txBody>
                    <a:bodyPr/>
                    <a:lstStyle/>
                    <a:p>
                      <a:pPr marL="0" marR="0" algn="ctr">
                        <a:lnSpc>
                          <a:spcPct val="107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a:t>
                      </a:r>
                    </a:p>
                  </a:txBody>
                  <a:tcPr marL="19051" marR="19051" marT="19051" marB="19051"/>
                </a:tc>
                <a:tc>
                  <a:txBody>
                    <a:bodyPr/>
                    <a:lstStyle/>
                    <a:p>
                      <a:pPr marL="0" marR="0" algn="ctr">
                        <a:lnSpc>
                          <a:spcPct val="107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19051" marR="19051" marT="19051" marB="19051"/>
                </a:tc>
                <a:tc>
                  <a:txBody>
                    <a:bodyPr/>
                    <a:lstStyle/>
                    <a:p>
                      <a:pPr marL="0" marR="0" algn="ctr">
                        <a:lnSpc>
                          <a:spcPct val="107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19051" marR="19051" marT="19051" marB="19051"/>
                </a:tc>
                <a:tc>
                  <a:txBody>
                    <a:bodyPr/>
                    <a:lstStyle/>
                    <a:p>
                      <a:pPr marL="0" marR="0" algn="ctr">
                        <a:lnSpc>
                          <a:spcPct val="107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a:t>
                      </a:r>
                    </a:p>
                  </a:txBody>
                  <a:tcPr marL="19051" marR="19051" marT="19051" marB="19051"/>
                </a:tc>
                <a:tc>
                  <a:txBody>
                    <a:bodyPr/>
                    <a:lstStyle/>
                    <a:p>
                      <a:pPr marL="0" marR="0" algn="ctr">
                        <a:lnSpc>
                          <a:spcPct val="107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19051" marR="19051" marT="19051" marB="19051"/>
                </a:tc>
                <a:tc>
                  <a:txBody>
                    <a:bodyPr/>
                    <a:lstStyle/>
                    <a:p>
                      <a:pPr marL="0" marR="0" algn="ctr">
                        <a:lnSpc>
                          <a:spcPct val="107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19051" marR="19051" marT="19051" marB="19051"/>
                </a:tc>
                <a:tc>
                  <a:txBody>
                    <a:bodyPr/>
                    <a:lstStyle/>
                    <a:p>
                      <a:pPr marL="0" marR="0" algn="ctr">
                        <a:lnSpc>
                          <a:spcPct val="107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3</a:t>
                      </a:r>
                    </a:p>
                  </a:txBody>
                  <a:tcPr marL="19051" marR="19051" marT="19051" marB="19051"/>
                </a:tc>
                <a:tc>
                  <a:txBody>
                    <a:bodyPr/>
                    <a:lstStyle/>
                    <a:p>
                      <a:pPr marL="0" marR="0" algn="ctr">
                        <a:lnSpc>
                          <a:spcPct val="107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a:t>
                      </a:r>
                    </a:p>
                  </a:txBody>
                  <a:tcPr marL="19051" marR="19051" marT="19051" marB="19051"/>
                </a:tc>
                <a:tc>
                  <a:txBody>
                    <a:bodyPr/>
                    <a:lstStyle/>
                    <a:p>
                      <a:pPr marL="0" marR="0" algn="ctr">
                        <a:lnSpc>
                          <a:spcPct val="107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4</a:t>
                      </a:r>
                    </a:p>
                  </a:txBody>
                  <a:tcPr marL="19051" marR="19051" marT="19051" marB="19051"/>
                </a:tc>
                <a:tc>
                  <a:txBody>
                    <a:bodyPr/>
                    <a:lstStyle/>
                    <a:p>
                      <a:pPr marL="0" marR="0" algn="ctr">
                        <a:lnSpc>
                          <a:spcPct val="107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2</a:t>
                      </a:r>
                    </a:p>
                  </a:txBody>
                  <a:tcPr marL="19051" marR="19051" marT="19051" marB="19051"/>
                </a:tc>
                <a:tc>
                  <a:txBody>
                    <a:bodyPr/>
                    <a:lstStyle/>
                    <a:p>
                      <a:pPr marL="0" marR="0" algn="ctr">
                        <a:lnSpc>
                          <a:spcPct val="107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14</a:t>
                      </a:r>
                    </a:p>
                  </a:txBody>
                  <a:tcPr marL="19051" marR="19051" marT="19051" marB="19051"/>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14</a:t>
                      </a:r>
                    </a:p>
                  </a:txBody>
                  <a:tcPr marL="19051" marR="19051" marT="19051" marB="19051"/>
                </a:tc>
                <a:tc>
                  <a:txBody>
                    <a:bodyPr/>
                    <a:lstStyle/>
                    <a:p>
                      <a:pPr>
                        <a:lnSpc>
                          <a:spcPct val="107000"/>
                        </a:lnSpc>
                      </a:pPr>
                      <a:endParaRPr lang="en-US" sz="1100" dirty="0">
                        <a:effectLst/>
                        <a:latin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170216425"/>
                  </a:ext>
                </a:extLst>
              </a:tr>
              <a:tr h="279900">
                <a:tc>
                  <a:txBody>
                    <a:bodyPr/>
                    <a:lstStyle/>
                    <a:p>
                      <a:pPr marL="0" marR="0">
                        <a:lnSpc>
                          <a:spcPct val="107000"/>
                        </a:lnSpc>
                        <a:spcBef>
                          <a:spcPts val="0"/>
                        </a:spcBef>
                        <a:spcAft>
                          <a:spcPts val="0"/>
                        </a:spcAft>
                      </a:pPr>
                      <a:r>
                        <a:rPr lang="en-US" sz="1200" dirty="0">
                          <a:effectLst/>
                        </a:rPr>
                        <a:t>District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42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156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134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147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134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148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168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149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161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153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149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157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136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rPr>
                        <a:t>154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2</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14</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2004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a:lnSpc>
                          <a:spcPct val="107000"/>
                        </a:lnSpc>
                      </a:pPr>
                      <a:endParaRPr lang="en-US" sz="1100" dirty="0">
                        <a:effectLst/>
                        <a:latin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588489636"/>
                  </a:ext>
                </a:extLst>
              </a:tr>
              <a:tr h="279900">
                <a:tc>
                  <a:txBody>
                    <a:bodyPr/>
                    <a:lstStyle/>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1" marR="19051" marT="19051" marB="19051"/>
                </a:tc>
                <a:tc>
                  <a:txBody>
                    <a:bodyPr/>
                    <a:lstStyle/>
                    <a:p>
                      <a:pPr>
                        <a:lnSpc>
                          <a:spcPct val="107000"/>
                        </a:lnSpc>
                      </a:pPr>
                      <a:endParaRPr lang="en-US" sz="1100" dirty="0">
                        <a:effectLst/>
                        <a:latin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364203168"/>
                  </a:ext>
                </a:extLst>
              </a:tr>
            </a:tbl>
          </a:graphicData>
        </a:graphic>
      </p:graphicFrame>
      <p:sp>
        <p:nvSpPr>
          <p:cNvPr id="5" name="Rectangle 1">
            <a:extLst>
              <a:ext uri="{FF2B5EF4-FFF2-40B4-BE49-F238E27FC236}">
                <a16:creationId xmlns:a16="http://schemas.microsoft.com/office/drawing/2014/main" id="{3B0EC88E-3D42-4105-B77D-553D2C9C72D1}"/>
              </a:ext>
            </a:extLst>
          </p:cNvPr>
          <p:cNvSpPr>
            <a:spLocks noChangeArrowheads="1"/>
          </p:cNvSpPr>
          <p:nvPr/>
        </p:nvSpPr>
        <p:spPr bwMode="auto">
          <a:xfrm>
            <a:off x="-1573745" y="43871"/>
            <a:ext cx="15339660" cy="369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1" rIns="91440" bIns="45721" numCol="1" anchor="ctr" anchorCtr="0" compatLnSpc="1">
            <a:prstTxWarp prst="textNoShape">
              <a:avLst/>
            </a:prstTxWarp>
            <a:spAutoFit/>
          </a:bodyPr>
          <a:lstStyle/>
          <a:p>
            <a:endParaRPr lang="en-US" sz="1801" dirty="0"/>
          </a:p>
        </p:txBody>
      </p:sp>
    </p:spTree>
    <p:extLst>
      <p:ext uri="{BB962C8B-B14F-4D97-AF65-F5344CB8AC3E}">
        <p14:creationId xmlns:p14="http://schemas.microsoft.com/office/powerpoint/2010/main" val="17565184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3553</TotalTime>
  <Words>1054</Words>
  <Application>Microsoft Office PowerPoint</Application>
  <PresentationFormat>Widescreen</PresentationFormat>
  <Paragraphs>317</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Gill Sans MT</vt:lpstr>
      <vt:lpstr>Gallery</vt:lpstr>
      <vt:lpstr>Superintendent’s  Proposed FY20 NEEDS Budget </vt:lpstr>
      <vt:lpstr>PowerPoint Presentation</vt:lpstr>
      <vt:lpstr>System wide strategic goals</vt:lpstr>
      <vt:lpstr>FY20 Level service budget  $21,688,382</vt:lpstr>
      <vt:lpstr>Budget approach</vt:lpstr>
      <vt:lpstr>Our challenge</vt:lpstr>
      <vt:lpstr>FY 20 RECOMMENDED NEEDS BASED BUDGET $23,060,008</vt:lpstr>
      <vt:lpstr>FY20 NEEDS BUDGET salary REQUEST $18,625,240</vt:lpstr>
      <vt:lpstr>FY20 NEEDS BUDGET expense REQUEST $4,434,768</vt:lpstr>
      <vt:lpstr>Winthrop High School Needs</vt:lpstr>
      <vt:lpstr>Winthrop Middle school needs</vt:lpstr>
      <vt:lpstr>Arthur T. Cummings School Needs</vt:lpstr>
      <vt:lpstr>Gorman Fort Banks School Needs</vt:lpstr>
      <vt:lpstr>Custodial Buildings and grounds needs</vt:lpstr>
      <vt:lpstr>District Technology needs</vt:lpstr>
      <vt:lpstr>Athletics</vt:lpstr>
      <vt:lpstr>Potential capitol requests</vt:lpstr>
      <vt:lpstr>Some noted Efficiencies  </vt:lpstr>
      <vt:lpstr>ENROLLMENT BY GRADE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Superintendent’s  Proposed FY20 Budget</dc:title>
  <dc:creator>Lisa Howard</dc:creator>
  <cp:lastModifiedBy>Jason Durkee</cp:lastModifiedBy>
  <cp:revision>36</cp:revision>
  <cp:lastPrinted>2019-04-01T13:47:38Z</cp:lastPrinted>
  <dcterms:created xsi:type="dcterms:W3CDTF">2019-03-25T13:54:51Z</dcterms:created>
  <dcterms:modified xsi:type="dcterms:W3CDTF">2019-04-09T13:12:35Z</dcterms:modified>
</cp:coreProperties>
</file>