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E862F-8FB7-4087-BD82-E9B6423BD8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2C460-DB24-4512-9991-EFCCE11B6F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834EF-D6C7-4B07-9DCE-9817F5E6C4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9B89-F55C-4D13-8F8D-4B36447647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1F0B29-1BAF-45F8-AADC-78967DA075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EA590-5702-488E-9DF3-278EC00F5E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47451-752A-4279-AADC-B4D99FF4D3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8C68E-D552-4BB7-BC66-5707C40EEA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5D0A4-B611-48E5-A7FA-FEE83F2BF9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58B374-3990-4E7A-81D7-F66E8EC7EA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73443-C301-4552-AB1A-B5E0ECD3E5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6FEF7AF-7099-4060-9DDD-B7B232F72A9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 idx="4294967295"/>
          </p:nvPr>
        </p:nvSpPr>
        <p:spPr>
          <a:xfrm>
            <a:off x="914400" y="228600"/>
            <a:ext cx="7772400" cy="1470025"/>
          </a:xfrm>
        </p:spPr>
        <p:txBody>
          <a:bodyPr/>
          <a:lstStyle/>
          <a:p>
            <a:r>
              <a:rPr lang="en-US" sz="6000"/>
              <a:t>Personal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990600" y="2057400"/>
            <a:ext cx="7391400" cy="1752600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</a:pPr>
            <a:r>
              <a:rPr lang="en-US" sz="4000">
                <a:solidFill>
                  <a:srgbClr val="4F6228"/>
                </a:solidFill>
              </a:rPr>
              <a:t>Chapter 5: Banking</a:t>
            </a:r>
          </a:p>
          <a:p>
            <a:pPr marL="0" indent="0" algn="ctr">
              <a:buFontTx/>
              <a:buNone/>
            </a:pPr>
            <a:endParaRPr lang="en-US" sz="4000"/>
          </a:p>
          <a:p>
            <a:pPr marL="0" indent="0" algn="ctr">
              <a:buFontTx/>
              <a:buNone/>
            </a:pPr>
            <a:r>
              <a:rPr lang="en-US">
                <a:solidFill>
                  <a:schemeClr val="tx2"/>
                </a:solidFill>
              </a:rPr>
              <a:t>Section 5.1: Selecting Financial Services and Institutions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228600"/>
            <a:ext cx="7772400" cy="1089025"/>
          </a:xfrm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How to Manage Your Cash</a:t>
            </a:r>
          </a:p>
        </p:txBody>
      </p:sp>
      <p:pic>
        <p:nvPicPr>
          <p:cNvPr id="4101" name="Picture 5" descr="Fig 5-1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3009" t="12154" r="2257" b="17911"/>
          <a:stretch>
            <a:fillRect/>
          </a:stretch>
        </p:blipFill>
        <p:spPr bwMode="auto">
          <a:xfrm>
            <a:off x="762000" y="1219200"/>
            <a:ext cx="7391400" cy="4616450"/>
          </a:xfrm>
          <a:prstGeom prst="rect">
            <a:avLst/>
          </a:prstGeom>
          <a:noFill/>
        </p:spPr>
      </p:pic>
      <p:sp>
        <p:nvSpPr>
          <p:cNvPr id="4102" name="Content Placeholder 2"/>
          <p:cNvSpPr txBox="1">
            <a:spLocks/>
          </p:cNvSpPr>
          <p:nvPr/>
        </p:nvSpPr>
        <p:spPr bwMode="auto">
          <a:xfrm>
            <a:off x="228600" y="586740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2400">
                <a:solidFill>
                  <a:srgbClr val="FF0000"/>
                </a:solidFill>
                <a:latin typeface="Calibri" pitchFamily="34" charset="0"/>
              </a:rPr>
              <a:t>	</a:t>
            </a:r>
            <a:r>
              <a:rPr lang="en-US" sz="1600">
                <a:solidFill>
                  <a:srgbClr val="FF0000"/>
                </a:solidFill>
                <a:latin typeface="Calibri" pitchFamily="34" charset="0"/>
              </a:rPr>
              <a:t>Why would it be a good idea to start now to save even a small amount regularly? </a:t>
            </a:r>
            <a:r>
              <a:rPr lang="en-US" sz="1600">
                <a:latin typeface="Calibri" pitchFamily="34" charset="0"/>
              </a:rPr>
              <a:t>You will have money set aside for emergencies and money to pay for expensive purchases, like a car.</a:t>
            </a:r>
            <a:endParaRPr lang="en-US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200"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32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Basic Banking Quiz (pg. 123)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en-US" sz="2000">
                <a:solidFill>
                  <a:srgbClr val="FF0000"/>
                </a:solidFill>
              </a:rPr>
              <a:t>You do not need to look up the answers to the questions, just answer them to the best of your knowledge at this point in time.</a:t>
            </a:r>
          </a:p>
          <a:p>
            <a:pPr marL="609600" indent="-609600">
              <a:buFontTx/>
              <a:buNone/>
            </a:pPr>
            <a:endParaRPr lang="en-US" sz="2000"/>
          </a:p>
          <a:p>
            <a:pPr marL="609600" indent="-609600">
              <a:buFontTx/>
              <a:buAutoNum type="arabicPeriod"/>
            </a:pPr>
            <a:r>
              <a:rPr lang="en-US" sz="2000"/>
              <a:t> </a:t>
            </a:r>
          </a:p>
          <a:p>
            <a:pPr marL="609600" indent="-609600">
              <a:buFontTx/>
              <a:buAutoNum type="arabicPeriod"/>
            </a:pPr>
            <a:r>
              <a:rPr lang="en-US" sz="2000"/>
              <a:t> </a:t>
            </a:r>
          </a:p>
          <a:p>
            <a:pPr marL="609600" indent="-609600">
              <a:buFontTx/>
              <a:buAutoNum type="arabicPeriod"/>
            </a:pPr>
            <a:r>
              <a:rPr lang="en-US" sz="2000"/>
              <a:t> </a:t>
            </a:r>
          </a:p>
          <a:p>
            <a:pPr marL="609600" indent="-609600">
              <a:buFontTx/>
              <a:buAutoNum type="arabicPeriod"/>
            </a:pPr>
            <a:r>
              <a:rPr lang="en-US" sz="2000"/>
              <a:t> </a:t>
            </a:r>
          </a:p>
          <a:p>
            <a:pPr marL="609600" indent="-609600">
              <a:buFontTx/>
              <a:buAutoNum type="arabicPeriod"/>
            </a:pPr>
            <a:r>
              <a:rPr lang="en-US" sz="2000"/>
              <a:t> </a:t>
            </a:r>
          </a:p>
          <a:p>
            <a:pPr marL="609600" indent="-609600">
              <a:buFontTx/>
              <a:buAutoNum type="arabicPeriod"/>
            </a:pPr>
            <a:r>
              <a:rPr lang="en-US" sz="2000"/>
              <a:t> </a:t>
            </a:r>
          </a:p>
          <a:p>
            <a:pPr marL="609600" indent="-609600">
              <a:buFontTx/>
              <a:buAutoNum type="arabicPeriod"/>
            </a:pPr>
            <a:r>
              <a:rPr lang="en-US" sz="2000"/>
              <a:t> </a:t>
            </a:r>
          </a:p>
          <a:p>
            <a:pPr marL="609600" indent="-609600">
              <a:buFontTx/>
              <a:buAutoNum type="arabicPeriod"/>
            </a:pPr>
            <a:r>
              <a:rPr lang="en-US" sz="200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Types of Financial Services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Savings</a:t>
            </a:r>
          </a:p>
          <a:p>
            <a:r>
              <a:rPr lang="en-US" sz="2000"/>
              <a:t> Safe storage of funds for future use</a:t>
            </a:r>
          </a:p>
          <a:p>
            <a:pPr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Payment Services</a:t>
            </a:r>
          </a:p>
          <a:p>
            <a:r>
              <a:rPr lang="en-US" sz="2000"/>
              <a:t>The transfer of money from your account to businesses or individuals for payments.</a:t>
            </a:r>
          </a:p>
          <a:p>
            <a:pPr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Borrowing</a:t>
            </a:r>
          </a:p>
          <a:p>
            <a:r>
              <a:rPr lang="en-US" sz="2000"/>
              <a:t> Either short-term, such as credit cards or a personal cash loan, or long-term, such as mortgages or auto loans.</a:t>
            </a:r>
          </a:p>
          <a:p>
            <a:pPr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Other Financial Services</a:t>
            </a:r>
          </a:p>
          <a:p>
            <a:r>
              <a:rPr lang="en-US" sz="2000"/>
              <a:t> Financial institutions may offer other financial services, such as insurance protection; stock, bond, and mutual fund investment accounts; tax help; and financial planning services.</a:t>
            </a:r>
          </a:p>
          <a:p>
            <a:pPr>
              <a:buFontTx/>
              <a:buNone/>
            </a:pPr>
            <a:endParaRPr lang="en-US" sz="2000"/>
          </a:p>
          <a:p>
            <a:endParaRPr lang="en-US"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Electronic Banking Services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Direct Deposit</a:t>
            </a:r>
          </a:p>
          <a:p>
            <a:r>
              <a:rPr lang="en-US">
                <a:solidFill>
                  <a:schemeClr val="accent2"/>
                </a:solidFill>
              </a:rPr>
              <a:t> </a:t>
            </a:r>
            <a:r>
              <a:rPr lang="en-US" sz="2800"/>
              <a:t>Pay is deposited electronically into a specific bank account.</a:t>
            </a:r>
          </a:p>
          <a:p>
            <a:r>
              <a:rPr lang="en-US" sz="2800"/>
              <a:t> Saves time, money, and effort than conventional paper checks.</a:t>
            </a:r>
          </a:p>
          <a:p>
            <a:r>
              <a:rPr lang="en-US" sz="2800"/>
              <a:t> Safer because there is no worry of losing or having your paycheck stolen.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>
                <a:solidFill>
                  <a:srgbClr val="FF0000"/>
                </a:solidFill>
              </a:rPr>
              <a:t>Electronic Banking Services</a:t>
            </a:r>
          </a:p>
        </p:txBody>
      </p:sp>
      <p:sp>
        <p:nvSpPr>
          <p:cNvPr id="8199" name="Content Placeholder 2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>
                <a:solidFill>
                  <a:schemeClr val="accent2"/>
                </a:solidFill>
              </a:rPr>
              <a:t>Automatic Payments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accent2"/>
                </a:solidFill>
              </a:rPr>
              <a:t> </a:t>
            </a:r>
            <a:r>
              <a:rPr lang="en-US" sz="2800"/>
              <a:t>Automatic payment allows you to pay for bills without writing checks.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 Saves time, money, and effort.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Always have enough money in the withdrawing account to cover payments.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If possible, schedule payments around pay times.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Check monthly bank statements to confirm correct payments.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>
                <a:solidFill>
                  <a:srgbClr val="FF0000"/>
                </a:solidFill>
              </a:rPr>
              <a:t>Electronic Banking Services</a:t>
            </a:r>
          </a:p>
        </p:txBody>
      </p:sp>
      <p:sp>
        <p:nvSpPr>
          <p:cNvPr id="9221" name="Content Placeholder 2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>
                <a:solidFill>
                  <a:schemeClr val="accent2"/>
                </a:solidFill>
              </a:rPr>
              <a:t>Automated Teller Machines (ATMs)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Automatic teller machines (ATMs) - Computer operated cash machines that allow you to withdraw money from your bank accounts.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 ATMs are located just about anywhere, including banks, grocery stores, malls, etc.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Debit Card – Also called a cash card, allows you to make payments much like you would with a credit card but the funds are deducted from the attached bank account not added to you credit.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>
                <a:solidFill>
                  <a:srgbClr val="FF0000"/>
                </a:solidFill>
              </a:rPr>
              <a:t>Electronic Banking Services</a:t>
            </a:r>
          </a:p>
        </p:txBody>
      </p:sp>
      <p:sp>
        <p:nvSpPr>
          <p:cNvPr id="10245" name="Content Placeholder 2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>
                <a:solidFill>
                  <a:schemeClr val="accent2"/>
                </a:solidFill>
              </a:rPr>
              <a:t>Automated Teller Machines (ATMs) Cont.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ATM Fees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 </a:t>
            </a:r>
            <a:r>
              <a:rPr lang="en-US" sz="2400"/>
              <a:t>Using an ATM that is not associated with your bank will usually charge you a fee, a buck or two.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Lost Debit Cards</a:t>
            </a:r>
            <a:endParaRPr lang="en-US" sz="2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Notify your bank as soon as your card is lost or stolen so they can cancel the card.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You can be held responsible for a portion or all unauthorized use if you do not report the card missing or stolen in a timely manner.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>
                <a:solidFill>
                  <a:srgbClr val="FF0000"/>
                </a:solidFill>
              </a:rPr>
              <a:t>Electronic Banking Services</a:t>
            </a:r>
          </a:p>
        </p:txBody>
      </p:sp>
      <p:sp>
        <p:nvSpPr>
          <p:cNvPr id="11269" name="Content Placeholder 2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>
                <a:solidFill>
                  <a:schemeClr val="accent2"/>
                </a:solidFill>
              </a:rPr>
              <a:t>Plastic Payments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Point-of-Sale Transactions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 </a:t>
            </a:r>
            <a:r>
              <a:rPr lang="en-US" sz="2400"/>
              <a:t>Point-of-sale transactions- using your debit card to make purchases at retail stores, restaurants, grocery stores, etc.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You usually have the option of using Debit , where you enter your PIN (generally a four digit code for your card) or Credit, which will require you to sign.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The Credit option will be deducted from your account immediately, where the Debit option will be deducted on the next available banking day.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solidFill>
                  <a:srgbClr val="FF0000"/>
                </a:solidFill>
              </a:rPr>
              <a:t>Opportunity Costs of Financial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764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/>
              <a:t>Find a balance between short-term needs and your future financial security.</a:t>
            </a:r>
          </a:p>
          <a:p>
            <a:pPr>
              <a:lnSpc>
                <a:spcPct val="80000"/>
              </a:lnSpc>
            </a:pPr>
            <a:r>
              <a:rPr lang="en-US" sz="3000"/>
              <a:t>Consider not only the money you save but the time as well.</a:t>
            </a:r>
          </a:p>
          <a:p>
            <a:pPr>
              <a:lnSpc>
                <a:spcPct val="80000"/>
              </a:lnSpc>
            </a:pPr>
            <a:r>
              <a:rPr lang="en-US" sz="3000"/>
              <a:t>Reevaluate your choices on a regular basis to see if there are better offers and options available.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Types of Financial Institutions</a:t>
            </a:r>
          </a:p>
        </p:txBody>
      </p:sp>
      <p:sp>
        <p:nvSpPr>
          <p:cNvPr id="15365" name="Content Placeholder 2"/>
          <p:cNvSpPr>
            <a:spLocks/>
          </p:cNvSpPr>
          <p:nvPr/>
        </p:nvSpPr>
        <p:spPr bwMode="auto">
          <a:xfrm>
            <a:off x="457200" y="12954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>
                <a:solidFill>
                  <a:schemeClr val="accent2"/>
                </a:solidFill>
              </a:rPr>
              <a:t>Deposit-Type Institutions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Commercial Banks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Commercial Bank- a for-profit institution that offers a full range of financial services, such as checking, savings, and lending.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Serve both individuals and businesses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Savings and Loan Associations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Savings and Loan Associations (S&amp;L)- Specialize in savings accounts and mortgage loans.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Today, they serve both individuals and businesses with many of the same services as commercial banks.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Types of Financial Institutions</a:t>
            </a:r>
          </a:p>
        </p:txBody>
      </p:sp>
      <p:sp>
        <p:nvSpPr>
          <p:cNvPr id="16390" name="Content Placeholder 2"/>
          <p:cNvSpPr>
            <a:spLocks/>
          </p:cNvSpPr>
          <p:nvPr/>
        </p:nvSpPr>
        <p:spPr bwMode="auto">
          <a:xfrm>
            <a:off x="457200" y="12954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>
                <a:solidFill>
                  <a:schemeClr val="accent2"/>
                </a:solidFill>
              </a:rPr>
              <a:t>Deposit-Type Institutions Cont.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dirty="0">
                <a:solidFill>
                  <a:srgbClr val="006600"/>
                </a:solidFill>
              </a:rPr>
              <a:t>Mutual Savings Banks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Specialize in savings accounts and mortgage loans.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Offer lower interest rates on loans and higher rates on savings accounts (both good for you).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dirty="0">
                <a:solidFill>
                  <a:srgbClr val="006600"/>
                </a:solidFill>
              </a:rPr>
              <a:t>Credit Unions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Credit Union- Nonprofit financial institution that is owned by its members and organized for their benefit.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Most members </a:t>
            </a:r>
            <a:r>
              <a:rPr lang="en-US" sz="2400" dirty="0" smtClean="0"/>
              <a:t>are </a:t>
            </a:r>
            <a:r>
              <a:rPr lang="en-US" sz="2400" dirty="0"/>
              <a:t>part of the same labor union, church, or company.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Offer same services as commercial banks.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Generally offer lower interest rates on loans.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Types of Financial Institutions</a:t>
            </a:r>
          </a:p>
        </p:txBody>
      </p:sp>
      <p:sp>
        <p:nvSpPr>
          <p:cNvPr id="17413" name="Content Placeholder 2"/>
          <p:cNvSpPr>
            <a:spLocks/>
          </p:cNvSpPr>
          <p:nvPr/>
        </p:nvSpPr>
        <p:spPr bwMode="auto">
          <a:xfrm>
            <a:off x="457200" y="12954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>
                <a:solidFill>
                  <a:schemeClr val="accent2"/>
                </a:solidFill>
              </a:rPr>
              <a:t>Nondeposit-Type Institutions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Life Insurance Companies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Provide financial security for dependents.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Some policies offer savings and investment features.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May offer retirement planning.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Investment Companies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Invest you money in stocks, bonds, and other securities.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Manage your mutual funds.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Types of Financial Institutions</a:t>
            </a:r>
          </a:p>
        </p:txBody>
      </p:sp>
      <p:sp>
        <p:nvSpPr>
          <p:cNvPr id="18438" name="Content Placeholder 2"/>
          <p:cNvSpPr>
            <a:spLocks/>
          </p:cNvSpPr>
          <p:nvPr/>
        </p:nvSpPr>
        <p:spPr bwMode="auto">
          <a:xfrm>
            <a:off x="457200" y="12954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>
                <a:solidFill>
                  <a:schemeClr val="accent2"/>
                </a:solidFill>
              </a:rPr>
              <a:t>Nondeposit-Type Institutions Cont.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Finance Companies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Make loans to individuals and small businesses.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Will often provide loans to individuals that have been denied loans elsewhere.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Interest rates on loans from finance companies are higher because the customers are more of a liability.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rgbClr val="006600"/>
                </a:solidFill>
              </a:rPr>
              <a:t>Mortgage Companies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/>
              <a:t>Specialize in loans for buying homes.</a:t>
            </a:r>
          </a:p>
        </p:txBody>
      </p:sp>
      <p:sp>
        <p:nvSpPr>
          <p:cNvPr id="18439" name="Content Placeholder 2"/>
          <p:cNvSpPr txBox="1">
            <a:spLocks/>
          </p:cNvSpPr>
          <p:nvPr/>
        </p:nvSpPr>
        <p:spPr bwMode="auto">
          <a:xfrm>
            <a:off x="228600" y="556260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2400">
                <a:solidFill>
                  <a:srgbClr val="FF0000"/>
                </a:solidFill>
                <a:latin typeface="Calibri" pitchFamily="34" charset="0"/>
              </a:rPr>
              <a:t>	</a:t>
            </a:r>
            <a:r>
              <a:rPr lang="en-US" sz="1600">
                <a:solidFill>
                  <a:srgbClr val="FF0000"/>
                </a:solidFill>
                <a:latin typeface="Calibri" pitchFamily="34" charset="0"/>
              </a:rPr>
              <a:t>Why would individuals use commercial banks more than other types of banking institutions? </a:t>
            </a:r>
            <a:r>
              <a:rPr lang="en-US" sz="1600">
                <a:latin typeface="Calibri" pitchFamily="34" charset="0"/>
              </a:rPr>
              <a:t>They offer more services, such as online banking, and they are available in more locations.</a:t>
            </a:r>
            <a:endParaRPr lang="en-US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200"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Comparing Financial Institutions</a:t>
            </a:r>
          </a:p>
        </p:txBody>
      </p:sp>
      <p:sp>
        <p:nvSpPr>
          <p:cNvPr id="19461" name="Content Placeholder 2"/>
          <p:cNvSpPr>
            <a:spLocks/>
          </p:cNvSpPr>
          <p:nvPr/>
        </p:nvSpPr>
        <p:spPr bwMode="auto">
          <a:xfrm>
            <a:off x="457200" y="12954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Where can you get the highest interest on your savings?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Where can you obtain a checking account with low or no fees to write checks?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Will you be able to borrow money from the </a:t>
            </a:r>
            <a:r>
              <a:rPr lang="en-US" sz="2400" dirty="0" smtClean="0"/>
              <a:t>institution </a:t>
            </a:r>
            <a:r>
              <a:rPr lang="en-US" sz="2400" dirty="0"/>
              <a:t>with a credit card or another type </a:t>
            </a:r>
            <a:r>
              <a:rPr lang="en-US" sz="2400"/>
              <a:t>of </a:t>
            </a:r>
            <a:r>
              <a:rPr lang="en-US" sz="2400" smtClean="0"/>
              <a:t>loan </a:t>
            </a:r>
            <a:r>
              <a:rPr lang="en-US" sz="2400" dirty="0"/>
              <a:t>when you need it?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Do you need an institution that offers free financial advice?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Is the institution FDIC of SAIF insured?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Does the institution have convenient locations?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Does it have online banking services?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Does it have any special banking services that you might need?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923</Words>
  <Application>Microsoft Office PowerPoint</Application>
  <PresentationFormat>On-screen Show (4:3)</PresentationFormat>
  <Paragraphs>107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Personal Finance</vt:lpstr>
      <vt:lpstr>How to Manage Your Cash</vt:lpstr>
      <vt:lpstr>Basic Banking Quiz (pg. 123)</vt:lpstr>
      <vt:lpstr>Types of Financial Services</vt:lpstr>
      <vt:lpstr>Electronic Banking Services</vt:lpstr>
      <vt:lpstr>Slide 6</vt:lpstr>
      <vt:lpstr>Slide 7</vt:lpstr>
      <vt:lpstr>Slide 8</vt:lpstr>
      <vt:lpstr>Slide 9</vt:lpstr>
      <vt:lpstr>Opportunity Costs of Financial Services</vt:lpstr>
      <vt:lpstr>Slide 11</vt:lpstr>
      <vt:lpstr>Slide 12</vt:lpstr>
      <vt:lpstr>Slide 13</vt:lpstr>
      <vt:lpstr>Slide 14</vt:lpstr>
      <vt:lpstr>Slide 15</vt:lpstr>
    </vt:vector>
  </TitlesOfParts>
  <Company>Lancaser City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Finance</dc:title>
  <dc:creator>Dain</dc:creator>
  <cp:lastModifiedBy>Michelsen, Dain</cp:lastModifiedBy>
  <cp:revision>8</cp:revision>
  <dcterms:created xsi:type="dcterms:W3CDTF">2010-09-27T13:05:00Z</dcterms:created>
  <dcterms:modified xsi:type="dcterms:W3CDTF">2011-09-27T11:30:55Z</dcterms:modified>
</cp:coreProperties>
</file>