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80" r:id="rId23"/>
    <p:sldId id="279" r:id="rId24"/>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ＭＳ Ｐゴシック" pitchFamily="-106" charset="-128"/>
        <a:cs typeface="Arial" charset="0"/>
      </a:defRPr>
    </a:lvl1pPr>
    <a:lvl2pPr marL="457200" algn="l" rtl="0" fontAlgn="base">
      <a:spcBef>
        <a:spcPct val="0"/>
      </a:spcBef>
      <a:spcAft>
        <a:spcPct val="0"/>
      </a:spcAft>
      <a:defRPr kern="1200">
        <a:solidFill>
          <a:schemeClr val="tx1"/>
        </a:solidFill>
        <a:latin typeface="Arial" charset="0"/>
        <a:ea typeface="ＭＳ Ｐゴシック" pitchFamily="-106" charset="-128"/>
        <a:cs typeface="Arial" charset="0"/>
      </a:defRPr>
    </a:lvl2pPr>
    <a:lvl3pPr marL="914400" algn="l" rtl="0" fontAlgn="base">
      <a:spcBef>
        <a:spcPct val="0"/>
      </a:spcBef>
      <a:spcAft>
        <a:spcPct val="0"/>
      </a:spcAft>
      <a:defRPr kern="1200">
        <a:solidFill>
          <a:schemeClr val="tx1"/>
        </a:solidFill>
        <a:latin typeface="Arial" charset="0"/>
        <a:ea typeface="ＭＳ Ｐゴシック" pitchFamily="-106" charset="-128"/>
        <a:cs typeface="Arial" charset="0"/>
      </a:defRPr>
    </a:lvl3pPr>
    <a:lvl4pPr marL="1371600" algn="l" rtl="0" fontAlgn="base">
      <a:spcBef>
        <a:spcPct val="0"/>
      </a:spcBef>
      <a:spcAft>
        <a:spcPct val="0"/>
      </a:spcAft>
      <a:defRPr kern="1200">
        <a:solidFill>
          <a:schemeClr val="tx1"/>
        </a:solidFill>
        <a:latin typeface="Arial" charset="0"/>
        <a:ea typeface="ＭＳ Ｐゴシック" pitchFamily="-106" charset="-128"/>
        <a:cs typeface="Arial" charset="0"/>
      </a:defRPr>
    </a:lvl4pPr>
    <a:lvl5pPr marL="1828800" algn="l" rtl="0" fontAlgn="base">
      <a:spcBef>
        <a:spcPct val="0"/>
      </a:spcBef>
      <a:spcAft>
        <a:spcPct val="0"/>
      </a:spcAft>
      <a:defRPr kern="1200">
        <a:solidFill>
          <a:schemeClr val="tx1"/>
        </a:solidFill>
        <a:latin typeface="Arial" charset="0"/>
        <a:ea typeface="ＭＳ Ｐゴシック" pitchFamily="-106" charset="-128"/>
        <a:cs typeface="Arial" charset="0"/>
      </a:defRPr>
    </a:lvl5pPr>
    <a:lvl6pPr marL="2286000" algn="l" defTabSz="914400" rtl="0" eaLnBrk="1" latinLnBrk="0" hangingPunct="1">
      <a:defRPr kern="1200">
        <a:solidFill>
          <a:schemeClr val="tx1"/>
        </a:solidFill>
        <a:latin typeface="Arial" charset="0"/>
        <a:ea typeface="ＭＳ Ｐゴシック" pitchFamily="-106" charset="-128"/>
        <a:cs typeface="Arial" charset="0"/>
      </a:defRPr>
    </a:lvl6pPr>
    <a:lvl7pPr marL="2743200" algn="l" defTabSz="914400" rtl="0" eaLnBrk="1" latinLnBrk="0" hangingPunct="1">
      <a:defRPr kern="1200">
        <a:solidFill>
          <a:schemeClr val="tx1"/>
        </a:solidFill>
        <a:latin typeface="Arial" charset="0"/>
        <a:ea typeface="ＭＳ Ｐゴシック" pitchFamily="-106" charset="-128"/>
        <a:cs typeface="Arial" charset="0"/>
      </a:defRPr>
    </a:lvl7pPr>
    <a:lvl8pPr marL="3200400" algn="l" defTabSz="914400" rtl="0" eaLnBrk="1" latinLnBrk="0" hangingPunct="1">
      <a:defRPr kern="1200">
        <a:solidFill>
          <a:schemeClr val="tx1"/>
        </a:solidFill>
        <a:latin typeface="Arial" charset="0"/>
        <a:ea typeface="ＭＳ Ｐゴシック" pitchFamily="-106" charset="-128"/>
        <a:cs typeface="Arial" charset="0"/>
      </a:defRPr>
    </a:lvl8pPr>
    <a:lvl9pPr marL="3657600" algn="l" defTabSz="914400" rtl="0" eaLnBrk="1" latinLnBrk="0" hangingPunct="1">
      <a:defRPr kern="1200">
        <a:solidFill>
          <a:schemeClr val="tx1"/>
        </a:solidFill>
        <a:latin typeface="Arial" charset="0"/>
        <a:ea typeface="ＭＳ Ｐゴシック" pitchFamily="-106" charset="-128"/>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ADDD"/>
    <a:srgbClr val="80AED0"/>
    <a:srgbClr val="80AEE6"/>
    <a:srgbClr val="80AEE0"/>
    <a:srgbClr val="80AEEA"/>
    <a:srgbClr val="00B0E6"/>
    <a:srgbClr val="00B0ED"/>
    <a:srgbClr val="80AED5"/>
    <a:srgbClr val="013E7F"/>
    <a:srgbClr val="7EAE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8" autoAdjust="0"/>
    <p:restoredTop sz="98647" autoAdjust="0"/>
  </p:normalViewPr>
  <p:slideViewPr>
    <p:cSldViewPr>
      <p:cViewPr varScale="1">
        <p:scale>
          <a:sx n="69" d="100"/>
          <a:sy n="69" d="100"/>
        </p:scale>
        <p:origin x="-749"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100" d="100"/>
          <a:sy n="100" d="100"/>
        </p:scale>
        <p:origin x="2466"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eaLnBrk="0" hangingPunct="0">
              <a:defRPr sz="1200">
                <a:ea typeface="ＭＳ Ｐゴシック" pitchFamily="-111" charset="-128"/>
                <a:cs typeface="+mn-cs"/>
              </a:defRPr>
            </a:lvl1pPr>
          </a:lstStyle>
          <a:p>
            <a:pPr>
              <a:defRPr/>
            </a:pPr>
            <a:endParaRPr lang="en-US" dirty="0"/>
          </a:p>
        </p:txBody>
      </p:sp>
      <p:sp>
        <p:nvSpPr>
          <p:cNvPr id="27651" name="Rectangle 3"/>
          <p:cNvSpPr>
            <a:spLocks noGrp="1" noChangeArrowheads="1"/>
          </p:cNvSpPr>
          <p:nvPr>
            <p:ph type="dt" sz="quarter" idx="1"/>
          </p:nvPr>
        </p:nvSpPr>
        <p:spPr bwMode="auto">
          <a:xfrm>
            <a:off x="3970938"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eaLnBrk="0" hangingPunct="0">
              <a:defRPr sz="1200">
                <a:ea typeface="ＭＳ Ｐゴシック" pitchFamily="-111" charset="-128"/>
                <a:cs typeface="+mn-cs"/>
              </a:defRPr>
            </a:lvl1pPr>
          </a:lstStyle>
          <a:p>
            <a:pPr>
              <a:defRPr/>
            </a:pPr>
            <a:fld id="{AFB4EF5A-3E85-4D21-B912-F7DBD40365C8}" type="datetime1">
              <a:rPr lang="en-US"/>
              <a:pPr>
                <a:defRPr/>
              </a:pPr>
              <a:t>11/8/2016</a:t>
            </a:fld>
            <a:endParaRPr lang="en-US" dirty="0"/>
          </a:p>
        </p:txBody>
      </p:sp>
      <p:sp>
        <p:nvSpPr>
          <p:cNvPr id="27652" name="Rectangle 4"/>
          <p:cNvSpPr>
            <a:spLocks noGrp="1" noChangeArrowheads="1"/>
          </p:cNvSpPr>
          <p:nvPr>
            <p:ph type="ftr" sz="quarter" idx="2"/>
          </p:nvPr>
        </p:nvSpPr>
        <p:spPr bwMode="auto">
          <a:xfrm>
            <a:off x="0"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eaLnBrk="0" hangingPunct="0">
              <a:defRPr sz="1200">
                <a:ea typeface="ＭＳ Ｐゴシック" pitchFamily="-111" charset="-128"/>
                <a:cs typeface="+mn-cs"/>
              </a:defRPr>
            </a:lvl1pPr>
          </a:lstStyle>
          <a:p>
            <a:pPr>
              <a:defRPr/>
            </a:pPr>
            <a:endParaRPr lang="en-US" dirty="0"/>
          </a:p>
        </p:txBody>
      </p:sp>
      <p:sp>
        <p:nvSpPr>
          <p:cNvPr id="27653" name="Rectangle 5"/>
          <p:cNvSpPr>
            <a:spLocks noGrp="1" noChangeArrowheads="1"/>
          </p:cNvSpPr>
          <p:nvPr>
            <p:ph type="sldNum" sz="quarter" idx="3"/>
          </p:nvPr>
        </p:nvSpPr>
        <p:spPr bwMode="auto">
          <a:xfrm>
            <a:off x="3970938"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eaLnBrk="0" hangingPunct="0">
              <a:defRPr sz="1200">
                <a:ea typeface="ＭＳ Ｐゴシック" pitchFamily="-111" charset="-128"/>
                <a:cs typeface="+mn-cs"/>
              </a:defRPr>
            </a:lvl1pPr>
          </a:lstStyle>
          <a:p>
            <a:pPr>
              <a:defRPr/>
            </a:pPr>
            <a:fld id="{A07F27FA-8F11-4222-9CF1-8562D74EE338}" type="slidenum">
              <a:rPr lang="en-US"/>
              <a:pPr>
                <a:defRPr/>
              </a:pPr>
              <a:t>‹#›</a:t>
            </a:fld>
            <a:endParaRPr lang="en-US" dirty="0"/>
          </a:p>
        </p:txBody>
      </p:sp>
    </p:spTree>
    <p:extLst>
      <p:ext uri="{BB962C8B-B14F-4D97-AF65-F5344CB8AC3E}">
        <p14:creationId xmlns:p14="http://schemas.microsoft.com/office/powerpoint/2010/main" val="40070904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ADF6D97-B4F4-4FC9-80FB-0A782C57BE63}" type="datetimeFigureOut">
              <a:rPr lang="en-US" smtClean="0"/>
              <a:t>11/8/2016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93C8DCC-A699-4726-B387-DEE03FDAAF64}" type="slidenum">
              <a:rPr lang="en-US" smtClean="0"/>
              <a:t>‹#›</a:t>
            </a:fld>
            <a:endParaRPr lang="en-US" dirty="0"/>
          </a:p>
        </p:txBody>
      </p:sp>
    </p:spTree>
    <p:extLst>
      <p:ext uri="{BB962C8B-B14F-4D97-AF65-F5344CB8AC3E}">
        <p14:creationId xmlns:p14="http://schemas.microsoft.com/office/powerpoint/2010/main" val="3340800805"/>
      </p:ext>
    </p:extLst>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fld id="{F93C8DCC-A699-4726-B387-DEE03FDAAF64}" type="slidenum">
              <a:rPr lang="en-US" smtClean="0"/>
              <a:t>1</a:t>
            </a:fld>
            <a:endParaRPr lang="en-US" dirty="0"/>
          </a:p>
        </p:txBody>
      </p:sp>
    </p:spTree>
    <p:extLst>
      <p:ext uri="{BB962C8B-B14F-4D97-AF65-F5344CB8AC3E}">
        <p14:creationId xmlns:p14="http://schemas.microsoft.com/office/powerpoint/2010/main" val="3887270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C8DCC-A699-4726-B387-DEE03FDAAF64}" type="slidenum">
              <a:rPr lang="en-US" smtClean="0"/>
              <a:t>2</a:t>
            </a:fld>
            <a:endParaRPr lang="en-US" dirty="0"/>
          </a:p>
        </p:txBody>
      </p:sp>
    </p:spTree>
    <p:extLst>
      <p:ext uri="{BB962C8B-B14F-4D97-AF65-F5344CB8AC3E}">
        <p14:creationId xmlns:p14="http://schemas.microsoft.com/office/powerpoint/2010/main" val="2056604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fld id="{F93C8DCC-A699-4726-B387-DEE03FDAAF64}" type="slidenum">
              <a:rPr lang="en-US" smtClean="0"/>
              <a:t>3</a:t>
            </a:fld>
            <a:endParaRPr lang="en-US" dirty="0"/>
          </a:p>
        </p:txBody>
      </p:sp>
    </p:spTree>
    <p:extLst>
      <p:ext uri="{BB962C8B-B14F-4D97-AF65-F5344CB8AC3E}">
        <p14:creationId xmlns:p14="http://schemas.microsoft.com/office/powerpoint/2010/main" val="687058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C8DCC-A699-4726-B387-DEE03FDAAF64}" type="slidenum">
              <a:rPr lang="en-US" smtClean="0"/>
              <a:t>4</a:t>
            </a:fld>
            <a:endParaRPr lang="en-US" dirty="0"/>
          </a:p>
        </p:txBody>
      </p:sp>
    </p:spTree>
    <p:extLst>
      <p:ext uri="{BB962C8B-B14F-4D97-AF65-F5344CB8AC3E}">
        <p14:creationId xmlns:p14="http://schemas.microsoft.com/office/powerpoint/2010/main" val="1083683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10"/>
          </p:nvPr>
        </p:nvSpPr>
        <p:spPr/>
        <p:txBody>
          <a:bodyPr/>
          <a:lstStyle/>
          <a:p>
            <a:fld id="{F93C8DCC-A699-4726-B387-DEE03FDAAF64}" type="slidenum">
              <a:rPr lang="en-US" smtClean="0"/>
              <a:t>5</a:t>
            </a:fld>
            <a:endParaRPr lang="en-US" dirty="0"/>
          </a:p>
        </p:txBody>
      </p:sp>
    </p:spTree>
    <p:extLst>
      <p:ext uri="{BB962C8B-B14F-4D97-AF65-F5344CB8AC3E}">
        <p14:creationId xmlns:p14="http://schemas.microsoft.com/office/powerpoint/2010/main" val="2773178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fld id="{F93C8DCC-A699-4726-B387-DEE03FDAAF64}" type="slidenum">
              <a:rPr lang="en-US" smtClean="0"/>
              <a:t>6</a:t>
            </a:fld>
            <a:endParaRPr lang="en-US" dirty="0"/>
          </a:p>
        </p:txBody>
      </p:sp>
    </p:spTree>
    <p:extLst>
      <p:ext uri="{BB962C8B-B14F-4D97-AF65-F5344CB8AC3E}">
        <p14:creationId xmlns:p14="http://schemas.microsoft.com/office/powerpoint/2010/main" val="3459113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fld id="{F93C8DCC-A699-4726-B387-DEE03FDAAF64}" type="slidenum">
              <a:rPr lang="en-US" smtClean="0"/>
              <a:t>7</a:t>
            </a:fld>
            <a:endParaRPr lang="en-US" dirty="0"/>
          </a:p>
        </p:txBody>
      </p:sp>
    </p:spTree>
    <p:extLst>
      <p:ext uri="{BB962C8B-B14F-4D97-AF65-F5344CB8AC3E}">
        <p14:creationId xmlns:p14="http://schemas.microsoft.com/office/powerpoint/2010/main" val="736364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smtClean="0"/>
          </a:p>
        </p:txBody>
      </p:sp>
      <p:sp>
        <p:nvSpPr>
          <p:cNvPr id="4" name="Slide Number Placeholder 3"/>
          <p:cNvSpPr>
            <a:spLocks noGrp="1"/>
          </p:cNvSpPr>
          <p:nvPr>
            <p:ph type="sldNum" sz="quarter" idx="10"/>
          </p:nvPr>
        </p:nvSpPr>
        <p:spPr/>
        <p:txBody>
          <a:bodyPr/>
          <a:lstStyle/>
          <a:p>
            <a:fld id="{F93C8DCC-A699-4726-B387-DEE03FDAAF64}" type="slidenum">
              <a:rPr lang="en-US" smtClean="0"/>
              <a:t>8</a:t>
            </a:fld>
            <a:endParaRPr lang="en-US" dirty="0"/>
          </a:p>
        </p:txBody>
      </p:sp>
    </p:spTree>
    <p:extLst>
      <p:ext uri="{BB962C8B-B14F-4D97-AF65-F5344CB8AC3E}">
        <p14:creationId xmlns:p14="http://schemas.microsoft.com/office/powerpoint/2010/main" val="1683172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C8DCC-A699-4726-B387-DEE03FDAAF64}" type="slidenum">
              <a:rPr lang="en-US" smtClean="0"/>
              <a:t>9</a:t>
            </a:fld>
            <a:endParaRPr lang="en-US" dirty="0"/>
          </a:p>
        </p:txBody>
      </p:sp>
    </p:spTree>
    <p:extLst>
      <p:ext uri="{BB962C8B-B14F-4D97-AF65-F5344CB8AC3E}">
        <p14:creationId xmlns:p14="http://schemas.microsoft.com/office/powerpoint/2010/main" val="2365699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p>
        </p:txBody>
      </p:sp>
      <p:sp>
        <p:nvSpPr>
          <p:cNvPr id="4" name="Slide Number Placeholder 3"/>
          <p:cNvSpPr>
            <a:spLocks noGrp="1"/>
          </p:cNvSpPr>
          <p:nvPr>
            <p:ph type="sldNum" sz="quarter" idx="10"/>
          </p:nvPr>
        </p:nvSpPr>
        <p:spPr/>
        <p:txBody>
          <a:bodyPr/>
          <a:lstStyle/>
          <a:p>
            <a:fld id="{F93C8DCC-A699-4726-B387-DEE03FDAAF64}" type="slidenum">
              <a:rPr lang="en-US" smtClean="0"/>
              <a:t>10</a:t>
            </a:fld>
            <a:endParaRPr lang="en-US" dirty="0"/>
          </a:p>
        </p:txBody>
      </p:sp>
    </p:spTree>
    <p:extLst>
      <p:ext uri="{BB962C8B-B14F-4D97-AF65-F5344CB8AC3E}">
        <p14:creationId xmlns:p14="http://schemas.microsoft.com/office/powerpoint/2010/main" val="3237934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fld id="{F93C8DCC-A699-4726-B387-DEE03FDAAF64}" type="slidenum">
              <a:rPr lang="en-US" smtClean="0"/>
              <a:t>11</a:t>
            </a:fld>
            <a:endParaRPr lang="en-US" dirty="0"/>
          </a:p>
        </p:txBody>
      </p:sp>
    </p:spTree>
    <p:extLst>
      <p:ext uri="{BB962C8B-B14F-4D97-AF65-F5344CB8AC3E}">
        <p14:creationId xmlns:p14="http://schemas.microsoft.com/office/powerpoint/2010/main" val="674950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fld id="{F93C8DCC-A699-4726-B387-DEE03FDAAF64}" type="slidenum">
              <a:rPr lang="en-US" smtClean="0"/>
              <a:t>12</a:t>
            </a:fld>
            <a:endParaRPr lang="en-US" dirty="0"/>
          </a:p>
        </p:txBody>
      </p:sp>
    </p:spTree>
    <p:extLst>
      <p:ext uri="{BB962C8B-B14F-4D97-AF65-F5344CB8AC3E}">
        <p14:creationId xmlns:p14="http://schemas.microsoft.com/office/powerpoint/2010/main" val="3142350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10"/>
          </p:nvPr>
        </p:nvSpPr>
        <p:spPr/>
        <p:txBody>
          <a:bodyPr/>
          <a:lstStyle/>
          <a:p>
            <a:fld id="{F93C8DCC-A699-4726-B387-DEE03FDAAF64}" type="slidenum">
              <a:rPr lang="en-US" smtClean="0"/>
              <a:t>13</a:t>
            </a:fld>
            <a:endParaRPr lang="en-US" dirty="0"/>
          </a:p>
        </p:txBody>
      </p:sp>
    </p:spTree>
    <p:extLst>
      <p:ext uri="{BB962C8B-B14F-4D97-AF65-F5344CB8AC3E}">
        <p14:creationId xmlns:p14="http://schemas.microsoft.com/office/powerpoint/2010/main" val="1324196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fld id="{F93C8DCC-A699-4726-B387-DEE03FDAAF64}" type="slidenum">
              <a:rPr lang="en-US" smtClean="0"/>
              <a:t>14</a:t>
            </a:fld>
            <a:endParaRPr lang="en-US" dirty="0"/>
          </a:p>
        </p:txBody>
      </p:sp>
    </p:spTree>
    <p:extLst>
      <p:ext uri="{BB962C8B-B14F-4D97-AF65-F5344CB8AC3E}">
        <p14:creationId xmlns:p14="http://schemas.microsoft.com/office/powerpoint/2010/main" val="39999721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fld id="{F93C8DCC-A699-4726-B387-DEE03FDAAF64}" type="slidenum">
              <a:rPr lang="en-US" smtClean="0"/>
              <a:t>15</a:t>
            </a:fld>
            <a:endParaRPr lang="en-US" dirty="0"/>
          </a:p>
        </p:txBody>
      </p:sp>
    </p:spTree>
    <p:extLst>
      <p:ext uri="{BB962C8B-B14F-4D97-AF65-F5344CB8AC3E}">
        <p14:creationId xmlns:p14="http://schemas.microsoft.com/office/powerpoint/2010/main" val="1976444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C8DCC-A699-4726-B387-DEE03FDAAF64}" type="slidenum">
              <a:rPr lang="en-US" smtClean="0"/>
              <a:t>16</a:t>
            </a:fld>
            <a:endParaRPr lang="en-US" dirty="0"/>
          </a:p>
        </p:txBody>
      </p:sp>
    </p:spTree>
    <p:extLst>
      <p:ext uri="{BB962C8B-B14F-4D97-AF65-F5344CB8AC3E}">
        <p14:creationId xmlns:p14="http://schemas.microsoft.com/office/powerpoint/2010/main" val="3156439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C8DCC-A699-4726-B387-DEE03FDAAF64}" type="slidenum">
              <a:rPr lang="en-US" smtClean="0"/>
              <a:t>17</a:t>
            </a:fld>
            <a:endParaRPr lang="en-US" dirty="0"/>
          </a:p>
        </p:txBody>
      </p:sp>
    </p:spTree>
    <p:extLst>
      <p:ext uri="{BB962C8B-B14F-4D97-AF65-F5344CB8AC3E}">
        <p14:creationId xmlns:p14="http://schemas.microsoft.com/office/powerpoint/2010/main" val="1761132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C8DCC-A699-4726-B387-DEE03FDAAF64}" type="slidenum">
              <a:rPr lang="en-US" smtClean="0"/>
              <a:t>18</a:t>
            </a:fld>
            <a:endParaRPr lang="en-US" dirty="0"/>
          </a:p>
        </p:txBody>
      </p:sp>
    </p:spTree>
    <p:extLst>
      <p:ext uri="{BB962C8B-B14F-4D97-AF65-F5344CB8AC3E}">
        <p14:creationId xmlns:p14="http://schemas.microsoft.com/office/powerpoint/2010/main" val="4965778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C8DCC-A699-4726-B387-DEE03FDAAF64}" type="slidenum">
              <a:rPr lang="en-US" smtClean="0"/>
              <a:t>19</a:t>
            </a:fld>
            <a:endParaRPr lang="en-US" dirty="0"/>
          </a:p>
        </p:txBody>
      </p:sp>
    </p:spTree>
    <p:extLst>
      <p:ext uri="{BB962C8B-B14F-4D97-AF65-F5344CB8AC3E}">
        <p14:creationId xmlns:p14="http://schemas.microsoft.com/office/powerpoint/2010/main" val="281415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C8DCC-A699-4726-B387-DEE03FDAAF64}" type="slidenum">
              <a:rPr lang="en-US" smtClean="0"/>
              <a:t>20</a:t>
            </a:fld>
            <a:endParaRPr lang="en-US" dirty="0"/>
          </a:p>
        </p:txBody>
      </p:sp>
    </p:spTree>
    <p:extLst>
      <p:ext uri="{BB962C8B-B14F-4D97-AF65-F5344CB8AC3E}">
        <p14:creationId xmlns:p14="http://schemas.microsoft.com/office/powerpoint/2010/main" val="18022373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C8DCC-A699-4726-B387-DEE03FDAAF64}" type="slidenum">
              <a:rPr lang="en-US" smtClean="0"/>
              <a:t>21</a:t>
            </a:fld>
            <a:endParaRPr lang="en-US" dirty="0"/>
          </a:p>
        </p:txBody>
      </p:sp>
    </p:spTree>
    <p:extLst>
      <p:ext uri="{BB962C8B-B14F-4D97-AF65-F5344CB8AC3E}">
        <p14:creationId xmlns:p14="http://schemas.microsoft.com/office/powerpoint/2010/main" val="3529696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C8DCC-A699-4726-B387-DEE03FDAAF64}" type="slidenum">
              <a:rPr lang="en-US" smtClean="0"/>
              <a:t>22</a:t>
            </a:fld>
            <a:endParaRPr lang="en-US" dirty="0"/>
          </a:p>
        </p:txBody>
      </p:sp>
    </p:spTree>
    <p:extLst>
      <p:ext uri="{BB962C8B-B14F-4D97-AF65-F5344CB8AC3E}">
        <p14:creationId xmlns:p14="http://schemas.microsoft.com/office/powerpoint/2010/main" val="8930863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C8DCC-A699-4726-B387-DEE03FDAAF64}" type="slidenum">
              <a:rPr lang="en-US" smtClean="0"/>
              <a:t>23</a:t>
            </a:fld>
            <a:endParaRPr lang="en-US" dirty="0"/>
          </a:p>
        </p:txBody>
      </p:sp>
    </p:spTree>
    <p:extLst>
      <p:ext uri="{BB962C8B-B14F-4D97-AF65-F5344CB8AC3E}">
        <p14:creationId xmlns:p14="http://schemas.microsoft.com/office/powerpoint/2010/main" val="4164779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2"/>
          </p:nvPr>
        </p:nvSpPr>
        <p:spPr bwMode="auto">
          <a:xfrm>
            <a:off x="457200" y="640080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100">
                <a:ea typeface="ＭＳ Ｐゴシック" pitchFamily="-111" charset="-128"/>
                <a:cs typeface="+mn-cs"/>
              </a:defRPr>
            </a:lvl1pPr>
          </a:lstStyle>
          <a:p>
            <a:pPr>
              <a:defRPr/>
            </a:pPr>
            <a:fld id="{1EFB6826-B3ED-4798-B521-4B5857165F20}" type="datetime1">
              <a:rPr lang="en-US" smtClean="0"/>
              <a:t>11/8/2016</a:t>
            </a:fld>
            <a:endParaRPr lang="en-US" dirty="0"/>
          </a:p>
        </p:txBody>
      </p:sp>
      <p:sp>
        <p:nvSpPr>
          <p:cNvPr id="5" name="Slide Number Placeholder 5"/>
          <p:cNvSpPr>
            <a:spLocks noGrp="1"/>
          </p:cNvSpPr>
          <p:nvPr>
            <p:ph type="sldNum" sz="quarter" idx="4"/>
          </p:nvPr>
        </p:nvSpPr>
        <p:spPr>
          <a:xfrm>
            <a:off x="3505200" y="6400800"/>
            <a:ext cx="2133600" cy="244475"/>
          </a:xfrm>
          <a:prstGeom prst="rect">
            <a:avLst/>
          </a:prstGeom>
        </p:spPr>
        <p:txBody>
          <a:bodyPr vert="horz" wrap="square" lIns="91440" tIns="45720" rIns="91440" bIns="45720" numCol="1" anchor="t" anchorCtr="0" compatLnSpc="1">
            <a:prstTxWarp prst="textNoShape">
              <a:avLst/>
            </a:prstTxWarp>
          </a:bodyPr>
          <a:lstStyle>
            <a:lvl1pPr algn="ctr">
              <a:defRPr sz="1100">
                <a:ea typeface="ＭＳ Ｐゴシック" pitchFamily="-111" charset="-128"/>
                <a:cs typeface="+mn-cs"/>
              </a:defRPr>
            </a:lvl1pPr>
          </a:lstStyle>
          <a:p>
            <a:pPr>
              <a:defRPr/>
            </a:pPr>
            <a:fld id="{70265E95-77F9-457A-9EE3-4D9004F83F9A}" type="slidenum">
              <a:rPr lang="en-US" smtClean="0"/>
              <a:pPr>
                <a:defRPr/>
              </a:pPr>
              <a:t>‹#›</a:t>
            </a:fld>
            <a:endParaRPr lang="en-US" dirty="0"/>
          </a:p>
        </p:txBody>
      </p:sp>
    </p:spTree>
    <p:extLst>
      <p:ext uri="{BB962C8B-B14F-4D97-AF65-F5344CB8AC3E}">
        <p14:creationId xmlns:p14="http://schemas.microsoft.com/office/powerpoint/2010/main" val="266800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685800" y="304800"/>
            <a:ext cx="8001000" cy="457200"/>
          </a:xfrm>
          <a:prstGeom prst="rect">
            <a:avLst/>
          </a:prstGeom>
        </p:spPr>
        <p:txBody>
          <a:bodyPr/>
          <a:lstStyle>
            <a:lvl1pPr algn="l">
              <a:defRPr sz="2800">
                <a:solidFill>
                  <a:schemeClr val="bg1"/>
                </a:solidFill>
              </a:defRPr>
            </a:lvl1pPr>
          </a:lstStyle>
          <a:p>
            <a:r>
              <a:rPr lang="en-US" smtClean="0"/>
              <a:t>Click to edit Master title style</a:t>
            </a:r>
            <a:endParaRPr lang="en-US" dirty="0"/>
          </a:p>
        </p:txBody>
      </p:sp>
      <p:sp>
        <p:nvSpPr>
          <p:cNvPr id="8" name="Content Placeholder 7"/>
          <p:cNvSpPr>
            <a:spLocks noGrp="1"/>
          </p:cNvSpPr>
          <p:nvPr>
            <p:ph sz="quarter" idx="13"/>
          </p:nvPr>
        </p:nvSpPr>
        <p:spPr>
          <a:xfrm>
            <a:off x="762000" y="1066800"/>
            <a:ext cx="7543800" cy="4800600"/>
          </a:xfrm>
          <a:prstGeom prst="rect">
            <a:avLst/>
          </a:prstGeom>
        </p:spPr>
        <p:txBody>
          <a:bodyPr/>
          <a:lstStyle>
            <a:lvl1pPr>
              <a:buClrTx/>
              <a:defRPr sz="2400"/>
            </a:lvl1pPr>
            <a:lvl2pPr>
              <a:buClrTx/>
              <a:defRPr sz="2000"/>
            </a:lvl2pPr>
            <a:lvl3pPr>
              <a:buClrTx/>
              <a:defRPr sz="1800"/>
            </a:lvl3pPr>
            <a:lvl4pPr>
              <a:buClrTx/>
              <a:defRPr sz="1600"/>
            </a:lvl4pPr>
            <a:lvl5pPr>
              <a:buClrTx/>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1" name="Rectangle 4"/>
          <p:cNvSpPr>
            <a:spLocks noGrp="1" noChangeArrowheads="1"/>
          </p:cNvSpPr>
          <p:nvPr>
            <p:ph type="dt" sz="half" idx="2"/>
          </p:nvPr>
        </p:nvSpPr>
        <p:spPr bwMode="auto">
          <a:xfrm>
            <a:off x="457200" y="640080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100">
                <a:ea typeface="ＭＳ Ｐゴシック" pitchFamily="-111" charset="-128"/>
                <a:cs typeface="+mn-cs"/>
              </a:defRPr>
            </a:lvl1pPr>
          </a:lstStyle>
          <a:p>
            <a:pPr>
              <a:defRPr/>
            </a:pPr>
            <a:fld id="{19016256-A15E-472F-A44B-6D4C4106F6AD}" type="datetime1">
              <a:rPr lang="en-US" smtClean="0"/>
              <a:t>11/8/2016</a:t>
            </a:fld>
            <a:endParaRPr lang="en-US" dirty="0"/>
          </a:p>
        </p:txBody>
      </p:sp>
      <p:sp>
        <p:nvSpPr>
          <p:cNvPr id="12" name="Slide Number Placeholder 5"/>
          <p:cNvSpPr>
            <a:spLocks noGrp="1"/>
          </p:cNvSpPr>
          <p:nvPr>
            <p:ph type="sldNum" sz="quarter" idx="4"/>
          </p:nvPr>
        </p:nvSpPr>
        <p:spPr>
          <a:xfrm>
            <a:off x="3505200" y="6400800"/>
            <a:ext cx="2133600" cy="244475"/>
          </a:xfrm>
          <a:prstGeom prst="rect">
            <a:avLst/>
          </a:prstGeom>
        </p:spPr>
        <p:txBody>
          <a:bodyPr vert="horz" wrap="square" lIns="91440" tIns="45720" rIns="91440" bIns="45720" numCol="1" anchor="t" anchorCtr="0" compatLnSpc="1">
            <a:prstTxWarp prst="textNoShape">
              <a:avLst/>
            </a:prstTxWarp>
          </a:bodyPr>
          <a:lstStyle>
            <a:lvl1pPr algn="ctr">
              <a:defRPr sz="1100">
                <a:ea typeface="ＭＳ Ｐゴシック" pitchFamily="-111" charset="-128"/>
                <a:cs typeface="+mn-cs"/>
              </a:defRPr>
            </a:lvl1pPr>
          </a:lstStyle>
          <a:p>
            <a:pPr>
              <a:defRPr/>
            </a:pPr>
            <a:fld id="{70265E95-77F9-457A-9EE3-4D9004F83F9A}" type="slidenum">
              <a:rPr lang="en-US" smtClean="0"/>
              <a:pPr>
                <a:defRPr/>
              </a:pPr>
              <a:t>‹#›</a:t>
            </a:fld>
            <a:endParaRPr lang="en-US" dirty="0"/>
          </a:p>
        </p:txBody>
      </p:sp>
    </p:spTree>
    <p:extLst>
      <p:ext uri="{BB962C8B-B14F-4D97-AF65-F5344CB8AC3E}">
        <p14:creationId xmlns:p14="http://schemas.microsoft.com/office/powerpoint/2010/main" val="1535395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43001"/>
            <a:ext cx="4038600" cy="4800600"/>
          </a:xfrm>
          <a:prstGeom prst="rect">
            <a:avLst/>
          </a:prstGeom>
        </p:spPr>
        <p:txBody>
          <a:bodyPr/>
          <a:lstStyle>
            <a:lvl1pPr>
              <a:buClrTx/>
              <a:defRPr sz="2000"/>
            </a:lvl1pPr>
            <a:lvl2pPr>
              <a:buClrTx/>
              <a:defRPr sz="1800"/>
            </a:lvl2pPr>
            <a:lvl3pPr>
              <a:buClrTx/>
              <a:defRPr sz="1600"/>
            </a:lvl3pPr>
            <a:lvl4pPr>
              <a:buClrTx/>
              <a:defRPr sz="14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648200" y="1143001"/>
            <a:ext cx="4038600" cy="4800600"/>
          </a:xfrm>
          <a:prstGeom prst="rect">
            <a:avLst/>
          </a:prstGeom>
        </p:spPr>
        <p:txBody>
          <a:bodyPr/>
          <a:lstStyle>
            <a:lvl1pPr>
              <a:buClrTx/>
              <a:defRPr sz="2000"/>
            </a:lvl1pPr>
            <a:lvl2pPr>
              <a:buClrTx/>
              <a:defRPr sz="1800"/>
            </a:lvl2pPr>
            <a:lvl3pPr>
              <a:buClrTx/>
              <a:defRPr sz="1600"/>
            </a:lvl3pPr>
            <a:lvl4pPr>
              <a:buClrTx/>
              <a:defRPr sz="14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Title 1"/>
          <p:cNvSpPr>
            <a:spLocks noGrp="1"/>
          </p:cNvSpPr>
          <p:nvPr>
            <p:ph type="title"/>
          </p:nvPr>
        </p:nvSpPr>
        <p:spPr bwMode="white">
          <a:xfrm>
            <a:off x="685800" y="304800"/>
            <a:ext cx="8001000" cy="457200"/>
          </a:xfrm>
          <a:prstGeom prst="rect">
            <a:avLst/>
          </a:prstGeom>
        </p:spPr>
        <p:txBody>
          <a:bodyPr/>
          <a:lstStyle>
            <a:lvl1pPr algn="l">
              <a:defRPr sz="2800">
                <a:solidFill>
                  <a:schemeClr val="bg1"/>
                </a:solidFill>
              </a:defRPr>
            </a:lvl1pPr>
          </a:lstStyle>
          <a:p>
            <a:r>
              <a:rPr lang="en-US" smtClean="0"/>
              <a:t>Click to edit Master title style</a:t>
            </a:r>
            <a:endParaRPr lang="en-US" dirty="0"/>
          </a:p>
        </p:txBody>
      </p:sp>
      <p:sp>
        <p:nvSpPr>
          <p:cNvPr id="9" name="Rectangle 4"/>
          <p:cNvSpPr>
            <a:spLocks noGrp="1" noChangeArrowheads="1"/>
          </p:cNvSpPr>
          <p:nvPr>
            <p:ph type="dt" sz="half" idx="10"/>
          </p:nvPr>
        </p:nvSpPr>
        <p:spPr bwMode="auto">
          <a:xfrm>
            <a:off x="457200" y="640080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100">
                <a:ea typeface="ＭＳ Ｐゴシック" pitchFamily="-111" charset="-128"/>
                <a:cs typeface="+mn-cs"/>
              </a:defRPr>
            </a:lvl1pPr>
          </a:lstStyle>
          <a:p>
            <a:pPr>
              <a:defRPr/>
            </a:pPr>
            <a:fld id="{6908C381-0B50-4C5E-ABC8-46BD068596A9}" type="datetime1">
              <a:rPr lang="en-US" smtClean="0"/>
              <a:t>11/8/2016</a:t>
            </a:fld>
            <a:endParaRPr lang="en-US" dirty="0"/>
          </a:p>
        </p:txBody>
      </p:sp>
      <p:sp>
        <p:nvSpPr>
          <p:cNvPr id="10" name="Slide Number Placeholder 5"/>
          <p:cNvSpPr>
            <a:spLocks noGrp="1"/>
          </p:cNvSpPr>
          <p:nvPr>
            <p:ph type="sldNum" sz="quarter" idx="4"/>
          </p:nvPr>
        </p:nvSpPr>
        <p:spPr>
          <a:xfrm>
            <a:off x="3505200" y="6400800"/>
            <a:ext cx="2133600" cy="244475"/>
          </a:xfrm>
          <a:prstGeom prst="rect">
            <a:avLst/>
          </a:prstGeom>
        </p:spPr>
        <p:txBody>
          <a:bodyPr vert="horz" wrap="square" lIns="91440" tIns="45720" rIns="91440" bIns="45720" numCol="1" anchor="t" anchorCtr="0" compatLnSpc="1">
            <a:prstTxWarp prst="textNoShape">
              <a:avLst/>
            </a:prstTxWarp>
          </a:bodyPr>
          <a:lstStyle>
            <a:lvl1pPr algn="ctr">
              <a:defRPr sz="1100">
                <a:ea typeface="ＭＳ Ｐゴシック" pitchFamily="-111" charset="-128"/>
                <a:cs typeface="+mn-cs"/>
              </a:defRPr>
            </a:lvl1pPr>
          </a:lstStyle>
          <a:p>
            <a:pPr>
              <a:defRPr/>
            </a:pPr>
            <a:fld id="{70265E95-77F9-457A-9EE3-4D9004F83F9A}" type="slidenum">
              <a:rPr lang="en-US" smtClean="0"/>
              <a:pPr>
                <a:defRPr/>
              </a:pPr>
              <a:t>‹#›</a:t>
            </a:fld>
            <a:endParaRPr lang="en-US" dirty="0"/>
          </a:p>
        </p:txBody>
      </p:sp>
    </p:spTree>
    <p:extLst>
      <p:ext uri="{BB962C8B-B14F-4D97-AF65-F5344CB8AC3E}">
        <p14:creationId xmlns:p14="http://schemas.microsoft.com/office/powerpoint/2010/main" val="1551364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19200"/>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58962"/>
            <a:ext cx="4040188" cy="3951288"/>
          </a:xfrm>
          <a:prstGeom prst="rect">
            <a:avLst/>
          </a:prstGeom>
        </p:spPr>
        <p:txBody>
          <a:bodyPr/>
          <a:lstStyle>
            <a:lvl1pPr>
              <a:buClrTx/>
              <a:defRPr sz="2000"/>
            </a:lvl1pPr>
            <a:lvl2pPr>
              <a:buClrTx/>
              <a:defRPr sz="1800"/>
            </a:lvl2pPr>
            <a:lvl3pPr>
              <a:buClrTx/>
              <a:defRPr sz="1600"/>
            </a:lvl3pPr>
            <a:lvl4pPr>
              <a:buClrTx/>
              <a:defRPr sz="1400"/>
            </a:lvl4pPr>
            <a:lvl5pPr>
              <a:buClrTx/>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Text Placeholder 4"/>
          <p:cNvSpPr>
            <a:spLocks noGrp="1"/>
          </p:cNvSpPr>
          <p:nvPr>
            <p:ph type="body" sz="quarter" idx="3"/>
          </p:nvPr>
        </p:nvSpPr>
        <p:spPr>
          <a:xfrm>
            <a:off x="4645025" y="1219200"/>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858962"/>
            <a:ext cx="4041775" cy="3951288"/>
          </a:xfrm>
          <a:prstGeom prst="rect">
            <a:avLst/>
          </a:prstGeom>
        </p:spPr>
        <p:txBody>
          <a:bodyPr/>
          <a:lstStyle>
            <a:lvl1pPr>
              <a:buClrTx/>
              <a:defRPr sz="2000"/>
            </a:lvl1pPr>
            <a:lvl2pPr>
              <a:buClrTx/>
              <a:defRPr sz="1800"/>
            </a:lvl2pPr>
            <a:lvl3pPr>
              <a:buClrTx/>
              <a:defRPr sz="1600"/>
            </a:lvl3pPr>
            <a:lvl4pPr>
              <a:buClrTx/>
              <a:defRPr sz="1400"/>
            </a:lvl4pPr>
            <a:lvl5pPr>
              <a:buClrTx/>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Title 1"/>
          <p:cNvSpPr>
            <a:spLocks noGrp="1"/>
          </p:cNvSpPr>
          <p:nvPr>
            <p:ph type="title"/>
          </p:nvPr>
        </p:nvSpPr>
        <p:spPr bwMode="white">
          <a:xfrm>
            <a:off x="685800" y="304800"/>
            <a:ext cx="8001000" cy="457200"/>
          </a:xfrm>
          <a:prstGeom prst="rect">
            <a:avLst/>
          </a:prstGeom>
        </p:spPr>
        <p:txBody>
          <a:bodyPr/>
          <a:lstStyle>
            <a:lvl1pPr algn="l">
              <a:defRPr sz="2800">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992489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bwMode="white">
          <a:xfrm>
            <a:off x="685800" y="304800"/>
            <a:ext cx="8001000" cy="457200"/>
          </a:xfrm>
          <a:prstGeom prst="rect">
            <a:avLst/>
          </a:prstGeom>
        </p:spPr>
        <p:txBody>
          <a:bodyPr/>
          <a:lstStyle>
            <a:lvl1pPr algn="l">
              <a:defRPr sz="2800">
                <a:solidFill>
                  <a:schemeClr val="bg1"/>
                </a:solidFill>
              </a:defRPr>
            </a:lvl1pPr>
          </a:lstStyle>
          <a:p>
            <a:r>
              <a:rPr lang="en-US" smtClean="0"/>
              <a:t>Click to edit Master title style</a:t>
            </a:r>
            <a:endParaRPr lang="en-US" dirty="0"/>
          </a:p>
        </p:txBody>
      </p:sp>
      <p:sp>
        <p:nvSpPr>
          <p:cNvPr id="7" name="Rectangle 4"/>
          <p:cNvSpPr>
            <a:spLocks noGrp="1" noChangeArrowheads="1"/>
          </p:cNvSpPr>
          <p:nvPr>
            <p:ph type="dt" sz="half" idx="2"/>
          </p:nvPr>
        </p:nvSpPr>
        <p:spPr bwMode="auto">
          <a:xfrm>
            <a:off x="457200" y="640080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100">
                <a:ea typeface="ＭＳ Ｐゴシック" pitchFamily="-111" charset="-128"/>
                <a:cs typeface="+mn-cs"/>
              </a:defRPr>
            </a:lvl1pPr>
          </a:lstStyle>
          <a:p>
            <a:pPr>
              <a:defRPr/>
            </a:pPr>
            <a:fld id="{47D42AC0-6820-488A-92DE-F6D746560CD7}" type="datetime1">
              <a:rPr lang="en-US" smtClean="0"/>
              <a:t>11/8/2016</a:t>
            </a:fld>
            <a:endParaRPr lang="en-US" dirty="0"/>
          </a:p>
        </p:txBody>
      </p:sp>
      <p:sp>
        <p:nvSpPr>
          <p:cNvPr id="8" name="Slide Number Placeholder 5"/>
          <p:cNvSpPr>
            <a:spLocks noGrp="1"/>
          </p:cNvSpPr>
          <p:nvPr>
            <p:ph type="sldNum" sz="quarter" idx="4"/>
          </p:nvPr>
        </p:nvSpPr>
        <p:spPr>
          <a:xfrm>
            <a:off x="3505200" y="6400800"/>
            <a:ext cx="2133600" cy="244475"/>
          </a:xfrm>
          <a:prstGeom prst="rect">
            <a:avLst/>
          </a:prstGeom>
        </p:spPr>
        <p:txBody>
          <a:bodyPr vert="horz" wrap="square" lIns="91440" tIns="45720" rIns="91440" bIns="45720" numCol="1" anchor="t" anchorCtr="0" compatLnSpc="1">
            <a:prstTxWarp prst="textNoShape">
              <a:avLst/>
            </a:prstTxWarp>
          </a:bodyPr>
          <a:lstStyle>
            <a:lvl1pPr algn="ctr">
              <a:defRPr sz="1100">
                <a:ea typeface="ＭＳ Ｐゴシック" pitchFamily="-111" charset="-128"/>
                <a:cs typeface="+mn-cs"/>
              </a:defRPr>
            </a:lvl1pPr>
          </a:lstStyle>
          <a:p>
            <a:pPr>
              <a:defRPr/>
            </a:pPr>
            <a:fld id="{70265E95-77F9-457A-9EE3-4D9004F83F9A}" type="slidenum">
              <a:rPr lang="en-US" smtClean="0"/>
              <a:pPr>
                <a:defRPr/>
              </a:pPr>
              <a:t>‹#›</a:t>
            </a:fld>
            <a:endParaRPr lang="en-US" dirty="0"/>
          </a:p>
        </p:txBody>
      </p:sp>
    </p:spTree>
    <p:extLst>
      <p:ext uri="{BB962C8B-B14F-4D97-AF65-F5344CB8AC3E}">
        <p14:creationId xmlns:p14="http://schemas.microsoft.com/office/powerpoint/2010/main" val="4206396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noChangeArrowheads="1"/>
          </p:cNvSpPr>
          <p:nvPr>
            <p:ph type="dt" sz="half" idx="2"/>
          </p:nvPr>
        </p:nvSpPr>
        <p:spPr bwMode="auto">
          <a:xfrm>
            <a:off x="457200" y="640080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100">
                <a:ea typeface="ＭＳ Ｐゴシック" pitchFamily="-111" charset="-128"/>
                <a:cs typeface="+mn-cs"/>
              </a:defRPr>
            </a:lvl1pPr>
          </a:lstStyle>
          <a:p>
            <a:pPr>
              <a:defRPr/>
            </a:pPr>
            <a:fld id="{30D92E14-721C-4074-B8A7-1DBD9C77FDA3}" type="datetime1">
              <a:rPr lang="en-US" smtClean="0"/>
              <a:t>11/8/2016</a:t>
            </a:fld>
            <a:endParaRPr lang="en-US" dirty="0"/>
          </a:p>
        </p:txBody>
      </p:sp>
      <p:sp>
        <p:nvSpPr>
          <p:cNvPr id="6" name="Slide Number Placeholder 5"/>
          <p:cNvSpPr>
            <a:spLocks noGrp="1"/>
          </p:cNvSpPr>
          <p:nvPr>
            <p:ph type="sldNum" sz="quarter" idx="4"/>
          </p:nvPr>
        </p:nvSpPr>
        <p:spPr>
          <a:xfrm>
            <a:off x="3505200" y="6400800"/>
            <a:ext cx="2133600" cy="244475"/>
          </a:xfrm>
          <a:prstGeom prst="rect">
            <a:avLst/>
          </a:prstGeom>
        </p:spPr>
        <p:txBody>
          <a:bodyPr vert="horz" wrap="square" lIns="91440" tIns="45720" rIns="91440" bIns="45720" numCol="1" anchor="t" anchorCtr="0" compatLnSpc="1">
            <a:prstTxWarp prst="textNoShape">
              <a:avLst/>
            </a:prstTxWarp>
          </a:bodyPr>
          <a:lstStyle>
            <a:lvl1pPr algn="ctr">
              <a:defRPr sz="1100">
                <a:ea typeface="ＭＳ Ｐゴシック" pitchFamily="-111" charset="-128"/>
                <a:cs typeface="+mn-cs"/>
              </a:defRPr>
            </a:lvl1pPr>
          </a:lstStyle>
          <a:p>
            <a:pPr>
              <a:defRPr/>
            </a:pPr>
            <a:fld id="{70265E95-77F9-457A-9EE3-4D9004F83F9A}" type="slidenum">
              <a:rPr lang="en-US" smtClean="0"/>
              <a:pPr>
                <a:defRPr/>
              </a:pPr>
              <a:t>‹#›</a:t>
            </a:fld>
            <a:endParaRPr lang="en-US" dirty="0"/>
          </a:p>
        </p:txBody>
      </p:sp>
    </p:spTree>
    <p:extLst>
      <p:ext uri="{BB962C8B-B14F-4D97-AF65-F5344CB8AC3E}">
        <p14:creationId xmlns:p14="http://schemas.microsoft.com/office/powerpoint/2010/main" val="1559998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4"/>
          <p:cNvSpPr>
            <a:spLocks noGrp="1" noChangeArrowheads="1"/>
          </p:cNvSpPr>
          <p:nvPr>
            <p:ph type="dt" sz="half" idx="2"/>
          </p:nvPr>
        </p:nvSpPr>
        <p:spPr bwMode="auto">
          <a:xfrm>
            <a:off x="457200" y="640080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100">
                <a:ea typeface="ＭＳ Ｐゴシック" pitchFamily="-111" charset="-128"/>
                <a:cs typeface="+mn-cs"/>
              </a:defRPr>
            </a:lvl1pPr>
          </a:lstStyle>
          <a:p>
            <a:pPr>
              <a:defRPr/>
            </a:pPr>
            <a:fld id="{64C94BE0-B807-4ECC-BD58-A2C4F6CFFEFE}" type="datetime1">
              <a:rPr lang="en-US" smtClean="0"/>
              <a:t>11/8/2016</a:t>
            </a:fld>
            <a:endParaRPr lang="en-US" dirty="0"/>
          </a:p>
        </p:txBody>
      </p:sp>
      <p:sp>
        <p:nvSpPr>
          <p:cNvPr id="7" name="Slide Number Placeholder 5"/>
          <p:cNvSpPr>
            <a:spLocks noGrp="1"/>
          </p:cNvSpPr>
          <p:nvPr>
            <p:ph type="sldNum" sz="quarter" idx="4"/>
          </p:nvPr>
        </p:nvSpPr>
        <p:spPr>
          <a:xfrm>
            <a:off x="3505200" y="6400800"/>
            <a:ext cx="2133600" cy="244475"/>
          </a:xfrm>
          <a:prstGeom prst="rect">
            <a:avLst/>
          </a:prstGeom>
        </p:spPr>
        <p:txBody>
          <a:bodyPr vert="horz" wrap="square" lIns="91440" tIns="45720" rIns="91440" bIns="45720" numCol="1" anchor="t" anchorCtr="0" compatLnSpc="1">
            <a:prstTxWarp prst="textNoShape">
              <a:avLst/>
            </a:prstTxWarp>
          </a:bodyPr>
          <a:lstStyle>
            <a:lvl1pPr algn="ctr">
              <a:defRPr sz="1100">
                <a:ea typeface="ＭＳ Ｐゴシック" pitchFamily="-111" charset="-128"/>
                <a:cs typeface="+mn-cs"/>
              </a:defRPr>
            </a:lvl1pPr>
          </a:lstStyle>
          <a:p>
            <a:pPr>
              <a:defRPr/>
            </a:pPr>
            <a:fld id="{70265E95-77F9-457A-9EE3-4D9004F83F9A}" type="slidenum">
              <a:rPr lang="en-US" smtClean="0"/>
              <a:pPr>
                <a:defRPr/>
              </a:pPr>
              <a:t>‹#›</a:t>
            </a:fld>
            <a:endParaRPr lang="en-US" dirty="0"/>
          </a:p>
        </p:txBody>
      </p:sp>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23811" y="6083297"/>
            <a:ext cx="2667000" cy="546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 5"/>
          <p:cNvGrpSpPr/>
          <p:nvPr/>
        </p:nvGrpSpPr>
        <p:grpSpPr>
          <a:xfrm>
            <a:off x="457200" y="304800"/>
            <a:ext cx="8229600" cy="690499"/>
            <a:chOff x="457200" y="304800"/>
            <a:chExt cx="8229600" cy="690499"/>
          </a:xfrm>
        </p:grpSpPr>
        <p:sp>
          <p:nvSpPr>
            <p:cNvPr id="4" name="Rectangle 3"/>
            <p:cNvSpPr/>
            <p:nvPr userDrawn="1"/>
          </p:nvSpPr>
          <p:spPr>
            <a:xfrm>
              <a:off x="457200" y="877824"/>
              <a:ext cx="8229600" cy="117475"/>
            </a:xfrm>
            <a:prstGeom prst="rect">
              <a:avLst/>
            </a:prstGeom>
            <a:solidFill>
              <a:srgbClr val="73ADD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9"/>
            <a:stretch>
              <a:fillRect/>
            </a:stretch>
          </p:blipFill>
          <p:spPr>
            <a:xfrm>
              <a:off x="457200" y="304800"/>
              <a:ext cx="8229600" cy="533400"/>
            </a:xfrm>
            <a:prstGeom prst="rect">
              <a:avLst/>
            </a:prstGeom>
          </p:spPr>
        </p:pic>
      </p:grpSp>
    </p:spTree>
  </p:cSld>
  <p:clrMap bg1="lt1" tx1="dk1" bg2="lt2" tx2="dk2" accent1="accent1" accent2="accent2" accent3="accent3" accent4="accent4" accent5="accent5" accent6="accent6" hlink="hlink" folHlink="folHlink"/>
  <p:sldLayoutIdLst>
    <p:sldLayoutId id="2147483803" r:id="rId1"/>
    <p:sldLayoutId id="2147483804" r:id="rId2"/>
    <p:sldLayoutId id="2147483806" r:id="rId3"/>
    <p:sldLayoutId id="2147483807" r:id="rId4"/>
    <p:sldLayoutId id="2147483808" r:id="rId5"/>
    <p:sldLayoutId id="2147483809" r:id="rId6"/>
  </p:sldLayoutIdLst>
  <p:hf hdr="0" ftr="0"/>
  <p:txStyles>
    <p:titleStyle>
      <a:lvl1pPr algn="ctr" rtl="0" eaLnBrk="1" fontAlgn="base" hangingPunct="1">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1" fontAlgn="base" hangingPunct="1">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1" fontAlgn="base" hangingPunct="1">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1" fontAlgn="base" hangingPunct="1">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1" fontAlgn="base" hangingPunct="1">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eaLnBrk="1" fontAlgn="base" hangingPunct="1">
        <a:spcBef>
          <a:spcPct val="0"/>
        </a:spcBef>
        <a:spcAft>
          <a:spcPct val="0"/>
        </a:spcAft>
        <a:defRPr sz="4400">
          <a:solidFill>
            <a:schemeClr val="tx2"/>
          </a:solidFill>
          <a:latin typeface="Arial" pitchFamily="-111" charset="0"/>
        </a:defRPr>
      </a:lvl6pPr>
      <a:lvl7pPr marL="914400" algn="ctr" rtl="0" eaLnBrk="1" fontAlgn="base" hangingPunct="1">
        <a:spcBef>
          <a:spcPct val="0"/>
        </a:spcBef>
        <a:spcAft>
          <a:spcPct val="0"/>
        </a:spcAft>
        <a:defRPr sz="4400">
          <a:solidFill>
            <a:schemeClr val="tx2"/>
          </a:solidFill>
          <a:latin typeface="Arial" pitchFamily="-111" charset="0"/>
        </a:defRPr>
      </a:lvl7pPr>
      <a:lvl8pPr marL="1371600" algn="ctr" rtl="0" eaLnBrk="1" fontAlgn="base" hangingPunct="1">
        <a:spcBef>
          <a:spcPct val="0"/>
        </a:spcBef>
        <a:spcAft>
          <a:spcPct val="0"/>
        </a:spcAft>
        <a:defRPr sz="4400">
          <a:solidFill>
            <a:schemeClr val="tx2"/>
          </a:solidFill>
          <a:latin typeface="Arial" pitchFamily="-111" charset="0"/>
        </a:defRPr>
      </a:lvl8pPr>
      <a:lvl9pPr marL="1828800" algn="ctr" rtl="0" eaLnBrk="1" fontAlgn="base" hangingPunct="1">
        <a:spcBef>
          <a:spcPct val="0"/>
        </a:spcBef>
        <a:spcAft>
          <a:spcPct val="0"/>
        </a:spcAft>
        <a:defRPr sz="4400">
          <a:solidFill>
            <a:schemeClr val="tx2"/>
          </a:solidFill>
          <a:latin typeface="Arial" pitchFamily="-111" charset="0"/>
        </a:defRPr>
      </a:lvl9pPr>
    </p:titleStyle>
    <p:bodyStyle>
      <a:lvl1pPr marL="342900" indent="-342900" algn="l" rtl="0" eaLnBrk="1" fontAlgn="base" hangingPunct="1">
        <a:spcBef>
          <a:spcPct val="20000"/>
        </a:spcBef>
        <a:spcAft>
          <a:spcPct val="0"/>
        </a:spcAft>
        <a:buClr>
          <a:srgbClr val="E42D1A"/>
        </a:buClr>
        <a:buChar char="•"/>
        <a:defRPr sz="3200">
          <a:solidFill>
            <a:schemeClr val="tx1"/>
          </a:solidFill>
          <a:latin typeface="+mn-lt"/>
          <a:ea typeface="ＭＳ Ｐゴシック" pitchFamily="-111" charset="-128"/>
          <a:cs typeface="ＭＳ Ｐゴシック" pitchFamily="-111" charset="-128"/>
        </a:defRPr>
      </a:lvl1pPr>
      <a:lvl2pPr marL="742950" indent="-285750" algn="l" rtl="0" eaLnBrk="1" fontAlgn="base" hangingPunct="1">
        <a:spcBef>
          <a:spcPct val="20000"/>
        </a:spcBef>
        <a:spcAft>
          <a:spcPct val="0"/>
        </a:spcAft>
        <a:buClr>
          <a:srgbClr val="E42D1A"/>
        </a:buClr>
        <a:buChar char="–"/>
        <a:defRPr sz="2800">
          <a:solidFill>
            <a:schemeClr val="tx1"/>
          </a:solidFill>
          <a:latin typeface="+mn-lt"/>
          <a:ea typeface="ＭＳ Ｐゴシック" pitchFamily="-111" charset="-128"/>
        </a:defRPr>
      </a:lvl2pPr>
      <a:lvl3pPr marL="1143000" indent="-228600" algn="l" rtl="0" eaLnBrk="1" fontAlgn="base" hangingPunct="1">
        <a:spcBef>
          <a:spcPct val="20000"/>
        </a:spcBef>
        <a:spcAft>
          <a:spcPct val="0"/>
        </a:spcAft>
        <a:buClr>
          <a:srgbClr val="E42D1A"/>
        </a:buClr>
        <a:buChar char="•"/>
        <a:defRPr sz="2400">
          <a:solidFill>
            <a:schemeClr val="tx1"/>
          </a:solidFill>
          <a:latin typeface="+mn-lt"/>
          <a:ea typeface="ＭＳ Ｐゴシック" pitchFamily="-111" charset="-128"/>
        </a:defRPr>
      </a:lvl3pPr>
      <a:lvl4pPr marL="1600200" indent="-228600" algn="l" rtl="0" eaLnBrk="1" fontAlgn="base" hangingPunct="1">
        <a:spcBef>
          <a:spcPct val="20000"/>
        </a:spcBef>
        <a:spcAft>
          <a:spcPct val="0"/>
        </a:spcAft>
        <a:buClr>
          <a:srgbClr val="E42D1A"/>
        </a:buClr>
        <a:buChar char="–"/>
        <a:defRPr sz="2000">
          <a:solidFill>
            <a:schemeClr val="tx1"/>
          </a:solidFill>
          <a:latin typeface="+mn-lt"/>
          <a:ea typeface="ＭＳ Ｐゴシック" pitchFamily="-111" charset="-128"/>
        </a:defRPr>
      </a:lvl4pPr>
      <a:lvl5pPr marL="2057400" indent="-228600" algn="l" rtl="0" eaLnBrk="1" fontAlgn="base" hangingPunct="1">
        <a:spcBef>
          <a:spcPct val="20000"/>
        </a:spcBef>
        <a:spcAft>
          <a:spcPct val="0"/>
        </a:spcAft>
        <a:buClr>
          <a:srgbClr val="E42D1A"/>
        </a:buClr>
        <a:buChar char="»"/>
        <a:defRPr sz="2000">
          <a:solidFill>
            <a:schemeClr val="tx1"/>
          </a:solidFill>
          <a:latin typeface="+mn-lt"/>
          <a:ea typeface="ＭＳ Ｐゴシック" pitchFamily="-111" charset="-128"/>
        </a:defRPr>
      </a:lvl5pPr>
      <a:lvl6pPr marL="2514600" indent="-228600" algn="l" rtl="0" eaLnBrk="1" fontAlgn="base" hangingPunct="1">
        <a:spcBef>
          <a:spcPct val="20000"/>
        </a:spcBef>
        <a:spcAft>
          <a:spcPct val="0"/>
        </a:spcAft>
        <a:buClr>
          <a:srgbClr val="E42D1A"/>
        </a:buClr>
        <a:buChar char="»"/>
        <a:defRPr sz="2000">
          <a:solidFill>
            <a:schemeClr val="tx1"/>
          </a:solidFill>
          <a:latin typeface="+mn-lt"/>
          <a:ea typeface="ＭＳ Ｐゴシック" pitchFamily="-111" charset="-128"/>
        </a:defRPr>
      </a:lvl6pPr>
      <a:lvl7pPr marL="2971800" indent="-228600" algn="l" rtl="0" eaLnBrk="1" fontAlgn="base" hangingPunct="1">
        <a:spcBef>
          <a:spcPct val="20000"/>
        </a:spcBef>
        <a:spcAft>
          <a:spcPct val="0"/>
        </a:spcAft>
        <a:buClr>
          <a:srgbClr val="E42D1A"/>
        </a:buClr>
        <a:buChar char="»"/>
        <a:defRPr sz="2000">
          <a:solidFill>
            <a:schemeClr val="tx1"/>
          </a:solidFill>
          <a:latin typeface="+mn-lt"/>
          <a:ea typeface="ＭＳ Ｐゴシック" pitchFamily="-111" charset="-128"/>
        </a:defRPr>
      </a:lvl7pPr>
      <a:lvl8pPr marL="3429000" indent="-228600" algn="l" rtl="0" eaLnBrk="1" fontAlgn="base" hangingPunct="1">
        <a:spcBef>
          <a:spcPct val="20000"/>
        </a:spcBef>
        <a:spcAft>
          <a:spcPct val="0"/>
        </a:spcAft>
        <a:buClr>
          <a:srgbClr val="E42D1A"/>
        </a:buClr>
        <a:buChar char="»"/>
        <a:defRPr sz="2000">
          <a:solidFill>
            <a:schemeClr val="tx1"/>
          </a:solidFill>
          <a:latin typeface="+mn-lt"/>
          <a:ea typeface="ＭＳ Ｐゴシック" pitchFamily="-111" charset="-128"/>
        </a:defRPr>
      </a:lvl8pPr>
      <a:lvl9pPr marL="3886200" indent="-228600" algn="l" rtl="0" eaLnBrk="1" fontAlgn="base" hangingPunct="1">
        <a:spcBef>
          <a:spcPct val="20000"/>
        </a:spcBef>
        <a:spcAft>
          <a:spcPct val="0"/>
        </a:spcAft>
        <a:buClr>
          <a:srgbClr val="E42D1A"/>
        </a:buClr>
        <a:buChar char="»"/>
        <a:defRPr sz="2000">
          <a:solidFill>
            <a:schemeClr val="tx1"/>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mmikos@pa.gov"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www.compass.state.pa.us/" TargetMode="External"/><Relationship Id="rId5" Type="http://schemas.openxmlformats.org/officeDocument/2006/relationships/hyperlink" Target="http://services.dpw.state.pa.us/oimpolicymanuals/ltc/index.htm" TargetMode="External"/><Relationship Id="rId4" Type="http://schemas.openxmlformats.org/officeDocument/2006/relationships/hyperlink" Target="http://www.dhs.pa.gov/"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2362200"/>
          </a:xfrm>
        </p:spPr>
        <p:txBody>
          <a:bodyPr/>
          <a:lstStyle/>
          <a:p>
            <a:r>
              <a:rPr lang="en-US" sz="4000" dirty="0"/>
              <a:t>Eligibility for Payment of Long-Term Care </a:t>
            </a:r>
            <a:r>
              <a:rPr lang="en-US" sz="4000" dirty="0" smtClean="0"/>
              <a:t>(LTC) and </a:t>
            </a:r>
            <a:r>
              <a:rPr lang="en-US" sz="4000" dirty="0"/>
              <a:t>Home and </a:t>
            </a:r>
            <a:r>
              <a:rPr lang="en-US" sz="4000" dirty="0" smtClean="0"/>
              <a:t>Community-Based Services (HCBS)</a:t>
            </a:r>
            <a:endParaRPr lang="en-US" sz="4000" dirty="0"/>
          </a:p>
        </p:txBody>
      </p:sp>
      <p:sp>
        <p:nvSpPr>
          <p:cNvPr id="3" name="Subtitle 2"/>
          <p:cNvSpPr>
            <a:spLocks noGrp="1"/>
          </p:cNvSpPr>
          <p:nvPr>
            <p:ph type="subTitle" idx="1"/>
          </p:nvPr>
        </p:nvSpPr>
        <p:spPr>
          <a:xfrm>
            <a:off x="1371600" y="4267200"/>
            <a:ext cx="6400800" cy="1219200"/>
          </a:xfrm>
        </p:spPr>
        <p:txBody>
          <a:bodyPr/>
          <a:lstStyle/>
          <a:p>
            <a:r>
              <a:rPr lang="en-US" sz="2800" dirty="0"/>
              <a:t>Presented by: Ms. Marcia Mikos</a:t>
            </a:r>
          </a:p>
          <a:p>
            <a:r>
              <a:rPr lang="en-US" sz="2800" dirty="0" smtClean="0"/>
              <a:t>Department </a:t>
            </a:r>
            <a:r>
              <a:rPr lang="en-US" sz="2800" dirty="0"/>
              <a:t>of Human Services</a:t>
            </a:r>
          </a:p>
          <a:p>
            <a:endParaRPr lang="en-US" sz="2800" dirty="0"/>
          </a:p>
        </p:txBody>
      </p:sp>
      <p:sp>
        <p:nvSpPr>
          <p:cNvPr id="4" name="Date Placeholder 3"/>
          <p:cNvSpPr>
            <a:spLocks noGrp="1"/>
          </p:cNvSpPr>
          <p:nvPr>
            <p:ph type="dt" sz="half" idx="2"/>
          </p:nvPr>
        </p:nvSpPr>
        <p:spPr/>
        <p:txBody>
          <a:bodyPr/>
          <a:lstStyle/>
          <a:p>
            <a:pPr>
              <a:defRPr/>
            </a:pPr>
            <a:fld id="{20411AF3-D6D3-4B99-9CA6-93DA040E36D8}"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1</a:t>
            </a:fld>
            <a:endParaRPr lang="en-US" dirty="0"/>
          </a:p>
        </p:txBody>
      </p:sp>
    </p:spTree>
    <p:extLst>
      <p:ext uri="{BB962C8B-B14F-4D97-AF65-F5344CB8AC3E}">
        <p14:creationId xmlns:p14="http://schemas.microsoft.com/office/powerpoint/2010/main" val="3560217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dirty="0"/>
              <a:t>Eligibility Criteria</a:t>
            </a:r>
          </a:p>
        </p:txBody>
      </p:sp>
      <p:sp>
        <p:nvSpPr>
          <p:cNvPr id="3" name="Content Placeholder 2"/>
          <p:cNvSpPr>
            <a:spLocks noGrp="1"/>
          </p:cNvSpPr>
          <p:nvPr>
            <p:ph sz="quarter" idx="13"/>
          </p:nvPr>
        </p:nvSpPr>
        <p:spPr>
          <a:xfrm>
            <a:off x="762000" y="1066800"/>
            <a:ext cx="7543800" cy="5029200"/>
          </a:xfrm>
        </p:spPr>
        <p:txBody>
          <a:bodyPr/>
          <a:lstStyle/>
          <a:p>
            <a:pPr lvl="0">
              <a:buClr>
                <a:srgbClr val="FF0000"/>
              </a:buClr>
            </a:pPr>
            <a:r>
              <a:rPr lang="en-US" sz="1800" b="1" dirty="0">
                <a:solidFill>
                  <a:srgbClr val="000000"/>
                </a:solidFill>
              </a:rPr>
              <a:t>Functional Eligibility</a:t>
            </a:r>
          </a:p>
          <a:p>
            <a:pPr lvl="1">
              <a:buClr>
                <a:srgbClr val="FF0000"/>
              </a:buClr>
            </a:pPr>
            <a:r>
              <a:rPr lang="en-US" sz="1500" dirty="0">
                <a:solidFill>
                  <a:srgbClr val="000000"/>
                </a:solidFill>
              </a:rPr>
              <a:t>Must meet Nursing Facility Level of Care</a:t>
            </a:r>
          </a:p>
          <a:p>
            <a:pPr lvl="1">
              <a:buClr>
                <a:srgbClr val="FF0000"/>
              </a:buClr>
            </a:pPr>
            <a:r>
              <a:rPr lang="en-US" sz="1500" dirty="0">
                <a:solidFill>
                  <a:srgbClr val="000000"/>
                </a:solidFill>
              </a:rPr>
              <a:t>Verified by </a:t>
            </a:r>
            <a:r>
              <a:rPr lang="en-US" sz="1500" dirty="0" smtClean="0">
                <a:solidFill>
                  <a:srgbClr val="000000"/>
                </a:solidFill>
              </a:rPr>
              <a:t>Functional Eligibility Determination (FED) form for LTC facility</a:t>
            </a:r>
            <a:endParaRPr lang="en-US" sz="1500" dirty="0">
              <a:solidFill>
                <a:srgbClr val="000000"/>
              </a:solidFill>
            </a:endParaRPr>
          </a:p>
          <a:p>
            <a:pPr lvl="1">
              <a:buClr>
                <a:srgbClr val="FF0000"/>
              </a:buClr>
            </a:pPr>
            <a:r>
              <a:rPr lang="en-US" sz="1500" dirty="0">
                <a:solidFill>
                  <a:srgbClr val="000000"/>
                </a:solidFill>
              </a:rPr>
              <a:t>Verified by the PA 1768, HCBS Eligibility/Ineligibility/Change </a:t>
            </a:r>
            <a:r>
              <a:rPr lang="en-US" sz="1500" dirty="0" smtClean="0">
                <a:solidFill>
                  <a:srgbClr val="000000"/>
                </a:solidFill>
              </a:rPr>
              <a:t>form for HCBS</a:t>
            </a:r>
            <a:endParaRPr lang="en-US" sz="1500" dirty="0">
              <a:solidFill>
                <a:srgbClr val="000000"/>
              </a:solidFill>
            </a:endParaRPr>
          </a:p>
          <a:p>
            <a:pPr marL="411480" lvl="1" indent="0">
              <a:buClr>
                <a:srgbClr val="FF0000"/>
              </a:buClr>
              <a:buNone/>
            </a:pPr>
            <a:endParaRPr lang="en-US" sz="1000" dirty="0">
              <a:solidFill>
                <a:srgbClr val="000000"/>
              </a:solidFill>
            </a:endParaRPr>
          </a:p>
          <a:p>
            <a:pPr lvl="0">
              <a:buClr>
                <a:srgbClr val="FF0000"/>
              </a:buClr>
            </a:pPr>
            <a:r>
              <a:rPr lang="en-US" sz="1800" b="1" dirty="0">
                <a:solidFill>
                  <a:srgbClr val="000000"/>
                </a:solidFill>
              </a:rPr>
              <a:t>Non-Financial Eligibility</a:t>
            </a:r>
          </a:p>
          <a:p>
            <a:pPr lvl="1">
              <a:buClr>
                <a:srgbClr val="FF0000"/>
              </a:buClr>
            </a:pPr>
            <a:r>
              <a:rPr lang="en-US" sz="1500" dirty="0">
                <a:solidFill>
                  <a:srgbClr val="000000"/>
                </a:solidFill>
              </a:rPr>
              <a:t>Citizenship, Identity, Enumeration, Residency</a:t>
            </a:r>
          </a:p>
          <a:p>
            <a:pPr marL="411480" lvl="1" indent="0">
              <a:buClr>
                <a:srgbClr val="FF0000"/>
              </a:buClr>
              <a:buNone/>
            </a:pPr>
            <a:endParaRPr lang="en-US" sz="1000" dirty="0">
              <a:solidFill>
                <a:srgbClr val="000000"/>
              </a:solidFill>
            </a:endParaRPr>
          </a:p>
          <a:p>
            <a:pPr lvl="0">
              <a:buClr>
                <a:srgbClr val="FF0000"/>
              </a:buClr>
            </a:pPr>
            <a:r>
              <a:rPr lang="en-US" sz="1800" b="1" dirty="0">
                <a:solidFill>
                  <a:srgbClr val="000000"/>
                </a:solidFill>
              </a:rPr>
              <a:t>Income</a:t>
            </a:r>
          </a:p>
          <a:p>
            <a:pPr lvl="1">
              <a:buClr>
                <a:srgbClr val="FF0000"/>
              </a:buClr>
            </a:pPr>
            <a:r>
              <a:rPr lang="en-US" sz="1500" dirty="0">
                <a:solidFill>
                  <a:srgbClr val="000000"/>
                </a:solidFill>
              </a:rPr>
              <a:t>Gross income is used to determine eligibility for </a:t>
            </a:r>
            <a:r>
              <a:rPr lang="en-US" sz="1500" dirty="0" smtClean="0">
                <a:solidFill>
                  <a:srgbClr val="000000"/>
                </a:solidFill>
              </a:rPr>
              <a:t>LTC services</a:t>
            </a:r>
            <a:endParaRPr lang="en-US" sz="1500" dirty="0">
              <a:solidFill>
                <a:srgbClr val="000000"/>
              </a:solidFill>
            </a:endParaRPr>
          </a:p>
          <a:p>
            <a:pPr lvl="1">
              <a:buClr>
                <a:srgbClr val="FF0000"/>
              </a:buClr>
            </a:pPr>
            <a:r>
              <a:rPr lang="en-US" sz="1500" dirty="0">
                <a:solidFill>
                  <a:srgbClr val="000000"/>
                </a:solidFill>
              </a:rPr>
              <a:t>300% of the Federal Benefit Rate (FBR) ($2,199 in 2016)</a:t>
            </a:r>
          </a:p>
          <a:p>
            <a:pPr lvl="1">
              <a:buClr>
                <a:srgbClr val="FF0000"/>
              </a:buClr>
            </a:pPr>
            <a:r>
              <a:rPr lang="en-US" sz="1500" dirty="0">
                <a:solidFill>
                  <a:srgbClr val="000000"/>
                </a:solidFill>
              </a:rPr>
              <a:t>If gross monthly income exceeds 300% of the FBR then semi-annual income after deducting semi-annual medical expenses cannot exceed $</a:t>
            </a:r>
            <a:r>
              <a:rPr lang="en-US" sz="1500" dirty="0" smtClean="0">
                <a:solidFill>
                  <a:srgbClr val="000000"/>
                </a:solidFill>
              </a:rPr>
              <a:t>2,550 (LTC facility)</a:t>
            </a:r>
            <a:endParaRPr lang="en-US" sz="1500" dirty="0">
              <a:solidFill>
                <a:srgbClr val="000000"/>
              </a:solidFill>
            </a:endParaRPr>
          </a:p>
          <a:p>
            <a:pPr marL="411480" lvl="1" indent="0">
              <a:buClr>
                <a:srgbClr val="FF0000"/>
              </a:buClr>
              <a:buNone/>
            </a:pPr>
            <a:endParaRPr lang="en-US" sz="1000" dirty="0">
              <a:solidFill>
                <a:srgbClr val="000000"/>
              </a:solidFill>
            </a:endParaRPr>
          </a:p>
          <a:p>
            <a:pPr lvl="0">
              <a:buClr>
                <a:srgbClr val="FF0000"/>
              </a:buClr>
            </a:pPr>
            <a:r>
              <a:rPr lang="en-US" sz="1800" b="1" dirty="0">
                <a:solidFill>
                  <a:srgbClr val="000000"/>
                </a:solidFill>
              </a:rPr>
              <a:t>Resources</a:t>
            </a:r>
          </a:p>
          <a:p>
            <a:pPr lvl="1">
              <a:buClr>
                <a:srgbClr val="FF0000"/>
              </a:buClr>
            </a:pPr>
            <a:r>
              <a:rPr lang="en-US" sz="1500" dirty="0">
                <a:solidFill>
                  <a:srgbClr val="000000"/>
                </a:solidFill>
              </a:rPr>
              <a:t>$2,000 (with a standard $6,000 disregard) if income is equal to or less than 300% of the FBR</a:t>
            </a:r>
          </a:p>
          <a:p>
            <a:pPr lvl="1">
              <a:buClr>
                <a:srgbClr val="FF0000"/>
              </a:buClr>
            </a:pPr>
            <a:r>
              <a:rPr lang="en-US" sz="1500" dirty="0">
                <a:solidFill>
                  <a:srgbClr val="000000"/>
                </a:solidFill>
              </a:rPr>
              <a:t>$2,400 if income exceeds 300% of the FBR</a:t>
            </a:r>
          </a:p>
          <a:p>
            <a:pPr marL="0" indent="0">
              <a:buNone/>
            </a:pPr>
            <a:endParaRPr lang="en-US" dirty="0"/>
          </a:p>
        </p:txBody>
      </p:sp>
      <p:sp>
        <p:nvSpPr>
          <p:cNvPr id="4" name="Date Placeholder 3"/>
          <p:cNvSpPr>
            <a:spLocks noGrp="1"/>
          </p:cNvSpPr>
          <p:nvPr>
            <p:ph type="dt" sz="half" idx="2"/>
          </p:nvPr>
        </p:nvSpPr>
        <p:spPr/>
        <p:txBody>
          <a:bodyPr/>
          <a:lstStyle/>
          <a:p>
            <a:pPr>
              <a:defRPr/>
            </a:pPr>
            <a:fld id="{A9AF69DB-14BC-449D-BC99-F24B05F8046E}"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2</a:t>
            </a:fld>
            <a:endParaRPr lang="en-US" dirty="0"/>
          </a:p>
        </p:txBody>
      </p:sp>
    </p:spTree>
    <p:extLst>
      <p:ext uri="{BB962C8B-B14F-4D97-AF65-F5344CB8AC3E}">
        <p14:creationId xmlns:p14="http://schemas.microsoft.com/office/powerpoint/2010/main" val="1371008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bwMode="white"/>
        <p:txBody>
          <a:bodyPr/>
          <a:lstStyle/>
          <a:p>
            <a:r>
              <a:rPr lang="en-US" dirty="0"/>
              <a:t>LTC/HCBS Application Process</a:t>
            </a:r>
            <a:br>
              <a:rPr lang="en-US" dirty="0"/>
            </a:br>
            <a:endParaRPr lang="en-US" dirty="0"/>
          </a:p>
        </p:txBody>
      </p:sp>
      <p:sp>
        <p:nvSpPr>
          <p:cNvPr id="7" name="Content Placeholder 6"/>
          <p:cNvSpPr>
            <a:spLocks noGrp="1"/>
          </p:cNvSpPr>
          <p:nvPr>
            <p:ph sz="quarter" idx="13"/>
          </p:nvPr>
        </p:nvSpPr>
        <p:spPr>
          <a:xfrm>
            <a:off x="533400" y="1066800"/>
            <a:ext cx="8077200" cy="5105400"/>
          </a:xfrm>
        </p:spPr>
        <p:txBody>
          <a:bodyPr/>
          <a:lstStyle/>
          <a:p>
            <a:pPr marL="0" lvl="0" indent="0">
              <a:buClr>
                <a:srgbClr val="E42D1A"/>
              </a:buClr>
              <a:buNone/>
            </a:pPr>
            <a:r>
              <a:rPr lang="en-US" sz="1800" b="1" dirty="0">
                <a:solidFill>
                  <a:srgbClr val="000000"/>
                </a:solidFill>
              </a:rPr>
              <a:t>LTC facility, Program Office or Independent Enrollment Broker (IEB) sends a Request for Benefits to the CAO, including</a:t>
            </a:r>
            <a:r>
              <a:rPr lang="en-US" sz="1800" b="1" dirty="0" smtClean="0">
                <a:solidFill>
                  <a:srgbClr val="000000"/>
                </a:solidFill>
              </a:rPr>
              <a:t>:</a:t>
            </a:r>
          </a:p>
          <a:p>
            <a:pPr marL="0" lvl="0" indent="0">
              <a:buClr>
                <a:srgbClr val="E42D1A"/>
              </a:buClr>
              <a:buNone/>
            </a:pPr>
            <a:endParaRPr lang="en-US" sz="1100" b="1" dirty="0">
              <a:solidFill>
                <a:srgbClr val="000000"/>
              </a:solidFill>
            </a:endParaRPr>
          </a:p>
          <a:p>
            <a:pPr lvl="0">
              <a:buClr>
                <a:srgbClr val="E42D1A"/>
              </a:buClr>
            </a:pPr>
            <a:r>
              <a:rPr lang="en-US" sz="1400" dirty="0" smtClean="0">
                <a:solidFill>
                  <a:srgbClr val="000000"/>
                </a:solidFill>
              </a:rPr>
              <a:t>Application </a:t>
            </a:r>
            <a:r>
              <a:rPr lang="en-US" sz="1400" dirty="0">
                <a:solidFill>
                  <a:srgbClr val="000000"/>
                </a:solidFill>
              </a:rPr>
              <a:t>for Benefits (PA 600L)</a:t>
            </a:r>
          </a:p>
          <a:p>
            <a:pPr lvl="1">
              <a:buClr>
                <a:srgbClr val="E42D1A"/>
              </a:buClr>
            </a:pPr>
            <a:r>
              <a:rPr lang="en-US" sz="1100" dirty="0">
                <a:solidFill>
                  <a:srgbClr val="000000"/>
                </a:solidFill>
              </a:rPr>
              <a:t>LTC facility should include the requested effective date on the application. The requested effective date is the date an individual who has a medical condition that requires LTC services lacks the financial assets to pay for the services.</a:t>
            </a:r>
          </a:p>
          <a:p>
            <a:pPr lvl="1">
              <a:buClr>
                <a:srgbClr val="E42D1A"/>
              </a:buClr>
            </a:pPr>
            <a:r>
              <a:rPr lang="en-US" sz="1100" dirty="0" smtClean="0">
                <a:solidFill>
                  <a:srgbClr val="000000"/>
                </a:solidFill>
              </a:rPr>
              <a:t>Paper application or electronic application (COMPASS)</a:t>
            </a:r>
          </a:p>
          <a:p>
            <a:pPr marL="457200" lvl="1" indent="0">
              <a:buClr>
                <a:srgbClr val="E42D1A"/>
              </a:buClr>
              <a:buNone/>
            </a:pPr>
            <a:endParaRPr lang="en-US" sz="1100" dirty="0">
              <a:solidFill>
                <a:srgbClr val="000000"/>
              </a:solidFill>
            </a:endParaRPr>
          </a:p>
          <a:p>
            <a:pPr lvl="0">
              <a:buClr>
                <a:srgbClr val="E42D1A"/>
              </a:buClr>
            </a:pPr>
            <a:r>
              <a:rPr lang="en-US" sz="1400" dirty="0">
                <a:solidFill>
                  <a:srgbClr val="000000"/>
                </a:solidFill>
              </a:rPr>
              <a:t>MA 51, Medical Evaluation form and </a:t>
            </a:r>
            <a:r>
              <a:rPr lang="en-US" sz="1400" dirty="0" smtClean="0">
                <a:solidFill>
                  <a:srgbClr val="000000"/>
                </a:solidFill>
              </a:rPr>
              <a:t>Functional Eligibility Determination form  </a:t>
            </a:r>
            <a:r>
              <a:rPr lang="en-US" sz="1400" dirty="0">
                <a:solidFill>
                  <a:srgbClr val="000000"/>
                </a:solidFill>
              </a:rPr>
              <a:t>for LTC</a:t>
            </a:r>
          </a:p>
          <a:p>
            <a:pPr lvl="1">
              <a:buClr>
                <a:srgbClr val="E42D1A"/>
              </a:buClr>
            </a:pPr>
            <a:r>
              <a:rPr lang="en-US" sz="1100" dirty="0">
                <a:solidFill>
                  <a:srgbClr val="000000"/>
                </a:solidFill>
              </a:rPr>
              <a:t>Level of Care</a:t>
            </a:r>
          </a:p>
          <a:p>
            <a:pPr lvl="1">
              <a:buClr>
                <a:srgbClr val="E42D1A"/>
              </a:buClr>
            </a:pPr>
            <a:r>
              <a:rPr lang="en-US" sz="1100" dirty="0" smtClean="0">
                <a:solidFill>
                  <a:srgbClr val="000000"/>
                </a:solidFill>
              </a:rPr>
              <a:t>Home Maintenance Deduction (HMD)</a:t>
            </a:r>
            <a:endParaRPr lang="en-US" sz="1100" dirty="0">
              <a:solidFill>
                <a:srgbClr val="000000"/>
              </a:solidFill>
            </a:endParaRPr>
          </a:p>
          <a:p>
            <a:pPr lvl="1">
              <a:buClr>
                <a:srgbClr val="E42D1A"/>
              </a:buClr>
            </a:pPr>
            <a:r>
              <a:rPr lang="en-US" sz="1100" dirty="0">
                <a:solidFill>
                  <a:srgbClr val="000000"/>
                </a:solidFill>
              </a:rPr>
              <a:t>MD signature must be on or before the requested effective date.</a:t>
            </a:r>
          </a:p>
          <a:p>
            <a:pPr lvl="1">
              <a:buClr>
                <a:srgbClr val="E42D1A"/>
              </a:buClr>
            </a:pPr>
            <a:endParaRPr lang="en-US" sz="1100" dirty="0">
              <a:solidFill>
                <a:srgbClr val="000000"/>
              </a:solidFill>
            </a:endParaRPr>
          </a:p>
          <a:p>
            <a:pPr lvl="0">
              <a:buClr>
                <a:srgbClr val="E42D1A"/>
              </a:buClr>
            </a:pPr>
            <a:r>
              <a:rPr lang="en-US" sz="1400" dirty="0">
                <a:solidFill>
                  <a:srgbClr val="000000"/>
                </a:solidFill>
              </a:rPr>
              <a:t>MA 103, Admission and Discharge Transmittal form for LTC</a:t>
            </a:r>
          </a:p>
          <a:p>
            <a:pPr lvl="1">
              <a:buClr>
                <a:srgbClr val="E42D1A"/>
              </a:buClr>
            </a:pPr>
            <a:r>
              <a:rPr lang="en-US" sz="1100" dirty="0">
                <a:solidFill>
                  <a:srgbClr val="000000"/>
                </a:solidFill>
              </a:rPr>
              <a:t>Due to CAO within 3 days of admission or discharge </a:t>
            </a:r>
          </a:p>
          <a:p>
            <a:pPr lvl="1">
              <a:buClr>
                <a:srgbClr val="E42D1A"/>
              </a:buClr>
            </a:pPr>
            <a:r>
              <a:rPr lang="en-US" sz="1100" dirty="0">
                <a:solidFill>
                  <a:srgbClr val="000000"/>
                </a:solidFill>
              </a:rPr>
              <a:t>Not needed if an individual is only seeking respite care or enters the hospital without discharge from the LTC facility</a:t>
            </a:r>
          </a:p>
          <a:p>
            <a:pPr lvl="1">
              <a:buClr>
                <a:srgbClr val="E42D1A"/>
              </a:buClr>
            </a:pPr>
            <a:endParaRPr lang="en-US" sz="1100" dirty="0">
              <a:solidFill>
                <a:srgbClr val="000000"/>
              </a:solidFill>
            </a:endParaRPr>
          </a:p>
          <a:p>
            <a:pPr lvl="0">
              <a:buClr>
                <a:srgbClr val="E42D1A"/>
              </a:buClr>
            </a:pPr>
            <a:r>
              <a:rPr lang="en-US" sz="1400" dirty="0">
                <a:solidFill>
                  <a:srgbClr val="000000"/>
                </a:solidFill>
              </a:rPr>
              <a:t>PA 1768, </a:t>
            </a:r>
            <a:r>
              <a:rPr lang="en-US" sz="1400" dirty="0" smtClean="0">
                <a:solidFill>
                  <a:srgbClr val="000000"/>
                </a:solidFill>
              </a:rPr>
              <a:t>HCBS </a:t>
            </a:r>
            <a:r>
              <a:rPr lang="en-US" sz="1400" dirty="0">
                <a:solidFill>
                  <a:srgbClr val="000000"/>
                </a:solidFill>
              </a:rPr>
              <a:t>Eligibility/Ineligibility/Change form for HCBS</a:t>
            </a:r>
          </a:p>
          <a:p>
            <a:pPr lvl="1">
              <a:buClr>
                <a:srgbClr val="E42D1A"/>
              </a:buClr>
            </a:pPr>
            <a:r>
              <a:rPr lang="en-US" sz="1100" dirty="0">
                <a:solidFill>
                  <a:srgbClr val="000000"/>
                </a:solidFill>
              </a:rPr>
              <a:t>Assessment date is mandatory; Service begin date is optional</a:t>
            </a:r>
          </a:p>
          <a:p>
            <a:pPr lvl="1">
              <a:buClr>
                <a:srgbClr val="E42D1A"/>
              </a:buClr>
            </a:pPr>
            <a:r>
              <a:rPr lang="en-US" sz="1100" dirty="0">
                <a:solidFill>
                  <a:srgbClr val="000000"/>
                </a:solidFill>
              </a:rPr>
              <a:t>CAO will review for eligibility as of the assessment date if there is no service begin date listed. If both an assessment and service date are listed then the service begin date will be used. </a:t>
            </a:r>
          </a:p>
          <a:p>
            <a:pPr lvl="1">
              <a:buClr>
                <a:srgbClr val="E42D1A"/>
              </a:buClr>
            </a:pPr>
            <a:endParaRPr lang="en-US" sz="1100" dirty="0">
              <a:solidFill>
                <a:srgbClr val="000000"/>
              </a:solidFill>
            </a:endParaRPr>
          </a:p>
          <a:p>
            <a:pPr marL="0" indent="0">
              <a:buNone/>
            </a:pPr>
            <a:endParaRPr lang="en-US" dirty="0"/>
          </a:p>
        </p:txBody>
      </p:sp>
      <p:sp>
        <p:nvSpPr>
          <p:cNvPr id="2" name="Date Placeholder 1"/>
          <p:cNvSpPr>
            <a:spLocks noGrp="1"/>
          </p:cNvSpPr>
          <p:nvPr>
            <p:ph type="dt" sz="half" idx="2"/>
          </p:nvPr>
        </p:nvSpPr>
        <p:spPr/>
        <p:txBody>
          <a:bodyPr/>
          <a:lstStyle/>
          <a:p>
            <a:pPr>
              <a:defRPr/>
            </a:pPr>
            <a:fld id="{6E4BFAB8-0757-40E7-A5D8-31838F749C16}" type="datetime1">
              <a:rPr lang="en-US" smtClean="0"/>
              <a:t>11/8/2016</a:t>
            </a:fld>
            <a:endParaRPr lang="en-US" dirty="0"/>
          </a:p>
        </p:txBody>
      </p:sp>
      <p:sp>
        <p:nvSpPr>
          <p:cNvPr id="3" name="Slide Number Placeholder 2"/>
          <p:cNvSpPr>
            <a:spLocks noGrp="1"/>
          </p:cNvSpPr>
          <p:nvPr>
            <p:ph type="sldNum" sz="quarter" idx="4"/>
          </p:nvPr>
        </p:nvSpPr>
        <p:spPr/>
        <p:txBody>
          <a:bodyPr/>
          <a:lstStyle/>
          <a:p>
            <a:pPr>
              <a:defRPr/>
            </a:pPr>
            <a:fld id="{70265E95-77F9-457A-9EE3-4D9004F83F9A}" type="slidenum">
              <a:rPr lang="en-US" smtClean="0"/>
              <a:pPr>
                <a:defRPr/>
              </a:pPr>
              <a:t>3</a:t>
            </a:fld>
            <a:endParaRPr lang="en-US" dirty="0"/>
          </a:p>
        </p:txBody>
      </p:sp>
    </p:spTree>
    <p:extLst>
      <p:ext uri="{BB962C8B-B14F-4D97-AF65-F5344CB8AC3E}">
        <p14:creationId xmlns:p14="http://schemas.microsoft.com/office/powerpoint/2010/main" val="420931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LTC/HCBS Application Process</a:t>
            </a:r>
            <a:br>
              <a:rPr lang="en-US" dirty="0"/>
            </a:br>
            <a:endParaRPr lang="en-US" dirty="0"/>
          </a:p>
        </p:txBody>
      </p:sp>
      <p:sp>
        <p:nvSpPr>
          <p:cNvPr id="3" name="Content Placeholder 2"/>
          <p:cNvSpPr>
            <a:spLocks noGrp="1"/>
          </p:cNvSpPr>
          <p:nvPr>
            <p:ph sz="quarter" idx="13"/>
          </p:nvPr>
        </p:nvSpPr>
        <p:spPr>
          <a:xfrm>
            <a:off x="381000" y="1066800"/>
            <a:ext cx="8305800" cy="5105400"/>
          </a:xfrm>
        </p:spPr>
        <p:txBody>
          <a:bodyPr/>
          <a:lstStyle/>
          <a:p>
            <a:pPr marL="0" lvl="0" indent="0">
              <a:buClr>
                <a:srgbClr val="E42D1A"/>
              </a:buClr>
              <a:buNone/>
            </a:pPr>
            <a:r>
              <a:rPr lang="en-US" sz="1800" b="1" dirty="0">
                <a:solidFill>
                  <a:srgbClr val="000000"/>
                </a:solidFill>
              </a:rPr>
              <a:t>CAO reviews documents and sends pending verification list requesting all financial and non-financial documentation, such as:</a:t>
            </a:r>
          </a:p>
          <a:p>
            <a:pPr lvl="0">
              <a:buClr>
                <a:srgbClr val="E42D1A"/>
              </a:buClr>
            </a:pPr>
            <a:r>
              <a:rPr lang="en-US" sz="1600" dirty="0">
                <a:solidFill>
                  <a:srgbClr val="000000"/>
                </a:solidFill>
              </a:rPr>
              <a:t>Bank statements as of the requested effective date</a:t>
            </a:r>
          </a:p>
          <a:p>
            <a:pPr lvl="0">
              <a:buClr>
                <a:srgbClr val="E42D1A"/>
              </a:buClr>
            </a:pPr>
            <a:r>
              <a:rPr lang="en-US" sz="1600" dirty="0">
                <a:solidFill>
                  <a:srgbClr val="000000"/>
                </a:solidFill>
              </a:rPr>
              <a:t>Gross income</a:t>
            </a:r>
          </a:p>
          <a:p>
            <a:pPr lvl="0">
              <a:buClr>
                <a:srgbClr val="E42D1A"/>
              </a:buClr>
            </a:pPr>
            <a:r>
              <a:rPr lang="en-US" sz="1600" dirty="0">
                <a:solidFill>
                  <a:srgbClr val="000000"/>
                </a:solidFill>
              </a:rPr>
              <a:t>Paper trail of bank accounts closed during the look-back period to show where proceeds from accounts were deposited or spent</a:t>
            </a:r>
          </a:p>
          <a:p>
            <a:pPr lvl="0">
              <a:buClr>
                <a:srgbClr val="E42D1A"/>
              </a:buClr>
            </a:pPr>
            <a:r>
              <a:rPr lang="en-US" sz="1600" dirty="0">
                <a:solidFill>
                  <a:srgbClr val="000000"/>
                </a:solidFill>
              </a:rPr>
              <a:t>Titles to vehicles </a:t>
            </a:r>
          </a:p>
          <a:p>
            <a:pPr lvl="0">
              <a:buClr>
                <a:srgbClr val="E42D1A"/>
              </a:buClr>
            </a:pPr>
            <a:r>
              <a:rPr lang="en-US" sz="1600" dirty="0">
                <a:solidFill>
                  <a:srgbClr val="000000"/>
                </a:solidFill>
              </a:rPr>
              <a:t>Deeds to properties</a:t>
            </a:r>
          </a:p>
          <a:p>
            <a:pPr lvl="0">
              <a:buClr>
                <a:srgbClr val="E42D1A"/>
              </a:buClr>
            </a:pPr>
            <a:r>
              <a:rPr lang="en-US" sz="1600" dirty="0">
                <a:solidFill>
                  <a:srgbClr val="000000"/>
                </a:solidFill>
              </a:rPr>
              <a:t>Life insurance face value and cash surrender value</a:t>
            </a:r>
          </a:p>
          <a:p>
            <a:pPr marL="0" lvl="0" indent="0">
              <a:buClr>
                <a:srgbClr val="E42D1A"/>
              </a:buClr>
              <a:buNone/>
            </a:pPr>
            <a:endParaRPr lang="en-US" sz="1200" dirty="0">
              <a:solidFill>
                <a:srgbClr val="000000"/>
              </a:solidFill>
            </a:endParaRPr>
          </a:p>
          <a:p>
            <a:pPr marL="0" lvl="0" indent="0">
              <a:buClr>
                <a:srgbClr val="E42D1A"/>
              </a:buClr>
              <a:buNone/>
            </a:pPr>
            <a:r>
              <a:rPr lang="en-US" sz="1800" b="1" dirty="0">
                <a:solidFill>
                  <a:srgbClr val="000000"/>
                </a:solidFill>
              </a:rPr>
              <a:t>CAO processes the </a:t>
            </a:r>
            <a:r>
              <a:rPr lang="en-US" sz="1800" b="1" dirty="0" smtClean="0">
                <a:solidFill>
                  <a:srgbClr val="000000"/>
                </a:solidFill>
              </a:rPr>
              <a:t>application within 45 days of application date.</a:t>
            </a:r>
            <a:endParaRPr lang="en-US" sz="1800" b="1" dirty="0">
              <a:solidFill>
                <a:srgbClr val="000000"/>
              </a:solidFill>
            </a:endParaRPr>
          </a:p>
          <a:p>
            <a:pPr marL="0" lvl="0" indent="0">
              <a:buClr>
                <a:srgbClr val="E42D1A"/>
              </a:buClr>
              <a:buNone/>
            </a:pPr>
            <a:endParaRPr lang="en-US" sz="1100" dirty="0">
              <a:solidFill>
                <a:srgbClr val="000000"/>
              </a:solidFill>
            </a:endParaRPr>
          </a:p>
          <a:p>
            <a:pPr marL="0" lvl="0" indent="0">
              <a:buClr>
                <a:srgbClr val="E42D1A"/>
              </a:buClr>
              <a:buNone/>
            </a:pPr>
            <a:r>
              <a:rPr lang="en-US" sz="1800" b="1" dirty="0">
                <a:solidFill>
                  <a:srgbClr val="000000"/>
                </a:solidFill>
              </a:rPr>
              <a:t>CAO sends notice of eligibility or ineligibility to all involved parties. The notice includes:</a:t>
            </a:r>
          </a:p>
          <a:p>
            <a:pPr lvl="0">
              <a:buClr>
                <a:srgbClr val="E42D1A"/>
              </a:buClr>
            </a:pPr>
            <a:r>
              <a:rPr lang="en-US" sz="1600" dirty="0">
                <a:solidFill>
                  <a:srgbClr val="000000"/>
                </a:solidFill>
              </a:rPr>
              <a:t>The date eligibility begins</a:t>
            </a:r>
          </a:p>
          <a:p>
            <a:pPr lvl="0">
              <a:buClr>
                <a:srgbClr val="E42D1A"/>
              </a:buClr>
            </a:pPr>
            <a:r>
              <a:rPr lang="en-US" sz="1600" dirty="0">
                <a:solidFill>
                  <a:srgbClr val="000000"/>
                </a:solidFill>
              </a:rPr>
              <a:t>Cost of care for individuals eligible for LTC facility services</a:t>
            </a:r>
          </a:p>
          <a:p>
            <a:pPr lvl="0">
              <a:buClr>
                <a:srgbClr val="E42D1A"/>
              </a:buClr>
            </a:pPr>
            <a:r>
              <a:rPr lang="en-US" sz="1600" dirty="0">
                <a:solidFill>
                  <a:srgbClr val="000000"/>
                </a:solidFill>
              </a:rPr>
              <a:t>If not eligible, the reason for ineligibility</a:t>
            </a:r>
          </a:p>
          <a:p>
            <a:pPr lvl="0">
              <a:buClr>
                <a:srgbClr val="E42D1A"/>
              </a:buClr>
            </a:pPr>
            <a:r>
              <a:rPr lang="en-US" sz="1600" dirty="0">
                <a:solidFill>
                  <a:srgbClr val="000000"/>
                </a:solidFill>
              </a:rPr>
              <a:t>Fair Hearing paperwork </a:t>
            </a:r>
          </a:p>
          <a:p>
            <a:pPr marL="0" indent="0">
              <a:buNone/>
            </a:pP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4</a:t>
            </a:fld>
            <a:endParaRPr lang="en-US" dirty="0"/>
          </a:p>
        </p:txBody>
      </p:sp>
    </p:spTree>
    <p:extLst>
      <p:ext uri="{BB962C8B-B14F-4D97-AF65-F5344CB8AC3E}">
        <p14:creationId xmlns:p14="http://schemas.microsoft.com/office/powerpoint/2010/main" val="2488878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 of Care</a:t>
            </a:r>
          </a:p>
        </p:txBody>
      </p:sp>
      <p:sp>
        <p:nvSpPr>
          <p:cNvPr id="3" name="Content Placeholder 2"/>
          <p:cNvSpPr>
            <a:spLocks noGrp="1"/>
          </p:cNvSpPr>
          <p:nvPr>
            <p:ph sz="quarter" idx="13"/>
          </p:nvPr>
        </p:nvSpPr>
        <p:spPr/>
        <p:txBody>
          <a:bodyPr/>
          <a:lstStyle/>
          <a:p>
            <a:pPr marL="0" lvl="0" indent="0">
              <a:buClr>
                <a:srgbClr val="E42D1A"/>
              </a:buClr>
              <a:buNone/>
            </a:pPr>
            <a:r>
              <a:rPr lang="en-US" sz="2000" dirty="0">
                <a:solidFill>
                  <a:srgbClr val="000000"/>
                </a:solidFill>
              </a:rPr>
              <a:t>Individuals determined eligible for payment of HCBS are not responsible to make a monthly payment towards their HCBS.</a:t>
            </a:r>
          </a:p>
          <a:p>
            <a:pPr marL="0" lvl="0" indent="0">
              <a:buClr>
                <a:srgbClr val="E42D1A"/>
              </a:buClr>
              <a:buNone/>
            </a:pPr>
            <a:endParaRPr lang="en-US" sz="2200" dirty="0">
              <a:solidFill>
                <a:srgbClr val="000000"/>
              </a:solidFill>
            </a:endParaRPr>
          </a:p>
          <a:p>
            <a:pPr marL="0" lvl="0" indent="0">
              <a:buClr>
                <a:srgbClr val="E42D1A"/>
              </a:buClr>
              <a:buNone/>
            </a:pPr>
            <a:r>
              <a:rPr lang="en-US" sz="2000" dirty="0">
                <a:solidFill>
                  <a:srgbClr val="000000"/>
                </a:solidFill>
              </a:rPr>
              <a:t>Individuals determined eligible for payment of LTC facility services are expected to make a monthly payment towards their cost of care.</a:t>
            </a:r>
          </a:p>
          <a:p>
            <a:pPr marL="0" lvl="0" indent="0">
              <a:buClr>
                <a:srgbClr val="E42D1A"/>
              </a:buClr>
              <a:buNone/>
            </a:pPr>
            <a:endParaRPr lang="en-US" sz="2200" dirty="0">
              <a:solidFill>
                <a:srgbClr val="000000"/>
              </a:solidFill>
            </a:endParaRPr>
          </a:p>
          <a:p>
            <a:pPr marL="0" lvl="0" indent="0">
              <a:buClr>
                <a:srgbClr val="E42D1A"/>
              </a:buClr>
              <a:buNone/>
            </a:pPr>
            <a:r>
              <a:rPr lang="en-US" sz="2000" dirty="0">
                <a:solidFill>
                  <a:srgbClr val="000000"/>
                </a:solidFill>
              </a:rPr>
              <a:t>Common deductions from gross income include:</a:t>
            </a:r>
          </a:p>
          <a:p>
            <a:pPr lvl="0">
              <a:buClr>
                <a:srgbClr val="E42D1A"/>
              </a:buClr>
            </a:pPr>
            <a:r>
              <a:rPr lang="en-US" sz="1800" dirty="0">
                <a:solidFill>
                  <a:srgbClr val="000000"/>
                </a:solidFill>
              </a:rPr>
              <a:t>Personal Needs Allowance (PNA)</a:t>
            </a:r>
          </a:p>
          <a:p>
            <a:pPr lvl="0">
              <a:buClr>
                <a:srgbClr val="E42D1A"/>
              </a:buClr>
            </a:pPr>
            <a:r>
              <a:rPr lang="en-US" sz="1800" dirty="0">
                <a:solidFill>
                  <a:srgbClr val="000000"/>
                </a:solidFill>
              </a:rPr>
              <a:t>Court ordered guardian fees </a:t>
            </a:r>
          </a:p>
          <a:p>
            <a:pPr lvl="0">
              <a:buClr>
                <a:srgbClr val="E42D1A"/>
              </a:buClr>
            </a:pPr>
            <a:r>
              <a:rPr lang="en-US" sz="1800" dirty="0">
                <a:solidFill>
                  <a:srgbClr val="000000"/>
                </a:solidFill>
              </a:rPr>
              <a:t>Home Maintenance Deduction (HMD)</a:t>
            </a:r>
          </a:p>
          <a:p>
            <a:pPr lvl="1">
              <a:buClr>
                <a:srgbClr val="E42D1A"/>
              </a:buClr>
            </a:pPr>
            <a:r>
              <a:rPr lang="en-US" sz="1800" dirty="0">
                <a:solidFill>
                  <a:srgbClr val="000000"/>
                </a:solidFill>
              </a:rPr>
              <a:t>For individuals certified as short-term on the MA 51</a:t>
            </a:r>
          </a:p>
          <a:p>
            <a:pPr lvl="1">
              <a:buClr>
                <a:srgbClr val="E42D1A"/>
              </a:buClr>
            </a:pPr>
            <a:r>
              <a:rPr lang="en-US" sz="1800" dirty="0">
                <a:solidFill>
                  <a:srgbClr val="000000"/>
                </a:solidFill>
              </a:rPr>
              <a:t>Deduction may be given for up to six months</a:t>
            </a:r>
          </a:p>
          <a:p>
            <a:pPr lvl="0">
              <a:buClr>
                <a:srgbClr val="E42D1A"/>
              </a:buClr>
            </a:pPr>
            <a:r>
              <a:rPr lang="en-US" sz="1800" dirty="0">
                <a:solidFill>
                  <a:srgbClr val="000000"/>
                </a:solidFill>
              </a:rPr>
              <a:t>Spousal/Dependent Maintenance Allowance</a:t>
            </a:r>
          </a:p>
          <a:p>
            <a:pPr lvl="0">
              <a:buClr>
                <a:srgbClr val="E42D1A"/>
              </a:buClr>
            </a:pPr>
            <a:r>
              <a:rPr lang="en-US" sz="1800" dirty="0">
                <a:solidFill>
                  <a:srgbClr val="000000"/>
                </a:solidFill>
              </a:rPr>
              <a:t>Medical insurance premiums</a:t>
            </a:r>
          </a:p>
          <a:p>
            <a:pPr marL="0" indent="0">
              <a:buNone/>
            </a:pP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5</a:t>
            </a:fld>
            <a:endParaRPr lang="en-US" dirty="0"/>
          </a:p>
        </p:txBody>
      </p:sp>
    </p:spTree>
    <p:extLst>
      <p:ext uri="{BB962C8B-B14F-4D97-AF65-F5344CB8AC3E}">
        <p14:creationId xmlns:p14="http://schemas.microsoft.com/office/powerpoint/2010/main" val="1618244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Ineligibility for LTC Services due to Asset Transfers</a:t>
            </a:r>
          </a:p>
        </p:txBody>
      </p:sp>
      <p:sp>
        <p:nvSpPr>
          <p:cNvPr id="3" name="Content Placeholder 2"/>
          <p:cNvSpPr>
            <a:spLocks noGrp="1"/>
          </p:cNvSpPr>
          <p:nvPr>
            <p:ph sz="quarter" idx="13"/>
          </p:nvPr>
        </p:nvSpPr>
        <p:spPr/>
        <p:txBody>
          <a:bodyPr/>
          <a:lstStyle/>
          <a:p>
            <a:pPr marL="0" lvl="0" indent="0">
              <a:buClr>
                <a:srgbClr val="E42D1A"/>
              </a:buClr>
              <a:buNone/>
            </a:pPr>
            <a:r>
              <a:rPr lang="en-US" sz="1800" dirty="0">
                <a:solidFill>
                  <a:srgbClr val="000000"/>
                </a:solidFill>
              </a:rPr>
              <a:t>Income and resources transferred by the applicant or applicant’s spouse during the look-back period must be reviewed to verify fair market value (FMV) was received. If FMV was not received then an individual may be determined eligible for MA while ineligible for payment of LTC services.</a:t>
            </a:r>
          </a:p>
          <a:p>
            <a:pPr lvl="0">
              <a:buClr>
                <a:srgbClr val="E42D1A"/>
              </a:buClr>
            </a:pPr>
            <a:endParaRPr lang="en-US" sz="1800" dirty="0">
              <a:solidFill>
                <a:srgbClr val="000000"/>
              </a:solidFill>
            </a:endParaRPr>
          </a:p>
          <a:p>
            <a:pPr marL="0" lvl="0" indent="0">
              <a:buClr>
                <a:srgbClr val="E42D1A"/>
              </a:buClr>
              <a:buNone/>
            </a:pPr>
            <a:r>
              <a:rPr lang="en-US" sz="1800" dirty="0">
                <a:solidFill>
                  <a:srgbClr val="000000"/>
                </a:solidFill>
              </a:rPr>
              <a:t>The look-back period is determined as follows:</a:t>
            </a:r>
          </a:p>
          <a:p>
            <a:pPr marL="0" lvl="0" indent="0">
              <a:buClr>
                <a:srgbClr val="E42D1A"/>
              </a:buClr>
              <a:buNone/>
            </a:pPr>
            <a:endParaRPr lang="en-US" sz="1800" dirty="0">
              <a:solidFill>
                <a:srgbClr val="000000"/>
              </a:solidFill>
            </a:endParaRPr>
          </a:p>
          <a:p>
            <a:pPr lvl="0">
              <a:buClr>
                <a:srgbClr val="E42D1A"/>
              </a:buClr>
            </a:pPr>
            <a:r>
              <a:rPr lang="en-US" sz="1800" dirty="0">
                <a:solidFill>
                  <a:srgbClr val="000000"/>
                </a:solidFill>
              </a:rPr>
              <a:t>For Non-MA recipients applying for either LTC facility services or HCBS:</a:t>
            </a:r>
          </a:p>
          <a:p>
            <a:pPr lvl="1">
              <a:buClr>
                <a:srgbClr val="E42D1A"/>
              </a:buClr>
            </a:pPr>
            <a:r>
              <a:rPr lang="en-US" sz="1600" dirty="0">
                <a:solidFill>
                  <a:srgbClr val="000000"/>
                </a:solidFill>
              </a:rPr>
              <a:t>The look-back period begins five years prior to the application date.</a:t>
            </a:r>
          </a:p>
          <a:p>
            <a:pPr marL="457200" lvl="1" indent="0">
              <a:buClr>
                <a:srgbClr val="E42D1A"/>
              </a:buClr>
              <a:buNone/>
            </a:pPr>
            <a:endParaRPr lang="en-US" sz="1500" dirty="0">
              <a:solidFill>
                <a:srgbClr val="000000"/>
              </a:solidFill>
            </a:endParaRPr>
          </a:p>
          <a:p>
            <a:pPr lvl="0">
              <a:buClr>
                <a:srgbClr val="E42D1A"/>
              </a:buClr>
            </a:pPr>
            <a:r>
              <a:rPr lang="en-US" sz="1800" dirty="0">
                <a:solidFill>
                  <a:srgbClr val="000000"/>
                </a:solidFill>
              </a:rPr>
              <a:t>For current MA recipients applying for LTC facility services:</a:t>
            </a:r>
          </a:p>
          <a:p>
            <a:pPr lvl="1">
              <a:buClr>
                <a:srgbClr val="E42D1A"/>
              </a:buClr>
            </a:pPr>
            <a:r>
              <a:rPr lang="en-US" sz="1600" dirty="0">
                <a:solidFill>
                  <a:srgbClr val="000000"/>
                </a:solidFill>
              </a:rPr>
              <a:t>The look-back period begins five years prior to the admission date.</a:t>
            </a:r>
          </a:p>
          <a:p>
            <a:pPr marL="457200" lvl="1" indent="0">
              <a:buClr>
                <a:srgbClr val="E42D1A"/>
              </a:buClr>
              <a:buNone/>
            </a:pPr>
            <a:endParaRPr lang="en-US" sz="1500" dirty="0">
              <a:solidFill>
                <a:srgbClr val="000000"/>
              </a:solidFill>
            </a:endParaRPr>
          </a:p>
          <a:p>
            <a:pPr lvl="0">
              <a:buClr>
                <a:srgbClr val="E42D1A"/>
              </a:buClr>
            </a:pPr>
            <a:r>
              <a:rPr lang="en-US" sz="1800" dirty="0">
                <a:solidFill>
                  <a:srgbClr val="000000"/>
                </a:solidFill>
              </a:rPr>
              <a:t>For current MA recipients applying for HCBS:</a:t>
            </a:r>
          </a:p>
          <a:p>
            <a:pPr lvl="1">
              <a:buClr>
                <a:srgbClr val="E42D1A"/>
              </a:buClr>
            </a:pPr>
            <a:r>
              <a:rPr lang="en-US" sz="1600" dirty="0">
                <a:solidFill>
                  <a:srgbClr val="000000"/>
                </a:solidFill>
              </a:rPr>
              <a:t>The look-back period begins five years prior to the assessment date listed on the PA 1768.</a:t>
            </a:r>
          </a:p>
          <a:p>
            <a:pPr marL="0" lvl="0" indent="0">
              <a:buClr>
                <a:srgbClr val="E42D1A"/>
              </a:buClr>
              <a:buNone/>
            </a:pPr>
            <a:endParaRPr lang="en-US" sz="1800" dirty="0">
              <a:solidFill>
                <a:srgbClr val="000000"/>
              </a:solidFill>
            </a:endParaRPr>
          </a:p>
          <a:p>
            <a:pPr marL="0" indent="0">
              <a:buNone/>
            </a:pP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6</a:t>
            </a:fld>
            <a:endParaRPr lang="en-US" dirty="0"/>
          </a:p>
        </p:txBody>
      </p:sp>
    </p:spTree>
    <p:extLst>
      <p:ext uri="{BB962C8B-B14F-4D97-AF65-F5344CB8AC3E}">
        <p14:creationId xmlns:p14="http://schemas.microsoft.com/office/powerpoint/2010/main" val="2217175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Ineligibility for LTC Services due to Asset Transfers</a:t>
            </a:r>
          </a:p>
        </p:txBody>
      </p:sp>
      <p:sp>
        <p:nvSpPr>
          <p:cNvPr id="3" name="Content Placeholder 2"/>
          <p:cNvSpPr>
            <a:spLocks noGrp="1"/>
          </p:cNvSpPr>
          <p:nvPr>
            <p:ph sz="quarter" idx="13"/>
          </p:nvPr>
        </p:nvSpPr>
        <p:spPr/>
        <p:txBody>
          <a:bodyPr/>
          <a:lstStyle/>
          <a:p>
            <a:pPr marL="0" lvl="0" indent="0">
              <a:buClr>
                <a:srgbClr val="E42D1A"/>
              </a:buClr>
              <a:buNone/>
            </a:pPr>
            <a:r>
              <a:rPr lang="en-US" dirty="0">
                <a:solidFill>
                  <a:srgbClr val="000000"/>
                </a:solidFill>
              </a:rPr>
              <a:t>The ineligibility period for payment of LTC is determined using the average daily private pay rate provided </a:t>
            </a:r>
            <a:r>
              <a:rPr lang="en-US" dirty="0" smtClean="0">
                <a:solidFill>
                  <a:srgbClr val="000000"/>
                </a:solidFill>
              </a:rPr>
              <a:t>each </a:t>
            </a:r>
            <a:r>
              <a:rPr lang="en-US" dirty="0">
                <a:solidFill>
                  <a:srgbClr val="000000"/>
                </a:solidFill>
              </a:rPr>
              <a:t>January.</a:t>
            </a:r>
          </a:p>
          <a:p>
            <a:pPr marL="0" lvl="0" indent="0">
              <a:buClr>
                <a:srgbClr val="E42D1A"/>
              </a:buClr>
              <a:buNone/>
            </a:pPr>
            <a:endParaRPr lang="en-US" sz="2800" dirty="0">
              <a:solidFill>
                <a:srgbClr val="000000"/>
              </a:solidFill>
            </a:endParaRPr>
          </a:p>
          <a:p>
            <a:pPr lvl="0">
              <a:buClr>
                <a:srgbClr val="E42D1A"/>
              </a:buClr>
            </a:pPr>
            <a:r>
              <a:rPr lang="en-US" dirty="0">
                <a:solidFill>
                  <a:srgbClr val="000000"/>
                </a:solidFill>
              </a:rPr>
              <a:t>For applicants the ineligibility period begins the date the individual is otherwise eligible for LTC services.</a:t>
            </a:r>
          </a:p>
          <a:p>
            <a:pPr marL="0" lvl="0" indent="0">
              <a:buClr>
                <a:srgbClr val="E42D1A"/>
              </a:buClr>
              <a:buNone/>
            </a:pPr>
            <a:endParaRPr lang="en-US" sz="3200" dirty="0">
              <a:solidFill>
                <a:srgbClr val="000000"/>
              </a:solidFill>
            </a:endParaRPr>
          </a:p>
          <a:p>
            <a:pPr lvl="0">
              <a:buClr>
                <a:srgbClr val="E42D1A"/>
              </a:buClr>
            </a:pPr>
            <a:r>
              <a:rPr lang="en-US" dirty="0">
                <a:solidFill>
                  <a:srgbClr val="000000"/>
                </a:solidFill>
              </a:rPr>
              <a:t>For recipients the ineligibility period begins the first day of the calendar month after advance notice expires.</a:t>
            </a:r>
          </a:p>
          <a:p>
            <a:pPr marL="0" indent="0">
              <a:buNone/>
            </a:pP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7</a:t>
            </a:fld>
            <a:endParaRPr lang="en-US" dirty="0"/>
          </a:p>
        </p:txBody>
      </p:sp>
    </p:spTree>
    <p:extLst>
      <p:ext uri="{BB962C8B-B14F-4D97-AF65-F5344CB8AC3E}">
        <p14:creationId xmlns:p14="http://schemas.microsoft.com/office/powerpoint/2010/main" val="1570395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Appeals vs. Undue Hardship Waivers</a:t>
            </a:r>
          </a:p>
        </p:txBody>
      </p:sp>
      <p:sp>
        <p:nvSpPr>
          <p:cNvPr id="3" name="Content Placeholder 2"/>
          <p:cNvSpPr>
            <a:spLocks noGrp="1"/>
          </p:cNvSpPr>
          <p:nvPr>
            <p:ph sz="quarter" idx="13"/>
          </p:nvPr>
        </p:nvSpPr>
        <p:spPr/>
        <p:txBody>
          <a:bodyPr/>
          <a:lstStyle/>
          <a:p>
            <a:pPr marL="0" lvl="0" indent="0">
              <a:buClr>
                <a:srgbClr val="E42D1A"/>
              </a:buClr>
              <a:buNone/>
            </a:pPr>
            <a:r>
              <a:rPr lang="en-US" sz="2300" b="1" dirty="0">
                <a:solidFill>
                  <a:srgbClr val="000000"/>
                </a:solidFill>
              </a:rPr>
              <a:t>Appeals:</a:t>
            </a:r>
          </a:p>
          <a:p>
            <a:pPr lvl="0">
              <a:buClr>
                <a:srgbClr val="E42D1A"/>
              </a:buClr>
            </a:pPr>
            <a:r>
              <a:rPr lang="en-US" sz="1600" dirty="0">
                <a:solidFill>
                  <a:srgbClr val="000000"/>
                </a:solidFill>
              </a:rPr>
              <a:t>An applicant/recipient has the fundamental right to appeal the Department’s decision to deny, suspend or discontinue benefits. </a:t>
            </a:r>
          </a:p>
          <a:p>
            <a:pPr marL="0" lvl="0" indent="0">
              <a:buClr>
                <a:srgbClr val="E42D1A"/>
              </a:buClr>
              <a:buNone/>
            </a:pPr>
            <a:endParaRPr lang="en-US" sz="2000" dirty="0">
              <a:solidFill>
                <a:srgbClr val="000000"/>
              </a:solidFill>
            </a:endParaRPr>
          </a:p>
          <a:p>
            <a:pPr lvl="0">
              <a:buClr>
                <a:srgbClr val="E42D1A"/>
              </a:buClr>
            </a:pPr>
            <a:r>
              <a:rPr lang="en-US" sz="1600" dirty="0">
                <a:solidFill>
                  <a:srgbClr val="000000"/>
                </a:solidFill>
              </a:rPr>
              <a:t>An appeal exists when there is disagreement surrounding establishment of the penalty period; whether fair consideration was received or the monetary amount of assets transferred without receiving fair consideration.</a:t>
            </a:r>
          </a:p>
          <a:p>
            <a:pPr marL="0" lvl="0" indent="0">
              <a:buClr>
                <a:srgbClr val="E42D1A"/>
              </a:buClr>
              <a:buNone/>
            </a:pPr>
            <a:endParaRPr lang="en-US" sz="1600" dirty="0">
              <a:solidFill>
                <a:srgbClr val="000000"/>
              </a:solidFill>
            </a:endParaRPr>
          </a:p>
          <a:p>
            <a:pPr marL="0" lvl="0" indent="0">
              <a:buClr>
                <a:srgbClr val="E42D1A"/>
              </a:buClr>
              <a:buNone/>
            </a:pPr>
            <a:r>
              <a:rPr lang="en-US" sz="2300" b="1" dirty="0">
                <a:solidFill>
                  <a:srgbClr val="000000"/>
                </a:solidFill>
              </a:rPr>
              <a:t>Undue Hardship Waivers:</a:t>
            </a:r>
          </a:p>
          <a:p>
            <a:pPr lvl="0">
              <a:buClr>
                <a:srgbClr val="E42D1A"/>
              </a:buClr>
            </a:pPr>
            <a:r>
              <a:rPr lang="en-US" sz="1600" dirty="0">
                <a:solidFill>
                  <a:srgbClr val="000000"/>
                </a:solidFill>
              </a:rPr>
              <a:t>Individuals determined ineligible for payment of LTC due to asset transfers or excess home equity may choose to apply for an undue hardship waiver. </a:t>
            </a:r>
          </a:p>
          <a:p>
            <a:pPr marL="0" lvl="0" indent="0">
              <a:buClr>
                <a:srgbClr val="E42D1A"/>
              </a:buClr>
              <a:buNone/>
            </a:pPr>
            <a:endParaRPr lang="en-US" sz="2000" dirty="0">
              <a:solidFill>
                <a:srgbClr val="000000"/>
              </a:solidFill>
            </a:endParaRPr>
          </a:p>
          <a:p>
            <a:pPr lvl="0">
              <a:buClr>
                <a:srgbClr val="E42D1A"/>
              </a:buClr>
            </a:pPr>
            <a:r>
              <a:rPr lang="en-US" sz="1600" dirty="0">
                <a:solidFill>
                  <a:srgbClr val="000000"/>
                </a:solidFill>
              </a:rPr>
              <a:t>An undue hardship exists when denial of payment of LTC would:</a:t>
            </a:r>
          </a:p>
          <a:p>
            <a:pPr lvl="1">
              <a:buClr>
                <a:srgbClr val="E42D1A"/>
              </a:buClr>
            </a:pPr>
            <a:r>
              <a:rPr lang="en-US" sz="1600" dirty="0">
                <a:solidFill>
                  <a:srgbClr val="000000"/>
                </a:solidFill>
              </a:rPr>
              <a:t>deprive the individual of medical care, endangering the person’s health or life; or</a:t>
            </a:r>
          </a:p>
          <a:p>
            <a:pPr lvl="1">
              <a:buClr>
                <a:srgbClr val="E42D1A"/>
              </a:buClr>
            </a:pPr>
            <a:r>
              <a:rPr lang="en-US" sz="1600" dirty="0">
                <a:solidFill>
                  <a:srgbClr val="000000"/>
                </a:solidFill>
              </a:rPr>
              <a:t>Deprive the individual of food, shelter or other basic necessities of life.</a:t>
            </a:r>
          </a:p>
          <a:p>
            <a:pPr lvl="1">
              <a:buClr>
                <a:srgbClr val="E42D1A"/>
              </a:buClr>
            </a:pPr>
            <a:endParaRPr lang="en-US" sz="1800" dirty="0">
              <a:solidFill>
                <a:srgbClr val="000000"/>
              </a:solidFill>
            </a:endParaRPr>
          </a:p>
          <a:p>
            <a:pPr marL="0" indent="0">
              <a:buNone/>
            </a:pP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8</a:t>
            </a:fld>
            <a:endParaRPr lang="en-US" dirty="0"/>
          </a:p>
        </p:txBody>
      </p:sp>
    </p:spTree>
    <p:extLst>
      <p:ext uri="{BB962C8B-B14F-4D97-AF65-F5344CB8AC3E}">
        <p14:creationId xmlns:p14="http://schemas.microsoft.com/office/powerpoint/2010/main" val="272129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 Process	</a:t>
            </a:r>
          </a:p>
        </p:txBody>
      </p:sp>
      <p:sp>
        <p:nvSpPr>
          <p:cNvPr id="3" name="Content Placeholder 2"/>
          <p:cNvSpPr>
            <a:spLocks noGrp="1"/>
          </p:cNvSpPr>
          <p:nvPr>
            <p:ph sz="quarter" idx="13"/>
          </p:nvPr>
        </p:nvSpPr>
        <p:spPr/>
        <p:txBody>
          <a:bodyPr/>
          <a:lstStyle/>
          <a:p>
            <a:pPr marL="0" lvl="0" indent="0">
              <a:buClr>
                <a:srgbClr val="E42D1A"/>
              </a:buClr>
              <a:buNone/>
            </a:pPr>
            <a:r>
              <a:rPr lang="en-US" sz="1700" dirty="0">
                <a:solidFill>
                  <a:srgbClr val="000000"/>
                </a:solidFill>
              </a:rPr>
              <a:t>To appeal a decision the individual or individual’s representative must return the completed appeal request to the CAO within 30 calendar days of the date on the notice.</a:t>
            </a:r>
          </a:p>
          <a:p>
            <a:pPr lvl="0">
              <a:buClr>
                <a:srgbClr val="E42D1A"/>
              </a:buClr>
            </a:pPr>
            <a:r>
              <a:rPr lang="en-US" sz="1500" dirty="0">
                <a:solidFill>
                  <a:srgbClr val="000000"/>
                </a:solidFill>
              </a:rPr>
              <a:t>The individual who signs the appeal request must have the right to represent. </a:t>
            </a:r>
          </a:p>
          <a:p>
            <a:pPr marL="0" lvl="0" indent="0">
              <a:buClr>
                <a:srgbClr val="E42D1A"/>
              </a:buClr>
              <a:buNone/>
            </a:pPr>
            <a:endParaRPr lang="en-US" sz="1300" dirty="0">
              <a:solidFill>
                <a:srgbClr val="000000"/>
              </a:solidFill>
            </a:endParaRPr>
          </a:p>
          <a:p>
            <a:pPr marL="0" lvl="0" indent="0">
              <a:buClr>
                <a:srgbClr val="E42D1A"/>
              </a:buClr>
              <a:buNone/>
            </a:pPr>
            <a:r>
              <a:rPr lang="en-US" sz="1700" dirty="0">
                <a:solidFill>
                  <a:srgbClr val="000000"/>
                </a:solidFill>
              </a:rPr>
              <a:t>The CAO will send the appeal paperwork to the Bureau of Hearings and Appeals (BHA). </a:t>
            </a:r>
          </a:p>
          <a:p>
            <a:pPr marL="0" lvl="0" indent="0">
              <a:buClr>
                <a:srgbClr val="E42D1A"/>
              </a:buClr>
              <a:buNone/>
            </a:pPr>
            <a:endParaRPr lang="en-US" sz="1600" dirty="0">
              <a:solidFill>
                <a:srgbClr val="000000"/>
              </a:solidFill>
            </a:endParaRPr>
          </a:p>
          <a:p>
            <a:pPr marL="0" lvl="0" indent="0">
              <a:buClr>
                <a:srgbClr val="E42D1A"/>
              </a:buClr>
              <a:buNone/>
            </a:pPr>
            <a:r>
              <a:rPr lang="en-US" sz="1700" dirty="0">
                <a:solidFill>
                  <a:srgbClr val="000000"/>
                </a:solidFill>
              </a:rPr>
              <a:t>The CAO will schedule a pre-hearing conference in an attempt to resolve the issue prior to a hearing. </a:t>
            </a:r>
          </a:p>
          <a:p>
            <a:pPr marL="0" lvl="0" indent="0">
              <a:buClr>
                <a:srgbClr val="E42D1A"/>
              </a:buClr>
              <a:buNone/>
            </a:pPr>
            <a:endParaRPr lang="en-US" sz="1300" dirty="0">
              <a:solidFill>
                <a:srgbClr val="000000"/>
              </a:solidFill>
            </a:endParaRPr>
          </a:p>
          <a:p>
            <a:pPr marL="0" lvl="0" indent="0">
              <a:buClr>
                <a:srgbClr val="E42D1A"/>
              </a:buClr>
              <a:buNone/>
            </a:pPr>
            <a:r>
              <a:rPr lang="en-US" sz="1700" dirty="0">
                <a:solidFill>
                  <a:srgbClr val="000000"/>
                </a:solidFill>
              </a:rPr>
              <a:t>BHA will schedule an appeal hearing where both sides will give their testimony.</a:t>
            </a:r>
          </a:p>
          <a:p>
            <a:pPr marL="0" lvl="0" indent="0">
              <a:buClr>
                <a:srgbClr val="E42D1A"/>
              </a:buClr>
              <a:buNone/>
            </a:pPr>
            <a:endParaRPr lang="en-US" sz="1700" dirty="0">
              <a:solidFill>
                <a:srgbClr val="000000"/>
              </a:solidFill>
            </a:endParaRPr>
          </a:p>
          <a:p>
            <a:pPr marL="0" lvl="0" indent="0">
              <a:buClr>
                <a:srgbClr val="E42D1A"/>
              </a:buClr>
              <a:buNone/>
            </a:pPr>
            <a:r>
              <a:rPr lang="en-US" sz="1700" dirty="0">
                <a:solidFill>
                  <a:srgbClr val="000000"/>
                </a:solidFill>
              </a:rPr>
              <a:t>BHA will send a notice of its decision to all involved parties within 90 days of the appeal.</a:t>
            </a:r>
          </a:p>
          <a:p>
            <a:pPr marL="0" indent="0">
              <a:buNone/>
            </a:pP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9</a:t>
            </a:fld>
            <a:endParaRPr lang="en-US" dirty="0"/>
          </a:p>
        </p:txBody>
      </p:sp>
    </p:spTree>
    <p:extLst>
      <p:ext uri="{BB962C8B-B14F-4D97-AF65-F5344CB8AC3E}">
        <p14:creationId xmlns:p14="http://schemas.microsoft.com/office/powerpoint/2010/main" val="591147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Undue Hardship Application Process</a:t>
            </a:r>
          </a:p>
        </p:txBody>
      </p:sp>
      <p:sp>
        <p:nvSpPr>
          <p:cNvPr id="3" name="Content Placeholder 2"/>
          <p:cNvSpPr>
            <a:spLocks noGrp="1"/>
          </p:cNvSpPr>
          <p:nvPr>
            <p:ph sz="quarter" idx="13"/>
          </p:nvPr>
        </p:nvSpPr>
        <p:spPr>
          <a:xfrm>
            <a:off x="762000" y="990600"/>
            <a:ext cx="7543800" cy="5105400"/>
          </a:xfrm>
        </p:spPr>
        <p:txBody>
          <a:bodyPr/>
          <a:lstStyle/>
          <a:p>
            <a:pPr marL="0" lvl="0" indent="0">
              <a:buClr>
                <a:srgbClr val="E42D1A"/>
              </a:buClr>
              <a:buNone/>
            </a:pPr>
            <a:r>
              <a:rPr lang="en-US" sz="1600" dirty="0">
                <a:solidFill>
                  <a:srgbClr val="000000"/>
                </a:solidFill>
              </a:rPr>
              <a:t>Application for Undue Hardship Waiver (UHW) is sent with the </a:t>
            </a:r>
            <a:r>
              <a:rPr lang="en-US" sz="1600" dirty="0" smtClean="0">
                <a:solidFill>
                  <a:srgbClr val="000000"/>
                </a:solidFill>
              </a:rPr>
              <a:t>asset transfer ineligibility </a:t>
            </a:r>
            <a:r>
              <a:rPr lang="en-US" sz="1600" dirty="0">
                <a:solidFill>
                  <a:srgbClr val="000000"/>
                </a:solidFill>
              </a:rPr>
              <a:t>notice. </a:t>
            </a:r>
          </a:p>
          <a:p>
            <a:pPr marL="0" lvl="0" indent="0">
              <a:buClr>
                <a:srgbClr val="E42D1A"/>
              </a:buClr>
              <a:buNone/>
            </a:pPr>
            <a:endParaRPr lang="en-US" sz="1100" dirty="0">
              <a:solidFill>
                <a:srgbClr val="000000"/>
              </a:solidFill>
            </a:endParaRPr>
          </a:p>
          <a:p>
            <a:pPr marL="0" lvl="0" indent="0">
              <a:buClr>
                <a:srgbClr val="E42D1A"/>
              </a:buClr>
              <a:buNone/>
            </a:pPr>
            <a:r>
              <a:rPr lang="en-US" sz="1600" dirty="0">
                <a:solidFill>
                  <a:srgbClr val="000000"/>
                </a:solidFill>
              </a:rPr>
              <a:t>Signed and completed Application with supporting documentation must be received in the CAO within 30 days of the date on the notice.</a:t>
            </a:r>
          </a:p>
          <a:p>
            <a:pPr lvl="0">
              <a:buClr>
                <a:srgbClr val="E42D1A"/>
              </a:buClr>
            </a:pPr>
            <a:r>
              <a:rPr lang="en-US" sz="1400" dirty="0">
                <a:solidFill>
                  <a:srgbClr val="000000"/>
                </a:solidFill>
              </a:rPr>
              <a:t>The LTC facility must provide a signed LTC Service Provider Authorization form if the application is signed by the facility. </a:t>
            </a:r>
          </a:p>
          <a:p>
            <a:pPr lvl="0">
              <a:buClr>
                <a:srgbClr val="E42D1A"/>
              </a:buClr>
            </a:pPr>
            <a:r>
              <a:rPr lang="en-US" sz="1400" dirty="0">
                <a:solidFill>
                  <a:srgbClr val="000000"/>
                </a:solidFill>
              </a:rPr>
              <a:t>Supporting documentation includes:</a:t>
            </a:r>
          </a:p>
          <a:p>
            <a:pPr lvl="1">
              <a:buClr>
                <a:srgbClr val="E42D1A"/>
              </a:buClr>
            </a:pPr>
            <a:r>
              <a:rPr lang="en-US" sz="1400" dirty="0">
                <a:solidFill>
                  <a:srgbClr val="000000"/>
                </a:solidFill>
              </a:rPr>
              <a:t>Doctor’s letter verifying the individual was in good health at the time the assets were transferred;</a:t>
            </a:r>
          </a:p>
          <a:p>
            <a:pPr lvl="1">
              <a:buClr>
                <a:srgbClr val="E42D1A"/>
              </a:buClr>
            </a:pPr>
            <a:r>
              <a:rPr lang="en-US" sz="1400" dirty="0">
                <a:solidFill>
                  <a:srgbClr val="000000"/>
                </a:solidFill>
              </a:rPr>
              <a:t>Documentation as to why the assets were transferred; </a:t>
            </a:r>
          </a:p>
          <a:p>
            <a:pPr lvl="1">
              <a:buClr>
                <a:srgbClr val="E42D1A"/>
              </a:buClr>
            </a:pPr>
            <a:r>
              <a:rPr lang="en-US" sz="1400" dirty="0">
                <a:solidFill>
                  <a:srgbClr val="000000"/>
                </a:solidFill>
              </a:rPr>
              <a:t>Documentation as to why the transferred asset(s) cannot be returned.</a:t>
            </a:r>
          </a:p>
          <a:p>
            <a:pPr marL="411480" lvl="1" indent="0">
              <a:buClr>
                <a:srgbClr val="E42D1A"/>
              </a:buClr>
              <a:buNone/>
            </a:pPr>
            <a:endParaRPr lang="en-US" sz="1100" dirty="0">
              <a:solidFill>
                <a:srgbClr val="000000"/>
              </a:solidFill>
            </a:endParaRPr>
          </a:p>
          <a:p>
            <a:pPr marL="0" lvl="1" indent="0">
              <a:buClr>
                <a:srgbClr val="E42D1A"/>
              </a:buClr>
              <a:buNone/>
            </a:pPr>
            <a:r>
              <a:rPr lang="en-US" sz="1600" dirty="0">
                <a:solidFill>
                  <a:srgbClr val="000000"/>
                </a:solidFill>
              </a:rPr>
              <a:t>CAO sends the signed Application and supporting documentation to BOP.</a:t>
            </a:r>
          </a:p>
          <a:p>
            <a:pPr marL="0" lvl="1" indent="0">
              <a:buClr>
                <a:srgbClr val="E42D1A"/>
              </a:buClr>
              <a:buNone/>
            </a:pPr>
            <a:endParaRPr lang="en-US" sz="1600" dirty="0">
              <a:solidFill>
                <a:srgbClr val="000000"/>
              </a:solidFill>
            </a:endParaRPr>
          </a:p>
          <a:p>
            <a:pPr marL="0" lvl="1" indent="0">
              <a:buClr>
                <a:srgbClr val="E42D1A"/>
              </a:buClr>
              <a:buNone/>
            </a:pPr>
            <a:r>
              <a:rPr lang="en-US" sz="1600" dirty="0">
                <a:solidFill>
                  <a:srgbClr val="000000"/>
                </a:solidFill>
              </a:rPr>
              <a:t>BOP has 30 days to review the information and forward decision to the CAO.</a:t>
            </a:r>
          </a:p>
          <a:p>
            <a:pPr marL="0" lvl="1" indent="0">
              <a:buClr>
                <a:srgbClr val="E42D1A"/>
              </a:buClr>
              <a:buNone/>
            </a:pPr>
            <a:endParaRPr lang="en-US" sz="1600" dirty="0">
              <a:solidFill>
                <a:srgbClr val="000000"/>
              </a:solidFill>
            </a:endParaRPr>
          </a:p>
          <a:p>
            <a:pPr marL="0" lvl="1" indent="0">
              <a:buClr>
                <a:srgbClr val="E42D1A"/>
              </a:buClr>
              <a:buNone/>
            </a:pPr>
            <a:r>
              <a:rPr lang="en-US" sz="1600" dirty="0">
                <a:solidFill>
                  <a:srgbClr val="000000"/>
                </a:solidFill>
              </a:rPr>
              <a:t>The CAO will send notice of the Department’s decision to all involved parties.</a:t>
            </a:r>
          </a:p>
          <a:p>
            <a:pPr marL="0" lvl="1" indent="0">
              <a:buClr>
                <a:srgbClr val="E42D1A"/>
              </a:buClr>
              <a:buNone/>
            </a:pPr>
            <a:endParaRPr lang="en-US" sz="700" dirty="0">
              <a:solidFill>
                <a:srgbClr val="000000"/>
              </a:solidFill>
            </a:endParaRPr>
          </a:p>
          <a:p>
            <a:pPr marL="0" lvl="1" indent="0">
              <a:buClr>
                <a:srgbClr val="E42D1A"/>
              </a:buClr>
              <a:buNone/>
            </a:pPr>
            <a:r>
              <a:rPr lang="en-US" sz="1600" b="1" dirty="0">
                <a:solidFill>
                  <a:srgbClr val="000000"/>
                </a:solidFill>
              </a:rPr>
              <a:t>The UHW decision may be appealed following the current appeal process</a:t>
            </a:r>
            <a:r>
              <a:rPr lang="en-US" sz="1600" dirty="0">
                <a:solidFill>
                  <a:srgbClr val="000000"/>
                </a:solidFill>
              </a:rPr>
              <a:t>.</a:t>
            </a:r>
          </a:p>
          <a:p>
            <a:pPr marL="0" indent="0">
              <a:buNone/>
            </a:pP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10</a:t>
            </a:fld>
            <a:endParaRPr lang="en-US" dirty="0"/>
          </a:p>
        </p:txBody>
      </p:sp>
    </p:spTree>
    <p:extLst>
      <p:ext uri="{BB962C8B-B14F-4D97-AF65-F5344CB8AC3E}">
        <p14:creationId xmlns:p14="http://schemas.microsoft.com/office/powerpoint/2010/main" val="3370929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Spousal Impoverishment</a:t>
            </a:r>
          </a:p>
        </p:txBody>
      </p:sp>
      <p:sp>
        <p:nvSpPr>
          <p:cNvPr id="3" name="Content Placeholder 2"/>
          <p:cNvSpPr>
            <a:spLocks noGrp="1"/>
          </p:cNvSpPr>
          <p:nvPr>
            <p:ph sz="quarter" idx="13"/>
          </p:nvPr>
        </p:nvSpPr>
        <p:spPr>
          <a:xfrm>
            <a:off x="762000" y="1066800"/>
            <a:ext cx="7543800" cy="5105400"/>
          </a:xfrm>
        </p:spPr>
        <p:txBody>
          <a:bodyPr/>
          <a:lstStyle/>
          <a:p>
            <a:pPr marL="0" lvl="0" indent="0">
              <a:buClr>
                <a:srgbClr val="E42D1A"/>
              </a:buClr>
              <a:buNone/>
            </a:pPr>
            <a:r>
              <a:rPr lang="en-US" sz="2000" dirty="0">
                <a:solidFill>
                  <a:srgbClr val="000000"/>
                </a:solidFill>
              </a:rPr>
              <a:t>Spousal Impoverishment provisions apply to a married couple when one spouse applies for payment of LTC services. These rules allow an individual applying for LTC services to protect a minimum level of income and resources for the spouse not in need of LTC services.</a:t>
            </a:r>
          </a:p>
          <a:p>
            <a:pPr marL="0" lvl="0" indent="0">
              <a:buClr>
                <a:srgbClr val="E42D1A"/>
              </a:buClr>
              <a:buNone/>
            </a:pPr>
            <a:endParaRPr lang="en-US" sz="900" dirty="0">
              <a:solidFill>
                <a:srgbClr val="000000"/>
              </a:solidFill>
            </a:endParaRPr>
          </a:p>
          <a:p>
            <a:pPr lvl="0">
              <a:buClr>
                <a:srgbClr val="E42D1A"/>
              </a:buClr>
            </a:pPr>
            <a:r>
              <a:rPr lang="en-US" sz="2000" b="1" dirty="0">
                <a:solidFill>
                  <a:srgbClr val="000000"/>
                </a:solidFill>
              </a:rPr>
              <a:t>Resource Assessment </a:t>
            </a:r>
          </a:p>
          <a:p>
            <a:pPr lvl="1">
              <a:buClr>
                <a:srgbClr val="E42D1A"/>
              </a:buClr>
            </a:pPr>
            <a:r>
              <a:rPr lang="en-US" dirty="0">
                <a:solidFill>
                  <a:srgbClr val="000000"/>
                </a:solidFill>
              </a:rPr>
              <a:t>Located in the Admissions Notice Packet (MA 401)</a:t>
            </a:r>
          </a:p>
          <a:p>
            <a:pPr lvl="1">
              <a:buClr>
                <a:srgbClr val="E42D1A"/>
              </a:buClr>
            </a:pPr>
            <a:r>
              <a:rPr lang="en-US" dirty="0">
                <a:solidFill>
                  <a:srgbClr val="000000"/>
                </a:solidFill>
              </a:rPr>
              <a:t>Used to determine the resources the community spouse may protect.</a:t>
            </a:r>
          </a:p>
          <a:p>
            <a:pPr lvl="1">
              <a:buClr>
                <a:srgbClr val="E42D1A"/>
              </a:buClr>
            </a:pPr>
            <a:r>
              <a:rPr lang="en-US" dirty="0">
                <a:solidFill>
                  <a:srgbClr val="000000"/>
                </a:solidFill>
              </a:rPr>
              <a:t>The couple’s total, countable resources are determined as of:</a:t>
            </a:r>
          </a:p>
          <a:p>
            <a:pPr lvl="2">
              <a:buClr>
                <a:srgbClr val="E42D1A"/>
              </a:buClr>
            </a:pPr>
            <a:r>
              <a:rPr lang="en-US" sz="2000" dirty="0">
                <a:solidFill>
                  <a:srgbClr val="000000"/>
                </a:solidFill>
              </a:rPr>
              <a:t>The date one spouse enters the LTC facility for at least 30 consecutive days; or</a:t>
            </a:r>
          </a:p>
          <a:p>
            <a:pPr lvl="2">
              <a:buClr>
                <a:srgbClr val="E42D1A"/>
              </a:buClr>
            </a:pPr>
            <a:r>
              <a:rPr lang="en-US" sz="2000" dirty="0">
                <a:solidFill>
                  <a:srgbClr val="000000"/>
                </a:solidFill>
              </a:rPr>
              <a:t>The date one spouse is assessed as being functionally eligible for </a:t>
            </a:r>
            <a:r>
              <a:rPr lang="en-US" sz="2000" dirty="0" smtClean="0">
                <a:solidFill>
                  <a:srgbClr val="000000"/>
                </a:solidFill>
              </a:rPr>
              <a:t>HCBS.</a:t>
            </a:r>
            <a:endParaRPr lang="en-US" sz="2000" dirty="0">
              <a:solidFill>
                <a:srgbClr val="000000"/>
              </a:solidFill>
            </a:endParaRPr>
          </a:p>
          <a:p>
            <a:pPr marL="0" indent="0">
              <a:buNone/>
            </a:pP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11</a:t>
            </a:fld>
            <a:endParaRPr lang="en-US" dirty="0"/>
          </a:p>
        </p:txBody>
      </p:sp>
    </p:spTree>
    <p:extLst>
      <p:ext uri="{BB962C8B-B14F-4D97-AF65-F5344CB8AC3E}">
        <p14:creationId xmlns:p14="http://schemas.microsoft.com/office/powerpoint/2010/main" val="865813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Spousal Impoverishment</a:t>
            </a:r>
          </a:p>
        </p:txBody>
      </p:sp>
      <p:sp>
        <p:nvSpPr>
          <p:cNvPr id="3" name="Content Placeholder 2"/>
          <p:cNvSpPr>
            <a:spLocks noGrp="1"/>
          </p:cNvSpPr>
          <p:nvPr>
            <p:ph sz="quarter" idx="13"/>
          </p:nvPr>
        </p:nvSpPr>
        <p:spPr/>
        <p:txBody>
          <a:bodyPr/>
          <a:lstStyle/>
          <a:p>
            <a:r>
              <a:rPr lang="en-US" sz="2000" b="1" dirty="0"/>
              <a:t>Protected Share of Resources</a:t>
            </a:r>
          </a:p>
          <a:p>
            <a:pPr lvl="1"/>
            <a:r>
              <a:rPr lang="en-US" sz="1800" dirty="0"/>
              <a:t>Half the value of the total countable resources determined from the Resource Assessment, no less or more than the limits determined by the Federal Government. 2016 limits are:</a:t>
            </a:r>
          </a:p>
          <a:p>
            <a:pPr lvl="2"/>
            <a:r>
              <a:rPr lang="en-US" dirty="0"/>
              <a:t>Minimum protected share is $23,844</a:t>
            </a:r>
          </a:p>
          <a:p>
            <a:pPr lvl="2"/>
            <a:r>
              <a:rPr lang="en-US" dirty="0"/>
              <a:t>Maximum protected share is $119,220</a:t>
            </a:r>
          </a:p>
          <a:p>
            <a:pPr marL="914400" lvl="2" indent="0">
              <a:buNone/>
            </a:pPr>
            <a:endParaRPr lang="en-US" sz="2000" dirty="0"/>
          </a:p>
          <a:p>
            <a:pPr marL="350838" lvl="2" indent="-350838"/>
            <a:r>
              <a:rPr lang="en-US" sz="2000" b="1" dirty="0"/>
              <a:t>Spousal Maintenance </a:t>
            </a:r>
            <a:r>
              <a:rPr lang="en-US" sz="2000" b="1" dirty="0" smtClean="0"/>
              <a:t>Allowance (LTC facility only)</a:t>
            </a:r>
            <a:endParaRPr lang="en-US" sz="2000" b="1" dirty="0"/>
          </a:p>
          <a:p>
            <a:pPr marL="808038" lvl="3" indent="-350838"/>
            <a:r>
              <a:rPr lang="en-US" sz="1800" dirty="0"/>
              <a:t>Income of the institutionalized spouse that may be transferred to the community spouse.</a:t>
            </a:r>
          </a:p>
          <a:p>
            <a:pPr marL="808038" lvl="3" indent="-350838"/>
            <a:r>
              <a:rPr lang="en-US" sz="1800" dirty="0"/>
              <a:t>Based on shelter and utility costs as well as spousal income.</a:t>
            </a:r>
          </a:p>
          <a:p>
            <a:pPr marL="808038" lvl="3" indent="-350838"/>
            <a:r>
              <a:rPr lang="en-US" sz="1800" dirty="0"/>
              <a:t>Community spouse may protect excess resources if there is an income short fall.</a:t>
            </a:r>
          </a:p>
          <a:p>
            <a:pPr marL="0" indent="0">
              <a:buNone/>
            </a:pP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12</a:t>
            </a:fld>
            <a:endParaRPr lang="en-US" dirty="0"/>
          </a:p>
        </p:txBody>
      </p:sp>
    </p:spTree>
    <p:extLst>
      <p:ext uri="{BB962C8B-B14F-4D97-AF65-F5344CB8AC3E}">
        <p14:creationId xmlns:p14="http://schemas.microsoft.com/office/powerpoint/2010/main" val="1181768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Reasons for LTC Rejections</a:t>
            </a:r>
          </a:p>
        </p:txBody>
      </p:sp>
      <p:sp>
        <p:nvSpPr>
          <p:cNvPr id="3" name="Content Placeholder 2"/>
          <p:cNvSpPr>
            <a:spLocks noGrp="1"/>
          </p:cNvSpPr>
          <p:nvPr>
            <p:ph sz="quarter" idx="13"/>
          </p:nvPr>
        </p:nvSpPr>
        <p:spPr/>
        <p:txBody>
          <a:bodyPr/>
          <a:lstStyle/>
          <a:p>
            <a:r>
              <a:rPr lang="en-US" sz="2200" b="1" dirty="0"/>
              <a:t>Failure to Provide Documentation</a:t>
            </a:r>
          </a:p>
          <a:p>
            <a:pPr lvl="1"/>
            <a:r>
              <a:rPr lang="en-US" sz="1900" dirty="0"/>
              <a:t>Often goes to an appeal hearing</a:t>
            </a:r>
          </a:p>
          <a:p>
            <a:pPr lvl="1"/>
            <a:r>
              <a:rPr lang="en-US" sz="1900" dirty="0"/>
              <a:t>A new PA 600L is not needed if the individual provides all requested documentation within 60 days of the application</a:t>
            </a:r>
          </a:p>
          <a:p>
            <a:pPr marL="777240" lvl="2" indent="0">
              <a:buNone/>
            </a:pPr>
            <a:endParaRPr lang="en-US" sz="1600" dirty="0"/>
          </a:p>
          <a:p>
            <a:r>
              <a:rPr lang="en-US" sz="2200" b="1" dirty="0"/>
              <a:t>Excess Resources</a:t>
            </a:r>
          </a:p>
          <a:p>
            <a:pPr lvl="1"/>
            <a:r>
              <a:rPr lang="en-US" sz="1800" dirty="0"/>
              <a:t>Resources exceed the applicable limits:</a:t>
            </a:r>
          </a:p>
          <a:p>
            <a:pPr lvl="2"/>
            <a:r>
              <a:rPr lang="en-US" dirty="0"/>
              <a:t>$2,000 (with a standard $6,000 disregard) if income is equal to or less than 300% of the FBR (currently $2,199/month)</a:t>
            </a:r>
          </a:p>
          <a:p>
            <a:pPr lvl="2"/>
            <a:r>
              <a:rPr lang="en-US" dirty="0"/>
              <a:t>$2,400 if income exceeds 300% of the FBR</a:t>
            </a:r>
          </a:p>
          <a:p>
            <a:pPr lvl="2"/>
            <a:endParaRPr lang="en-US" sz="1600" dirty="0"/>
          </a:p>
          <a:p>
            <a:r>
              <a:rPr lang="en-US" sz="2200" b="1" dirty="0"/>
              <a:t>Excess Income</a:t>
            </a:r>
          </a:p>
          <a:p>
            <a:pPr lvl="1"/>
            <a:r>
              <a:rPr lang="en-US" sz="1800" dirty="0"/>
              <a:t>Income exceeds 300% of the Federal Benefit Rate when applying for HCBS</a:t>
            </a:r>
          </a:p>
          <a:p>
            <a:pPr marL="411480" lvl="1" indent="0">
              <a:buNone/>
            </a:pPr>
            <a:endParaRPr lang="en-US" sz="1600" dirty="0"/>
          </a:p>
          <a:p>
            <a:pPr marL="0" indent="0">
              <a:buNone/>
            </a:pP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13</a:t>
            </a:fld>
            <a:endParaRPr lang="en-US" dirty="0"/>
          </a:p>
        </p:txBody>
      </p:sp>
    </p:spTree>
    <p:extLst>
      <p:ext uri="{BB962C8B-B14F-4D97-AF65-F5344CB8AC3E}">
        <p14:creationId xmlns:p14="http://schemas.microsoft.com/office/powerpoint/2010/main" val="3896988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Rules for Reducing Resources</a:t>
            </a:r>
          </a:p>
        </p:txBody>
      </p:sp>
      <p:sp>
        <p:nvSpPr>
          <p:cNvPr id="3" name="Content Placeholder 2"/>
          <p:cNvSpPr>
            <a:spLocks noGrp="1"/>
          </p:cNvSpPr>
          <p:nvPr>
            <p:ph sz="quarter" idx="13"/>
          </p:nvPr>
        </p:nvSpPr>
        <p:spPr>
          <a:xfrm>
            <a:off x="762000" y="1066800"/>
            <a:ext cx="7543800" cy="5105400"/>
          </a:xfrm>
        </p:spPr>
        <p:txBody>
          <a:bodyPr/>
          <a:lstStyle/>
          <a:p>
            <a:pPr marL="342900" lvl="1" indent="-342900">
              <a:buFont typeface="Arial" panose="020B0604020202020204" pitchFamily="34" charset="0"/>
              <a:buChar char="•"/>
            </a:pPr>
            <a:r>
              <a:rPr lang="en-US" b="1" dirty="0"/>
              <a:t>Spend excess resources to purchase an irrevocable burial reserve:</a:t>
            </a:r>
          </a:p>
          <a:p>
            <a:pPr marL="651510" lvl="2" indent="-285750"/>
            <a:r>
              <a:rPr lang="en-US" sz="1600" dirty="0"/>
              <a:t>Must be unassignable</a:t>
            </a:r>
          </a:p>
          <a:p>
            <a:pPr marL="651510" lvl="2" indent="-285750"/>
            <a:r>
              <a:rPr lang="en-US" sz="1600" dirty="0"/>
              <a:t>Non-transferrable</a:t>
            </a:r>
          </a:p>
          <a:p>
            <a:pPr marL="651510" lvl="2" indent="-285750"/>
            <a:r>
              <a:rPr lang="en-US" sz="1600" dirty="0"/>
              <a:t>Must not exceed the county’s average burial cost by more than 25%</a:t>
            </a:r>
          </a:p>
          <a:p>
            <a:pPr marL="365760" lvl="2" indent="0">
              <a:buNone/>
            </a:pPr>
            <a:endParaRPr lang="en-US" sz="1100" dirty="0"/>
          </a:p>
          <a:p>
            <a:pPr marL="285750" lvl="2" indent="-285750"/>
            <a:r>
              <a:rPr lang="en-US" sz="2000" b="1" dirty="0"/>
              <a:t>Spend excess resources on medical expenses not paid by Medicare, MA or private insurance:</a:t>
            </a:r>
          </a:p>
          <a:p>
            <a:pPr marL="617220" lvl="3" indent="-342900">
              <a:buFont typeface="Arial" panose="020B0604020202020204" pitchFamily="34" charset="0"/>
              <a:buChar char="•"/>
            </a:pPr>
            <a:r>
              <a:rPr lang="en-US" dirty="0"/>
              <a:t>Doctor/ hospital bills</a:t>
            </a:r>
          </a:p>
          <a:p>
            <a:pPr marL="617220" lvl="3" indent="-342900">
              <a:buFont typeface="Arial" panose="020B0604020202020204" pitchFamily="34" charset="0"/>
              <a:buChar char="•"/>
            </a:pPr>
            <a:r>
              <a:rPr lang="en-US" dirty="0"/>
              <a:t>Prescriptions</a:t>
            </a:r>
          </a:p>
          <a:p>
            <a:pPr marL="617220" lvl="3" indent="-342900">
              <a:buFont typeface="Arial" panose="020B0604020202020204" pitchFamily="34" charset="0"/>
              <a:buChar char="•"/>
            </a:pPr>
            <a:r>
              <a:rPr lang="en-US" dirty="0"/>
              <a:t>Long-Term Care facility services</a:t>
            </a:r>
          </a:p>
          <a:p>
            <a:pPr marL="1074420" lvl="4" indent="-342900">
              <a:buFont typeface="Arial" panose="020B0604020202020204" pitchFamily="34" charset="0"/>
              <a:buChar char="•"/>
            </a:pPr>
            <a:r>
              <a:rPr lang="en-US" sz="1600" dirty="0"/>
              <a:t>Will change the requested effective date</a:t>
            </a:r>
          </a:p>
          <a:p>
            <a:pPr marL="274320" lvl="3" indent="0">
              <a:buNone/>
            </a:pPr>
            <a:endParaRPr lang="en-US" sz="1100" dirty="0"/>
          </a:p>
          <a:p>
            <a:pPr marL="342900" lvl="1" indent="-342900">
              <a:buFont typeface="Arial" panose="020B0604020202020204" pitchFamily="34" charset="0"/>
              <a:buChar char="•"/>
            </a:pPr>
            <a:r>
              <a:rPr lang="en-US" b="1" dirty="0"/>
              <a:t>Spend excess resources on non-medical expenses:</a:t>
            </a:r>
          </a:p>
          <a:p>
            <a:pPr marL="651510" lvl="2" indent="-285750"/>
            <a:r>
              <a:rPr lang="en-US" sz="1600" dirty="0"/>
              <a:t>Car payments</a:t>
            </a:r>
          </a:p>
          <a:p>
            <a:pPr marL="651510" lvl="2" indent="-285750"/>
            <a:r>
              <a:rPr lang="en-US" sz="1600" dirty="0"/>
              <a:t>Property taxes</a:t>
            </a:r>
          </a:p>
          <a:p>
            <a:pPr marL="1089025" lvl="3" indent="-349250">
              <a:buFont typeface="Arial" panose="020B0604020202020204" pitchFamily="34" charset="0"/>
              <a:buChar char="•"/>
              <a:tabLst>
                <a:tab pos="1089025" algn="l"/>
              </a:tabLst>
            </a:pPr>
            <a:r>
              <a:rPr lang="en-US" b="1" dirty="0"/>
              <a:t>Must meet fair consideration</a:t>
            </a:r>
          </a:p>
          <a:p>
            <a:pPr marL="0" indent="0">
              <a:buNone/>
            </a:pP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14</a:t>
            </a:fld>
            <a:endParaRPr lang="en-US" dirty="0"/>
          </a:p>
        </p:txBody>
      </p:sp>
    </p:spTree>
    <p:extLst>
      <p:ext uri="{BB962C8B-B14F-4D97-AF65-F5344CB8AC3E}">
        <p14:creationId xmlns:p14="http://schemas.microsoft.com/office/powerpoint/2010/main" val="2095140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Income Spend-down for HCBS</a:t>
            </a:r>
          </a:p>
        </p:txBody>
      </p:sp>
      <p:sp>
        <p:nvSpPr>
          <p:cNvPr id="3" name="Content Placeholder 2"/>
          <p:cNvSpPr>
            <a:spLocks noGrp="1"/>
          </p:cNvSpPr>
          <p:nvPr>
            <p:ph sz="quarter" idx="13"/>
          </p:nvPr>
        </p:nvSpPr>
        <p:spPr/>
        <p:txBody>
          <a:bodyPr/>
          <a:lstStyle/>
          <a:p>
            <a:pPr marL="114300" lvl="0" indent="0">
              <a:buClr>
                <a:srgbClr val="E42D1A"/>
              </a:buClr>
              <a:buNone/>
            </a:pPr>
            <a:r>
              <a:rPr lang="en-US" sz="2000" dirty="0">
                <a:solidFill>
                  <a:srgbClr val="000000"/>
                </a:solidFill>
              </a:rPr>
              <a:t>LTC facility services include a Medically Needy Only (MNO) option. If income exceeds 300% of the FBR then semi-annual income is compared to the individual’s semi-annual medical expenses, including the LTC private pay rate. </a:t>
            </a:r>
          </a:p>
          <a:p>
            <a:pPr marL="457200" lvl="0">
              <a:buClr>
                <a:srgbClr val="E42D1A"/>
              </a:buClr>
              <a:buFont typeface="Arial" panose="020B0604020202020204" pitchFamily="34" charset="0"/>
              <a:buChar char="•"/>
            </a:pPr>
            <a:r>
              <a:rPr lang="en-US" sz="2000" dirty="0">
                <a:solidFill>
                  <a:srgbClr val="000000"/>
                </a:solidFill>
              </a:rPr>
              <a:t>Very rare not to be MNO eligible for LTC</a:t>
            </a:r>
          </a:p>
          <a:p>
            <a:pPr marL="114300" lvl="0" indent="0">
              <a:buClr>
                <a:srgbClr val="E42D1A"/>
              </a:buClr>
              <a:buNone/>
            </a:pPr>
            <a:endParaRPr lang="en-US" sz="2000" dirty="0">
              <a:solidFill>
                <a:srgbClr val="000000"/>
              </a:solidFill>
            </a:endParaRPr>
          </a:p>
          <a:p>
            <a:pPr marL="114300" lvl="0" indent="0">
              <a:buClr>
                <a:srgbClr val="E42D1A"/>
              </a:buClr>
              <a:buNone/>
            </a:pPr>
            <a:r>
              <a:rPr lang="en-US" sz="2000" dirty="0">
                <a:solidFill>
                  <a:srgbClr val="000000"/>
                </a:solidFill>
              </a:rPr>
              <a:t>Eligibility for HCBS does not include a MNO option. If gross income exceeds $2,199/month then the individual has the option to spend-down income to become eligible for HCBS.</a:t>
            </a:r>
          </a:p>
          <a:p>
            <a:pPr marL="457200" lvl="0">
              <a:buClr>
                <a:srgbClr val="E42D1A"/>
              </a:buClr>
            </a:pPr>
            <a:r>
              <a:rPr lang="en-US" sz="2000" dirty="0">
                <a:solidFill>
                  <a:srgbClr val="000000"/>
                </a:solidFill>
              </a:rPr>
              <a:t>Not uncommon to have gross income exceeding $2,199 but rare to authorize in a spend-down category</a:t>
            </a:r>
          </a:p>
          <a:p>
            <a:pPr marL="457200" lvl="0">
              <a:buClr>
                <a:srgbClr val="E42D1A"/>
              </a:buClr>
            </a:pPr>
            <a:r>
              <a:rPr lang="en-US" sz="2000" dirty="0">
                <a:solidFill>
                  <a:srgbClr val="000000"/>
                </a:solidFill>
              </a:rPr>
              <a:t>Spend-down to a non-LTC related category of MA so fair consideration and spousal impoverishment provisions do not apply</a:t>
            </a:r>
          </a:p>
          <a:p>
            <a:pPr marL="0" indent="0">
              <a:buNone/>
            </a:pP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15</a:t>
            </a:fld>
            <a:endParaRPr lang="en-US" dirty="0"/>
          </a:p>
        </p:txBody>
      </p:sp>
    </p:spTree>
    <p:extLst>
      <p:ext uri="{BB962C8B-B14F-4D97-AF65-F5344CB8AC3E}">
        <p14:creationId xmlns:p14="http://schemas.microsoft.com/office/powerpoint/2010/main" val="859970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762000" y="1066800"/>
            <a:ext cx="7543800" cy="5181600"/>
          </a:xfrm>
        </p:spPr>
        <p:txBody>
          <a:bodyPr/>
          <a:lstStyle/>
          <a:p>
            <a:pPr marL="114300" lvl="0" indent="0" algn="ctr">
              <a:buClr>
                <a:srgbClr val="E42D1A"/>
              </a:buClr>
              <a:buNone/>
            </a:pPr>
            <a:r>
              <a:rPr lang="en-US" sz="1800" b="1" dirty="0">
                <a:solidFill>
                  <a:srgbClr val="000000"/>
                </a:solidFill>
              </a:rPr>
              <a:t>Single-HCBS Non-Money Payment (NMP) Monthly Spend-down </a:t>
            </a:r>
          </a:p>
          <a:p>
            <a:pPr marL="114300" lvl="0" indent="0" algn="ctr">
              <a:buClr>
                <a:srgbClr val="E42D1A"/>
              </a:buClr>
              <a:buNone/>
            </a:pPr>
            <a:endParaRPr lang="en-US" sz="1100" b="1" dirty="0">
              <a:solidFill>
                <a:srgbClr val="000000"/>
              </a:solidFill>
            </a:endParaRPr>
          </a:p>
          <a:p>
            <a:pPr marL="114300" lvl="0" indent="0">
              <a:buClr>
                <a:srgbClr val="E42D1A"/>
              </a:buClr>
              <a:buNone/>
            </a:pPr>
            <a:r>
              <a:rPr lang="en-US" sz="1700" dirty="0">
                <a:solidFill>
                  <a:srgbClr val="000000"/>
                </a:solidFill>
              </a:rPr>
              <a:t>Mr. A Gross Monthly Income = $3,000.00</a:t>
            </a:r>
          </a:p>
          <a:p>
            <a:pPr marL="114300" lvl="0" indent="0">
              <a:buClr>
                <a:srgbClr val="E42D1A"/>
              </a:buClr>
              <a:buNone/>
            </a:pPr>
            <a:endParaRPr lang="en-US" sz="1100" dirty="0">
              <a:solidFill>
                <a:srgbClr val="000000"/>
              </a:solidFill>
            </a:endParaRPr>
          </a:p>
          <a:p>
            <a:pPr marL="114300" lvl="0" indent="0">
              <a:buClr>
                <a:srgbClr val="E42D1A"/>
              </a:buClr>
              <a:buNone/>
            </a:pPr>
            <a:r>
              <a:rPr lang="en-US" sz="1700" dirty="0">
                <a:solidFill>
                  <a:srgbClr val="000000"/>
                </a:solidFill>
              </a:rPr>
              <a:t>Mr. A is not eligible in a HCBS category because his $3,000.00 income exceeds $2,199.00. He must spend-down income to be eligible for monthly MA spend-down. </a:t>
            </a:r>
          </a:p>
          <a:p>
            <a:pPr marL="114300" lvl="0" indent="0">
              <a:buClr>
                <a:srgbClr val="E42D1A"/>
              </a:buClr>
              <a:buNone/>
            </a:pPr>
            <a:endParaRPr lang="en-US" sz="1100" dirty="0">
              <a:solidFill>
                <a:srgbClr val="000000"/>
              </a:solidFill>
            </a:endParaRPr>
          </a:p>
          <a:p>
            <a:pPr marL="114300" lvl="0" indent="0">
              <a:buClr>
                <a:srgbClr val="E42D1A"/>
              </a:buClr>
              <a:buNone/>
            </a:pPr>
            <a:r>
              <a:rPr lang="en-US" sz="1700" dirty="0">
                <a:solidFill>
                  <a:srgbClr val="000000"/>
                </a:solidFill>
              </a:rPr>
              <a:t>$3,000.00 Monthly income</a:t>
            </a:r>
          </a:p>
          <a:p>
            <a:pPr marL="114300" lvl="0" indent="0">
              <a:buClr>
                <a:srgbClr val="E42D1A"/>
              </a:buClr>
              <a:buNone/>
            </a:pPr>
            <a:r>
              <a:rPr lang="en-US" sz="1700" dirty="0">
                <a:solidFill>
                  <a:srgbClr val="000000"/>
                </a:solidFill>
              </a:rPr>
              <a:t> -$20.00 Unearned income deduction</a:t>
            </a:r>
          </a:p>
          <a:p>
            <a:pPr marL="114300" lvl="0" indent="0">
              <a:buClr>
                <a:srgbClr val="E42D1A"/>
              </a:buClr>
              <a:buNone/>
            </a:pPr>
            <a:r>
              <a:rPr lang="en-US" sz="1700" u="sng" dirty="0">
                <a:solidFill>
                  <a:srgbClr val="000000"/>
                </a:solidFill>
              </a:rPr>
              <a:t> -$10.00 </a:t>
            </a:r>
            <a:r>
              <a:rPr lang="en-US" sz="1700" dirty="0">
                <a:solidFill>
                  <a:srgbClr val="000000"/>
                </a:solidFill>
              </a:rPr>
              <a:t>NMP spend-down deduction</a:t>
            </a:r>
          </a:p>
          <a:p>
            <a:pPr marL="114300" lvl="0" indent="0">
              <a:buClr>
                <a:srgbClr val="E42D1A"/>
              </a:buClr>
              <a:buNone/>
            </a:pPr>
            <a:r>
              <a:rPr lang="en-US" sz="1700" dirty="0">
                <a:solidFill>
                  <a:srgbClr val="000000"/>
                </a:solidFill>
              </a:rPr>
              <a:t>$2,970.00</a:t>
            </a:r>
          </a:p>
          <a:p>
            <a:pPr marL="114300" lvl="0" indent="0">
              <a:buClr>
                <a:srgbClr val="E42D1A"/>
              </a:buClr>
              <a:buNone/>
            </a:pPr>
            <a:r>
              <a:rPr lang="en-US" sz="1700" u="sng" dirty="0">
                <a:solidFill>
                  <a:srgbClr val="000000"/>
                </a:solidFill>
              </a:rPr>
              <a:t> -$755.10 </a:t>
            </a:r>
            <a:r>
              <a:rPr lang="en-US" sz="1700" dirty="0">
                <a:solidFill>
                  <a:srgbClr val="000000"/>
                </a:solidFill>
              </a:rPr>
              <a:t>NMP one-person income limit</a:t>
            </a:r>
          </a:p>
          <a:p>
            <a:pPr marL="114300" lvl="0" indent="0">
              <a:buClr>
                <a:srgbClr val="E42D1A"/>
              </a:buClr>
              <a:buNone/>
            </a:pPr>
            <a:r>
              <a:rPr lang="en-US" sz="1700" dirty="0">
                <a:solidFill>
                  <a:srgbClr val="000000"/>
                </a:solidFill>
              </a:rPr>
              <a:t>$2,214.90</a:t>
            </a:r>
          </a:p>
          <a:p>
            <a:pPr marL="114300" lvl="0" indent="0">
              <a:buClr>
                <a:srgbClr val="E42D1A"/>
              </a:buClr>
              <a:buNone/>
            </a:pPr>
            <a:endParaRPr lang="en-US" sz="1100" b="1" dirty="0">
              <a:solidFill>
                <a:srgbClr val="000000"/>
              </a:solidFill>
            </a:endParaRPr>
          </a:p>
          <a:p>
            <a:pPr marL="114300" lvl="0" indent="0">
              <a:buClr>
                <a:srgbClr val="E42D1A"/>
              </a:buClr>
              <a:buNone/>
            </a:pPr>
            <a:r>
              <a:rPr lang="en-US" sz="1700" dirty="0">
                <a:solidFill>
                  <a:srgbClr val="000000"/>
                </a:solidFill>
              </a:rPr>
              <a:t>Mr. A must spend-down $2,214.90 each month on medical expenses. He is eligible from the day after income is spent-down through the last day of the calendar month. The NMP resource limit is $2000. There is NO standard </a:t>
            </a:r>
            <a:r>
              <a:rPr lang="en-US" sz="1700" dirty="0" smtClean="0">
                <a:solidFill>
                  <a:srgbClr val="000000"/>
                </a:solidFill>
              </a:rPr>
              <a:t>disregard.</a:t>
            </a: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16</a:t>
            </a:fld>
            <a:endParaRPr lang="en-US" dirty="0"/>
          </a:p>
        </p:txBody>
      </p:sp>
      <p:sp>
        <p:nvSpPr>
          <p:cNvPr id="6" name="Title 1"/>
          <p:cNvSpPr>
            <a:spLocks noGrp="1"/>
          </p:cNvSpPr>
          <p:nvPr>
            <p:ph type="title"/>
          </p:nvPr>
        </p:nvSpPr>
        <p:spPr/>
        <p:txBody>
          <a:bodyPr/>
          <a:lstStyle/>
          <a:p>
            <a:r>
              <a:rPr lang="en-US" dirty="0"/>
              <a:t>Income Spend-down for HCBS</a:t>
            </a:r>
          </a:p>
        </p:txBody>
      </p:sp>
    </p:spTree>
    <p:extLst>
      <p:ext uri="{BB962C8B-B14F-4D97-AF65-F5344CB8AC3E}">
        <p14:creationId xmlns:p14="http://schemas.microsoft.com/office/powerpoint/2010/main" val="2459405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Income Spend-down for HCBS</a:t>
            </a:r>
          </a:p>
        </p:txBody>
      </p:sp>
      <p:sp>
        <p:nvSpPr>
          <p:cNvPr id="3" name="Content Placeholder 2"/>
          <p:cNvSpPr>
            <a:spLocks noGrp="1"/>
          </p:cNvSpPr>
          <p:nvPr>
            <p:ph sz="quarter" idx="13"/>
          </p:nvPr>
        </p:nvSpPr>
        <p:spPr>
          <a:xfrm>
            <a:off x="762000" y="1066800"/>
            <a:ext cx="7543800" cy="5334000"/>
          </a:xfrm>
        </p:spPr>
        <p:txBody>
          <a:bodyPr/>
          <a:lstStyle/>
          <a:p>
            <a:pPr marL="114300" lvl="0" indent="0" algn="ctr">
              <a:buClr>
                <a:srgbClr val="E42D1A"/>
              </a:buClr>
              <a:buNone/>
            </a:pPr>
            <a:r>
              <a:rPr lang="en-US" sz="1800" b="1" dirty="0">
                <a:solidFill>
                  <a:srgbClr val="000000"/>
                </a:solidFill>
              </a:rPr>
              <a:t>Single-HCBS Medically Needy Only (MNO) Ongoing Spend-down </a:t>
            </a:r>
          </a:p>
          <a:p>
            <a:pPr marL="114300" lvl="0" indent="0">
              <a:buClr>
                <a:srgbClr val="E42D1A"/>
              </a:buClr>
              <a:buNone/>
            </a:pPr>
            <a:endParaRPr lang="en-US" sz="1100" dirty="0" smtClean="0">
              <a:solidFill>
                <a:srgbClr val="000000"/>
              </a:solidFill>
            </a:endParaRPr>
          </a:p>
          <a:p>
            <a:pPr marL="114300" lvl="0" indent="0">
              <a:buClr>
                <a:srgbClr val="E42D1A"/>
              </a:buClr>
              <a:buNone/>
            </a:pPr>
            <a:r>
              <a:rPr lang="en-US" sz="1700" dirty="0" smtClean="0">
                <a:solidFill>
                  <a:srgbClr val="000000"/>
                </a:solidFill>
              </a:rPr>
              <a:t>Mr</a:t>
            </a:r>
            <a:r>
              <a:rPr lang="en-US" sz="1700" dirty="0">
                <a:solidFill>
                  <a:srgbClr val="000000"/>
                </a:solidFill>
              </a:rPr>
              <a:t>. A Gross Monthly Income= $3,000.00</a:t>
            </a:r>
          </a:p>
          <a:p>
            <a:pPr marL="114300" lvl="0" indent="0">
              <a:buClr>
                <a:srgbClr val="E42D1A"/>
              </a:buClr>
              <a:buNone/>
            </a:pPr>
            <a:endParaRPr lang="en-US" sz="1100" dirty="0">
              <a:solidFill>
                <a:srgbClr val="000000"/>
              </a:solidFill>
            </a:endParaRPr>
          </a:p>
          <a:p>
            <a:pPr marL="114300" lvl="0" indent="0">
              <a:buClr>
                <a:srgbClr val="E42D1A"/>
              </a:buClr>
              <a:buNone/>
            </a:pPr>
            <a:r>
              <a:rPr lang="en-US" sz="1700" dirty="0">
                <a:solidFill>
                  <a:srgbClr val="000000"/>
                </a:solidFill>
              </a:rPr>
              <a:t>Mr. A is not eligible in a HCBS category because his $3,000.00 income exceeds $2,199.00. He must spend-down income to be eligible for ongoing MA spend-down. </a:t>
            </a:r>
          </a:p>
          <a:p>
            <a:pPr marL="114300" lvl="0" indent="0">
              <a:buClr>
                <a:srgbClr val="E42D1A"/>
              </a:buClr>
              <a:buNone/>
            </a:pPr>
            <a:endParaRPr lang="en-US" sz="1100" dirty="0">
              <a:solidFill>
                <a:srgbClr val="000000"/>
              </a:solidFill>
            </a:endParaRPr>
          </a:p>
          <a:p>
            <a:pPr marL="114300" lvl="0" indent="0">
              <a:buClr>
                <a:srgbClr val="E42D1A"/>
              </a:buClr>
              <a:buNone/>
            </a:pPr>
            <a:r>
              <a:rPr lang="en-US" sz="1700" dirty="0">
                <a:solidFill>
                  <a:srgbClr val="000000"/>
                </a:solidFill>
              </a:rPr>
              <a:t> $3,000.00 Monthly income</a:t>
            </a:r>
          </a:p>
          <a:p>
            <a:pPr marL="114300" lvl="0" indent="0">
              <a:buClr>
                <a:srgbClr val="E42D1A"/>
              </a:buClr>
              <a:buNone/>
            </a:pPr>
            <a:r>
              <a:rPr lang="en-US" sz="1700" dirty="0">
                <a:solidFill>
                  <a:srgbClr val="000000"/>
                </a:solidFill>
              </a:rPr>
              <a:t> </a:t>
            </a:r>
            <a:r>
              <a:rPr lang="en-US" sz="1700" u="sng" dirty="0">
                <a:solidFill>
                  <a:srgbClr val="000000"/>
                </a:solidFill>
              </a:rPr>
              <a:t>-$20.00 </a:t>
            </a:r>
            <a:r>
              <a:rPr lang="en-US" sz="1700" dirty="0">
                <a:solidFill>
                  <a:srgbClr val="000000"/>
                </a:solidFill>
              </a:rPr>
              <a:t>Unearned income deduction</a:t>
            </a:r>
          </a:p>
          <a:p>
            <a:pPr marL="114300" lvl="0" indent="0">
              <a:buClr>
                <a:srgbClr val="E42D1A"/>
              </a:buClr>
              <a:buNone/>
            </a:pPr>
            <a:r>
              <a:rPr lang="en-US" sz="1700" dirty="0">
                <a:solidFill>
                  <a:srgbClr val="000000"/>
                </a:solidFill>
              </a:rPr>
              <a:t> $2,980.00</a:t>
            </a:r>
          </a:p>
          <a:p>
            <a:pPr marL="114300" lvl="0" indent="0">
              <a:buClr>
                <a:srgbClr val="E42D1A"/>
              </a:buClr>
              <a:buNone/>
            </a:pPr>
            <a:r>
              <a:rPr lang="en-US" sz="1700" dirty="0">
                <a:solidFill>
                  <a:srgbClr val="000000"/>
                </a:solidFill>
              </a:rPr>
              <a:t> $2,980.00 x 6 months=$17,880.00 semi-annual income</a:t>
            </a:r>
          </a:p>
          <a:p>
            <a:pPr marL="114300" lvl="0" indent="0">
              <a:buClr>
                <a:srgbClr val="E42D1A"/>
              </a:buClr>
              <a:buNone/>
            </a:pPr>
            <a:r>
              <a:rPr lang="en-US" sz="1700" dirty="0">
                <a:solidFill>
                  <a:srgbClr val="000000"/>
                </a:solidFill>
              </a:rPr>
              <a:t> $17,880.00 semi-annual income </a:t>
            </a:r>
          </a:p>
          <a:p>
            <a:pPr marL="114300" lvl="0" indent="0">
              <a:buClr>
                <a:srgbClr val="E42D1A"/>
              </a:buClr>
              <a:buNone/>
            </a:pPr>
            <a:r>
              <a:rPr lang="en-US" sz="1700" u="sng" dirty="0">
                <a:solidFill>
                  <a:srgbClr val="000000"/>
                </a:solidFill>
              </a:rPr>
              <a:t> -$2,550.00 </a:t>
            </a:r>
            <a:r>
              <a:rPr lang="en-US" sz="1700" dirty="0">
                <a:solidFill>
                  <a:srgbClr val="000000"/>
                </a:solidFill>
              </a:rPr>
              <a:t>Semi-annual income limit </a:t>
            </a:r>
          </a:p>
          <a:p>
            <a:pPr marL="114300" lvl="0" indent="0">
              <a:buClr>
                <a:srgbClr val="E42D1A"/>
              </a:buClr>
              <a:buNone/>
            </a:pPr>
            <a:r>
              <a:rPr lang="en-US" sz="1700" dirty="0">
                <a:solidFill>
                  <a:srgbClr val="000000"/>
                </a:solidFill>
              </a:rPr>
              <a:t> $15,330.00</a:t>
            </a:r>
          </a:p>
          <a:p>
            <a:pPr marL="114300" lvl="0" indent="0">
              <a:buClr>
                <a:srgbClr val="E42D1A"/>
              </a:buClr>
              <a:buNone/>
            </a:pPr>
            <a:endParaRPr lang="en-US" sz="1100" dirty="0">
              <a:solidFill>
                <a:srgbClr val="000000"/>
              </a:solidFill>
            </a:endParaRPr>
          </a:p>
          <a:p>
            <a:pPr marL="114300" lvl="0" indent="0">
              <a:buClr>
                <a:srgbClr val="E42D1A"/>
              </a:buClr>
              <a:buNone/>
            </a:pPr>
            <a:r>
              <a:rPr lang="en-US" sz="1700" dirty="0">
                <a:solidFill>
                  <a:srgbClr val="000000"/>
                </a:solidFill>
              </a:rPr>
              <a:t>Mr. A must spend-down $15,330.00 on medical expenses to be authorized in a semi-annual spend-down category of MA. He is eligible for six months. His resource limit is $2400.</a:t>
            </a:r>
          </a:p>
          <a:p>
            <a:pPr marL="0" indent="0">
              <a:buNone/>
            </a:pP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17</a:t>
            </a:fld>
            <a:endParaRPr lang="en-US" dirty="0"/>
          </a:p>
        </p:txBody>
      </p:sp>
    </p:spTree>
    <p:extLst>
      <p:ext uri="{BB962C8B-B14F-4D97-AF65-F5344CB8AC3E}">
        <p14:creationId xmlns:p14="http://schemas.microsoft.com/office/powerpoint/2010/main" val="2419102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Income Spend-down for HCBS</a:t>
            </a:r>
          </a:p>
        </p:txBody>
      </p:sp>
      <p:sp>
        <p:nvSpPr>
          <p:cNvPr id="3" name="Content Placeholder 2"/>
          <p:cNvSpPr>
            <a:spLocks noGrp="1"/>
          </p:cNvSpPr>
          <p:nvPr>
            <p:ph sz="quarter" idx="13"/>
          </p:nvPr>
        </p:nvSpPr>
        <p:spPr/>
        <p:txBody>
          <a:bodyPr/>
          <a:lstStyle/>
          <a:p>
            <a:pPr marL="0" lvl="0" indent="0" algn="ctr">
              <a:buClr>
                <a:srgbClr val="E42D1A"/>
              </a:buClr>
              <a:buNone/>
            </a:pPr>
            <a:r>
              <a:rPr lang="en-US" sz="1800" b="1" dirty="0">
                <a:solidFill>
                  <a:srgbClr val="000000"/>
                </a:solidFill>
              </a:rPr>
              <a:t>Spousal-HCBS Non-Money Payment (NMP) Monthly Spend-down</a:t>
            </a:r>
          </a:p>
          <a:p>
            <a:pPr marL="114300" lvl="0" indent="0">
              <a:buClr>
                <a:srgbClr val="E42D1A"/>
              </a:buClr>
              <a:buNone/>
            </a:pPr>
            <a:r>
              <a:rPr lang="en-US" sz="1400" dirty="0">
                <a:solidFill>
                  <a:srgbClr val="000000"/>
                </a:solidFill>
              </a:rPr>
              <a:t>Mr. B Gross Monthly Income= $3,000.00</a:t>
            </a:r>
          </a:p>
          <a:p>
            <a:pPr marL="114300" lvl="0" indent="0">
              <a:buClr>
                <a:srgbClr val="E42D1A"/>
              </a:buClr>
              <a:buNone/>
            </a:pPr>
            <a:r>
              <a:rPr lang="en-US" sz="1400" dirty="0">
                <a:solidFill>
                  <a:srgbClr val="000000"/>
                </a:solidFill>
              </a:rPr>
              <a:t>Mrs. B Gross Monthly Income = $800.00</a:t>
            </a:r>
          </a:p>
          <a:p>
            <a:pPr marL="114300" lvl="0" indent="0">
              <a:buClr>
                <a:srgbClr val="E42D1A"/>
              </a:buClr>
              <a:buNone/>
            </a:pPr>
            <a:endParaRPr lang="en-US" sz="1100" dirty="0">
              <a:solidFill>
                <a:srgbClr val="000000"/>
              </a:solidFill>
            </a:endParaRPr>
          </a:p>
          <a:p>
            <a:pPr marL="114300" lvl="0" indent="0">
              <a:buClr>
                <a:srgbClr val="E42D1A"/>
              </a:buClr>
              <a:buNone/>
            </a:pPr>
            <a:r>
              <a:rPr lang="en-US" sz="1400" dirty="0">
                <a:solidFill>
                  <a:srgbClr val="000000"/>
                </a:solidFill>
              </a:rPr>
              <a:t>Mr. B is not eligible in a HCBS category because his $3,000.00 income exceeds $2,199.00. He must spend-down income to be eligible for monthly MA spend-down. Income and resources of the community spouse are counted and compared to the two-person income and resource limits.</a:t>
            </a:r>
          </a:p>
          <a:p>
            <a:pPr marL="114300" lvl="0" indent="0">
              <a:buClr>
                <a:srgbClr val="E42D1A"/>
              </a:buClr>
              <a:buNone/>
            </a:pPr>
            <a:endParaRPr lang="en-US" sz="1100" dirty="0">
              <a:solidFill>
                <a:srgbClr val="000000"/>
              </a:solidFill>
            </a:endParaRPr>
          </a:p>
          <a:p>
            <a:pPr marL="114300" lvl="0" indent="0">
              <a:buClr>
                <a:srgbClr val="E42D1A"/>
              </a:buClr>
              <a:buNone/>
            </a:pPr>
            <a:r>
              <a:rPr lang="en-US" sz="1400" dirty="0">
                <a:solidFill>
                  <a:srgbClr val="000000"/>
                </a:solidFill>
              </a:rPr>
              <a:t>$3,800.00 Monthly income</a:t>
            </a:r>
          </a:p>
          <a:p>
            <a:pPr marL="114300" lvl="0" indent="0">
              <a:buClr>
                <a:srgbClr val="E42D1A"/>
              </a:buClr>
              <a:buNone/>
            </a:pPr>
            <a:r>
              <a:rPr lang="en-US" sz="1400" dirty="0">
                <a:solidFill>
                  <a:srgbClr val="000000"/>
                </a:solidFill>
              </a:rPr>
              <a:t> -$20.00 Unearned income deduction</a:t>
            </a:r>
          </a:p>
          <a:p>
            <a:pPr marL="114300" lvl="0" indent="0">
              <a:buClr>
                <a:srgbClr val="E42D1A"/>
              </a:buClr>
              <a:buNone/>
            </a:pPr>
            <a:r>
              <a:rPr lang="en-US" sz="1400" u="sng" dirty="0">
                <a:solidFill>
                  <a:srgbClr val="000000"/>
                </a:solidFill>
              </a:rPr>
              <a:t> -$10.00 </a:t>
            </a:r>
            <a:r>
              <a:rPr lang="en-US" sz="1400" dirty="0">
                <a:solidFill>
                  <a:srgbClr val="000000"/>
                </a:solidFill>
              </a:rPr>
              <a:t>NMP spend-down deduction</a:t>
            </a:r>
          </a:p>
          <a:p>
            <a:pPr marL="114300" lvl="0" indent="0">
              <a:buClr>
                <a:srgbClr val="E42D1A"/>
              </a:buClr>
              <a:buNone/>
            </a:pPr>
            <a:r>
              <a:rPr lang="en-US" sz="1400" dirty="0">
                <a:solidFill>
                  <a:srgbClr val="000000"/>
                </a:solidFill>
              </a:rPr>
              <a:t>$3,770.00</a:t>
            </a:r>
          </a:p>
          <a:p>
            <a:pPr marL="114300" lvl="0" indent="0">
              <a:buClr>
                <a:srgbClr val="E42D1A"/>
              </a:buClr>
              <a:buNone/>
            </a:pPr>
            <a:r>
              <a:rPr lang="en-US" sz="1400" u="sng" dirty="0">
                <a:solidFill>
                  <a:srgbClr val="000000"/>
                </a:solidFill>
              </a:rPr>
              <a:t>-$1,133.30 </a:t>
            </a:r>
            <a:r>
              <a:rPr lang="en-US" sz="1400" dirty="0">
                <a:solidFill>
                  <a:srgbClr val="000000"/>
                </a:solidFill>
              </a:rPr>
              <a:t>NMP two-person income limit</a:t>
            </a:r>
          </a:p>
          <a:p>
            <a:pPr marL="114300" lvl="0" indent="0">
              <a:buClr>
                <a:srgbClr val="E42D1A"/>
              </a:buClr>
              <a:buNone/>
            </a:pPr>
            <a:r>
              <a:rPr lang="en-US" sz="1400" dirty="0">
                <a:solidFill>
                  <a:srgbClr val="000000"/>
                </a:solidFill>
              </a:rPr>
              <a:t>$2,636.70</a:t>
            </a:r>
          </a:p>
          <a:p>
            <a:pPr marL="114300" lvl="0" indent="0">
              <a:buClr>
                <a:srgbClr val="E42D1A"/>
              </a:buClr>
              <a:buNone/>
            </a:pPr>
            <a:endParaRPr lang="en-US" sz="1100" dirty="0">
              <a:solidFill>
                <a:srgbClr val="000000"/>
              </a:solidFill>
            </a:endParaRPr>
          </a:p>
          <a:p>
            <a:pPr marL="114300" lvl="0" indent="0">
              <a:buClr>
                <a:srgbClr val="E42D1A"/>
              </a:buClr>
              <a:buNone/>
            </a:pPr>
            <a:r>
              <a:rPr lang="en-US" sz="1400" dirty="0">
                <a:solidFill>
                  <a:srgbClr val="000000"/>
                </a:solidFill>
              </a:rPr>
              <a:t>Mr. and Mrs. B must spend-down $2,636.70 each month on medical expenses in order for Mr. B to be authorized in a monthly spend-down category of MA. He is eligible from the day after income is spent-down through the last day of the calendar month. The NMP two-person resource limit is $3000. There is NO standard disregard.</a:t>
            </a:r>
          </a:p>
          <a:p>
            <a:pPr marL="0" indent="0">
              <a:buNone/>
            </a:pP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18</a:t>
            </a:fld>
            <a:endParaRPr lang="en-US" dirty="0"/>
          </a:p>
        </p:txBody>
      </p:sp>
    </p:spTree>
    <p:extLst>
      <p:ext uri="{BB962C8B-B14F-4D97-AF65-F5344CB8AC3E}">
        <p14:creationId xmlns:p14="http://schemas.microsoft.com/office/powerpoint/2010/main" val="25526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Income Spend-down for HCBS</a:t>
            </a:r>
          </a:p>
        </p:txBody>
      </p:sp>
      <p:sp>
        <p:nvSpPr>
          <p:cNvPr id="3" name="Content Placeholder 2"/>
          <p:cNvSpPr>
            <a:spLocks noGrp="1"/>
          </p:cNvSpPr>
          <p:nvPr>
            <p:ph sz="quarter" idx="13"/>
          </p:nvPr>
        </p:nvSpPr>
        <p:spPr/>
        <p:txBody>
          <a:bodyPr/>
          <a:lstStyle/>
          <a:p>
            <a:pPr marL="114300" lvl="0" indent="0" algn="ctr">
              <a:buClr>
                <a:srgbClr val="E42D1A"/>
              </a:buClr>
              <a:buNone/>
            </a:pPr>
            <a:r>
              <a:rPr lang="en-US" sz="1800" b="1" dirty="0">
                <a:solidFill>
                  <a:srgbClr val="000000"/>
                </a:solidFill>
              </a:rPr>
              <a:t>Spousal- HCBS Medically Needy Only Ongoing Spend-down </a:t>
            </a:r>
          </a:p>
          <a:p>
            <a:pPr marL="114300" lvl="0" indent="0">
              <a:buClr>
                <a:srgbClr val="E42D1A"/>
              </a:buClr>
              <a:buNone/>
            </a:pPr>
            <a:r>
              <a:rPr lang="en-US" sz="1400" dirty="0">
                <a:solidFill>
                  <a:srgbClr val="000000"/>
                </a:solidFill>
              </a:rPr>
              <a:t>Mr. B Gross Monthly Income= $3,000.00</a:t>
            </a:r>
          </a:p>
          <a:p>
            <a:pPr marL="114300" lvl="0" indent="0">
              <a:buClr>
                <a:srgbClr val="E42D1A"/>
              </a:buClr>
              <a:buNone/>
            </a:pPr>
            <a:r>
              <a:rPr lang="en-US" sz="1400" dirty="0">
                <a:solidFill>
                  <a:srgbClr val="000000"/>
                </a:solidFill>
              </a:rPr>
              <a:t>Mrs. B Gross Monthly Income = $800.00</a:t>
            </a:r>
          </a:p>
          <a:p>
            <a:pPr marL="114300" lvl="0" indent="0">
              <a:buClr>
                <a:srgbClr val="E42D1A"/>
              </a:buClr>
              <a:buNone/>
            </a:pPr>
            <a:endParaRPr lang="en-US" sz="1100" dirty="0">
              <a:solidFill>
                <a:srgbClr val="000000"/>
              </a:solidFill>
            </a:endParaRPr>
          </a:p>
          <a:p>
            <a:pPr marL="114300" lvl="0" indent="0">
              <a:buClr>
                <a:srgbClr val="E42D1A"/>
              </a:buClr>
              <a:buNone/>
            </a:pPr>
            <a:r>
              <a:rPr lang="en-US" sz="1400" dirty="0">
                <a:solidFill>
                  <a:srgbClr val="000000"/>
                </a:solidFill>
              </a:rPr>
              <a:t>Mr. B is not eligible in a HCBS category because his $3,000.00 income exceeds $2,199.00. He must spend-down income to be eligible for ongoing MA spend-down. Income and resources of the community spouse are not counted.</a:t>
            </a:r>
          </a:p>
          <a:p>
            <a:pPr marL="114300" lvl="0" indent="0">
              <a:buClr>
                <a:srgbClr val="E42D1A"/>
              </a:buClr>
              <a:buNone/>
            </a:pPr>
            <a:endParaRPr lang="en-US" sz="1100" dirty="0">
              <a:solidFill>
                <a:srgbClr val="000000"/>
              </a:solidFill>
            </a:endParaRPr>
          </a:p>
          <a:p>
            <a:pPr marL="114300" lvl="0" indent="0">
              <a:buClr>
                <a:srgbClr val="E42D1A"/>
              </a:buClr>
              <a:buNone/>
            </a:pPr>
            <a:r>
              <a:rPr lang="en-US" sz="1600" dirty="0">
                <a:solidFill>
                  <a:srgbClr val="000000"/>
                </a:solidFill>
              </a:rPr>
              <a:t> </a:t>
            </a:r>
            <a:r>
              <a:rPr lang="en-US" sz="1400" dirty="0">
                <a:solidFill>
                  <a:srgbClr val="000000"/>
                </a:solidFill>
              </a:rPr>
              <a:t>$3,000.00 Monthly income</a:t>
            </a:r>
          </a:p>
          <a:p>
            <a:pPr marL="114300" lvl="0" indent="0">
              <a:buClr>
                <a:srgbClr val="E42D1A"/>
              </a:buClr>
              <a:buNone/>
            </a:pPr>
            <a:r>
              <a:rPr lang="en-US" sz="1400" dirty="0">
                <a:solidFill>
                  <a:srgbClr val="000000"/>
                </a:solidFill>
              </a:rPr>
              <a:t> </a:t>
            </a:r>
            <a:r>
              <a:rPr lang="en-US" sz="1400" u="sng" dirty="0">
                <a:solidFill>
                  <a:srgbClr val="000000"/>
                </a:solidFill>
              </a:rPr>
              <a:t>-$20.00 </a:t>
            </a:r>
            <a:r>
              <a:rPr lang="en-US" sz="1400" dirty="0">
                <a:solidFill>
                  <a:srgbClr val="000000"/>
                </a:solidFill>
              </a:rPr>
              <a:t>Unearned income deduction</a:t>
            </a:r>
          </a:p>
          <a:p>
            <a:pPr marL="114300" lvl="0" indent="0">
              <a:buClr>
                <a:srgbClr val="E42D1A"/>
              </a:buClr>
              <a:buNone/>
            </a:pPr>
            <a:r>
              <a:rPr lang="en-US" sz="1400" dirty="0">
                <a:solidFill>
                  <a:srgbClr val="000000"/>
                </a:solidFill>
              </a:rPr>
              <a:t> $2,980.00</a:t>
            </a:r>
          </a:p>
          <a:p>
            <a:pPr marL="114300" lvl="0" indent="0">
              <a:buClr>
                <a:srgbClr val="E42D1A"/>
              </a:buClr>
              <a:buNone/>
            </a:pPr>
            <a:r>
              <a:rPr lang="en-US" sz="1400" dirty="0">
                <a:solidFill>
                  <a:srgbClr val="000000"/>
                </a:solidFill>
              </a:rPr>
              <a:t> $2,980.00 x 6 months=$17,880.00 semi-annual income</a:t>
            </a:r>
          </a:p>
          <a:p>
            <a:pPr marL="114300" lvl="0" indent="0">
              <a:buClr>
                <a:srgbClr val="E42D1A"/>
              </a:buClr>
              <a:buNone/>
            </a:pPr>
            <a:r>
              <a:rPr lang="en-US" sz="1400" dirty="0">
                <a:solidFill>
                  <a:srgbClr val="000000"/>
                </a:solidFill>
              </a:rPr>
              <a:t> $17,880.00 semi-annual income </a:t>
            </a:r>
          </a:p>
          <a:p>
            <a:pPr marL="114300" lvl="0" indent="0">
              <a:buClr>
                <a:srgbClr val="E42D1A"/>
              </a:buClr>
              <a:buNone/>
            </a:pPr>
            <a:r>
              <a:rPr lang="en-US" sz="1400" u="sng" dirty="0">
                <a:solidFill>
                  <a:srgbClr val="000000"/>
                </a:solidFill>
              </a:rPr>
              <a:t> -$2,550.00 </a:t>
            </a:r>
            <a:r>
              <a:rPr lang="en-US" sz="1400" dirty="0">
                <a:solidFill>
                  <a:srgbClr val="000000"/>
                </a:solidFill>
              </a:rPr>
              <a:t>Semi-annual income limit </a:t>
            </a:r>
          </a:p>
          <a:p>
            <a:pPr marL="114300" lvl="0" indent="0">
              <a:buClr>
                <a:srgbClr val="E42D1A"/>
              </a:buClr>
              <a:buNone/>
            </a:pPr>
            <a:r>
              <a:rPr lang="en-US" sz="1400" dirty="0">
                <a:solidFill>
                  <a:srgbClr val="000000"/>
                </a:solidFill>
              </a:rPr>
              <a:t> $15,330.00</a:t>
            </a:r>
          </a:p>
          <a:p>
            <a:pPr marL="114300" lvl="0" indent="0">
              <a:buClr>
                <a:srgbClr val="E42D1A"/>
              </a:buClr>
              <a:buNone/>
            </a:pPr>
            <a:endParaRPr lang="en-US" sz="1100" dirty="0">
              <a:solidFill>
                <a:srgbClr val="000000"/>
              </a:solidFill>
            </a:endParaRPr>
          </a:p>
          <a:p>
            <a:pPr marL="114300" lvl="0" indent="0">
              <a:buClr>
                <a:srgbClr val="E42D1A"/>
              </a:buClr>
              <a:buNone/>
            </a:pPr>
            <a:r>
              <a:rPr lang="en-US" sz="1400" dirty="0">
                <a:solidFill>
                  <a:srgbClr val="000000"/>
                </a:solidFill>
              </a:rPr>
              <a:t>Mr. B must spend-down $15,330.00 on medical expenses to be authorized in a semi-annual spend-down category of MA. His one-person resource limit is $</a:t>
            </a:r>
            <a:r>
              <a:rPr lang="en-US" sz="1400" dirty="0" smtClean="0">
                <a:solidFill>
                  <a:srgbClr val="000000"/>
                </a:solidFill>
              </a:rPr>
              <a:t>2400.</a:t>
            </a:r>
            <a:endParaRPr lang="en-US" sz="1400" dirty="0">
              <a:solidFill>
                <a:srgbClr val="000000"/>
              </a:solidFill>
            </a:endParaRPr>
          </a:p>
          <a:p>
            <a:pPr marL="114300" lvl="0" indent="0">
              <a:buClr>
                <a:srgbClr val="E42D1A"/>
              </a:buClr>
              <a:buNone/>
            </a:pPr>
            <a:endParaRPr lang="en-US" sz="1600" dirty="0">
              <a:solidFill>
                <a:srgbClr val="000000"/>
              </a:solidFill>
            </a:endParaRPr>
          </a:p>
          <a:p>
            <a:pPr marL="0" indent="0">
              <a:buNone/>
            </a:pP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19</a:t>
            </a:fld>
            <a:endParaRPr lang="en-US" dirty="0"/>
          </a:p>
        </p:txBody>
      </p:sp>
    </p:spTree>
    <p:extLst>
      <p:ext uri="{BB962C8B-B14F-4D97-AF65-F5344CB8AC3E}">
        <p14:creationId xmlns:p14="http://schemas.microsoft.com/office/powerpoint/2010/main" val="4238303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Income Spend-down for HCBS</a:t>
            </a:r>
          </a:p>
        </p:txBody>
      </p:sp>
      <p:sp>
        <p:nvSpPr>
          <p:cNvPr id="3" name="Content Placeholder 2"/>
          <p:cNvSpPr>
            <a:spLocks noGrp="1"/>
          </p:cNvSpPr>
          <p:nvPr>
            <p:ph sz="quarter" idx="13"/>
          </p:nvPr>
        </p:nvSpPr>
        <p:spPr>
          <a:xfrm>
            <a:off x="533400" y="1066800"/>
            <a:ext cx="8229600" cy="4800600"/>
          </a:xfrm>
        </p:spPr>
        <p:txBody>
          <a:bodyPr/>
          <a:lstStyle/>
          <a:p>
            <a:pPr marL="0" lvl="0" indent="0" algn="ctr">
              <a:buNone/>
            </a:pPr>
            <a:r>
              <a:rPr lang="en-US" sz="2000" b="1" dirty="0">
                <a:solidFill>
                  <a:srgbClr val="000000"/>
                </a:solidFill>
              </a:rPr>
              <a:t>Non-Money Payment (NMP) vs. Medically Needy Only (MNO)</a:t>
            </a:r>
          </a:p>
          <a:p>
            <a:pPr marL="0" lvl="0" indent="0">
              <a:buNone/>
            </a:pPr>
            <a:r>
              <a:rPr lang="en-US" dirty="0">
                <a:solidFill>
                  <a:srgbClr val="000000"/>
                </a:solidFill>
              </a:rPr>
              <a:t>	</a:t>
            </a:r>
          </a:p>
          <a:p>
            <a:pPr marL="0" lvl="0" indent="0">
              <a:buNone/>
            </a:pPr>
            <a:r>
              <a:rPr lang="en-US" dirty="0">
                <a:solidFill>
                  <a:srgbClr val="000000"/>
                </a:solidFill>
              </a:rPr>
              <a:t>		</a:t>
            </a:r>
            <a:r>
              <a:rPr lang="en-US" b="1" dirty="0">
                <a:solidFill>
                  <a:srgbClr val="000000"/>
                </a:solidFill>
              </a:rPr>
              <a:t>NMP</a:t>
            </a:r>
            <a:r>
              <a:rPr lang="en-US" dirty="0">
                <a:solidFill>
                  <a:srgbClr val="000000"/>
                </a:solidFill>
              </a:rPr>
              <a:t>			</a:t>
            </a:r>
            <a:r>
              <a:rPr lang="en-US" b="1" dirty="0">
                <a:solidFill>
                  <a:srgbClr val="000000"/>
                </a:solidFill>
              </a:rPr>
              <a:t>MNO</a:t>
            </a:r>
          </a:p>
          <a:p>
            <a:pPr marL="0" lvl="0" indent="0">
              <a:buNone/>
            </a:pPr>
            <a:r>
              <a:rPr lang="en-US" sz="2000" dirty="0">
                <a:solidFill>
                  <a:srgbClr val="000000"/>
                </a:solidFill>
              </a:rPr>
              <a:t>Income:		</a:t>
            </a:r>
            <a:r>
              <a:rPr lang="en-US" sz="1800" dirty="0">
                <a:solidFill>
                  <a:srgbClr val="000000"/>
                </a:solidFill>
              </a:rPr>
              <a:t>$755.10/ $1,133.30	$2550 semi-annual</a:t>
            </a:r>
          </a:p>
          <a:p>
            <a:pPr marL="0" lvl="0" indent="0">
              <a:buNone/>
            </a:pPr>
            <a:r>
              <a:rPr lang="en-US" sz="2000" dirty="0">
                <a:solidFill>
                  <a:srgbClr val="000000"/>
                </a:solidFill>
              </a:rPr>
              <a:t>Resources:	</a:t>
            </a:r>
            <a:r>
              <a:rPr lang="en-US" sz="1800" dirty="0">
                <a:solidFill>
                  <a:srgbClr val="000000"/>
                </a:solidFill>
              </a:rPr>
              <a:t>$2,000/$3,000		$</a:t>
            </a:r>
            <a:r>
              <a:rPr lang="en-US" sz="1800" dirty="0" smtClean="0">
                <a:solidFill>
                  <a:srgbClr val="000000"/>
                </a:solidFill>
              </a:rPr>
              <a:t>2,400</a:t>
            </a:r>
          </a:p>
          <a:p>
            <a:pPr marL="0" lvl="0" indent="0">
              <a:buNone/>
            </a:pPr>
            <a:r>
              <a:rPr lang="en-US" sz="2000" dirty="0" smtClean="0">
                <a:solidFill>
                  <a:srgbClr val="000000"/>
                </a:solidFill>
              </a:rPr>
              <a:t>Deeming</a:t>
            </a:r>
            <a:r>
              <a:rPr lang="en-US" sz="2000" dirty="0">
                <a:solidFill>
                  <a:srgbClr val="000000"/>
                </a:solidFill>
              </a:rPr>
              <a:t>?:	</a:t>
            </a:r>
            <a:r>
              <a:rPr lang="en-US" sz="1800" dirty="0">
                <a:solidFill>
                  <a:srgbClr val="000000"/>
                </a:solidFill>
              </a:rPr>
              <a:t>Yes			No</a:t>
            </a:r>
          </a:p>
          <a:p>
            <a:pPr marL="0" lvl="0" indent="0">
              <a:buNone/>
            </a:pPr>
            <a:r>
              <a:rPr lang="en-US" sz="2000" dirty="0">
                <a:solidFill>
                  <a:srgbClr val="000000"/>
                </a:solidFill>
              </a:rPr>
              <a:t>Duration:	</a:t>
            </a:r>
            <a:r>
              <a:rPr lang="en-US" sz="1800" dirty="0">
                <a:solidFill>
                  <a:srgbClr val="000000"/>
                </a:solidFill>
              </a:rPr>
              <a:t>Monthly			Semi-annual</a:t>
            </a:r>
          </a:p>
          <a:p>
            <a:pPr marL="0" lvl="0" indent="0">
              <a:buNone/>
            </a:pPr>
            <a:endParaRPr lang="en-US" sz="1800" dirty="0">
              <a:solidFill>
                <a:srgbClr val="000000"/>
              </a:solidFill>
            </a:endParaRPr>
          </a:p>
          <a:p>
            <a:pPr marL="0" lvl="0" indent="0">
              <a:buNone/>
            </a:pPr>
            <a:r>
              <a:rPr lang="en-US" sz="1800" b="1" dirty="0" smtClean="0">
                <a:solidFill>
                  <a:srgbClr val="000000"/>
                </a:solidFill>
              </a:rPr>
              <a:t>		Benefits </a:t>
            </a:r>
            <a:r>
              <a:rPr lang="en-US" sz="1800" b="1" dirty="0">
                <a:solidFill>
                  <a:srgbClr val="000000"/>
                </a:solidFill>
              </a:rPr>
              <a:t>of NMP:</a:t>
            </a:r>
            <a:r>
              <a:rPr lang="en-US" sz="1800" dirty="0">
                <a:solidFill>
                  <a:srgbClr val="000000"/>
                </a:solidFill>
              </a:rPr>
              <a:t>	</a:t>
            </a:r>
            <a:r>
              <a:rPr lang="en-US" sz="1800" b="1" dirty="0" smtClean="0">
                <a:solidFill>
                  <a:srgbClr val="000000"/>
                </a:solidFill>
              </a:rPr>
              <a:t>Benefits </a:t>
            </a:r>
            <a:r>
              <a:rPr lang="en-US" sz="1800" b="1" dirty="0">
                <a:solidFill>
                  <a:srgbClr val="000000"/>
                </a:solidFill>
              </a:rPr>
              <a:t>of MNO:</a:t>
            </a:r>
          </a:p>
          <a:p>
            <a:pPr marL="0" lvl="0" indent="0">
              <a:buNone/>
            </a:pPr>
            <a:r>
              <a:rPr lang="en-US" sz="1800" dirty="0" smtClean="0">
                <a:solidFill>
                  <a:srgbClr val="000000"/>
                </a:solidFill>
              </a:rPr>
              <a:t>		Higher </a:t>
            </a:r>
            <a:r>
              <a:rPr lang="en-US" sz="1800" dirty="0">
                <a:solidFill>
                  <a:srgbClr val="000000"/>
                </a:solidFill>
              </a:rPr>
              <a:t>Income Limit	</a:t>
            </a:r>
            <a:r>
              <a:rPr lang="en-US" sz="1800" dirty="0" smtClean="0">
                <a:solidFill>
                  <a:srgbClr val="000000"/>
                </a:solidFill>
              </a:rPr>
              <a:t>Higher </a:t>
            </a:r>
            <a:r>
              <a:rPr lang="en-US" sz="1800" dirty="0">
                <a:solidFill>
                  <a:srgbClr val="000000"/>
                </a:solidFill>
              </a:rPr>
              <a:t>Resource Limit</a:t>
            </a:r>
          </a:p>
          <a:p>
            <a:pPr marL="0" lvl="0" indent="0">
              <a:buNone/>
            </a:pPr>
            <a:r>
              <a:rPr lang="en-US" sz="1800" dirty="0">
                <a:solidFill>
                  <a:srgbClr val="000000"/>
                </a:solidFill>
              </a:rPr>
              <a:t> 				</a:t>
            </a:r>
            <a:r>
              <a:rPr lang="en-US" sz="1800" dirty="0" smtClean="0">
                <a:solidFill>
                  <a:srgbClr val="000000"/>
                </a:solidFill>
              </a:rPr>
              <a:t>	No </a:t>
            </a:r>
            <a:r>
              <a:rPr lang="en-US" sz="1800" dirty="0">
                <a:solidFill>
                  <a:srgbClr val="000000"/>
                </a:solidFill>
              </a:rPr>
              <a:t>Deeming</a:t>
            </a:r>
          </a:p>
          <a:p>
            <a:pPr marL="0" lvl="0" indent="0">
              <a:buNone/>
            </a:pPr>
            <a:r>
              <a:rPr lang="en-US" sz="1800" dirty="0">
                <a:solidFill>
                  <a:srgbClr val="000000"/>
                </a:solidFill>
              </a:rPr>
              <a:t>				</a:t>
            </a:r>
            <a:r>
              <a:rPr lang="en-US" sz="1800" dirty="0" smtClean="0">
                <a:solidFill>
                  <a:srgbClr val="000000"/>
                </a:solidFill>
              </a:rPr>
              <a:t>	Semi-annual </a:t>
            </a:r>
            <a:r>
              <a:rPr lang="en-US" sz="1800" dirty="0">
                <a:solidFill>
                  <a:srgbClr val="000000"/>
                </a:solidFill>
              </a:rPr>
              <a:t>Eligibility </a:t>
            </a:r>
            <a:r>
              <a:rPr lang="en-US" sz="1800" dirty="0" smtClean="0">
                <a:solidFill>
                  <a:srgbClr val="000000"/>
                </a:solidFill>
              </a:rPr>
              <a:t>Period</a:t>
            </a:r>
            <a:endParaRPr lang="en-US" sz="1800" dirty="0">
              <a:solidFill>
                <a:srgbClr val="000000"/>
              </a:solidFill>
            </a:endParaRPr>
          </a:p>
          <a:p>
            <a:pPr marL="0" indent="0">
              <a:buNone/>
            </a:pP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20</a:t>
            </a:fld>
            <a:endParaRPr lang="en-US" dirty="0"/>
          </a:p>
        </p:txBody>
      </p:sp>
    </p:spTree>
    <p:extLst>
      <p:ext uri="{BB962C8B-B14F-4D97-AF65-F5344CB8AC3E}">
        <p14:creationId xmlns:p14="http://schemas.microsoft.com/office/powerpoint/2010/main" val="1027626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Medical Assistance for Workers with Disabilities (MAWD)</a:t>
            </a:r>
            <a:r>
              <a:rPr lang="en-US" dirty="0"/>
              <a:t/>
            </a:r>
            <a:br>
              <a:rPr lang="en-US" dirty="0"/>
            </a:br>
            <a:endParaRPr lang="en-US" dirty="0"/>
          </a:p>
        </p:txBody>
      </p:sp>
      <p:sp>
        <p:nvSpPr>
          <p:cNvPr id="3" name="Content Placeholder 2"/>
          <p:cNvSpPr>
            <a:spLocks noGrp="1"/>
          </p:cNvSpPr>
          <p:nvPr>
            <p:ph sz="quarter" idx="13"/>
          </p:nvPr>
        </p:nvSpPr>
        <p:spPr/>
        <p:txBody>
          <a:bodyPr/>
          <a:lstStyle/>
          <a:p>
            <a:pPr marL="0" indent="0">
              <a:buNone/>
            </a:pPr>
            <a:r>
              <a:rPr lang="en-US" dirty="0"/>
              <a:t>An individual with income or resources exceeding the HCBS limits may be eligible for MAWD if they meet the following criteria</a:t>
            </a:r>
            <a:r>
              <a:rPr lang="en-US" dirty="0" smtClean="0"/>
              <a:t>:</a:t>
            </a:r>
          </a:p>
          <a:p>
            <a:pPr marL="0" indent="0">
              <a:buNone/>
            </a:pPr>
            <a:endParaRPr lang="en-US" sz="1600" dirty="0"/>
          </a:p>
          <a:p>
            <a:r>
              <a:rPr lang="en-US" sz="2000" dirty="0"/>
              <a:t>Be at least age 16 but under age </a:t>
            </a:r>
            <a:r>
              <a:rPr lang="en-US" sz="2000" dirty="0" smtClean="0"/>
              <a:t>65.</a:t>
            </a:r>
            <a:endParaRPr lang="en-US" sz="2000" dirty="0"/>
          </a:p>
          <a:p>
            <a:r>
              <a:rPr lang="en-US" sz="2000" dirty="0"/>
              <a:t>Be employed and getting </a:t>
            </a:r>
            <a:r>
              <a:rPr lang="en-US" sz="2000" dirty="0" smtClean="0"/>
              <a:t>paid.</a:t>
            </a:r>
            <a:endParaRPr lang="en-US" sz="2000" dirty="0"/>
          </a:p>
          <a:p>
            <a:r>
              <a:rPr lang="en-US" sz="2000" dirty="0"/>
              <a:t>Be disabled according to SSA standards or </a:t>
            </a:r>
            <a:r>
              <a:rPr lang="en-US" sz="2000" dirty="0" smtClean="0"/>
              <a:t>MRT.</a:t>
            </a:r>
            <a:endParaRPr lang="en-US" sz="2000" dirty="0"/>
          </a:p>
          <a:p>
            <a:r>
              <a:rPr lang="en-US" sz="2000" dirty="0"/>
              <a:t>Income below 250% FPIG ($</a:t>
            </a:r>
            <a:r>
              <a:rPr lang="en-US" sz="2000" dirty="0" smtClean="0"/>
              <a:t>2,475 </a:t>
            </a:r>
            <a:r>
              <a:rPr lang="en-US" sz="2000" dirty="0"/>
              <a:t>for </a:t>
            </a:r>
            <a:r>
              <a:rPr lang="en-US" sz="2000"/>
              <a:t>one </a:t>
            </a:r>
            <a:r>
              <a:rPr lang="en-US" sz="2000" smtClean="0"/>
              <a:t>person; </a:t>
            </a:r>
            <a:r>
              <a:rPr lang="en-US" sz="2000" dirty="0"/>
              <a:t>$</a:t>
            </a:r>
            <a:r>
              <a:rPr lang="en-US" sz="2000" dirty="0" smtClean="0"/>
              <a:t>3,338 </a:t>
            </a:r>
            <a:r>
              <a:rPr lang="en-US" sz="2000" dirty="0"/>
              <a:t>for two people</a:t>
            </a:r>
            <a:r>
              <a:rPr lang="en-US" sz="2000" dirty="0" smtClean="0"/>
              <a:t>).</a:t>
            </a:r>
            <a:endParaRPr lang="en-US" sz="2000" dirty="0"/>
          </a:p>
          <a:p>
            <a:r>
              <a:rPr lang="en-US" sz="2000" dirty="0"/>
              <a:t>Resources at or below $10,000 for the </a:t>
            </a:r>
            <a:r>
              <a:rPr lang="en-US" sz="2000" dirty="0" smtClean="0"/>
              <a:t>household. No resources exclusion if child under 21 in household.</a:t>
            </a:r>
            <a:endParaRPr lang="en-US" sz="2000" dirty="0"/>
          </a:p>
          <a:p>
            <a:r>
              <a:rPr lang="en-US" sz="2000" dirty="0"/>
              <a:t>Willing to pay a monthly premium-5% of </a:t>
            </a:r>
            <a:r>
              <a:rPr lang="en-US" sz="2000" dirty="0" smtClean="0"/>
              <a:t>net monthly income.</a:t>
            </a:r>
            <a:endParaRPr lang="en-US" sz="2000" dirty="0"/>
          </a:p>
          <a:p>
            <a:pPr marL="0" indent="0">
              <a:buNone/>
            </a:pP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21</a:t>
            </a:fld>
            <a:endParaRPr lang="en-US" dirty="0"/>
          </a:p>
        </p:txBody>
      </p:sp>
    </p:spTree>
    <p:extLst>
      <p:ext uri="{BB962C8B-B14F-4D97-AF65-F5344CB8AC3E}">
        <p14:creationId xmlns:p14="http://schemas.microsoft.com/office/powerpoint/2010/main" val="253056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Information</a:t>
            </a:r>
          </a:p>
        </p:txBody>
      </p:sp>
      <p:sp>
        <p:nvSpPr>
          <p:cNvPr id="3" name="Content Placeholder 2"/>
          <p:cNvSpPr>
            <a:spLocks noGrp="1"/>
          </p:cNvSpPr>
          <p:nvPr>
            <p:ph sz="quarter" idx="13"/>
          </p:nvPr>
        </p:nvSpPr>
        <p:spPr>
          <a:xfrm>
            <a:off x="762000" y="1066800"/>
            <a:ext cx="7543800" cy="5029200"/>
          </a:xfrm>
        </p:spPr>
        <p:txBody>
          <a:bodyPr/>
          <a:lstStyle/>
          <a:p>
            <a:pPr marL="0" indent="0">
              <a:buNone/>
            </a:pPr>
            <a:r>
              <a:rPr lang="en-US" dirty="0"/>
              <a:t>Contact Information and Links:</a:t>
            </a:r>
          </a:p>
          <a:p>
            <a:pPr marL="0" indent="0">
              <a:buNone/>
            </a:pPr>
            <a:endParaRPr lang="en-US" sz="1200" dirty="0"/>
          </a:p>
          <a:p>
            <a:pPr marL="0" indent="0" algn="ctr">
              <a:buNone/>
            </a:pPr>
            <a:r>
              <a:rPr lang="en-US" sz="2000" dirty="0"/>
              <a:t>Marcia Mikos</a:t>
            </a:r>
          </a:p>
          <a:p>
            <a:pPr marL="0" indent="0" algn="ctr">
              <a:buNone/>
            </a:pPr>
            <a:r>
              <a:rPr lang="en-US" sz="2000" dirty="0"/>
              <a:t>Phone Number: 717-772-7870</a:t>
            </a:r>
          </a:p>
          <a:p>
            <a:pPr marL="0" indent="0" algn="ctr">
              <a:buNone/>
            </a:pPr>
            <a:r>
              <a:rPr lang="en-US" sz="2000" dirty="0"/>
              <a:t>E-mail: </a:t>
            </a:r>
            <a:r>
              <a:rPr lang="en-US" sz="2000" dirty="0" smtClean="0">
                <a:hlinkClick r:id="rId3"/>
              </a:rPr>
              <a:t>mmikos@pa.gov</a:t>
            </a:r>
            <a:endParaRPr lang="en-US" sz="2000" dirty="0" smtClean="0"/>
          </a:p>
          <a:p>
            <a:pPr marL="0" indent="0" algn="ctr">
              <a:buNone/>
            </a:pPr>
            <a:endParaRPr lang="en-US" sz="2000" dirty="0"/>
          </a:p>
          <a:p>
            <a:pPr marL="0" indent="0" algn="ctr">
              <a:buNone/>
            </a:pPr>
            <a:r>
              <a:rPr lang="en-US" sz="2000" dirty="0"/>
              <a:t>DHS Website: </a:t>
            </a:r>
            <a:r>
              <a:rPr lang="en-US" sz="2000" dirty="0">
                <a:hlinkClick r:id="rId4"/>
              </a:rPr>
              <a:t>http://www.dhs.pa.gov/</a:t>
            </a:r>
            <a:endParaRPr lang="en-US" sz="2000" dirty="0"/>
          </a:p>
          <a:p>
            <a:pPr marL="0" indent="0" algn="ctr">
              <a:buNone/>
            </a:pPr>
            <a:r>
              <a:rPr lang="en-US" sz="2000" dirty="0"/>
              <a:t>LTC Handbook Link: </a:t>
            </a:r>
            <a:r>
              <a:rPr lang="en-US" sz="2000" dirty="0">
                <a:hlinkClick r:id="rId5"/>
              </a:rPr>
              <a:t>http://services.dpw.state.pa.us/oimpolicymanuals/ltc/index.htm</a:t>
            </a:r>
            <a:endParaRPr lang="en-US" sz="2000" dirty="0"/>
          </a:p>
          <a:p>
            <a:pPr marL="0" indent="0" algn="ctr">
              <a:buNone/>
            </a:pPr>
            <a:r>
              <a:rPr lang="en-US" sz="2000" dirty="0"/>
              <a:t>COMPASS Website: </a:t>
            </a:r>
            <a:r>
              <a:rPr lang="en-US" sz="2000" dirty="0">
                <a:hlinkClick r:id="rId6"/>
              </a:rPr>
              <a:t>www.compass.state.pa.us</a:t>
            </a:r>
            <a:endParaRPr lang="en-US" sz="2000" dirty="0"/>
          </a:p>
          <a:p>
            <a:pPr marL="0" indent="0">
              <a:buNone/>
            </a:pPr>
            <a:endParaRPr lang="en-US" dirty="0"/>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22</a:t>
            </a:fld>
            <a:endParaRPr lang="en-US" dirty="0"/>
          </a:p>
        </p:txBody>
      </p:sp>
    </p:spTree>
    <p:extLst>
      <p:ext uri="{BB962C8B-B14F-4D97-AF65-F5344CB8AC3E}">
        <p14:creationId xmlns:p14="http://schemas.microsoft.com/office/powerpoint/2010/main" val="1161777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4" name="Date Placeholder 3"/>
          <p:cNvSpPr>
            <a:spLocks noGrp="1"/>
          </p:cNvSpPr>
          <p:nvPr>
            <p:ph type="dt" sz="half" idx="2"/>
          </p:nvPr>
        </p:nvSpPr>
        <p:spPr/>
        <p:txBody>
          <a:bodyPr/>
          <a:lstStyle/>
          <a:p>
            <a:pPr>
              <a:defRPr/>
            </a:pPr>
            <a:fld id="{19016256-A15E-472F-A44B-6D4C4106F6AD}" type="datetime1">
              <a:rPr lang="en-US" smtClean="0"/>
              <a:t>11/8/2016</a:t>
            </a:fld>
            <a:endParaRPr lang="en-US" dirty="0"/>
          </a:p>
        </p:txBody>
      </p:sp>
      <p:sp>
        <p:nvSpPr>
          <p:cNvPr id="5" name="Slide Number Placeholder 4"/>
          <p:cNvSpPr>
            <a:spLocks noGrp="1"/>
          </p:cNvSpPr>
          <p:nvPr>
            <p:ph type="sldNum" sz="quarter" idx="4"/>
          </p:nvPr>
        </p:nvSpPr>
        <p:spPr/>
        <p:txBody>
          <a:bodyPr/>
          <a:lstStyle/>
          <a:p>
            <a:pPr>
              <a:defRPr/>
            </a:pPr>
            <a:fld id="{70265E95-77F9-457A-9EE3-4D9004F83F9A}" type="slidenum">
              <a:rPr lang="en-US" smtClean="0"/>
              <a:pPr>
                <a:defRPr/>
              </a:pPr>
              <a:t>23</a:t>
            </a:fld>
            <a:endParaRPr lang="en-US" dirty="0"/>
          </a:p>
        </p:txBody>
      </p:sp>
      <p:pic>
        <p:nvPicPr>
          <p:cNvPr id="1026" name="Picture 2"/>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1866669" y="1186998"/>
            <a:ext cx="5334462" cy="4560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5548125"/>
      </p:ext>
    </p:extLst>
  </p:cSld>
  <p:clrMapOvr>
    <a:masterClrMapping/>
  </p:clrMapOvr>
</p:sld>
</file>

<file path=ppt/theme/theme1.xml><?xml version="1.0" encoding="utf-8"?>
<a:theme xmlns:a="http://schemas.openxmlformats.org/drawingml/2006/main" name="LTC SubMAAC">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DHS PowerPoint Presentation 1.pptx" id="{A4CA6612-190B-47EA-AE1A-FB187C809D97}" vid="{1DF0AFB9-68A5-49FB-9C2B-79FFDC7243D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LTC SubMAAC</Template>
  <TotalTime>161</TotalTime>
  <Words>2464</Words>
  <Application>Microsoft Office PowerPoint</Application>
  <PresentationFormat>On-screen Show (4:3)</PresentationFormat>
  <Paragraphs>345</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LTC SubMAAC</vt:lpstr>
      <vt:lpstr>Eligibility for Payment of Long-Term Care (LTC) and Home and Community-Based Services (HCBS)</vt:lpstr>
      <vt:lpstr>Eligibility Criteria</vt:lpstr>
      <vt:lpstr>LTC/HCBS Application Process </vt:lpstr>
      <vt:lpstr>LTC/HCBS Application Process </vt:lpstr>
      <vt:lpstr>Cost of Care</vt:lpstr>
      <vt:lpstr>Ineligibility for LTC Services due to Asset Transfers</vt:lpstr>
      <vt:lpstr>Ineligibility for LTC Services due to Asset Transfers</vt:lpstr>
      <vt:lpstr>Appeals vs. Undue Hardship Waivers</vt:lpstr>
      <vt:lpstr>Appeal Process </vt:lpstr>
      <vt:lpstr>Undue Hardship Application Process</vt:lpstr>
      <vt:lpstr>Spousal Impoverishment</vt:lpstr>
      <vt:lpstr>Spousal Impoverishment</vt:lpstr>
      <vt:lpstr>Common Reasons for LTC Rejections</vt:lpstr>
      <vt:lpstr>Rules for Reducing Resources</vt:lpstr>
      <vt:lpstr>Income Spend-down for HCBS</vt:lpstr>
      <vt:lpstr>Income Spend-down for HCBS</vt:lpstr>
      <vt:lpstr>Income Spend-down for HCBS</vt:lpstr>
      <vt:lpstr>Income Spend-down for HCBS</vt:lpstr>
      <vt:lpstr>Income Spend-down for HCBS</vt:lpstr>
      <vt:lpstr>Income Spend-down for HCBS</vt:lpstr>
      <vt:lpstr>Medical Assistance for Workers with Disabilities (MAWD) </vt:lpstr>
      <vt:lpstr>Contact Information</vt:lpstr>
      <vt:lpstr>Questions?</vt:lpstr>
    </vt:vector>
  </TitlesOfParts>
  <Company>PA Department of Public Welfare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Eligibility for Payment of Long-Term Care (LTC) and Home and Community-Based Services (HCBS)</dc:title>
  <dc:creator>mmikos</dc:creator>
  <cp:lastModifiedBy>Marilyn Yocum</cp:lastModifiedBy>
  <cp:revision>16</cp:revision>
  <cp:lastPrinted>2016-08-08T12:48:14Z</cp:lastPrinted>
  <dcterms:created xsi:type="dcterms:W3CDTF">2016-08-08T11:05:29Z</dcterms:created>
  <dcterms:modified xsi:type="dcterms:W3CDTF">2016-11-08T18:50:38Z</dcterms:modified>
</cp:coreProperties>
</file>