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767" r:id="rId1"/>
  </p:sldMasterIdLst>
  <p:notesMasterIdLst>
    <p:notesMasterId r:id="rId7"/>
  </p:notes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008">
          <p15:clr>
            <a:srgbClr val="A4A3A4"/>
          </p15:clr>
        </p15:guide>
        <p15:guide id="2" pos="5424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DAE4F2"/>
    <a:srgbClr val="45441B"/>
    <a:srgbClr val="969696"/>
    <a:srgbClr val="663300"/>
    <a:srgbClr val="CC6600"/>
    <a:srgbClr val="003366"/>
    <a:srgbClr val="A6C1D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9" autoAdjust="0"/>
    <p:restoredTop sz="94631" autoAdjust="0"/>
  </p:normalViewPr>
  <p:slideViewPr>
    <p:cSldViewPr>
      <p:cViewPr varScale="1">
        <p:scale>
          <a:sx n="72" d="100"/>
          <a:sy n="72" d="100"/>
        </p:scale>
        <p:origin x="378" y="60"/>
      </p:cViewPr>
      <p:guideLst>
        <p:guide orient="horz" pos="1008"/>
        <p:guide pos="5424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17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37171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3717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37171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37171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37171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B490BEC5-36D1-4B12-8D6F-5D123F4E288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656856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03E13A8-516D-4A6D-A5F2-2F400B6329CE}" type="slidenum">
              <a:rPr lang="en-US"/>
              <a:pPr/>
              <a:t>1</a:t>
            </a:fld>
            <a:endParaRPr lang="en-US"/>
          </a:p>
        </p:txBody>
      </p:sp>
      <p:sp>
        <p:nvSpPr>
          <p:cNvPr id="3727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27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02406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4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52400" y="5194300"/>
            <a:ext cx="7467600" cy="914400"/>
          </a:xfrm>
        </p:spPr>
        <p:txBody>
          <a:bodyPr anchor="b"/>
          <a:lstStyle>
            <a:lvl1pPr algn="l">
              <a:defRPr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6864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52400" y="6032500"/>
            <a:ext cx="6400800" cy="749300"/>
          </a:xfrm>
        </p:spPr>
        <p:txBody>
          <a:bodyPr/>
          <a:lstStyle>
            <a:lvl1pPr marL="0" indent="0">
              <a:buFont typeface="Wingdings" pitchFamily="2" charset="2"/>
              <a:buNone/>
              <a:defRPr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368644" name="Rectangle 4"/>
          <p:cNvSpPr>
            <a:spLocks noGrp="1" noChangeArrowheads="1"/>
          </p:cNvSpPr>
          <p:nvPr>
            <p:ph type="dt" sz="quarter" idx="2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spcBef>
                <a:spcPct val="0"/>
              </a:spcBef>
              <a:defRPr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368645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spcBef>
                <a:spcPct val="0"/>
              </a:spcBef>
              <a:defRPr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368646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spcBef>
                <a:spcPct val="0"/>
              </a:spcBef>
              <a:defRPr>
                <a:latin typeface="Times New Roman" pitchFamily="18" charset="0"/>
              </a:defRPr>
            </a:lvl1pPr>
          </a:lstStyle>
          <a:p>
            <a:fld id="{2C264FC2-3ABD-4777-9446-A15DDD71534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D23DC73-A2D9-4509-8096-9D6E207A0EF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36AD889-78D9-487F-8D6D-052E2E545E6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447800"/>
            <a:ext cx="3886200" cy="4572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4400" y="1447800"/>
            <a:ext cx="3886200" cy="4572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45801B3-9478-47AA-B48D-FD6659BA8B5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03CB317-0E8B-43D8-AEDB-4ADF789E9D7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783EA64-F3DE-427D-A1F8-0720183477F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4D63964-4B34-4009-AAB6-9017900B981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C95BDBA-208E-4347-83AD-8FE3A9C4304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E85DDF6-25B7-41D4-AB82-466D0931EC1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7D4D251-ECA7-41E5-BA0C-A8B904C58D5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52400"/>
            <a:ext cx="1981200" cy="5867400"/>
          </a:xfrm>
        </p:spPr>
        <p:txBody>
          <a:bodyPr vert="eaVert"/>
          <a:lstStyle/>
          <a:p>
            <a:r>
              <a:rPr lang="en-US" smtClean="0"/>
              <a:t>Click to add title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152400"/>
            <a:ext cx="5791200" cy="5867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DFCE510-2FBE-455C-BD4C-F04BA06747F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61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152400"/>
            <a:ext cx="79248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title style</a:t>
            </a:r>
          </a:p>
        </p:txBody>
      </p:sp>
      <p:sp>
        <p:nvSpPr>
          <p:cNvPr id="36761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447800"/>
            <a:ext cx="792480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36762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172200"/>
            <a:ext cx="1549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50000"/>
              </a:spcBef>
              <a:defRPr sz="1400"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36762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438400" y="6172200"/>
            <a:ext cx="4089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spcBef>
                <a:spcPct val="50000"/>
              </a:spcBef>
              <a:defRPr sz="1400"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36762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05600" y="61722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50000"/>
              </a:spcBef>
              <a:defRPr sz="1400">
                <a:latin typeface="+mn-lt"/>
              </a:defRPr>
            </a:lvl1pPr>
          </a:lstStyle>
          <a:p>
            <a:fld id="{97F9E9E9-4FE2-4208-B1EB-EC03739F5AC8}" type="slidenum">
              <a:rPr lang="en-US"/>
              <a:pPr/>
              <a:t>‹#›</a:t>
            </a:fld>
            <a:endParaRPr 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768" r:id="rId1"/>
    <p:sldLayoutId id="2147483769" r:id="rId2"/>
    <p:sldLayoutId id="2147483770" r:id="rId3"/>
    <p:sldLayoutId id="2147483771" r:id="rId4"/>
    <p:sldLayoutId id="2147483772" r:id="rId5"/>
    <p:sldLayoutId id="2147483773" r:id="rId6"/>
    <p:sldLayoutId id="2147483774" r:id="rId7"/>
    <p:sldLayoutId id="2147483775" r:id="rId8"/>
    <p:sldLayoutId id="2147483776" r:id="rId9"/>
    <p:sldLayoutId id="2147483777" r:id="rId10"/>
    <p:sldLayoutId id="2147483778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Tahom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Tahom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Tahom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Tahoma" pitchFamily="34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Tahoma" pitchFamily="34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Tahoma" pitchFamily="34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Tahoma" pitchFamily="34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n"/>
        <a:defRPr kumimoji="1" sz="3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n"/>
        <a:defRPr kumimoji="1" sz="28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n"/>
        <a:defRPr kumimoji="1" sz="24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</a:defRPr>
      </a:lvl3pPr>
      <a:lvl4pPr marL="15621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n"/>
        <a:defRPr kumimoji="1" sz="20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</a:defRPr>
      </a:lvl4pPr>
      <a:lvl5pPr marL="19812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n"/>
        <a:defRPr kumimoji="1" sz="20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</a:defRPr>
      </a:lvl5pPr>
      <a:lvl6pPr marL="24384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n"/>
        <a:defRPr kumimoji="1" sz="20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</a:defRPr>
      </a:lvl6pPr>
      <a:lvl7pPr marL="28956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n"/>
        <a:defRPr kumimoji="1" sz="20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</a:defRPr>
      </a:lvl7pPr>
      <a:lvl8pPr marL="33528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n"/>
        <a:defRPr kumimoji="1" sz="20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</a:defRPr>
      </a:lvl8pPr>
      <a:lvl9pPr marL="38100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n"/>
        <a:defRPr kumimoji="1" sz="20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690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err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Woodgrove</a:t>
            </a:r>
            <a:r>
              <a:rPr lang="en-US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Bank Corp.</a:t>
            </a:r>
            <a:endParaRPr lang="en-US" dirty="0"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370691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Central City Job Fair</a:t>
            </a:r>
            <a:endParaRPr lang="en-US" dirty="0"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About Us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Established in 1950</a:t>
            </a:r>
          </a:p>
          <a:p>
            <a:r>
              <a:rPr lang="en-US" dirty="0" smtClean="0"/>
              <a:t>2,800 employees</a:t>
            </a:r>
          </a:p>
          <a:p>
            <a:r>
              <a:rPr lang="en-US" dirty="0" smtClean="0"/>
              <a:t>14 branches</a:t>
            </a:r>
          </a:p>
          <a:p>
            <a:r>
              <a:rPr lang="en-US" dirty="0" smtClean="0"/>
              <a:t>Locally owned</a:t>
            </a:r>
          </a:p>
          <a:p>
            <a:r>
              <a:rPr lang="en-US" dirty="0" smtClean="0"/>
              <a:t>Over $1 billion in assets</a:t>
            </a:r>
          </a:p>
          <a:p>
            <a:r>
              <a:rPr lang="en-US" dirty="0" smtClean="0"/>
              <a:t>Voted “Best Local Bank” by City Magazine, </a:t>
            </a:r>
            <a:r>
              <a:rPr lang="en-US" dirty="0" smtClean="0"/>
              <a:t>2013</a:t>
            </a:r>
            <a:endParaRPr lang="en-US" dirty="0" smtClean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5000" contrast="1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18898" y="1600200"/>
            <a:ext cx="3491702" cy="41148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Now Hiring: Tellers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first face our clients see</a:t>
            </a:r>
          </a:p>
          <a:p>
            <a:r>
              <a:rPr lang="en-US" dirty="0" smtClean="0"/>
              <a:t>Responsible for cash drawer and station bookkeeping</a:t>
            </a:r>
          </a:p>
          <a:p>
            <a:r>
              <a:rPr lang="en-US" dirty="0" smtClean="0"/>
              <a:t>Handle most of our cash transactions</a:t>
            </a:r>
          </a:p>
          <a:p>
            <a:r>
              <a:rPr lang="en-US" dirty="0" smtClean="0"/>
              <a:t>Assist customers in opening accounts</a:t>
            </a:r>
          </a:p>
          <a:p>
            <a:r>
              <a:rPr lang="en-US" dirty="0" smtClean="0"/>
              <a:t>Answer customer questions</a:t>
            </a:r>
          </a:p>
          <a:p>
            <a:r>
              <a:rPr lang="en-US" dirty="0" smtClean="0"/>
              <a:t>Refer customers to managers for help with problems</a:t>
            </a: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Qualifications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B.A. in Business, Accounting, or Math preferred</a:t>
            </a:r>
          </a:p>
          <a:p>
            <a:r>
              <a:rPr lang="en-US" dirty="0" smtClean="0"/>
              <a:t>At least 2 years in a similar position</a:t>
            </a:r>
          </a:p>
          <a:p>
            <a:r>
              <a:rPr lang="en-US" dirty="0" smtClean="0"/>
              <a:t>Retail sales or customer service experience a plus</a:t>
            </a:r>
          </a:p>
          <a:p>
            <a:endParaRPr lang="en-US" dirty="0" smtClean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Package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Competitive salary</a:t>
            </a:r>
          </a:p>
          <a:p>
            <a:r>
              <a:rPr lang="en-US" dirty="0" smtClean="0"/>
              <a:t>Full company-sponsored insurance plans</a:t>
            </a:r>
          </a:p>
          <a:p>
            <a:r>
              <a:rPr lang="en-US" dirty="0" smtClean="0"/>
              <a:t>Retirement and 401(k) plans</a:t>
            </a:r>
          </a:p>
          <a:p>
            <a:r>
              <a:rPr lang="en-US" dirty="0" smtClean="0"/>
              <a:t>Ongoing training and reimbursement for continuing education</a:t>
            </a:r>
          </a:p>
          <a:p>
            <a:endParaRPr lang="en-US" dirty="0" smtClean="0"/>
          </a:p>
        </p:txBody>
      </p:sp>
      <p:pic>
        <p:nvPicPr>
          <p:cNvPr id="8" name="Picture 3" descr="C:\Users\Faithe\AppData\Local\Microsoft\Windows\Temporary Internet Files\Content.IE5\3D09KAIV\MP900431727[1]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800" y="1600200"/>
            <a:ext cx="3886200" cy="388620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Central business district design template">
  <a:themeElements>
    <a:clrScheme name="Default Design 1">
      <a:dk1>
        <a:srgbClr val="000066"/>
      </a:dk1>
      <a:lt1>
        <a:srgbClr val="FFFFFF"/>
      </a:lt1>
      <a:dk2>
        <a:srgbClr val="003366"/>
      </a:dk2>
      <a:lt2>
        <a:srgbClr val="FFFFFF"/>
      </a:lt2>
      <a:accent1>
        <a:srgbClr val="8EB3C8"/>
      </a:accent1>
      <a:accent2>
        <a:srgbClr val="6F97B3"/>
      </a:accent2>
      <a:accent3>
        <a:srgbClr val="AAADB8"/>
      </a:accent3>
      <a:accent4>
        <a:srgbClr val="DADADA"/>
      </a:accent4>
      <a:accent5>
        <a:srgbClr val="C6D6E0"/>
      </a:accent5>
      <a:accent6>
        <a:srgbClr val="6488A2"/>
      </a:accent6>
      <a:hlink>
        <a:srgbClr val="556575"/>
      </a:hlink>
      <a:folHlink>
        <a:srgbClr val="3D556F"/>
      </a:folHlink>
    </a:clrScheme>
    <a:fontScheme name="Default Design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60000" r="100000" b="20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Default Design 1">
        <a:dk1>
          <a:srgbClr val="000066"/>
        </a:dk1>
        <a:lt1>
          <a:srgbClr val="FFFFFF"/>
        </a:lt1>
        <a:dk2>
          <a:srgbClr val="003366"/>
        </a:dk2>
        <a:lt2>
          <a:srgbClr val="FFFFFF"/>
        </a:lt2>
        <a:accent1>
          <a:srgbClr val="8EB3C8"/>
        </a:accent1>
        <a:accent2>
          <a:srgbClr val="6F97B3"/>
        </a:accent2>
        <a:accent3>
          <a:srgbClr val="AAADB8"/>
        </a:accent3>
        <a:accent4>
          <a:srgbClr val="DADADA"/>
        </a:accent4>
        <a:accent5>
          <a:srgbClr val="C6D6E0"/>
        </a:accent5>
        <a:accent6>
          <a:srgbClr val="6488A2"/>
        </a:accent6>
        <a:hlink>
          <a:srgbClr val="556575"/>
        </a:hlink>
        <a:folHlink>
          <a:srgbClr val="3D556F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60000" r="100000" b="20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Central business district design template</Template>
  <TotalTime>122</TotalTime>
  <Words>123</Words>
  <Application>Microsoft Office PowerPoint</Application>
  <PresentationFormat>On-screen Show (4:3)</PresentationFormat>
  <Paragraphs>26</Paragraphs>
  <Slides>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Tahoma</vt:lpstr>
      <vt:lpstr>Times New Roman</vt:lpstr>
      <vt:lpstr>Wingdings</vt:lpstr>
      <vt:lpstr>Central business district design template</vt:lpstr>
      <vt:lpstr>Woodgrove Bank Corp.</vt:lpstr>
      <vt:lpstr>About Us</vt:lpstr>
      <vt:lpstr>Now Hiring: Tellers</vt:lpstr>
      <vt:lpstr>Qualifications</vt:lpstr>
      <vt:lpstr>The Package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Tim Huddleston</dc:creator>
  <cp:lastModifiedBy>Faithe Wempen</cp:lastModifiedBy>
  <cp:revision>20</cp:revision>
  <dcterms:created xsi:type="dcterms:W3CDTF">2006-09-27T20:00:24Z</dcterms:created>
  <dcterms:modified xsi:type="dcterms:W3CDTF">2013-09-02T23:07:54Z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TC011408041033</vt:lpwstr>
  </property>
</Properties>
</file>