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9"/>
  </p:notesMasterIdLst>
  <p:sldIdLst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93" d="100"/>
          <a:sy n="93" d="100"/>
        </p:scale>
        <p:origin x="3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71C8D-26E8-4196-A6CE-E6E4398B6CE0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8650A-6A60-4900-8DC6-B2393395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39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31A47-1E22-4202-B74E-404835CC78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520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3700" y="690563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55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B6E3B4-6329-4D07-87A7-C2A155FB85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55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055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016000" y="990600"/>
            <a:ext cx="975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endParaRPr lang="en-US" sz="2400" smtClean="0"/>
          </a:p>
        </p:txBody>
      </p:sp>
      <p:pic>
        <p:nvPicPr>
          <p:cNvPr id="3" name="Picture 10" descr="destrehan_high_ti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53531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6374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38170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6810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5291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40939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798254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752713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85881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7977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2151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1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AD416C3-2DBF-4AB6-A9BC-B7963C0CF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13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14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683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39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582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78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754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666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349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443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2397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60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1"/>
          <p:cNvGrpSpPr>
            <a:grpSpLocks/>
          </p:cNvGrpSpPr>
          <p:nvPr userDrawn="1"/>
        </p:nvGrpSpPr>
        <p:grpSpPr bwMode="auto">
          <a:xfrm>
            <a:off x="0" y="0"/>
            <a:ext cx="12193588" cy="6859588"/>
            <a:chOff x="0" y="0"/>
            <a:chExt cx="5761" cy="4321"/>
          </a:xfrm>
        </p:grpSpPr>
        <p:pic>
          <p:nvPicPr>
            <p:cNvPr id="1027" name="Picture 18" descr="destrehan_high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1" cy="4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" name="Oval 19"/>
            <p:cNvSpPr>
              <a:spLocks noChangeArrowheads="1"/>
            </p:cNvSpPr>
            <p:nvPr userDrawn="1"/>
          </p:nvSpPr>
          <p:spPr bwMode="auto">
            <a:xfrm>
              <a:off x="4906" y="3441"/>
              <a:ext cx="768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pic>
          <p:nvPicPr>
            <p:cNvPr id="1029" name="Picture 20" descr="Destrehan_5inch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4" y="3504"/>
              <a:ext cx="64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775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4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jpeg"/><Relationship Id="rId11" Type="http://schemas.openxmlformats.org/officeDocument/2006/relationships/hyperlink" Target="http://www.google.com/url?sa=i&amp;source=imgres&amp;cd=&amp;cad=rja&amp;uact=8&amp;ved=0CAgQjRxqFQoTCLHl1LPPl8kCFQEkJgod59kORg&amp;url=https://plus.google.com/u/0/109894619013454727056&amp;psig=AFQjCNH3PhVcwhpe_WarJzclMKrbbdD33g&amp;ust=1447855290976075" TargetMode="External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10363200" cy="685800"/>
          </a:xfrm>
        </p:spPr>
        <p:txBody>
          <a:bodyPr/>
          <a:lstStyle/>
          <a:p>
            <a:r>
              <a:rPr lang="en-US" dirty="0" smtClean="0"/>
              <a:t>Sutton’s Law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092" y="2513658"/>
            <a:ext cx="8534400" cy="609600"/>
          </a:xfrm>
        </p:spPr>
        <p:txBody>
          <a:bodyPr/>
          <a:lstStyle/>
          <a:p>
            <a:r>
              <a:rPr lang="en-US" dirty="0" smtClean="0"/>
              <a:t>The Process of Diagnosis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1295399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Used in medical science, pharmacology, computer repair, IT networking, crime scene analysis, management, accounting, sports, any process of diagnosis.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3059668"/>
            <a:ext cx="108045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W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hen diagnosing a problem,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one should first consider the obvious.</a:t>
            </a:r>
          </a:p>
        </p:txBody>
      </p:sp>
      <p:pic>
        <p:nvPicPr>
          <p:cNvPr id="2050" name="Picture 2" descr="Willie Sut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582888"/>
            <a:ext cx="13716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6600" y="3632194"/>
            <a:ext cx="7848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William Sutton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(June 30, 1901 – November 2, 1980) was an American bank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robber. During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his forty-year robbery career he stole an estimated $2 million, and he eventually spent more than half of his adult life in prison and escaped three times. 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For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his talent at executing robberies in disguises, he gained two nicknames, "Willie the Actor" and "Slick Willie".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Sutton is also known as the namesake of the so-called Sutton's law, although he denied originating it</a:t>
            </a:r>
            <a:r>
              <a:rPr kumimoji="0" lang="en-US" sz="1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.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0" y="464402"/>
            <a:ext cx="358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Occam's </a:t>
            </a:r>
            <a:r>
              <a:rPr kumimoji="0" lang="en-US" sz="1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Razor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or law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/>
                <a:cs typeface="Arial" charset="0"/>
              </a:rPr>
              <a:t>parsimony concerning competing hypothesis and mathematics.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01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10972800" cy="1143000"/>
          </a:xfrm>
        </p:spPr>
        <p:txBody>
          <a:bodyPr/>
          <a:lstStyle/>
          <a:p>
            <a:r>
              <a:rPr lang="en-US" dirty="0" smtClean="0"/>
              <a:t>Interest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06658"/>
            <a:ext cx="69342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FED establishes the baseline interest rates such as the benchmark: </a:t>
            </a:r>
            <a:br>
              <a:rPr lang="en-US" dirty="0" smtClean="0"/>
            </a:br>
            <a:r>
              <a:rPr lang="en-US" u="sng" dirty="0" smtClean="0"/>
              <a:t>Federal Funds Rate </a:t>
            </a:r>
            <a:r>
              <a:rPr lang="en-US" dirty="0" smtClean="0"/>
              <a:t>currently at .25%.</a:t>
            </a:r>
          </a:p>
          <a:p>
            <a:pPr lvl="1"/>
            <a:r>
              <a:rPr lang="en-US" dirty="0" smtClean="0"/>
              <a:t>This is the rate that banks charge each other.</a:t>
            </a:r>
          </a:p>
          <a:p>
            <a:r>
              <a:rPr lang="en-US" dirty="0" smtClean="0"/>
              <a:t>Banks more than double the Federal Funds Rate to create the </a:t>
            </a:r>
            <a:r>
              <a:rPr lang="en-US" u="sng" dirty="0" smtClean="0"/>
              <a:t>Prime Lending Rate </a:t>
            </a:r>
            <a:r>
              <a:rPr lang="en-US" dirty="0" smtClean="0"/>
              <a:t>for their best customers: currently at </a:t>
            </a:r>
            <a:r>
              <a:rPr lang="en-US" dirty="0"/>
              <a:t>3</a:t>
            </a:r>
            <a:r>
              <a:rPr lang="en-US" dirty="0" smtClean="0"/>
              <a:t>.25%.</a:t>
            </a:r>
          </a:p>
          <a:p>
            <a:r>
              <a:rPr lang="en-US" b="1" i="1" dirty="0" smtClean="0"/>
              <a:t>The rate that banks will charge you for your own loans will move up or down, depending on your income, property ownership, wealth, and credit score.</a:t>
            </a:r>
          </a:p>
          <a:p>
            <a:endParaRPr lang="en-US" dirty="0"/>
          </a:p>
        </p:txBody>
      </p:sp>
      <p:pic>
        <p:nvPicPr>
          <p:cNvPr id="2050" name="Picture 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95400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65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68362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Interest Rates: </a:t>
            </a:r>
            <a:r>
              <a:rPr lang="en-US" sz="6000" b="1" i="1" u="sng" dirty="0" smtClean="0"/>
              <a:t>APR</a:t>
            </a:r>
            <a:r>
              <a:rPr lang="en-US" sz="6000" dirty="0" smtClean="0"/>
              <a:t> vs. APY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658" y="784302"/>
            <a:ext cx="5682869" cy="233989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The APR (annual percentage rate) is the </a:t>
            </a:r>
            <a:r>
              <a:rPr lang="en-US" u="sng" dirty="0" smtClean="0">
                <a:solidFill>
                  <a:prstClr val="black"/>
                </a:solidFill>
              </a:rPr>
              <a:t>simple interest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rate </a:t>
            </a:r>
            <a:r>
              <a:rPr lang="en-US" dirty="0">
                <a:solidFill>
                  <a:srgbClr val="000000"/>
                </a:solidFill>
              </a:rPr>
              <a:t>that is charged for a loan, representing the actual yearly cost of a loan over the term of the loan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This </a:t>
            </a:r>
            <a:r>
              <a:rPr lang="en-US" dirty="0">
                <a:solidFill>
                  <a:srgbClr val="000000"/>
                </a:solidFill>
              </a:rPr>
              <a:t>includes financing charges and any fees or additional costs associated with the loan such as closing costs or points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http://t0.gstatic.com/images?q=tbn:ANd9GcTb4ZbtTnUZKmW4mmtX_a-Ri5fJHhJT5byMHW4GoiLUXflsPrAhHg:www.katalogas.tut.lt/wp-content/uploads/2012/11/skolu-isieskojimas-is-fizinio-asme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124200"/>
            <a:ext cx="2040762" cy="21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95669" y="5181599"/>
            <a:ext cx="38763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Please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borrow money from us</a:t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and pay us this rate.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0757" y="5820610"/>
            <a:ext cx="24481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APR-12%</a:t>
            </a:r>
          </a:p>
        </p:txBody>
      </p:sp>
      <p:pic>
        <p:nvPicPr>
          <p:cNvPr id="1028" name="Picture 4" descr="Image result for apr car off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093" y="838200"/>
            <a:ext cx="6168941" cy="294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high apr car off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528" y="3962400"/>
            <a:ext cx="6083506" cy="243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10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800" y="1882047"/>
            <a:ext cx="54864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Jan.  $1000 x 1% = $1010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Feb. $1000 x 1% = $1020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Mar.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$1000 x 1% = $1030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12 months = $1120 to pay back </a:t>
            </a: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(93.33/month)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10 years,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$100,000= </a:t>
            </a: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$220,000.00 to pay back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(1833.33/month)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18291" y="4610"/>
            <a:ext cx="463722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APR: Simple Interest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$1000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loan (principal) p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12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%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(rate) r for one year (time) t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APR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=(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prt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)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415226" y="2096691"/>
            <a:ext cx="5776774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Jan.  $1000 x 1% = $1010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Feb. $1010 x 1% = $1020.10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Ma.  $1020.10 x 1%= 1030.30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12 months = $1,126.83 to pay </a:t>
            </a: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back (93.90/month)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10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years, $100,000= </a:t>
            </a: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$330,038.69 to pay back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(2750.32/month)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086600" y="128530"/>
            <a:ext cx="330148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APY: Compound Interest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12.683%</a:t>
            </a:r>
            <a:endParaRPr kumimoji="0" lang="pt-B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cxnSp>
        <p:nvCxnSpPr>
          <p:cNvPr id="98310" name="Straight Connector 8"/>
          <p:cNvCxnSpPr>
            <a:cxnSpLocks noChangeShapeType="1"/>
          </p:cNvCxnSpPr>
          <p:nvPr/>
        </p:nvCxnSpPr>
        <p:spPr bwMode="auto">
          <a:xfrm>
            <a:off x="5791200" y="152400"/>
            <a:ext cx="0" cy="6553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" name="Picture 2" descr="http://t0.gstatic.com/images?q=tbn:ANd9GcTb4ZbtTnUZKmW4mmtX_a-Ri5fJHhJT5byMHW4GoiLUXflsPrAhHg:www.katalogas.tut.lt/wp-content/uploads/2012/11/skolu-isieskojimas-is-fizinio-asme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63" y="4546227"/>
            <a:ext cx="2174602" cy="2311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http://t1.gstatic.com/images?q=tbn:ANd9GcSkBz77U_NBGFT3ZpQo26VoADPG4BmVo60qpgRdy6p5nXlXcoAp1Q:business.phillipmartin.info/banker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542402"/>
            <a:ext cx="2590800" cy="2344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459107"/>
            <a:ext cx="4220164" cy="127652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9085100" y="1059134"/>
            <a:ext cx="2057400" cy="1295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491578" y="2354534"/>
            <a:ext cx="17177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APR is used as an input to calculate APY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58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715000" y="838200"/>
            <a:ext cx="6172200" cy="21702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APY (annual percentage yield) is the </a:t>
            </a:r>
            <a:r>
              <a:rPr kumimoji="0" lang="en-US" sz="26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compound interest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rate or </a:t>
            </a:r>
            <a:b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(effective rate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that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actually pay the bank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back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your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loan,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 that a bank pays you for your deposits.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http://t1.gstatic.com/images?q=tbn:ANd9GcSkBz77U_NBGFT3ZpQo26VoADPG4BmVo60qpgRdy6p5nXlXcoAp1Q:business.phillipmartin.info/banker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467" y="2819400"/>
            <a:ext cx="2757768" cy="249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0974" y="5181600"/>
            <a:ext cx="47741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Please put your money in our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bank</a:t>
            </a:r>
            <a:b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</a:b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and we pay you this rate.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1558" y="5826493"/>
            <a:ext cx="3502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APY-12.683%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68362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Interest Rates: APR vs. </a:t>
            </a:r>
            <a:r>
              <a:rPr lang="en-US" sz="6000" b="1" i="1" u="sng" dirty="0" smtClean="0"/>
              <a:t>APY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 descr="Image result for apy commerc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5334000" cy="186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sics_102904_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49" y="3278441"/>
            <a:ext cx="596251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47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4" descr="http://clclt.com/binary/3081/1365169696-bank_of_ameri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1576"/>
            <a:ext cx="1625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6" descr="http://t2.gstatic.com/images?q=tbn:ANd9GcSpf8u1l5nNo2usAslEwYrMgjMAiIW0M93jabjveHeWrSUIUYvX:vpncollege.com/blog/wp-content/uploads/2013/07/citigroup-data-brea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7200"/>
            <a:ext cx="2438400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2" descr="http://t1.gstatic.com/images?q=tbn:ANd9GcRgWBmBlmnr6rJsF87SS0KAngbDRMOtUfAiLg4vNXoEmOO_pLuI:www.wkyc.com/images/640/360/2/assetpool/images/110804064152_jpmorgan%2520chase%2520logo%2520640x360%252016x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"/>
            <a:ext cx="2667000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altLang="en-US" sz="2800" u="sng"/>
              <a:t>Banking Services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828800" y="1981200"/>
          <a:ext cx="8458200" cy="431828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22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12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Checking accounts (demand deposit)</a:t>
                      </a:r>
                      <a:br>
                        <a:rPr lang="en-US" sz="1800" b="1" dirty="0" smtClean="0"/>
                      </a:br>
                      <a:r>
                        <a:rPr lang="en-US" sz="1800" b="0" i="1" dirty="0" smtClean="0"/>
                        <a:t>around</a:t>
                      </a:r>
                      <a:r>
                        <a:rPr lang="en-US" sz="1800" b="0" i="1" baseline="0" dirty="0" smtClean="0"/>
                        <a:t> </a:t>
                      </a:r>
                      <a:r>
                        <a:rPr lang="en-US" sz="1800" b="0" i="1" baseline="0" dirty="0" smtClean="0"/>
                        <a:t>0.20% </a:t>
                      </a:r>
                      <a:r>
                        <a:rPr lang="en-US" sz="1800" b="0" i="1" baseline="0" dirty="0" smtClean="0"/>
                        <a:t>interest APY</a:t>
                      </a:r>
                      <a:endParaRPr lang="en-US" sz="1800" b="0" i="1" dirty="0"/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Direct Deposit</a:t>
                      </a:r>
                      <a:r>
                        <a:rPr lang="en-US" sz="1800" b="1" baseline="0" dirty="0" smtClean="0"/>
                        <a:t> and </a:t>
                      </a:r>
                      <a:r>
                        <a:rPr lang="en-US" sz="1800" b="1" dirty="0" smtClean="0"/>
                        <a:t>Online bill</a:t>
                      </a:r>
                      <a:r>
                        <a:rPr lang="en-US" sz="1800" b="1" baseline="0" dirty="0" smtClean="0"/>
                        <a:t> pay</a:t>
                      </a:r>
                      <a:endParaRPr lang="en-US" sz="1800" b="1" dirty="0" smtClean="0"/>
                    </a:p>
                  </a:txBody>
                  <a:tcPr marT="45723" marB="4572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2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Savings</a:t>
                      </a:r>
                      <a:r>
                        <a:rPr lang="en-US" sz="1800" b="1" baseline="0" dirty="0" smtClean="0"/>
                        <a:t> accounts</a:t>
                      </a:r>
                      <a:br>
                        <a:rPr lang="en-US" sz="1800" b="1" baseline="0" dirty="0" smtClean="0"/>
                      </a:br>
                      <a:r>
                        <a:rPr lang="en-US" sz="1800" b="0" i="1" dirty="0" smtClean="0"/>
                        <a:t>also around </a:t>
                      </a:r>
                      <a:r>
                        <a:rPr lang="en-US" sz="1800" b="0" i="1" baseline="0" dirty="0" smtClean="0"/>
                        <a:t>0.30% </a:t>
                      </a:r>
                      <a:r>
                        <a:rPr lang="en-US" sz="1800" b="0" i="1" baseline="0" dirty="0" smtClean="0"/>
                        <a:t>interest APY</a:t>
                      </a: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Loans (personal, business, auto, student, </a:t>
                      </a:r>
                      <a:br>
                        <a:rPr lang="en-US" sz="1800" b="1" dirty="0" smtClean="0"/>
                      </a:br>
                      <a:r>
                        <a:rPr lang="en-US" sz="1800" b="1" dirty="0" smtClean="0"/>
                        <a:t>home-4.5%-10% </a:t>
                      </a:r>
                      <a:r>
                        <a:rPr lang="en-US" sz="1800" b="1" dirty="0" smtClean="0"/>
                        <a:t>APR)</a:t>
                      </a:r>
                    </a:p>
                  </a:txBody>
                  <a:tcPr marT="45723" marB="4572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4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Money market accounts</a:t>
                      </a:r>
                    </a:p>
                    <a:p>
                      <a:pPr algn="ctr"/>
                      <a:r>
                        <a:rPr lang="en-US" sz="1800" b="0" i="1" dirty="0" smtClean="0"/>
                        <a:t>0.50</a:t>
                      </a:r>
                      <a:r>
                        <a:rPr lang="en-US" sz="1800" b="0" i="1" dirty="0" smtClean="0"/>
                        <a:t>%</a:t>
                      </a:r>
                      <a:r>
                        <a:rPr lang="en-US" sz="1800" b="0" i="1" baseline="0" dirty="0" smtClean="0"/>
                        <a:t> APY</a:t>
                      </a:r>
                      <a:endParaRPr lang="en-US" sz="1800" b="0" i="1" dirty="0" smtClean="0"/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Safety</a:t>
                      </a:r>
                      <a:r>
                        <a:rPr lang="en-US" sz="1800" b="1" baseline="0" dirty="0" smtClean="0"/>
                        <a:t> deposit boxes</a:t>
                      </a:r>
                      <a:endParaRPr lang="en-US" sz="1800" b="1" dirty="0" smtClean="0"/>
                    </a:p>
                  </a:txBody>
                  <a:tcPr marT="45723" marB="4572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2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Certificates of deposit</a:t>
                      </a:r>
                      <a:r>
                        <a:rPr lang="en-US" sz="1800" b="1" baseline="0" dirty="0" smtClean="0"/>
                        <a:t> (CD’s)</a:t>
                      </a:r>
                    </a:p>
                    <a:p>
                      <a:pPr algn="ctr"/>
                      <a:r>
                        <a:rPr lang="en-US" sz="1800" b="0" i="1" baseline="0" dirty="0" smtClean="0"/>
                        <a:t>0.80% </a:t>
                      </a:r>
                      <a:r>
                        <a:rPr lang="en-US" sz="1800" b="0" i="1" baseline="0" dirty="0" smtClean="0"/>
                        <a:t>APY</a:t>
                      </a:r>
                      <a:endParaRPr lang="en-US" sz="1800" b="0" i="1" dirty="0" smtClean="0"/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Rewards/Points</a:t>
                      </a:r>
                      <a:r>
                        <a:rPr lang="en-US" sz="1800" b="1" baseline="0" dirty="0" smtClean="0"/>
                        <a:t> </a:t>
                      </a:r>
                      <a:r>
                        <a:rPr lang="en-US" sz="1800" b="1" dirty="0" smtClean="0"/>
                        <a:t>programs</a:t>
                      </a:r>
                    </a:p>
                  </a:txBody>
                  <a:tcPr marT="45723" marB="4572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Debit</a:t>
                      </a:r>
                      <a:r>
                        <a:rPr lang="en-US" sz="1800" b="1" baseline="0" dirty="0" smtClean="0"/>
                        <a:t> cards/Checks</a:t>
                      </a:r>
                      <a:endParaRPr lang="en-US" sz="1800" b="1" dirty="0" smtClean="0"/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Insurance (life, auto, home)</a:t>
                      </a:r>
                    </a:p>
                  </a:txBody>
                  <a:tcPr marT="45723" marB="4572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1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Credit cards</a:t>
                      </a: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Bond</a:t>
                      </a:r>
                      <a:r>
                        <a:rPr lang="en-US" sz="1800" b="1" baseline="0" dirty="0" smtClean="0"/>
                        <a:t> purchases, Mutual funds, Stocks</a:t>
                      </a:r>
                      <a:endParaRPr lang="en-US" sz="1800" b="1" dirty="0" smtClean="0"/>
                    </a:p>
                  </a:txBody>
                  <a:tcPr marT="45723" marB="4572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8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ATM machines/Change Machines</a:t>
                      </a: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Online investments </a:t>
                      </a:r>
                    </a:p>
                  </a:txBody>
                  <a:tcPr marT="45723" marB="4572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6288" name="Picture 8" descr="http://t1.gstatic.com/images?q=tbn:ANd9GcRCaa6X-pZDcBN8IHAaWTdCueoYwfLD9-kMzB7WchlLkx1h2AwE:esg6rzdhdg9i115s.zippykid.netdna-cdn.com/wp-content/uploads/2013/05/wells-fargo-stagecoach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1"/>
            <a:ext cx="1905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89" name="Picture 10" descr="http://mb.cision.com/Public/383/9451549/932570c521e35b5a_org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738" y="1143000"/>
            <a:ext cx="14017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90" name="Picture 12" descr="http://t2.gstatic.com/images?q=tbn:ANd9GcQGvygWbsNQIN44r6dY5EiRKA1DM8_U9jcuMHE4Ty7xZBM0NTG1:upennveterans.org/wp-content/uploads/2013/10/Morgan-Stanley-log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95400"/>
            <a:ext cx="2476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91" name="Picture 14" descr="http://womenforhire.com/wp-content/uploads/capitalone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143000"/>
            <a:ext cx="18288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92" name="Picture 16" descr="http://t2.gstatic.com/images?q=tbn:ANd9GcRM-G6gOSxatOQEJluTvGjmYZaiOmxAC3fTict_hQGNONvbDNJQtQ:upload.wikimedia.org/wikipedia/commons/thumb/2/22/ETrade.svg/500px-ETrade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532" y="5943600"/>
            <a:ext cx="759207" cy="22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s://lh3.googleusercontent.com/--8sLAR5AEqM/AAAAAAAAAAI/AAAAAAAAAAA/qDjfWh7_0lA/s0-c-k-no-ns/phot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833" y="5794471"/>
            <a:ext cx="481614" cy="48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4.googleusercontent.com/-_CUoHeT68Xw/AAAAAAAAAAI/AAAAAAAAAAA/nF3X1rvj68s/s0-c-k-no-ns/photo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356" y="5803243"/>
            <a:ext cx="485445" cy="48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2800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5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F7F7F"/>
      </a:accent1>
      <a:accent2>
        <a:srgbClr val="7F7F7F"/>
      </a:accent2>
      <a:accent3>
        <a:srgbClr val="FFFFFF"/>
      </a:accent3>
      <a:accent4>
        <a:srgbClr val="000000"/>
      </a:accent4>
      <a:accent5>
        <a:srgbClr val="C0C0C0"/>
      </a:accent5>
      <a:accent6>
        <a:srgbClr val="727272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F7F7F"/>
        </a:accent1>
        <a:accent2>
          <a:srgbClr val="7F7F7F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727272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990000"/>
        </a:dk1>
        <a:lt1>
          <a:srgbClr val="FFFFFF"/>
        </a:lt1>
        <a:dk2>
          <a:srgbClr val="000000"/>
        </a:dk2>
        <a:lt2>
          <a:srgbClr val="808080"/>
        </a:lt2>
        <a:accent1>
          <a:srgbClr val="7F7F7F"/>
        </a:accent1>
        <a:accent2>
          <a:srgbClr val="7F7F7F"/>
        </a:accent2>
        <a:accent3>
          <a:srgbClr val="FFFFFF"/>
        </a:accent3>
        <a:accent4>
          <a:srgbClr val="820000"/>
        </a:accent4>
        <a:accent5>
          <a:srgbClr val="C0C0C0"/>
        </a:accent5>
        <a:accent6>
          <a:srgbClr val="727272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625</Words>
  <Application>Microsoft Office PowerPoint</Application>
  <PresentationFormat>Widescreen</PresentationFormat>
  <Paragraphs>68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ＭＳ Ｐゴシック</vt:lpstr>
      <vt:lpstr>Arial</vt:lpstr>
      <vt:lpstr>Calibri</vt:lpstr>
      <vt:lpstr>Times New Roman</vt:lpstr>
      <vt:lpstr>5_Blank Presentation</vt:lpstr>
      <vt:lpstr>1_Office Theme</vt:lpstr>
      <vt:lpstr>Sutton’s Law</vt:lpstr>
      <vt:lpstr>Interest Rates</vt:lpstr>
      <vt:lpstr>Interest Rates: APR vs. APY </vt:lpstr>
      <vt:lpstr>PowerPoint Presentation</vt:lpstr>
      <vt:lpstr>Interest Rates: APR vs. APY </vt:lpstr>
      <vt:lpstr>Banking Services</vt:lpstr>
    </vt:vector>
  </TitlesOfParts>
  <Company>St. Charles Parish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Sutton’s Law</dc:title>
  <dc:creator>James Bertrand</dc:creator>
  <cp:lastModifiedBy>James Bertrand</cp:lastModifiedBy>
  <cp:revision>1</cp:revision>
  <dcterms:created xsi:type="dcterms:W3CDTF">2021-05-11T12:54:09Z</dcterms:created>
  <dcterms:modified xsi:type="dcterms:W3CDTF">2021-05-11T12:54:21Z</dcterms:modified>
</cp:coreProperties>
</file>