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43" r:id="rId3"/>
    <p:sldId id="368" r:id="rId4"/>
    <p:sldId id="475" r:id="rId5"/>
    <p:sldId id="472" r:id="rId6"/>
    <p:sldId id="369" r:id="rId7"/>
    <p:sldId id="420" r:id="rId8"/>
    <p:sldId id="464" r:id="rId9"/>
    <p:sldId id="465" r:id="rId10"/>
    <p:sldId id="463" r:id="rId11"/>
    <p:sldId id="439" r:id="rId12"/>
    <p:sldId id="466" r:id="rId13"/>
    <p:sldId id="467" r:id="rId14"/>
    <p:sldId id="468" r:id="rId15"/>
    <p:sldId id="471" r:id="rId16"/>
    <p:sldId id="469" r:id="rId17"/>
    <p:sldId id="470" r:id="rId18"/>
    <p:sldId id="370" r:id="rId19"/>
    <p:sldId id="371" r:id="rId20"/>
    <p:sldId id="473" r:id="rId21"/>
    <p:sldId id="373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y Baksa" initials="J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15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C841C-00A2-4B4B-BC31-4F64B53CA05E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01B9C-D3D9-4C98-9594-50286FFE80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657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CBF5FC1-75BF-4762-B6DB-A05808DBED11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4CF564B-A46E-4518-AE37-2FE4613BF3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125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F564B-A46E-4518-AE37-2FE4613BF34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424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F564B-A46E-4518-AE37-2FE4613BF34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077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F564B-A46E-4518-AE37-2FE4613BF34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077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F564B-A46E-4518-AE37-2FE4613BF34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174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9508" y="2971800"/>
            <a:ext cx="7772400" cy="1470025"/>
          </a:xfrm>
        </p:spPr>
        <p:txBody>
          <a:bodyPr>
            <a:normAutofit/>
          </a:bodyPr>
          <a:lstStyle>
            <a:lvl1pPr algn="ctr">
              <a:defRPr sz="6000" b="0">
                <a:solidFill>
                  <a:schemeClr val="tx1"/>
                </a:solidFill>
                <a:latin typeface="Veneer" pitchFamily="50" charset="0"/>
              </a:defRPr>
            </a:lvl1pPr>
          </a:lstStyle>
          <a:p>
            <a:r>
              <a:rPr lang="en-US" dirty="0"/>
              <a:t>Project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752600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3200">
                <a:solidFill>
                  <a:schemeClr val="bg1">
                    <a:lumMod val="75000"/>
                  </a:schemeClr>
                </a:solidFill>
                <a:latin typeface="Veneer" pitchFamily="50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CA665-4369-4AFF-B124-A5F8B581CC57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0EAC-13CF-4567-B071-D621E168560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08" y="-152400"/>
            <a:ext cx="35052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81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 userDrawn="1"/>
          </p:nvSpPr>
          <p:spPr>
            <a:xfrm>
              <a:off x="7882855" y="5105400"/>
              <a:ext cx="9144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6324600"/>
            <a:ext cx="609600" cy="60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  <a:latin typeface="Veneer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defRPr>
                <a:latin typeface="Franklin Gothic Medium Cond" panose="020B0606030402020204" pitchFamily="34" charset="0"/>
              </a:defRPr>
            </a:lvl1pPr>
            <a:lvl2pPr>
              <a:defRPr>
                <a:latin typeface="Franklin Gothic Medium Cond" panose="020B0606030402020204" pitchFamily="34" charset="0"/>
              </a:defRPr>
            </a:lvl2pPr>
            <a:lvl3pPr>
              <a:defRPr>
                <a:latin typeface="Franklin Gothic Medium Cond" panose="020B0606030402020204" pitchFamily="34" charset="0"/>
              </a:defRPr>
            </a:lvl3pPr>
            <a:lvl4pPr>
              <a:defRPr>
                <a:latin typeface="Franklin Gothic Medium Cond" panose="020B0606030402020204" pitchFamily="34" charset="0"/>
              </a:defRPr>
            </a:lvl4pPr>
            <a:lvl5pPr>
              <a:defRPr>
                <a:latin typeface="Franklin Gothic Medium Cond" panose="020B06060304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1D2CA665-4369-4AFF-B124-A5F8B581CC57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1BB60EAC-13CF-4567-B071-D621E1685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115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 userDrawn="1"/>
          </p:nvSpPr>
          <p:spPr>
            <a:xfrm>
              <a:off x="7882855" y="5105400"/>
              <a:ext cx="9144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6324600"/>
            <a:ext cx="609600" cy="60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  <a:latin typeface="Veneer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Franklin Gothic Medium Cond" panose="020B0606030402020204" pitchFamily="34" charset="0"/>
              </a:defRPr>
            </a:lvl1pPr>
            <a:lvl2pPr>
              <a:defRPr sz="2400">
                <a:latin typeface="Franklin Gothic Medium Cond" panose="020B0606030402020204" pitchFamily="34" charset="0"/>
              </a:defRPr>
            </a:lvl2pPr>
            <a:lvl3pPr>
              <a:defRPr sz="2000">
                <a:latin typeface="Franklin Gothic Medium Cond" panose="020B0606030402020204" pitchFamily="34" charset="0"/>
              </a:defRPr>
            </a:lvl3pPr>
            <a:lvl4pPr>
              <a:defRPr sz="1800">
                <a:latin typeface="Franklin Gothic Medium Cond" panose="020B0606030402020204" pitchFamily="34" charset="0"/>
              </a:defRPr>
            </a:lvl4pPr>
            <a:lvl5pPr>
              <a:defRPr sz="1800">
                <a:latin typeface="Franklin Gothic Medium Cond" panose="020B06060304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Franklin Gothic Medium Cond" panose="020B0606030402020204" pitchFamily="34" charset="0"/>
              </a:defRPr>
            </a:lvl1pPr>
            <a:lvl2pPr>
              <a:defRPr sz="2400">
                <a:latin typeface="Franklin Gothic Medium Cond" panose="020B0606030402020204" pitchFamily="34" charset="0"/>
              </a:defRPr>
            </a:lvl2pPr>
            <a:lvl3pPr>
              <a:defRPr sz="2000">
                <a:latin typeface="Franklin Gothic Medium Cond" panose="020B0606030402020204" pitchFamily="34" charset="0"/>
              </a:defRPr>
            </a:lvl3pPr>
            <a:lvl4pPr>
              <a:defRPr sz="1800">
                <a:latin typeface="Franklin Gothic Medium Cond" panose="020B0606030402020204" pitchFamily="34" charset="0"/>
              </a:defRPr>
            </a:lvl4pPr>
            <a:lvl5pPr>
              <a:defRPr sz="1800">
                <a:latin typeface="Franklin Gothic Medium Cond" panose="020B06060304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CA665-4369-4AFF-B124-A5F8B581CC57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0EAC-13CF-4567-B071-D621E1685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891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 userDrawn="1"/>
          </p:nvSpPr>
          <p:spPr>
            <a:xfrm>
              <a:off x="7882855" y="5105400"/>
              <a:ext cx="9144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6324600"/>
            <a:ext cx="609600" cy="60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  <a:latin typeface="Veneer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 spc="-150"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Franklin Gothic Medium Cond" panose="020B0606030402020204" pitchFamily="34" charset="0"/>
              </a:defRPr>
            </a:lvl1pPr>
            <a:lvl2pPr>
              <a:defRPr sz="2000">
                <a:latin typeface="Franklin Gothic Medium Cond" panose="020B0606030402020204" pitchFamily="34" charset="0"/>
              </a:defRPr>
            </a:lvl2pPr>
            <a:lvl3pPr>
              <a:defRPr sz="1800">
                <a:latin typeface="Franklin Gothic Medium Cond" panose="020B0606030402020204" pitchFamily="34" charset="0"/>
              </a:defRPr>
            </a:lvl3pPr>
            <a:lvl4pPr>
              <a:defRPr sz="1600">
                <a:latin typeface="Franklin Gothic Medium Cond" panose="020B0606030402020204" pitchFamily="34" charset="0"/>
              </a:defRPr>
            </a:lvl4pPr>
            <a:lvl5pPr>
              <a:defRPr sz="1600">
                <a:latin typeface="Franklin Gothic Medium Cond" panose="020B06060304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400" b="1" kern="1200" spc="-150" dirty="0" smtClean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Franklin Gothic Medium Cond" panose="020B0606030402020204" pitchFamily="34" charset="0"/>
              </a:defRPr>
            </a:lvl1pPr>
            <a:lvl2pPr>
              <a:defRPr sz="2000">
                <a:latin typeface="Franklin Gothic Medium Cond" panose="020B0606030402020204" pitchFamily="34" charset="0"/>
              </a:defRPr>
            </a:lvl2pPr>
            <a:lvl3pPr>
              <a:defRPr sz="1800">
                <a:latin typeface="Franklin Gothic Medium Cond" panose="020B0606030402020204" pitchFamily="34" charset="0"/>
              </a:defRPr>
            </a:lvl3pPr>
            <a:lvl4pPr>
              <a:defRPr sz="1600">
                <a:latin typeface="Franklin Gothic Medium Cond" panose="020B0606030402020204" pitchFamily="34" charset="0"/>
              </a:defRPr>
            </a:lvl4pPr>
            <a:lvl5pPr>
              <a:defRPr sz="1600">
                <a:latin typeface="Franklin Gothic Medium Cond" panose="020B06060304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CA665-4369-4AFF-B124-A5F8B581CC57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0EAC-13CF-4567-B071-D621E1685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041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 userDrawn="1"/>
          </p:nvSpPr>
          <p:spPr>
            <a:xfrm>
              <a:off x="7882855" y="5105400"/>
              <a:ext cx="9144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6324600"/>
            <a:ext cx="609600" cy="60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  <a:latin typeface="Veneer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CA665-4369-4AFF-B124-A5F8B581CC57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0EAC-13CF-4567-B071-D621E1685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169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ull Scree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CA665-4369-4AFF-B124-A5F8B581CC57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0EAC-13CF-4567-B071-D621E1685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158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 userDrawn="1"/>
          </p:nvSpPr>
          <p:spPr>
            <a:xfrm>
              <a:off x="7882855" y="5105400"/>
              <a:ext cx="9144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6324600"/>
            <a:ext cx="609600" cy="60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Franklin Gothic Medium" panose="020B06030201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CA665-4369-4AFF-B124-A5F8B581CC57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0EAC-13CF-4567-B071-D621E1685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438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CA665-4369-4AFF-B124-A5F8B581CC57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60EAC-13CF-4567-B071-D621E1685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344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7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3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latin typeface="+mj-lt"/>
              </a:rPr>
              <a:t>Fiscal Sustainability </a:t>
            </a:r>
            <a:br>
              <a:rPr lang="en-US" sz="5400" dirty="0">
                <a:latin typeface="+mj-lt"/>
              </a:rPr>
            </a:br>
            <a:r>
              <a:rPr lang="en-US" sz="5400" dirty="0">
                <a:latin typeface="+mj-lt"/>
              </a:rPr>
              <a:t>Task Force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23375"/>
            <a:ext cx="6400800" cy="1600200"/>
          </a:xfrm>
        </p:spPr>
        <p:txBody>
          <a:bodyPr>
            <a:noAutofit/>
          </a:bodyPr>
          <a:lstStyle/>
          <a:p>
            <a:pPr lvl="0"/>
            <a:r>
              <a:rPr lang="en-US" sz="2800" dirty="0">
                <a:solidFill>
                  <a:schemeClr val="bg1"/>
                </a:solidFill>
                <a:latin typeface="+mj-lt"/>
              </a:rPr>
              <a:t>Meeting #2</a:t>
            </a:r>
          </a:p>
          <a:p>
            <a:r>
              <a:rPr lang="en-US" sz="2800" dirty="0">
                <a:solidFill>
                  <a:schemeClr val="bg1"/>
                </a:solidFill>
                <a:latin typeface="+mj-lt"/>
              </a:rPr>
              <a:t>February 23, 2017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00" y="-304800"/>
            <a:ext cx="3581400" cy="3581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7181" y="4038600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52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3200"/>
            <a:ext cx="7772400" cy="1470025"/>
          </a:xfrm>
        </p:spPr>
        <p:txBody>
          <a:bodyPr/>
          <a:lstStyle/>
          <a:p>
            <a:r>
              <a:rPr lang="en-US" dirty="0">
                <a:latin typeface="+mj-lt"/>
              </a:rPr>
              <a:t>THE FORECAST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7181" y="4038600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156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89202" y="184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199" y="426449"/>
            <a:ext cx="8229600" cy="868951"/>
          </a:xfrm>
        </p:spPr>
        <p:txBody>
          <a:bodyPr/>
          <a:lstStyle/>
          <a:p>
            <a:r>
              <a:rPr lang="en-US" dirty="0">
                <a:latin typeface="+mj-lt"/>
              </a:rPr>
              <a:t>Dublin Outlook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524000"/>
            <a:ext cx="7239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Last Three Years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We’ve rebounded from the recession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Property and Sales Tax growth has been strong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Development has accelerated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Housing market is up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Unfunded liabilities have been contained (though still exist)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Operating budget surpluses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6828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89202" y="184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199" y="426449"/>
            <a:ext cx="8229600" cy="868951"/>
          </a:xfrm>
        </p:spPr>
        <p:txBody>
          <a:bodyPr/>
          <a:lstStyle/>
          <a:p>
            <a:r>
              <a:rPr lang="en-US" dirty="0">
                <a:latin typeface="+mj-lt"/>
              </a:rPr>
              <a:t>Dublin Outlook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524000"/>
            <a:ext cx="7239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Next Three Years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Another recession may hit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Property and Sales Tax growth will be steady but without great gains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Development will slow as projects are completed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The housing market will flatten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PERS is doing poorly</a:t>
            </a:r>
          </a:p>
        </p:txBody>
      </p:sp>
    </p:spTree>
    <p:extLst>
      <p:ext uri="{BB962C8B-B14F-4D97-AF65-F5344CB8AC3E}">
        <p14:creationId xmlns:p14="http://schemas.microsoft.com/office/powerpoint/2010/main" val="62861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89202" y="184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199" y="426449"/>
            <a:ext cx="8229600" cy="868951"/>
          </a:xfrm>
        </p:spPr>
        <p:txBody>
          <a:bodyPr/>
          <a:lstStyle/>
          <a:p>
            <a:r>
              <a:rPr lang="en-US" dirty="0">
                <a:latin typeface="+mj-lt"/>
              </a:rPr>
              <a:t>Dublin Outlook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47" y="1295400"/>
            <a:ext cx="3429000" cy="509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1083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89202" y="184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199" y="426449"/>
            <a:ext cx="8229600" cy="868951"/>
          </a:xfrm>
        </p:spPr>
        <p:txBody>
          <a:bodyPr/>
          <a:lstStyle/>
          <a:p>
            <a:r>
              <a:rPr lang="en-US" dirty="0">
                <a:latin typeface="+mj-lt"/>
              </a:rPr>
              <a:t>Dublin Outlook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295400"/>
            <a:ext cx="75438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Goal of 10-Year Forecast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Ensure </a:t>
            </a:r>
            <a:r>
              <a:rPr lang="en-US" sz="2800" i="1" dirty="0"/>
              <a:t>ongoing</a:t>
            </a:r>
            <a:r>
              <a:rPr lang="en-US" sz="2800" dirty="0"/>
              <a:t> operational costs are sustained by </a:t>
            </a:r>
            <a:r>
              <a:rPr lang="en-US" sz="2800" i="1" dirty="0"/>
              <a:t>ongoing</a:t>
            </a:r>
            <a:r>
              <a:rPr lang="en-US" sz="2800" dirty="0"/>
              <a:t> revenues in the long term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800" dirty="0"/>
              <a:t>Maintenance of new parks / facilities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800" dirty="0"/>
              <a:t>Contract services increases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800" dirty="0"/>
              <a:t>Inclusion of true ongoing (baseline) development revenues 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800" dirty="0"/>
              <a:t>Conservative assumptions in years 5-10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800" dirty="0"/>
              <a:t>Smart use of reserves now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6828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>
                <a:latin typeface="+mj-lt"/>
              </a:rPr>
              <a:t>Forecast Revenues</a:t>
            </a:r>
          </a:p>
        </p:txBody>
      </p:sp>
      <p:sp>
        <p:nvSpPr>
          <p:cNvPr id="4" name="Rectangle 8"/>
          <p:cNvSpPr txBox="1">
            <a:spLocks/>
          </p:cNvSpPr>
          <p:nvPr/>
        </p:nvSpPr>
        <p:spPr>
          <a:xfrm>
            <a:off x="609600" y="1371600"/>
            <a:ext cx="76962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altLang="en-US" sz="3000" b="1" dirty="0">
                <a:solidFill>
                  <a:srgbClr val="00B050"/>
                </a:solidFill>
                <a:latin typeface="+mj-lt"/>
              </a:rPr>
              <a:t>Property Taxes</a:t>
            </a:r>
          </a:p>
          <a:p>
            <a:pPr lvl="1" indent="-342900">
              <a:buFontTx/>
              <a:buChar char="-"/>
            </a:pPr>
            <a:r>
              <a:rPr lang="en-US" altLang="en-US" sz="2600" dirty="0">
                <a:latin typeface="+mj-lt"/>
              </a:rPr>
              <a:t>4.4% in 17-18; 3.0% in 20-21; 3.2% thereafter</a:t>
            </a:r>
          </a:p>
          <a:p>
            <a:pPr lvl="1" indent="-342900">
              <a:buFontTx/>
              <a:buChar char="-"/>
            </a:pPr>
            <a:r>
              <a:rPr lang="en-US" altLang="en-US" sz="2600" dirty="0">
                <a:latin typeface="+mj-lt"/>
              </a:rPr>
              <a:t>2.0% CPI through 20-21</a:t>
            </a:r>
          </a:p>
          <a:p>
            <a:pPr lvl="1" indent="-342900">
              <a:buFontTx/>
              <a:buChar char="-"/>
            </a:pPr>
            <a:r>
              <a:rPr lang="en-US" altLang="en-US" sz="2600" dirty="0">
                <a:latin typeface="+mj-lt"/>
              </a:rPr>
              <a:t>4.0% growth on property transfers </a:t>
            </a:r>
          </a:p>
          <a:p>
            <a:pPr lvl="1" indent="-342900">
              <a:buFontTx/>
              <a:buChar char="-"/>
            </a:pPr>
            <a:r>
              <a:rPr lang="en-US" altLang="en-US" sz="2600" dirty="0">
                <a:latin typeface="+mj-lt"/>
              </a:rPr>
              <a:t>More Prop 8 recovery next year, then minimal</a:t>
            </a:r>
          </a:p>
          <a:p>
            <a:pPr>
              <a:buFontTx/>
              <a:buChar char="-"/>
            </a:pPr>
            <a:r>
              <a:rPr lang="en-US" altLang="en-US" sz="3000" b="1" dirty="0">
                <a:solidFill>
                  <a:srgbClr val="00B050"/>
                </a:solidFill>
                <a:latin typeface="+mj-lt"/>
              </a:rPr>
              <a:t>Sales Taxes</a:t>
            </a:r>
          </a:p>
          <a:p>
            <a:pPr lvl="1" indent="-342900">
              <a:buFontTx/>
              <a:buChar char="-"/>
            </a:pPr>
            <a:r>
              <a:rPr lang="en-US" altLang="en-US" sz="2600" dirty="0">
                <a:latin typeface="+mj-lt"/>
              </a:rPr>
              <a:t>2.5% in FY 18-19; 2.0% thereafter</a:t>
            </a:r>
          </a:p>
          <a:p>
            <a:pPr>
              <a:buFontTx/>
              <a:buChar char="-"/>
            </a:pPr>
            <a:r>
              <a:rPr lang="en-US" altLang="en-US" sz="3000" b="1" dirty="0">
                <a:solidFill>
                  <a:srgbClr val="00B050"/>
                </a:solidFill>
                <a:latin typeface="+mj-lt"/>
              </a:rPr>
              <a:t>Development Revenue</a:t>
            </a:r>
          </a:p>
          <a:p>
            <a:pPr lvl="1" indent="-342900">
              <a:buFontTx/>
              <a:buChar char="-"/>
            </a:pPr>
            <a:r>
              <a:rPr lang="en-US" altLang="en-US" sz="2600" dirty="0">
                <a:latin typeface="+mj-lt"/>
              </a:rPr>
              <a:t>Declines beginning FY 18-19, as build-out approaches (expenditures reduced also)</a:t>
            </a:r>
          </a:p>
          <a:p>
            <a:pPr lvl="2" indent="-342900">
              <a:buFontTx/>
              <a:buChar char="-"/>
            </a:pPr>
            <a:endParaRPr lang="en-US" altLang="en-US" b="1" dirty="0">
              <a:solidFill>
                <a:srgbClr val="3333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3524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>
                <a:latin typeface="+mj-lt"/>
              </a:rPr>
              <a:t>Forecast Expenditures</a:t>
            </a:r>
          </a:p>
        </p:txBody>
      </p:sp>
      <p:sp>
        <p:nvSpPr>
          <p:cNvPr id="4" name="Rectangle 8"/>
          <p:cNvSpPr txBox="1">
            <a:spLocks/>
          </p:cNvSpPr>
          <p:nvPr/>
        </p:nvSpPr>
        <p:spPr>
          <a:xfrm>
            <a:off x="609600" y="1371600"/>
            <a:ext cx="76962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altLang="en-US" sz="2800" b="1" dirty="0">
                <a:solidFill>
                  <a:srgbClr val="FF0000"/>
                </a:solidFill>
                <a:latin typeface="+mj-lt"/>
              </a:rPr>
              <a:t>Personnel</a:t>
            </a:r>
          </a:p>
          <a:p>
            <a:pPr lvl="1">
              <a:buFontTx/>
              <a:buChar char="-"/>
            </a:pPr>
            <a:r>
              <a:rPr lang="en-US" altLang="en-US" sz="2400" dirty="0">
                <a:latin typeface="+mj-lt"/>
              </a:rPr>
              <a:t>Five-year employee agreement – employees contribute 8% + 7% towards pension</a:t>
            </a:r>
          </a:p>
          <a:p>
            <a:pPr lvl="2">
              <a:buFontTx/>
              <a:buChar char="-"/>
            </a:pPr>
            <a:r>
              <a:rPr lang="en-US" altLang="en-US" sz="2000" dirty="0">
                <a:latin typeface="+mj-lt"/>
              </a:rPr>
              <a:t>Saves City $700,000 / year</a:t>
            </a:r>
          </a:p>
          <a:p>
            <a:pPr lvl="1">
              <a:buFontTx/>
              <a:buChar char="-"/>
            </a:pPr>
            <a:r>
              <a:rPr lang="en-US" altLang="en-US" dirty="0">
                <a:latin typeface="+mj-lt"/>
              </a:rPr>
              <a:t>Budget built in for PERS changes </a:t>
            </a:r>
          </a:p>
          <a:p>
            <a:pPr lvl="2">
              <a:buFontTx/>
              <a:buChar char="-"/>
            </a:pPr>
            <a:r>
              <a:rPr lang="en-US" altLang="en-US" sz="2000" dirty="0">
                <a:latin typeface="+mj-lt"/>
              </a:rPr>
              <a:t>PERS earnings down, results in higher contribution: $500,000 / year</a:t>
            </a:r>
          </a:p>
          <a:p>
            <a:pPr lvl="1">
              <a:buFontTx/>
              <a:buChar char="-"/>
            </a:pPr>
            <a:r>
              <a:rPr lang="en-US" altLang="en-US" sz="2400" dirty="0">
                <a:latin typeface="+mj-lt"/>
              </a:rPr>
              <a:t>COLA continues, based on CPI</a:t>
            </a:r>
          </a:p>
          <a:p>
            <a:pPr lvl="1">
              <a:buFontTx/>
              <a:buChar char="-"/>
            </a:pPr>
            <a:r>
              <a:rPr lang="en-US" altLang="en-US" sz="2400" dirty="0">
                <a:latin typeface="+mj-lt"/>
              </a:rPr>
              <a:t>Merit adjustments continue until deficit</a:t>
            </a:r>
          </a:p>
          <a:p>
            <a:pPr lvl="1">
              <a:buFontTx/>
              <a:buChar char="-"/>
            </a:pPr>
            <a:r>
              <a:rPr lang="en-US" altLang="en-US" sz="2400" dirty="0">
                <a:latin typeface="+mj-lt"/>
              </a:rPr>
              <a:t>Retiree health benefit capped</a:t>
            </a:r>
          </a:p>
          <a:p>
            <a:pPr lvl="2">
              <a:buFontTx/>
              <a:buChar char="-"/>
            </a:pPr>
            <a:r>
              <a:rPr lang="en-US" altLang="en-US" sz="2000" dirty="0">
                <a:latin typeface="+mj-lt"/>
              </a:rPr>
              <a:t>Saves City $4.6 million over 15 years</a:t>
            </a:r>
          </a:p>
        </p:txBody>
      </p:sp>
    </p:spTree>
    <p:extLst>
      <p:ext uri="{BB962C8B-B14F-4D97-AF65-F5344CB8AC3E}">
        <p14:creationId xmlns:p14="http://schemas.microsoft.com/office/powerpoint/2010/main" val="1939200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>
                <a:latin typeface="+mj-lt"/>
              </a:rPr>
              <a:t>Forecast Expenditures</a:t>
            </a:r>
          </a:p>
        </p:txBody>
      </p:sp>
      <p:sp>
        <p:nvSpPr>
          <p:cNvPr id="4" name="Rectangle 8"/>
          <p:cNvSpPr txBox="1">
            <a:spLocks/>
          </p:cNvSpPr>
          <p:nvPr/>
        </p:nvSpPr>
        <p:spPr>
          <a:xfrm>
            <a:off x="609600" y="1371600"/>
            <a:ext cx="76962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altLang="en-US" sz="2800" b="1" dirty="0">
                <a:solidFill>
                  <a:srgbClr val="FF0000"/>
                </a:solidFill>
                <a:latin typeface="+mj-lt"/>
              </a:rPr>
              <a:t>Contract Services</a:t>
            </a:r>
          </a:p>
          <a:p>
            <a:pPr lvl="1" indent="-342900">
              <a:buFontTx/>
              <a:buChar char="-"/>
            </a:pPr>
            <a:r>
              <a:rPr lang="en-US" altLang="en-US" sz="2400" dirty="0">
                <a:latin typeface="+mj-lt"/>
              </a:rPr>
              <a:t>5.5% / year for Police</a:t>
            </a:r>
          </a:p>
          <a:p>
            <a:pPr lvl="1" indent="-342900">
              <a:buFontTx/>
              <a:buChar char="-"/>
            </a:pPr>
            <a:r>
              <a:rPr lang="en-US" altLang="en-US" sz="2400" dirty="0">
                <a:latin typeface="+mj-lt"/>
              </a:rPr>
              <a:t>4.0% / year for Fire</a:t>
            </a:r>
          </a:p>
          <a:p>
            <a:pPr lvl="1" indent="-342900">
              <a:buFontTx/>
              <a:buChar char="-"/>
            </a:pPr>
            <a:r>
              <a:rPr lang="en-US" altLang="en-US" sz="2400" dirty="0">
                <a:latin typeface="+mj-lt"/>
              </a:rPr>
              <a:t>4.0% / year for Maintenance (incl. new facilities)</a:t>
            </a:r>
          </a:p>
          <a:p>
            <a:pPr lvl="1" indent="-342900">
              <a:buFontTx/>
              <a:buChar char="-"/>
            </a:pPr>
            <a:r>
              <a:rPr lang="en-US" altLang="en-US" sz="2400" dirty="0">
                <a:latin typeface="+mj-lt"/>
              </a:rPr>
              <a:t>3.0% / year for others</a:t>
            </a:r>
          </a:p>
          <a:p>
            <a:pPr>
              <a:buFontTx/>
              <a:buChar char="-"/>
            </a:pPr>
            <a:r>
              <a:rPr lang="en-US" altLang="en-US" sz="2800" b="1" dirty="0">
                <a:solidFill>
                  <a:srgbClr val="FF0000"/>
                </a:solidFill>
                <a:latin typeface="+mj-lt"/>
              </a:rPr>
              <a:t>Preventative Maintenance</a:t>
            </a:r>
          </a:p>
          <a:p>
            <a:pPr lvl="1">
              <a:buFontTx/>
              <a:buChar char="-"/>
            </a:pPr>
            <a:r>
              <a:rPr lang="en-US" altLang="en-US" sz="2400" dirty="0">
                <a:latin typeface="+mj-lt"/>
              </a:rPr>
              <a:t>$1.0 million annually by FY 18-19</a:t>
            </a:r>
          </a:p>
          <a:p>
            <a:pPr lvl="1" indent="-342900">
              <a:buFontTx/>
              <a:buChar char="-"/>
            </a:pPr>
            <a:endParaRPr lang="en-US" altLang="en-US" sz="2400" dirty="0">
              <a:latin typeface="+mj-lt"/>
            </a:endParaRPr>
          </a:p>
          <a:p>
            <a:pPr lvl="2" indent="-342900">
              <a:buFontTx/>
              <a:buChar char="-"/>
            </a:pPr>
            <a:endParaRPr lang="en-US" altLang="en-US" b="1" dirty="0">
              <a:solidFill>
                <a:srgbClr val="3333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90720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>
                <a:latin typeface="+mj-lt"/>
              </a:rPr>
              <a:t>10-YEAR FORECAST</a:t>
            </a:r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8458200" cy="5105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5278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Reserves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Savings Accounts set aside for specific purposes</a:t>
            </a:r>
          </a:p>
          <a:p>
            <a:pPr lvl="1"/>
            <a:r>
              <a:rPr lang="en-US" dirty="0">
                <a:latin typeface="+mj-lt"/>
              </a:rPr>
              <a:t>$6 million for restricted / accounting purposes </a:t>
            </a:r>
          </a:p>
          <a:p>
            <a:pPr lvl="1"/>
            <a:r>
              <a:rPr lang="en-US" dirty="0">
                <a:latin typeface="+mj-lt"/>
              </a:rPr>
              <a:t>$38 million for specific projects / programs</a:t>
            </a:r>
          </a:p>
          <a:p>
            <a:pPr lvl="1"/>
            <a:r>
              <a:rPr lang="en-US" dirty="0">
                <a:solidFill>
                  <a:srgbClr val="00B050"/>
                </a:solidFill>
                <a:latin typeface="+mj-lt"/>
              </a:rPr>
              <a:t>$22 million for contingency / emergency</a:t>
            </a:r>
          </a:p>
          <a:p>
            <a:pPr lvl="1"/>
            <a:r>
              <a:rPr lang="en-US" dirty="0">
                <a:latin typeface="+mj-lt"/>
              </a:rPr>
              <a:t>$14 million for pension and retiree health</a:t>
            </a:r>
          </a:p>
          <a:p>
            <a:pPr lvl="1"/>
            <a:r>
              <a:rPr lang="en-US" u="sng" dirty="0">
                <a:solidFill>
                  <a:srgbClr val="00B050"/>
                </a:solidFill>
                <a:latin typeface="+mj-lt"/>
              </a:rPr>
              <a:t>$30 million unassigned (cash flow reserve)</a:t>
            </a:r>
          </a:p>
          <a:p>
            <a:pPr marL="457200" lvl="1" indent="0" algn="ctr">
              <a:buNone/>
            </a:pPr>
            <a:r>
              <a:rPr lang="en-US" dirty="0">
                <a:latin typeface="+mj-lt"/>
              </a:rPr>
              <a:t>$109 million total reserves</a:t>
            </a: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8919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Reserves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Fund Balance and Reserves Policy</a:t>
            </a:r>
          </a:p>
          <a:p>
            <a:pPr lvl="1"/>
            <a:r>
              <a:rPr lang="en-US" dirty="0">
                <a:latin typeface="+mj-lt"/>
              </a:rPr>
              <a:t>Purpose</a:t>
            </a:r>
          </a:p>
          <a:p>
            <a:pPr marL="1371600" lvl="2" indent="-457200">
              <a:buAutoNum type="arabicParenR"/>
            </a:pPr>
            <a:r>
              <a:rPr lang="en-US" dirty="0">
                <a:latin typeface="+mj-lt"/>
              </a:rPr>
              <a:t>Determine liquid resources</a:t>
            </a:r>
          </a:p>
          <a:p>
            <a:pPr marL="1371600" lvl="2" indent="-457200">
              <a:buAutoNum type="arabicParenR"/>
            </a:pPr>
            <a:r>
              <a:rPr lang="en-US" dirty="0">
                <a:latin typeface="+mj-lt"/>
              </a:rPr>
              <a:t>Classify fund balances (accounting rules)</a:t>
            </a:r>
          </a:p>
          <a:p>
            <a:pPr marL="1371600" lvl="2" indent="-457200">
              <a:buAutoNum type="arabicParenR"/>
            </a:pPr>
            <a:r>
              <a:rPr lang="en-US" dirty="0">
                <a:latin typeface="+mj-lt"/>
              </a:rPr>
              <a:t>Defines how net resources are allocated</a:t>
            </a:r>
          </a:p>
          <a:p>
            <a:pPr marL="1371600" lvl="2" indent="-457200">
              <a:buAutoNum type="arabicParenR"/>
            </a:pPr>
            <a:r>
              <a:rPr lang="en-US" dirty="0">
                <a:latin typeface="+mj-lt"/>
              </a:rPr>
              <a:t>Provides info to make sound financial decisions</a:t>
            </a: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9573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Reserve Categories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j-lt"/>
              </a:rPr>
              <a:t>Non-Spendable</a:t>
            </a:r>
          </a:p>
          <a:p>
            <a:pPr lvl="1"/>
            <a:r>
              <a:rPr lang="en-US" sz="2400" dirty="0">
                <a:latin typeface="+mj-lt"/>
              </a:rPr>
              <a:t>Accounting reserves </a:t>
            </a:r>
          </a:p>
          <a:p>
            <a:r>
              <a:rPr lang="en-US" sz="2800" dirty="0">
                <a:latin typeface="+mj-lt"/>
              </a:rPr>
              <a:t>Restricted</a:t>
            </a:r>
          </a:p>
          <a:p>
            <a:pPr lvl="1"/>
            <a:r>
              <a:rPr lang="en-US" sz="2400" dirty="0">
                <a:latin typeface="+mj-lt"/>
              </a:rPr>
              <a:t>Restrictions placed by external entities</a:t>
            </a:r>
          </a:p>
          <a:p>
            <a:r>
              <a:rPr lang="en-US" sz="2800" dirty="0">
                <a:latin typeface="+mj-lt"/>
              </a:rPr>
              <a:t>Committed</a:t>
            </a:r>
          </a:p>
          <a:p>
            <a:pPr lvl="1"/>
            <a:r>
              <a:rPr lang="en-US" sz="2400" dirty="0">
                <a:latin typeface="+mj-lt"/>
              </a:rPr>
              <a:t>Designated by the City Council before the end of fiscal year</a:t>
            </a:r>
          </a:p>
          <a:p>
            <a:r>
              <a:rPr lang="en-US" sz="2800" dirty="0">
                <a:latin typeface="+mj-lt"/>
              </a:rPr>
              <a:t>Assigned </a:t>
            </a:r>
          </a:p>
          <a:p>
            <a:pPr lvl="1"/>
            <a:r>
              <a:rPr lang="en-US" sz="2400" dirty="0">
                <a:latin typeface="+mj-lt"/>
              </a:rPr>
              <a:t>Constrained by the City’s intent, but neither restricted or committed</a:t>
            </a:r>
          </a:p>
          <a:p>
            <a:pPr marL="457200" lvl="1" indent="0">
              <a:buNone/>
            </a:pPr>
            <a:endParaRPr lang="en-US" sz="2400" dirty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2062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Reserve Categories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j-lt"/>
              </a:rPr>
              <a:t>Unassigned</a:t>
            </a:r>
          </a:p>
          <a:p>
            <a:pPr lvl="1"/>
            <a:r>
              <a:rPr lang="en-US" sz="2400" dirty="0">
                <a:latin typeface="+mj-lt"/>
              </a:rPr>
              <a:t>Available for any purpose</a:t>
            </a:r>
          </a:p>
          <a:p>
            <a:pPr lvl="1"/>
            <a:r>
              <a:rPr lang="en-US" sz="2400" dirty="0">
                <a:latin typeface="+mj-lt"/>
              </a:rPr>
              <a:t>“Cash Flow” Reserve</a:t>
            </a:r>
          </a:p>
          <a:p>
            <a:pPr lvl="1"/>
            <a:r>
              <a:rPr lang="en-US" sz="2400" dirty="0">
                <a:latin typeface="+mj-lt"/>
              </a:rPr>
              <a:t>Dublin’s policy targets 2 - 4 months of the following year’s budget set aside in cash flow reserve</a:t>
            </a:r>
          </a:p>
          <a:p>
            <a:pPr marL="457200" lvl="1" indent="0">
              <a:buNone/>
            </a:pPr>
            <a:endParaRPr lang="en-US" sz="2400" dirty="0">
              <a:latin typeface="+mj-lt"/>
            </a:endParaRPr>
          </a:p>
          <a:p>
            <a:pPr marL="457200" lvl="1" indent="0">
              <a:buNone/>
            </a:pPr>
            <a:r>
              <a:rPr lang="en-US" sz="2400" dirty="0">
                <a:latin typeface="+mj-lt"/>
              </a:rPr>
              <a:t>30 million / 70.1 million * 12 = 5.1 months</a:t>
            </a:r>
          </a:p>
          <a:p>
            <a:pPr lvl="1"/>
            <a:endParaRPr lang="en-US" sz="2400" dirty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65171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Note on Contingency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j-lt"/>
              </a:rPr>
              <a:t>Use of Contingency Reserve</a:t>
            </a:r>
          </a:p>
          <a:p>
            <a:pPr lvl="1"/>
            <a:r>
              <a:rPr lang="en-US" sz="2000" dirty="0">
                <a:latin typeface="+mj-lt"/>
              </a:rPr>
              <a:t>Use of reserves does not solve the structural problem </a:t>
            </a:r>
          </a:p>
          <a:p>
            <a:pPr lvl="1"/>
            <a:r>
              <a:rPr lang="en-US" sz="2000" dirty="0">
                <a:latin typeface="+mj-lt"/>
              </a:rPr>
              <a:t>Could be considered as bridge funding but then would need to be built back up</a:t>
            </a:r>
          </a:p>
          <a:p>
            <a:pPr lvl="1"/>
            <a:r>
              <a:rPr lang="en-US" sz="2000" dirty="0">
                <a:latin typeface="+mj-lt"/>
              </a:rPr>
              <a:t>Economic Stability Reserve ($8 mil) buys us 1-3 years, then we face a cliff</a:t>
            </a:r>
          </a:p>
          <a:p>
            <a:pPr lvl="1"/>
            <a:r>
              <a:rPr lang="en-US" sz="2000" dirty="0">
                <a:latin typeface="+mj-lt"/>
              </a:rPr>
              <a:t>No contingency built in for NEW facilities</a:t>
            </a:r>
          </a:p>
          <a:p>
            <a:pPr lvl="1"/>
            <a:endParaRPr lang="en-US" sz="2400" dirty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8884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The Flow of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+mj-lt"/>
              </a:rPr>
              <a:t>Revenue minus Expenditures (including Transfers Out) = Operating Impact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+mj-lt"/>
              </a:rPr>
              <a:t>Add Operating Impact to Prior Year Reserves</a:t>
            </a:r>
          </a:p>
          <a:p>
            <a:pPr marL="457200" lvl="1" indent="0">
              <a:buNone/>
            </a:pPr>
            <a:endParaRPr lang="en-US" sz="2400" dirty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endParaRPr lang="en-US" sz="2800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276600"/>
            <a:ext cx="5400343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079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The Flow of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>
                <a:latin typeface="+mj-lt"/>
              </a:rPr>
              <a:t>Shift reserves among categories, according to:</a:t>
            </a:r>
          </a:p>
          <a:p>
            <a:pPr marL="914400" lvl="1" indent="-514350"/>
            <a:r>
              <a:rPr lang="en-US" sz="2400" dirty="0">
                <a:latin typeface="+mj-lt"/>
              </a:rPr>
              <a:t>Accounting rules</a:t>
            </a:r>
          </a:p>
          <a:p>
            <a:pPr marL="914400" lvl="1" indent="-514350"/>
            <a:r>
              <a:rPr lang="en-US" sz="2400" dirty="0">
                <a:latin typeface="+mj-lt"/>
              </a:rPr>
              <a:t>Specific reserves used during the year</a:t>
            </a:r>
          </a:p>
          <a:p>
            <a:pPr marL="914400" lvl="1" indent="-514350"/>
            <a:r>
              <a:rPr lang="en-US" sz="2400" dirty="0">
                <a:latin typeface="+mj-lt"/>
              </a:rPr>
              <a:t>Any specific designations made by City Council</a:t>
            </a:r>
          </a:p>
          <a:p>
            <a:pPr marL="914400" lvl="1" indent="-514350"/>
            <a:r>
              <a:rPr lang="en-US" sz="2400" dirty="0">
                <a:latin typeface="+mj-lt"/>
              </a:rPr>
              <a:t>Make sure cash flow is provided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2800" dirty="0">
                <a:latin typeface="+mj-lt"/>
              </a:rPr>
              <a:t>Any residual reserves are split 50/50 between:</a:t>
            </a:r>
          </a:p>
          <a:p>
            <a:pPr marL="914400" lvl="1" indent="-514350"/>
            <a:r>
              <a:rPr lang="en-US" sz="2400" dirty="0">
                <a:latin typeface="+mj-lt"/>
              </a:rPr>
              <a:t>Non-Streets CIP Reserve</a:t>
            </a:r>
          </a:p>
          <a:p>
            <a:pPr marL="914400" lvl="1" indent="-514350"/>
            <a:r>
              <a:rPr lang="en-US" sz="2400" dirty="0">
                <a:latin typeface="+mj-lt"/>
              </a:rPr>
              <a:t>City Pension/OPEB Reserve</a:t>
            </a:r>
          </a:p>
          <a:p>
            <a:pPr marL="457200" lvl="1" indent="0">
              <a:buNone/>
            </a:pPr>
            <a:endParaRPr lang="en-US" sz="2400" dirty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8284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89202" y="184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199" y="426449"/>
            <a:ext cx="8229600" cy="868951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+mj-lt"/>
              </a:rPr>
              <a:t>City Council Strategic Planning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560255"/>
            <a:ext cx="79248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March 2015 Meeting Take-Aways: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City is transitioning from development to maintenance city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Financial challenges of being built-out city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Focus on maintaining a high level of services to the community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Be smart about budget choices and reserve uses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Staff identified 8 Focus Areas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94601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89202" y="184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199" y="197849"/>
            <a:ext cx="8229600" cy="868951"/>
          </a:xfrm>
        </p:spPr>
        <p:txBody>
          <a:bodyPr/>
          <a:lstStyle/>
          <a:p>
            <a:r>
              <a:rPr lang="en-US" dirty="0">
                <a:latin typeface="+mj-lt"/>
              </a:rPr>
              <a:t>Focus Areas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161157"/>
            <a:ext cx="77724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700" dirty="0">
                <a:latin typeface="+mj-lt"/>
              </a:rPr>
              <a:t>Develop preventative maintenance plans</a:t>
            </a:r>
          </a:p>
          <a:p>
            <a:pPr marL="914400" lvl="1" indent="-457200">
              <a:buFont typeface="Calibri" panose="020F0502020204030204" pitchFamily="34" charset="0"/>
              <a:buChar char="−"/>
            </a:pPr>
            <a:r>
              <a:rPr lang="en-US" sz="2600" dirty="0">
                <a:latin typeface="+mj-lt"/>
              </a:rPr>
              <a:t>Study underway, estimated impact included in budget and forecast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700" dirty="0">
                <a:latin typeface="+mj-lt"/>
              </a:rPr>
              <a:t>Reinvest in existing facilities</a:t>
            </a:r>
          </a:p>
          <a:p>
            <a:pPr marL="914400" lvl="1" indent="-457200">
              <a:buFont typeface="Calibri" panose="020F0502020204030204" pitchFamily="34" charset="0"/>
              <a:buChar char="−"/>
            </a:pPr>
            <a:r>
              <a:rPr lang="en-US" sz="2600" dirty="0">
                <a:latin typeface="+mj-lt"/>
              </a:rPr>
              <a:t>Shannon Center Parking Lot</a:t>
            </a:r>
          </a:p>
          <a:p>
            <a:pPr marL="914400" lvl="1" indent="-457200">
              <a:buFont typeface="Calibri" panose="020F0502020204030204" pitchFamily="34" charset="0"/>
              <a:buChar char="−"/>
            </a:pPr>
            <a:r>
              <a:rPr lang="en-US" sz="2600" dirty="0">
                <a:latin typeface="+mj-lt"/>
              </a:rPr>
              <a:t>Dublin Sports Grounds</a:t>
            </a:r>
          </a:p>
          <a:p>
            <a:pPr marL="914400" lvl="1" indent="-457200">
              <a:buFont typeface="Calibri" panose="020F0502020204030204" pitchFamily="34" charset="0"/>
              <a:buChar char="−"/>
            </a:pPr>
            <a:r>
              <a:rPr lang="en-US" sz="2600" dirty="0">
                <a:latin typeface="+mj-lt"/>
              </a:rPr>
              <a:t>Public Safety Complex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700" dirty="0">
                <a:latin typeface="+mj-lt"/>
              </a:rPr>
              <a:t>Evaluate cost recovery and pricing policy for services / maintenance</a:t>
            </a:r>
          </a:p>
          <a:p>
            <a:pPr marL="914400" lvl="1" indent="-457200">
              <a:buFont typeface="Calibri" panose="020F0502020204030204" pitchFamily="34" charset="0"/>
              <a:buChar char="−"/>
            </a:pPr>
            <a:r>
              <a:rPr lang="en-US" sz="2600" dirty="0">
                <a:latin typeface="+mj-lt"/>
              </a:rPr>
              <a:t>User Fee Study to begin in March</a:t>
            </a:r>
          </a:p>
          <a:p>
            <a:pPr lvl="1"/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9460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89202" y="184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199" y="197849"/>
            <a:ext cx="8229600" cy="868951"/>
          </a:xfrm>
        </p:spPr>
        <p:txBody>
          <a:bodyPr/>
          <a:lstStyle/>
          <a:p>
            <a:r>
              <a:rPr lang="en-US" dirty="0">
                <a:latin typeface="+mj-lt"/>
              </a:rPr>
              <a:t>Focus Areas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161157"/>
            <a:ext cx="777240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700" dirty="0">
                <a:latin typeface="+mj-lt"/>
              </a:rPr>
              <a:t>Performance measures</a:t>
            </a:r>
          </a:p>
          <a:p>
            <a:pPr marL="914400" lvl="1" indent="-457200">
              <a:buFont typeface="Calibri" panose="020F0502020204030204" pitchFamily="34" charset="0"/>
              <a:buChar char="−"/>
            </a:pPr>
            <a:r>
              <a:rPr lang="en-US" sz="2600" dirty="0">
                <a:latin typeface="+mj-lt"/>
              </a:rPr>
              <a:t>Finance looking at software products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700" dirty="0">
                <a:latin typeface="+mj-lt"/>
              </a:rPr>
              <a:t>Plan for future expansion of public safety services</a:t>
            </a:r>
          </a:p>
          <a:p>
            <a:pPr marL="914400" lvl="1" indent="-457200">
              <a:buFont typeface="Calibri" panose="020F0502020204030204" pitchFamily="34" charset="0"/>
              <a:buChar char="−"/>
            </a:pPr>
            <a:r>
              <a:rPr lang="en-US" sz="2600" dirty="0">
                <a:latin typeface="+mj-lt"/>
              </a:rPr>
              <a:t>CIP approved for $15 million renovation of Public Safety Complex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700" dirty="0">
                <a:latin typeface="+mj-lt"/>
              </a:rPr>
              <a:t>Internal Service Funds</a:t>
            </a:r>
          </a:p>
          <a:p>
            <a:pPr lvl="2" indent="-457200">
              <a:buFont typeface="Calibri" panose="020F0502020204030204" pitchFamily="34" charset="0"/>
              <a:buChar char="−"/>
            </a:pPr>
            <a:r>
              <a:rPr lang="en-US" sz="2600" dirty="0">
                <a:latin typeface="+mj-lt"/>
              </a:rPr>
              <a:t>Finance review underway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700" dirty="0">
                <a:latin typeface="+mj-lt"/>
              </a:rPr>
              <a:t>Pension and Employee Benefits</a:t>
            </a:r>
          </a:p>
          <a:p>
            <a:pPr marL="914400" lvl="1" indent="-457200">
              <a:buFont typeface="Calibri" panose="020F0502020204030204" pitchFamily="34" charset="0"/>
              <a:buChar char="−"/>
            </a:pPr>
            <a:r>
              <a:rPr lang="en-US" sz="2600" dirty="0">
                <a:latin typeface="+mj-lt"/>
              </a:rPr>
              <a:t>Reduced City share of PERS</a:t>
            </a:r>
          </a:p>
          <a:p>
            <a:pPr marL="914400" lvl="1" indent="-457200">
              <a:buFont typeface="Calibri" panose="020F0502020204030204" pitchFamily="34" charset="0"/>
              <a:buChar char="−"/>
            </a:pPr>
            <a:r>
              <a:rPr lang="en-US" sz="2600" dirty="0">
                <a:latin typeface="+mj-lt"/>
              </a:rPr>
              <a:t>Reduced Retiree Health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700" dirty="0">
                <a:latin typeface="+mj-lt"/>
              </a:rPr>
              <a:t>Strategies for new or increased revenue streams</a:t>
            </a:r>
          </a:p>
          <a:p>
            <a:pPr marL="914400" lvl="1" indent="-457200">
              <a:buFont typeface="Calibri" panose="020F0502020204030204" pitchFamily="34" charset="0"/>
              <a:buChar char="−"/>
            </a:pPr>
            <a:r>
              <a:rPr lang="en-US" sz="2600" dirty="0">
                <a:latin typeface="+mj-lt"/>
              </a:rPr>
              <a:t>All up for discussion!</a:t>
            </a:r>
          </a:p>
          <a:p>
            <a:pPr lvl="1"/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685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147002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+mj-lt"/>
              </a:rPr>
              <a:t>Thank you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3372539"/>
            <a:ext cx="29718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0328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Presentation Template_C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Presentation Template_CC</Template>
  <TotalTime>62016</TotalTime>
  <Words>749</Words>
  <Application>Microsoft Office PowerPoint</Application>
  <PresentationFormat>On-screen Show (4:3)</PresentationFormat>
  <Paragraphs>153</Paragraphs>
  <Slides>21</Slides>
  <Notes>4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Franklin Gothic Book</vt:lpstr>
      <vt:lpstr>Franklin Gothic Medium</vt:lpstr>
      <vt:lpstr>Franklin Gothic Medium Cond</vt:lpstr>
      <vt:lpstr>Veneer</vt:lpstr>
      <vt:lpstr>Wingdings</vt:lpstr>
      <vt:lpstr>PowerPoint Presentation Template_CC</vt:lpstr>
      <vt:lpstr>Fiscal Sustainability  Task Force</vt:lpstr>
      <vt:lpstr>THE FORECAST</vt:lpstr>
      <vt:lpstr>Dublin Outlook</vt:lpstr>
      <vt:lpstr>Dublin Outlook</vt:lpstr>
      <vt:lpstr>Dublin Outlook</vt:lpstr>
      <vt:lpstr>Dublin Outlook</vt:lpstr>
      <vt:lpstr>Forecast Revenues</vt:lpstr>
      <vt:lpstr>Forecast Expenditures</vt:lpstr>
      <vt:lpstr>Forecast Expenditures</vt:lpstr>
      <vt:lpstr>10-YEAR FORECAST</vt:lpstr>
      <vt:lpstr>Reserves</vt:lpstr>
      <vt:lpstr>Reserves</vt:lpstr>
      <vt:lpstr>Reserve Categories</vt:lpstr>
      <vt:lpstr>Reserve Categories</vt:lpstr>
      <vt:lpstr>Note on Contingency</vt:lpstr>
      <vt:lpstr>The Flow of Resources</vt:lpstr>
      <vt:lpstr>The Flow of Resources</vt:lpstr>
      <vt:lpstr>City Council Strategic Planning</vt:lpstr>
      <vt:lpstr>Focus Areas</vt:lpstr>
      <vt:lpstr>Focus Areas</vt:lpstr>
      <vt:lpstr>Thank you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Taryn Gavagan Bozzo</dc:creator>
  <cp:lastModifiedBy>Jay Baksa</cp:lastModifiedBy>
  <cp:revision>227</cp:revision>
  <cp:lastPrinted>2017-02-24T01:21:26Z</cp:lastPrinted>
  <dcterms:created xsi:type="dcterms:W3CDTF">2015-08-04T18:10:13Z</dcterms:created>
  <dcterms:modified xsi:type="dcterms:W3CDTF">2017-02-24T16:23:06Z</dcterms:modified>
</cp:coreProperties>
</file>