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5A16EB-A235-4A6B-9A6F-2ADBC12E8E45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2F62445-3998-4997-BBC3-8CD2CF343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Chapter 4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Going Into Debt</a:t>
            </a: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4 section 1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Americans and Credit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Credit?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Credit</a:t>
            </a:r>
            <a:r>
              <a:rPr lang="en-US" dirty="0" smtClean="0"/>
              <a:t>: receipt of money either directly or indirectly to buy goods and services in the present with the promise to pay for them in the future.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Credit?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amount owed after using credit is the principal plus the interest accrued.</a:t>
            </a:r>
          </a:p>
          <a:p>
            <a:pPr lvl="1"/>
            <a:r>
              <a:rPr lang="en-US" i="1" u="sng" dirty="0" smtClean="0"/>
              <a:t>Principal</a:t>
            </a:r>
            <a:r>
              <a:rPr lang="en-US" dirty="0" smtClean="0"/>
              <a:t>: amount of money originally borrowed</a:t>
            </a:r>
          </a:p>
          <a:p>
            <a:pPr lvl="1"/>
            <a:r>
              <a:rPr lang="en-US" i="1" u="sng" dirty="0" smtClean="0"/>
              <a:t>Interest</a:t>
            </a:r>
            <a:r>
              <a:rPr lang="en-US" dirty="0" smtClean="0"/>
              <a:t>: amount of money the borrower must pay for the use of someone else’s money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Installment Debt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most common types of debt is installment debt.</a:t>
            </a:r>
          </a:p>
          <a:p>
            <a:pPr lvl="1"/>
            <a:r>
              <a:rPr lang="en-US" i="1" u="sng" dirty="0" smtClean="0"/>
              <a:t>Installment debt</a:t>
            </a:r>
            <a:r>
              <a:rPr lang="en-US" dirty="0" smtClean="0"/>
              <a:t>: type of loan repaid with equal payments, or installments, over a specific period of time</a:t>
            </a:r>
          </a:p>
          <a:p>
            <a:endParaRPr lang="en-US" dirty="0" smtClean="0"/>
          </a:p>
          <a:p>
            <a:r>
              <a:rPr lang="en-US" dirty="0" smtClean="0"/>
              <a:t>Used to purchase </a:t>
            </a:r>
            <a:r>
              <a:rPr lang="en-US" i="1" u="sng" dirty="0" smtClean="0"/>
              <a:t>durable goods</a:t>
            </a:r>
            <a:r>
              <a:rPr lang="en-US" dirty="0" smtClean="0"/>
              <a:t> which are  manufactured products that last over three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Installment Debt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Longer payback periods have lower payments but higher total interest.</a:t>
            </a:r>
          </a:p>
          <a:p>
            <a:endParaRPr lang="en-US" dirty="0" smtClean="0"/>
          </a:p>
          <a:p>
            <a:r>
              <a:rPr lang="en-US" dirty="0" smtClean="0"/>
              <a:t>Mortgages on houses are a popular form of installment debt.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People Use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necessity when buying durable goods</a:t>
            </a:r>
          </a:p>
          <a:p>
            <a:endParaRPr lang="en-US" dirty="0" smtClean="0"/>
          </a:p>
          <a:p>
            <a:r>
              <a:rPr lang="en-US" dirty="0" smtClean="0"/>
              <a:t>To satisfy an immediate need</a:t>
            </a:r>
          </a:p>
          <a:p>
            <a:endParaRPr lang="en-US" dirty="0" smtClean="0"/>
          </a:p>
          <a:p>
            <a:r>
              <a:rPr lang="en-US" dirty="0" smtClean="0"/>
              <a:t>To avoid waiting to enjoy the product</a:t>
            </a:r>
          </a:p>
          <a:p>
            <a:endParaRPr lang="en-US" dirty="0" smtClean="0"/>
          </a:p>
          <a:p>
            <a:r>
              <a:rPr lang="en-US" dirty="0" smtClean="0"/>
              <a:t>To spread the payments out over the lifetime of the product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Deciding to Use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the benefit of having the product now instead of later.</a:t>
            </a:r>
          </a:p>
          <a:p>
            <a:endParaRPr lang="en-US" dirty="0" smtClean="0"/>
          </a:p>
          <a:p>
            <a:r>
              <a:rPr lang="en-US" dirty="0" smtClean="0"/>
              <a:t>Consider costs of interest and inability to buy other items.</a:t>
            </a:r>
          </a:p>
          <a:p>
            <a:endParaRPr lang="en-US" dirty="0" smtClean="0"/>
          </a:p>
          <a:p>
            <a:r>
              <a:rPr lang="en-US" dirty="0" smtClean="0"/>
              <a:t>You do not have to accept every offer of credit.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4 Section 2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Sources of Loans and Credit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Financial Institutions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Commercial Banks</a:t>
            </a:r>
          </a:p>
          <a:p>
            <a:pPr lvl="1"/>
            <a:r>
              <a:rPr lang="en-US" dirty="0" smtClean="0"/>
              <a:t>Offer the widest range of services for its customers</a:t>
            </a:r>
          </a:p>
          <a:p>
            <a:endParaRPr lang="en-US" dirty="0" smtClean="0"/>
          </a:p>
          <a:p>
            <a:r>
              <a:rPr lang="en-US" dirty="0" smtClean="0"/>
              <a:t>Saving </a:t>
            </a:r>
            <a:r>
              <a:rPr lang="en-US" dirty="0" smtClean="0"/>
              <a:t>and Loan Associations</a:t>
            </a:r>
          </a:p>
          <a:p>
            <a:pPr lvl="1"/>
            <a:r>
              <a:rPr lang="en-US" dirty="0" smtClean="0"/>
              <a:t>Often have lower interest rates than commercial banks</a:t>
            </a:r>
          </a:p>
          <a:p>
            <a:endParaRPr lang="en-US" dirty="0" smtClean="0"/>
          </a:p>
          <a:p>
            <a:r>
              <a:rPr lang="en-US" dirty="0" smtClean="0"/>
              <a:t>Savings </a:t>
            </a:r>
            <a:r>
              <a:rPr lang="en-US" dirty="0" smtClean="0"/>
              <a:t>Banks</a:t>
            </a:r>
          </a:p>
          <a:p>
            <a:pPr lvl="1"/>
            <a:r>
              <a:rPr lang="en-US" dirty="0" smtClean="0"/>
              <a:t>Created to serve small savers who weren’t being served by larger commercial banks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Financial Institutions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Credit Unions</a:t>
            </a:r>
          </a:p>
          <a:p>
            <a:pPr lvl="1"/>
            <a:r>
              <a:rPr lang="en-US" dirty="0" smtClean="0"/>
              <a:t>Owned and operated by their members.</a:t>
            </a:r>
          </a:p>
          <a:p>
            <a:pPr lvl="1"/>
            <a:r>
              <a:rPr lang="en-US" dirty="0" smtClean="0"/>
              <a:t>Generally have higher interest rates for savings and lower rates for loans</a:t>
            </a:r>
          </a:p>
          <a:p>
            <a:endParaRPr lang="en-US" dirty="0" smtClean="0"/>
          </a:p>
          <a:p>
            <a:r>
              <a:rPr lang="en-US" dirty="0" smtClean="0"/>
              <a:t>Finance </a:t>
            </a:r>
            <a:r>
              <a:rPr lang="en-US" dirty="0" smtClean="0"/>
              <a:t>Companies</a:t>
            </a:r>
          </a:p>
          <a:p>
            <a:pPr lvl="1"/>
            <a:r>
              <a:rPr lang="en-US" dirty="0" smtClean="0"/>
              <a:t>Collect debt for stores’ installment loans</a:t>
            </a:r>
          </a:p>
          <a:p>
            <a:pPr lvl="1"/>
            <a:r>
              <a:rPr lang="en-US" dirty="0" smtClean="0"/>
              <a:t>Generally have very high interest rates for loans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Charge account</a:t>
            </a:r>
            <a:r>
              <a:rPr lang="en-US" dirty="0" smtClean="0"/>
              <a:t>: credit extended to a consumer allowing the consumer to by goods or services from a particular company and to pay for them later</a:t>
            </a:r>
          </a:p>
          <a:p>
            <a:endParaRPr lang="en-US" dirty="0" smtClean="0"/>
          </a:p>
          <a:p>
            <a:r>
              <a:rPr lang="en-US" dirty="0" smtClean="0"/>
              <a:t>Regular Charge Account</a:t>
            </a:r>
          </a:p>
          <a:p>
            <a:pPr lvl="1"/>
            <a:r>
              <a:rPr lang="en-US" dirty="0" smtClean="0"/>
              <a:t>Has a credit limit</a:t>
            </a:r>
          </a:p>
          <a:p>
            <a:pPr lvl="1"/>
            <a:r>
              <a:rPr lang="en-US" dirty="0" smtClean="0"/>
              <a:t>30 day billing cycle</a:t>
            </a:r>
          </a:p>
          <a:p>
            <a:pPr lvl="1"/>
            <a:r>
              <a:rPr lang="en-US" dirty="0" smtClean="0"/>
              <a:t>Charges no interest if the bill is paid in-full each month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Revolving Charge Accounts</a:t>
            </a:r>
          </a:p>
          <a:p>
            <a:pPr lvl="1"/>
            <a:r>
              <a:rPr lang="en-US" dirty="0" smtClean="0"/>
              <a:t>Minimum payment due each month</a:t>
            </a:r>
          </a:p>
          <a:p>
            <a:pPr lvl="1"/>
            <a:r>
              <a:rPr lang="en-US" dirty="0" smtClean="0"/>
              <a:t>Interest is charged on the outstanding balance</a:t>
            </a:r>
          </a:p>
          <a:p>
            <a:pPr lvl="1"/>
            <a:r>
              <a:rPr lang="en-US" dirty="0" smtClean="0"/>
              <a:t>Has a credit limit</a:t>
            </a:r>
          </a:p>
          <a:p>
            <a:endParaRPr lang="en-US" dirty="0" smtClean="0"/>
          </a:p>
          <a:p>
            <a:r>
              <a:rPr lang="en-US" dirty="0" smtClean="0"/>
              <a:t>Installment Charge Accounts</a:t>
            </a:r>
          </a:p>
          <a:p>
            <a:pPr lvl="1"/>
            <a:r>
              <a:rPr lang="en-US" dirty="0" smtClean="0"/>
              <a:t>Require equal payments spread over time</a:t>
            </a:r>
          </a:p>
          <a:p>
            <a:pPr lvl="1"/>
            <a:r>
              <a:rPr lang="en-US" dirty="0" smtClean="0"/>
              <a:t>Part of each payment goes to principal and part to interest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be used in many different stores and places.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Have higher interest rates due to the large number of delinquent loans.</a:t>
            </a:r>
          </a:p>
          <a:p>
            <a:endParaRPr lang="en-US" dirty="0" smtClean="0"/>
          </a:p>
          <a:p>
            <a:r>
              <a:rPr lang="en-US" dirty="0" smtClean="0"/>
              <a:t>Some offer lower rates with special conditions to attract customers.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Finance Charges and APR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terms </a:t>
            </a:r>
            <a:r>
              <a:rPr lang="en-US" i="1" dirty="0" smtClean="0"/>
              <a:t>finance charge </a:t>
            </a:r>
            <a:r>
              <a:rPr lang="en-US" dirty="0" smtClean="0"/>
              <a:t>and </a:t>
            </a:r>
            <a:r>
              <a:rPr lang="en-US" i="1" dirty="0" smtClean="0"/>
              <a:t>annual percentage rate</a:t>
            </a:r>
            <a:r>
              <a:rPr lang="en-US" dirty="0" smtClean="0"/>
              <a:t> tell the consumer the same thing- the cost of credit.</a:t>
            </a:r>
          </a:p>
          <a:p>
            <a:r>
              <a:rPr lang="en-US" i="1" u="sng" dirty="0" smtClean="0"/>
              <a:t>Finance charge</a:t>
            </a:r>
            <a:r>
              <a:rPr lang="en-US" dirty="0" smtClean="0"/>
              <a:t>: cost of credit expressed monthly in dollars and cents</a:t>
            </a:r>
          </a:p>
          <a:p>
            <a:pPr lvl="1"/>
            <a:r>
              <a:rPr lang="en-US" dirty="0" smtClean="0"/>
              <a:t>Must take into account interest costs plus any other charges connected with credit.</a:t>
            </a:r>
          </a:p>
          <a:p>
            <a:pPr lvl="1"/>
            <a:r>
              <a:rPr lang="en-US" dirty="0" smtClean="0"/>
              <a:t>Can be computed in 4 different ways</a:t>
            </a:r>
          </a:p>
          <a:p>
            <a:pPr lvl="2"/>
            <a:r>
              <a:rPr lang="en-US" dirty="0" smtClean="0"/>
              <a:t>Previous Balance</a:t>
            </a:r>
          </a:p>
          <a:p>
            <a:pPr lvl="2"/>
            <a:r>
              <a:rPr lang="en-US" dirty="0" smtClean="0"/>
              <a:t>Average Daily Balance</a:t>
            </a:r>
          </a:p>
          <a:p>
            <a:pPr lvl="2"/>
            <a:r>
              <a:rPr lang="en-US" dirty="0" smtClean="0"/>
              <a:t>Adjusted Balance</a:t>
            </a:r>
          </a:p>
          <a:p>
            <a:pPr lvl="2"/>
            <a:r>
              <a:rPr lang="en-US" dirty="0" smtClean="0"/>
              <a:t>Past Due Balance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Finance Charges and APR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Annual Percentage Rate (APR)</a:t>
            </a:r>
            <a:r>
              <a:rPr lang="en-US" dirty="0" smtClean="0"/>
              <a:t>: cost of credit expressed as a yearly percentage</a:t>
            </a:r>
          </a:p>
          <a:p>
            <a:endParaRPr lang="en-US" dirty="0" smtClean="0"/>
          </a:p>
          <a:p>
            <a:r>
              <a:rPr lang="en-US" dirty="0" smtClean="0"/>
              <a:t>Knowing the APR allows consumers to compare costs regardless of dollar amounts or length of credit agreement.</a:t>
            </a:r>
          </a:p>
          <a:p>
            <a:pPr lvl="1"/>
            <a:r>
              <a:rPr lang="en-US" dirty="0" smtClean="0"/>
              <a:t>Must take into account interest costs plus any other charges connected with credit.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Debit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Debit Cards are not a loan.</a:t>
            </a:r>
          </a:p>
          <a:p>
            <a:endParaRPr lang="en-US" dirty="0" smtClean="0"/>
          </a:p>
          <a:p>
            <a:r>
              <a:rPr lang="en-US" dirty="0" smtClean="0"/>
              <a:t>Debit cards transfers funds directly from a person’s bank account to the store.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Chapter 4 Section 3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Applying for Credit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Creditworthiness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Fill out an application</a:t>
            </a:r>
          </a:p>
          <a:p>
            <a:endParaRPr lang="en-US" dirty="0" smtClean="0"/>
          </a:p>
          <a:p>
            <a:r>
              <a:rPr lang="en-US" dirty="0" smtClean="0"/>
              <a:t>The agency, store, or bank hires a credit bureau to do a credit check.</a:t>
            </a:r>
          </a:p>
          <a:p>
            <a:pPr lvl="1"/>
            <a:r>
              <a:rPr lang="en-US" i="1" u="sng" dirty="0" smtClean="0"/>
              <a:t>Credit Bureau</a:t>
            </a:r>
            <a:r>
              <a:rPr lang="en-US" dirty="0" smtClean="0"/>
              <a:t>: private business that investigates a person to determine the risk involved in lending money to that person</a:t>
            </a:r>
          </a:p>
          <a:p>
            <a:pPr lvl="1"/>
            <a:r>
              <a:rPr lang="en-US" i="1" u="sng" dirty="0" smtClean="0"/>
              <a:t>Credit Check</a:t>
            </a:r>
            <a:r>
              <a:rPr lang="en-US" dirty="0" smtClean="0"/>
              <a:t>: investigation of a person’s income, current debts, personal life, and past history borrowing and repaying debts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Credit Rating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u="sng" dirty="0" smtClean="0"/>
              <a:t>Credit Rating</a:t>
            </a:r>
            <a:r>
              <a:rPr lang="en-US" dirty="0" smtClean="0"/>
              <a:t>: rating of the risk involved in lending money to a specific person or business</a:t>
            </a:r>
          </a:p>
          <a:p>
            <a:endParaRPr lang="en-US" dirty="0" smtClean="0"/>
          </a:p>
          <a:p>
            <a:r>
              <a:rPr lang="en-US" dirty="0" smtClean="0"/>
              <a:t>Tells how risky it is for a bank to lend someone money.</a:t>
            </a:r>
          </a:p>
          <a:p>
            <a:endParaRPr lang="en-US" dirty="0" smtClean="0"/>
          </a:p>
          <a:p>
            <a:r>
              <a:rPr lang="en-US" dirty="0" smtClean="0"/>
              <a:t>Considers a person’s income, debt, character, and personal wealth.</a:t>
            </a:r>
          </a:p>
          <a:p>
            <a:pPr lvl="1"/>
            <a:r>
              <a:rPr lang="en-US" dirty="0" smtClean="0"/>
              <a:t>Capacity to pay is related to income and debt</a:t>
            </a:r>
          </a:p>
          <a:p>
            <a:pPr lvl="1"/>
            <a:r>
              <a:rPr lang="en-US" dirty="0" smtClean="0"/>
              <a:t>Character refers to a person’s reputation as a reliable and trustworthy person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Credit Rating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Secured Loans</a:t>
            </a:r>
          </a:p>
          <a:p>
            <a:pPr lvl="1"/>
            <a:r>
              <a:rPr lang="en-US" dirty="0" smtClean="0"/>
              <a:t>Backed up with collateral in the event of non-payment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Unsecured Loans</a:t>
            </a:r>
          </a:p>
          <a:p>
            <a:pPr lvl="1"/>
            <a:r>
              <a:rPr lang="en-US" dirty="0" smtClean="0"/>
              <a:t>Need no collateral, but sometimes require a cosigner who becomes responsible for repaying the loan in the event of non-payment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Responsibilities as a Borrower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Pay on time.</a:t>
            </a:r>
          </a:p>
          <a:p>
            <a:endParaRPr lang="en-US" dirty="0" smtClean="0"/>
          </a:p>
          <a:p>
            <a:r>
              <a:rPr lang="en-US" dirty="0" smtClean="0"/>
              <a:t>Repay all of your debts, or suffer the consequences of a bad credit history.</a:t>
            </a:r>
          </a:p>
          <a:p>
            <a:endParaRPr lang="en-US" dirty="0" smtClean="0"/>
          </a:p>
          <a:p>
            <a:r>
              <a:rPr lang="en-US" dirty="0" smtClean="0"/>
              <a:t>Keep all records so as not to go over your credit limit.</a:t>
            </a:r>
          </a:p>
          <a:p>
            <a:endParaRPr lang="en-US" dirty="0" smtClean="0"/>
          </a:p>
          <a:p>
            <a:r>
              <a:rPr lang="en-US" dirty="0" smtClean="0"/>
              <a:t>If debt becomes unmanageable, concentrate on paying high-interest debt first, and try to pay more than the minimum amount required.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Chapter 4 Section 4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Government Regulation of Credit</a:t>
            </a:r>
            <a:endParaRPr lang="en-US" sz="4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Truth in Lending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law that expanded the government’s role in protecting users of consumer credit.</a:t>
            </a:r>
          </a:p>
          <a:p>
            <a:endParaRPr lang="en-US" dirty="0" smtClean="0"/>
          </a:p>
          <a:p>
            <a:r>
              <a:rPr lang="en-US" dirty="0" smtClean="0"/>
              <a:t>Ensures that consumers are fully informed about costs and conditions of borrowing.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Equal Credit Opportunity Act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Creditors cannot discriminate solely on basis of race, religion, national origin, gender, marital status, or age.</a:t>
            </a:r>
          </a:p>
          <a:p>
            <a:endParaRPr lang="en-US" dirty="0" smtClean="0"/>
          </a:p>
          <a:p>
            <a:r>
              <a:rPr lang="en-US" dirty="0" smtClean="0"/>
              <a:t>After 1974, a woman no longer had to have her father or husband sign for her to get a credit card or other loan.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Usury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Usury Law</a:t>
            </a:r>
            <a:r>
              <a:rPr lang="en-US" dirty="0" smtClean="0"/>
              <a:t>: law restricting the amount of interest that can be charged for credit</a:t>
            </a:r>
          </a:p>
          <a:p>
            <a:endParaRPr lang="en-US" dirty="0" smtClean="0"/>
          </a:p>
          <a:p>
            <a:r>
              <a:rPr lang="en-US" dirty="0" smtClean="0"/>
              <a:t>Sets up maximum interest rates.</a:t>
            </a:r>
          </a:p>
          <a:p>
            <a:endParaRPr lang="en-US" dirty="0" smtClean="0"/>
          </a:p>
          <a:p>
            <a:r>
              <a:rPr lang="en-US" dirty="0" smtClean="0"/>
              <a:t>Interest ceilings can lead to a shortage of credit if general interest rates rise, hurting both the lender and the consumer.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Bankruptcy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people who absolutely cannot repay their debts.</a:t>
            </a:r>
          </a:p>
          <a:p>
            <a:endParaRPr lang="en-US" dirty="0" smtClean="0"/>
          </a:p>
          <a:p>
            <a:r>
              <a:rPr lang="en-US" dirty="0" smtClean="0"/>
              <a:t>Debtors give up most of what they own to be distributed among creditors.</a:t>
            </a:r>
          </a:p>
          <a:p>
            <a:endParaRPr lang="en-US" dirty="0" smtClean="0"/>
          </a:p>
          <a:p>
            <a:r>
              <a:rPr lang="en-US" dirty="0" smtClean="0"/>
              <a:t>Creditors are forced to forgive the entire debt.</a:t>
            </a:r>
          </a:p>
          <a:p>
            <a:endParaRPr lang="en-US" dirty="0" smtClean="0"/>
          </a:p>
          <a:p>
            <a:r>
              <a:rPr lang="en-US" dirty="0" smtClean="0"/>
              <a:t>It remains on a person’s credit history for 10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141</TotalTime>
  <Words>1010</Words>
  <Application>Microsoft Office PowerPoint</Application>
  <PresentationFormat>On-screen Show (4:3)</PresentationFormat>
  <Paragraphs>146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Apex</vt:lpstr>
      <vt:lpstr>Chapter 4</vt:lpstr>
      <vt:lpstr>Chapter 4 section 1</vt:lpstr>
      <vt:lpstr>What is Credit?</vt:lpstr>
      <vt:lpstr>What is Credit?</vt:lpstr>
      <vt:lpstr>Installment Debt</vt:lpstr>
      <vt:lpstr>Installment Debt</vt:lpstr>
      <vt:lpstr>Why People Use Credit</vt:lpstr>
      <vt:lpstr>Deciding to Use Credit</vt:lpstr>
      <vt:lpstr>Chapter 4 Section 2</vt:lpstr>
      <vt:lpstr>Types of Financial Institutions</vt:lpstr>
      <vt:lpstr>Types of Financial Institutions</vt:lpstr>
      <vt:lpstr>Charge Accounts</vt:lpstr>
      <vt:lpstr>Charge Accounts</vt:lpstr>
      <vt:lpstr>Credit Cards</vt:lpstr>
      <vt:lpstr>Finance Charges and APR</vt:lpstr>
      <vt:lpstr>Finance Charges and APR</vt:lpstr>
      <vt:lpstr>Debit Cards</vt:lpstr>
      <vt:lpstr>Chapter 4 Section 3</vt:lpstr>
      <vt:lpstr>Creditworthiness</vt:lpstr>
      <vt:lpstr>The Credit Rating</vt:lpstr>
      <vt:lpstr>The Credit Rating</vt:lpstr>
      <vt:lpstr>Responsibilities as a Borrower</vt:lpstr>
      <vt:lpstr>Chapter 4 Section 4</vt:lpstr>
      <vt:lpstr>The Truth in Lending Act</vt:lpstr>
      <vt:lpstr>The Equal Credit Opportunity Act</vt:lpstr>
      <vt:lpstr>State Usury Laws</vt:lpstr>
      <vt:lpstr>Personal Bankruptcy</vt:lpstr>
    </vt:vector>
  </TitlesOfParts>
  <Company>ASD1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nimmers</dc:creator>
  <cp:lastModifiedBy>nimmers</cp:lastModifiedBy>
  <cp:revision>14</cp:revision>
  <dcterms:created xsi:type="dcterms:W3CDTF">2014-09-05T16:53:52Z</dcterms:created>
  <dcterms:modified xsi:type="dcterms:W3CDTF">2015-01-12T13:35:10Z</dcterms:modified>
</cp:coreProperties>
</file>