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3" r:id="rId2"/>
    <p:sldId id="259" r:id="rId3"/>
    <p:sldId id="260" r:id="rId4"/>
    <p:sldId id="261" r:id="rId5"/>
    <p:sldId id="262" r:id="rId6"/>
    <p:sldId id="263" r:id="rId7"/>
    <p:sldId id="256" r:id="rId8"/>
    <p:sldId id="257" r:id="rId9"/>
    <p:sldId id="258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5" d="100"/>
          <a:sy n="55" d="100"/>
        </p:scale>
        <p:origin x="-36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2BCE545-9600-40F4-96E8-660748942510}" type="doc">
      <dgm:prSet loTypeId="urn:microsoft.com/office/officeart/2005/8/layout/vList5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D3222C95-EE4A-4BDA-9685-ABB7E338C680}">
      <dgm:prSet phldrT="[Text]"/>
      <dgm:spPr/>
      <dgm:t>
        <a:bodyPr/>
        <a:lstStyle/>
        <a:p>
          <a:r>
            <a:rPr lang="en-US" dirty="0" smtClean="0"/>
            <a:t>Definition</a:t>
          </a:r>
          <a:endParaRPr lang="en-US" dirty="0"/>
        </a:p>
      </dgm:t>
    </dgm:pt>
    <dgm:pt modelId="{0BEC5614-B2F3-4021-92DF-E466CB45AACB}" type="parTrans" cxnId="{DEB3B0C6-E894-4A3E-81B2-F2D8BFF70CB1}">
      <dgm:prSet/>
      <dgm:spPr/>
      <dgm:t>
        <a:bodyPr/>
        <a:lstStyle/>
        <a:p>
          <a:endParaRPr lang="en-US"/>
        </a:p>
      </dgm:t>
    </dgm:pt>
    <dgm:pt modelId="{F11B57F0-D2EA-4295-9596-E8F1E707E06A}" type="sibTrans" cxnId="{DEB3B0C6-E894-4A3E-81B2-F2D8BFF70CB1}">
      <dgm:prSet/>
      <dgm:spPr/>
      <dgm:t>
        <a:bodyPr/>
        <a:lstStyle/>
        <a:p>
          <a:endParaRPr lang="en-US"/>
        </a:p>
      </dgm:t>
    </dgm:pt>
    <dgm:pt modelId="{59B74E30-49CE-4194-A1F9-96E82BED5774}">
      <dgm:prSet phldrT="[Text]"/>
      <dgm:spPr/>
      <dgm:t>
        <a:bodyPr/>
        <a:lstStyle/>
        <a:p>
          <a:r>
            <a:rPr lang="en-US" dirty="0" smtClean="0"/>
            <a:t>Accounts at a bank, savings assoc., or credit union</a:t>
          </a:r>
          <a:endParaRPr lang="en-US" dirty="0"/>
        </a:p>
      </dgm:t>
    </dgm:pt>
    <dgm:pt modelId="{38788977-4FBC-4F0B-BAAF-38A9529866A7}" type="parTrans" cxnId="{A74722A3-62E4-435D-B3A4-E18025075CEC}">
      <dgm:prSet/>
      <dgm:spPr/>
      <dgm:t>
        <a:bodyPr/>
        <a:lstStyle/>
        <a:p>
          <a:endParaRPr lang="en-US"/>
        </a:p>
      </dgm:t>
    </dgm:pt>
    <dgm:pt modelId="{10EBD8D4-0722-4FED-974E-2E9E93053495}" type="sibTrans" cxnId="{A74722A3-62E4-435D-B3A4-E18025075CEC}">
      <dgm:prSet/>
      <dgm:spPr/>
      <dgm:t>
        <a:bodyPr/>
        <a:lstStyle/>
        <a:p>
          <a:endParaRPr lang="en-US"/>
        </a:p>
      </dgm:t>
    </dgm:pt>
    <dgm:pt modelId="{B26D715E-B413-49F6-B83E-BE94D1CDC2A0}">
      <dgm:prSet phldrT="[Text]"/>
      <dgm:spPr/>
      <dgm:t>
        <a:bodyPr/>
        <a:lstStyle/>
        <a:p>
          <a:r>
            <a:rPr lang="en-US" dirty="0" smtClean="0"/>
            <a:t>Return	</a:t>
          </a:r>
          <a:endParaRPr lang="en-US" dirty="0"/>
        </a:p>
      </dgm:t>
    </dgm:pt>
    <dgm:pt modelId="{FE084EC1-6916-47B6-85A0-E0D51BA4B876}" type="parTrans" cxnId="{DB4506FC-6BCE-499F-8BC3-5A980996D3D9}">
      <dgm:prSet/>
      <dgm:spPr/>
      <dgm:t>
        <a:bodyPr/>
        <a:lstStyle/>
        <a:p>
          <a:endParaRPr lang="en-US"/>
        </a:p>
      </dgm:t>
    </dgm:pt>
    <dgm:pt modelId="{63C4C950-8305-4812-B671-DBC47EF5C3F8}" type="sibTrans" cxnId="{DB4506FC-6BCE-499F-8BC3-5A980996D3D9}">
      <dgm:prSet/>
      <dgm:spPr/>
      <dgm:t>
        <a:bodyPr/>
        <a:lstStyle/>
        <a:p>
          <a:endParaRPr lang="en-US"/>
        </a:p>
      </dgm:t>
    </dgm:pt>
    <dgm:pt modelId="{0A459F7B-2F13-44FC-964B-D8DB6BF816AF}">
      <dgm:prSet phldrT="[Text]"/>
      <dgm:spPr/>
      <dgm:t>
        <a:bodyPr/>
        <a:lstStyle/>
        <a:p>
          <a:r>
            <a:rPr lang="en-US" dirty="0" smtClean="0"/>
            <a:t>Interest rate is relatively low</a:t>
          </a:r>
          <a:endParaRPr lang="en-US" dirty="0"/>
        </a:p>
      </dgm:t>
    </dgm:pt>
    <dgm:pt modelId="{22A7508F-66FB-431C-83C4-358D2F38D4AC}" type="parTrans" cxnId="{30B1AD5E-D0D7-4A6B-AE11-028145747688}">
      <dgm:prSet/>
      <dgm:spPr/>
      <dgm:t>
        <a:bodyPr/>
        <a:lstStyle/>
        <a:p>
          <a:endParaRPr lang="en-US"/>
        </a:p>
      </dgm:t>
    </dgm:pt>
    <dgm:pt modelId="{80B5D78F-314A-4F7F-B90B-EE8A4EAC7FDE}" type="sibTrans" cxnId="{30B1AD5E-D0D7-4A6B-AE11-028145747688}">
      <dgm:prSet/>
      <dgm:spPr/>
      <dgm:t>
        <a:bodyPr/>
        <a:lstStyle/>
        <a:p>
          <a:endParaRPr lang="en-US"/>
        </a:p>
      </dgm:t>
    </dgm:pt>
    <dgm:pt modelId="{23EED36C-BFCA-4113-9C6B-CCCF0CA06EBE}">
      <dgm:prSet phldrT="[Text]"/>
      <dgm:spPr/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Time Frame</a:t>
          </a:r>
          <a:endParaRPr lang="en-US" dirty="0">
            <a:solidFill>
              <a:schemeClr val="tx1"/>
            </a:solidFill>
          </a:endParaRPr>
        </a:p>
      </dgm:t>
    </dgm:pt>
    <dgm:pt modelId="{132B1B33-694F-42BC-BA93-838EE0BB6BC0}" type="parTrans" cxnId="{7BE2E243-73A9-4468-B302-0ECB9BDE41EB}">
      <dgm:prSet/>
      <dgm:spPr/>
      <dgm:t>
        <a:bodyPr/>
        <a:lstStyle/>
        <a:p>
          <a:endParaRPr lang="en-US"/>
        </a:p>
      </dgm:t>
    </dgm:pt>
    <dgm:pt modelId="{F73339A8-1F95-43B3-914E-3D2FFCE85BEC}" type="sibTrans" cxnId="{7BE2E243-73A9-4468-B302-0ECB9BDE41EB}">
      <dgm:prSet/>
      <dgm:spPr/>
      <dgm:t>
        <a:bodyPr/>
        <a:lstStyle/>
        <a:p>
          <a:endParaRPr lang="en-US"/>
        </a:p>
      </dgm:t>
    </dgm:pt>
    <dgm:pt modelId="{5BD4C012-75DC-4B54-A648-EC239EFD4CE0}">
      <dgm:prSet phldrT="[Text]"/>
      <dgm:spPr/>
      <dgm:t>
        <a:bodyPr/>
        <a:lstStyle/>
        <a:p>
          <a:r>
            <a:rPr lang="en-US" dirty="0" smtClean="0"/>
            <a:t>Can withdraw from at any time</a:t>
          </a:r>
          <a:endParaRPr lang="en-US" dirty="0"/>
        </a:p>
      </dgm:t>
    </dgm:pt>
    <dgm:pt modelId="{DBEAF4EE-A844-4D7E-891D-E6B83C68E841}" type="parTrans" cxnId="{AA6D9564-1140-412C-B8BB-87D8B3557A16}">
      <dgm:prSet/>
      <dgm:spPr/>
      <dgm:t>
        <a:bodyPr/>
        <a:lstStyle/>
        <a:p>
          <a:endParaRPr lang="en-US"/>
        </a:p>
      </dgm:t>
    </dgm:pt>
    <dgm:pt modelId="{FE3F684A-2993-4BA3-AE05-D67954731240}" type="sibTrans" cxnId="{AA6D9564-1140-412C-B8BB-87D8B3557A16}">
      <dgm:prSet/>
      <dgm:spPr/>
      <dgm:t>
        <a:bodyPr/>
        <a:lstStyle/>
        <a:p>
          <a:endParaRPr lang="en-US"/>
        </a:p>
      </dgm:t>
    </dgm:pt>
    <dgm:pt modelId="{D8A2917E-F6E9-4B5C-B655-C86D20EEED70}">
      <dgm:prSet phldrT="[Text]"/>
      <dgm:spPr/>
      <dgm:t>
        <a:bodyPr/>
        <a:lstStyle/>
        <a:p>
          <a:r>
            <a:rPr lang="en-US" dirty="0" smtClean="0"/>
            <a:t>Bank Savings Accounts</a:t>
          </a:r>
          <a:endParaRPr lang="en-US" dirty="0"/>
        </a:p>
      </dgm:t>
    </dgm:pt>
    <dgm:pt modelId="{50539AFA-B75C-4373-912F-74224724A385}" type="parTrans" cxnId="{1A2ACCDE-DC20-4CDA-8D84-5CC4FE0A73AB}">
      <dgm:prSet/>
      <dgm:spPr/>
      <dgm:t>
        <a:bodyPr/>
        <a:lstStyle/>
        <a:p>
          <a:endParaRPr lang="en-US"/>
        </a:p>
      </dgm:t>
    </dgm:pt>
    <dgm:pt modelId="{5FDE0FEF-864C-4BF6-AEA7-7A205C58B270}" type="sibTrans" cxnId="{1A2ACCDE-DC20-4CDA-8D84-5CC4FE0A73AB}">
      <dgm:prSet/>
      <dgm:spPr/>
      <dgm:t>
        <a:bodyPr/>
        <a:lstStyle/>
        <a:p>
          <a:endParaRPr lang="en-US"/>
        </a:p>
      </dgm:t>
    </dgm:pt>
    <dgm:pt modelId="{54984399-4A70-48A2-A827-B51486665A08}" type="pres">
      <dgm:prSet presAssocID="{E2BCE545-9600-40F4-96E8-66074894251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0F2AD9E-837A-4EF9-922F-D48DC106C601}" type="pres">
      <dgm:prSet presAssocID="{D8A2917E-F6E9-4B5C-B655-C86D20EEED70}" presName="linNode" presStyleCnt="0"/>
      <dgm:spPr/>
    </dgm:pt>
    <dgm:pt modelId="{EF6B43CA-2022-419D-8D48-DB6FF901DF9A}" type="pres">
      <dgm:prSet presAssocID="{D8A2917E-F6E9-4B5C-B655-C86D20EEED70}" presName="parentText" presStyleLbl="node1" presStyleIdx="0" presStyleCnt="4" custScaleX="277778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AA86D3D-96FB-4C85-949B-CED55EAD510E}" type="pres">
      <dgm:prSet presAssocID="{5FDE0FEF-864C-4BF6-AEA7-7A205C58B270}" presName="sp" presStyleCnt="0"/>
      <dgm:spPr/>
    </dgm:pt>
    <dgm:pt modelId="{BB44F4EC-9C0C-43BD-BA07-E15FFDC787C6}" type="pres">
      <dgm:prSet presAssocID="{D3222C95-EE4A-4BDA-9685-ABB7E338C680}" presName="linNode" presStyleCnt="0"/>
      <dgm:spPr/>
    </dgm:pt>
    <dgm:pt modelId="{CF6ED51B-1C32-4127-A837-BEE0191C0D83}" type="pres">
      <dgm:prSet presAssocID="{D3222C95-EE4A-4BDA-9685-ABB7E338C680}" presName="parentText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E42CAF7-5A65-47D6-9396-820044733C9A}" type="pres">
      <dgm:prSet presAssocID="{D3222C95-EE4A-4BDA-9685-ABB7E338C680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A07F653-00AD-4E21-BD2D-A2E130520586}" type="pres">
      <dgm:prSet presAssocID="{F11B57F0-D2EA-4295-9596-E8F1E707E06A}" presName="sp" presStyleCnt="0"/>
      <dgm:spPr/>
    </dgm:pt>
    <dgm:pt modelId="{5E0F240D-0185-4C7C-A6CF-43626EDC0C35}" type="pres">
      <dgm:prSet presAssocID="{B26D715E-B413-49F6-B83E-BE94D1CDC2A0}" presName="linNode" presStyleCnt="0"/>
      <dgm:spPr/>
    </dgm:pt>
    <dgm:pt modelId="{F9F5D239-87B1-401C-A78B-7D575FAAB7AE}" type="pres">
      <dgm:prSet presAssocID="{B26D715E-B413-49F6-B83E-BE94D1CDC2A0}" presName="parentText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ABE862A-5621-4771-B1C2-993570621722}" type="pres">
      <dgm:prSet presAssocID="{B26D715E-B413-49F6-B83E-BE94D1CDC2A0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B78213C-8FA0-4B2A-93A6-2625557884E1}" type="pres">
      <dgm:prSet presAssocID="{63C4C950-8305-4812-B671-DBC47EF5C3F8}" presName="sp" presStyleCnt="0"/>
      <dgm:spPr/>
    </dgm:pt>
    <dgm:pt modelId="{1281A187-8479-44A9-8ACB-DB44C7DFD655}" type="pres">
      <dgm:prSet presAssocID="{23EED36C-BFCA-4113-9C6B-CCCF0CA06EBE}" presName="linNode" presStyleCnt="0"/>
      <dgm:spPr/>
    </dgm:pt>
    <dgm:pt modelId="{17B8AC5A-BA5B-4FF7-919D-FB24A5558CFF}" type="pres">
      <dgm:prSet presAssocID="{23EED36C-BFCA-4113-9C6B-CCCF0CA06EBE}" presName="parentText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F3B275C-4772-4008-8E20-2A6B1F4ABD99}" type="pres">
      <dgm:prSet presAssocID="{23EED36C-BFCA-4113-9C6B-CCCF0CA06EBE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A6D9564-1140-412C-B8BB-87D8B3557A16}" srcId="{23EED36C-BFCA-4113-9C6B-CCCF0CA06EBE}" destId="{5BD4C012-75DC-4B54-A648-EC239EFD4CE0}" srcOrd="0" destOrd="0" parTransId="{DBEAF4EE-A844-4D7E-891D-E6B83C68E841}" sibTransId="{FE3F684A-2993-4BA3-AE05-D67954731240}"/>
    <dgm:cxn modelId="{FA4DCB01-361F-48FF-A197-1E8E40DD6105}" type="presOf" srcId="{59B74E30-49CE-4194-A1F9-96E82BED5774}" destId="{7E42CAF7-5A65-47D6-9396-820044733C9A}" srcOrd="0" destOrd="0" presId="urn:microsoft.com/office/officeart/2005/8/layout/vList5"/>
    <dgm:cxn modelId="{42FE5492-85D5-4332-8DC7-87BC905D7D66}" type="presOf" srcId="{B26D715E-B413-49F6-B83E-BE94D1CDC2A0}" destId="{F9F5D239-87B1-401C-A78B-7D575FAAB7AE}" srcOrd="0" destOrd="0" presId="urn:microsoft.com/office/officeart/2005/8/layout/vList5"/>
    <dgm:cxn modelId="{1A2ACCDE-DC20-4CDA-8D84-5CC4FE0A73AB}" srcId="{E2BCE545-9600-40F4-96E8-660748942510}" destId="{D8A2917E-F6E9-4B5C-B655-C86D20EEED70}" srcOrd="0" destOrd="0" parTransId="{50539AFA-B75C-4373-912F-74224724A385}" sibTransId="{5FDE0FEF-864C-4BF6-AEA7-7A205C58B270}"/>
    <dgm:cxn modelId="{7BE2E243-73A9-4468-B302-0ECB9BDE41EB}" srcId="{E2BCE545-9600-40F4-96E8-660748942510}" destId="{23EED36C-BFCA-4113-9C6B-CCCF0CA06EBE}" srcOrd="3" destOrd="0" parTransId="{132B1B33-694F-42BC-BA93-838EE0BB6BC0}" sibTransId="{F73339A8-1F95-43B3-914E-3D2FFCE85BEC}"/>
    <dgm:cxn modelId="{DEB3B0C6-E894-4A3E-81B2-F2D8BFF70CB1}" srcId="{E2BCE545-9600-40F4-96E8-660748942510}" destId="{D3222C95-EE4A-4BDA-9685-ABB7E338C680}" srcOrd="1" destOrd="0" parTransId="{0BEC5614-B2F3-4021-92DF-E466CB45AACB}" sibTransId="{F11B57F0-D2EA-4295-9596-E8F1E707E06A}"/>
    <dgm:cxn modelId="{2CFE85B4-DC6B-43AC-A230-CD5B3CC6BD1A}" type="presOf" srcId="{D3222C95-EE4A-4BDA-9685-ABB7E338C680}" destId="{CF6ED51B-1C32-4127-A837-BEE0191C0D83}" srcOrd="0" destOrd="0" presId="urn:microsoft.com/office/officeart/2005/8/layout/vList5"/>
    <dgm:cxn modelId="{30B1AD5E-D0D7-4A6B-AE11-028145747688}" srcId="{B26D715E-B413-49F6-B83E-BE94D1CDC2A0}" destId="{0A459F7B-2F13-44FC-964B-D8DB6BF816AF}" srcOrd="0" destOrd="0" parTransId="{22A7508F-66FB-431C-83C4-358D2F38D4AC}" sibTransId="{80B5D78F-314A-4F7F-B90B-EE8A4EAC7FDE}"/>
    <dgm:cxn modelId="{A74722A3-62E4-435D-B3A4-E18025075CEC}" srcId="{D3222C95-EE4A-4BDA-9685-ABB7E338C680}" destId="{59B74E30-49CE-4194-A1F9-96E82BED5774}" srcOrd="0" destOrd="0" parTransId="{38788977-4FBC-4F0B-BAAF-38A9529866A7}" sibTransId="{10EBD8D4-0722-4FED-974E-2E9E93053495}"/>
    <dgm:cxn modelId="{EE010617-D697-419E-94A1-077F1B9C0576}" type="presOf" srcId="{0A459F7B-2F13-44FC-964B-D8DB6BF816AF}" destId="{1ABE862A-5621-4771-B1C2-993570621722}" srcOrd="0" destOrd="0" presId="urn:microsoft.com/office/officeart/2005/8/layout/vList5"/>
    <dgm:cxn modelId="{48E00C71-9CF6-4F89-AE7B-3D55BE997EFB}" type="presOf" srcId="{E2BCE545-9600-40F4-96E8-660748942510}" destId="{54984399-4A70-48A2-A827-B51486665A08}" srcOrd="0" destOrd="0" presId="urn:microsoft.com/office/officeart/2005/8/layout/vList5"/>
    <dgm:cxn modelId="{8AB879E6-7BAF-48C4-BB91-1593829EB8A0}" type="presOf" srcId="{23EED36C-BFCA-4113-9C6B-CCCF0CA06EBE}" destId="{17B8AC5A-BA5B-4FF7-919D-FB24A5558CFF}" srcOrd="0" destOrd="0" presId="urn:microsoft.com/office/officeart/2005/8/layout/vList5"/>
    <dgm:cxn modelId="{DB4506FC-6BCE-499F-8BC3-5A980996D3D9}" srcId="{E2BCE545-9600-40F4-96E8-660748942510}" destId="{B26D715E-B413-49F6-B83E-BE94D1CDC2A0}" srcOrd="2" destOrd="0" parTransId="{FE084EC1-6916-47B6-85A0-E0D51BA4B876}" sibTransId="{63C4C950-8305-4812-B671-DBC47EF5C3F8}"/>
    <dgm:cxn modelId="{C37A4E5D-C680-4C29-87FF-D512DBB2940B}" type="presOf" srcId="{5BD4C012-75DC-4B54-A648-EC239EFD4CE0}" destId="{3F3B275C-4772-4008-8E20-2A6B1F4ABD99}" srcOrd="0" destOrd="0" presId="urn:microsoft.com/office/officeart/2005/8/layout/vList5"/>
    <dgm:cxn modelId="{1D488324-C8A6-441F-9628-048685B3D8E3}" type="presOf" srcId="{D8A2917E-F6E9-4B5C-B655-C86D20EEED70}" destId="{EF6B43CA-2022-419D-8D48-DB6FF901DF9A}" srcOrd="0" destOrd="0" presId="urn:microsoft.com/office/officeart/2005/8/layout/vList5"/>
    <dgm:cxn modelId="{947D8515-4B48-4A70-A34A-DDA0E4E15ACE}" type="presParOf" srcId="{54984399-4A70-48A2-A827-B51486665A08}" destId="{30F2AD9E-837A-4EF9-922F-D48DC106C601}" srcOrd="0" destOrd="0" presId="urn:microsoft.com/office/officeart/2005/8/layout/vList5"/>
    <dgm:cxn modelId="{DCC4EF7C-A51E-4DC6-AC36-802630E7AE41}" type="presParOf" srcId="{30F2AD9E-837A-4EF9-922F-D48DC106C601}" destId="{EF6B43CA-2022-419D-8D48-DB6FF901DF9A}" srcOrd="0" destOrd="0" presId="urn:microsoft.com/office/officeart/2005/8/layout/vList5"/>
    <dgm:cxn modelId="{8EA02AA6-2198-4BFD-9B85-C7D17033BD40}" type="presParOf" srcId="{54984399-4A70-48A2-A827-B51486665A08}" destId="{FAA86D3D-96FB-4C85-949B-CED55EAD510E}" srcOrd="1" destOrd="0" presId="urn:microsoft.com/office/officeart/2005/8/layout/vList5"/>
    <dgm:cxn modelId="{B0935B5D-441D-42C5-A8B9-8125D7A6BDCA}" type="presParOf" srcId="{54984399-4A70-48A2-A827-B51486665A08}" destId="{BB44F4EC-9C0C-43BD-BA07-E15FFDC787C6}" srcOrd="2" destOrd="0" presId="urn:microsoft.com/office/officeart/2005/8/layout/vList5"/>
    <dgm:cxn modelId="{1F06B8DD-9E75-49C0-B516-D99E076A95BC}" type="presParOf" srcId="{BB44F4EC-9C0C-43BD-BA07-E15FFDC787C6}" destId="{CF6ED51B-1C32-4127-A837-BEE0191C0D83}" srcOrd="0" destOrd="0" presId="urn:microsoft.com/office/officeart/2005/8/layout/vList5"/>
    <dgm:cxn modelId="{B0010F83-B664-47E5-B268-B8EEEB2D583A}" type="presParOf" srcId="{BB44F4EC-9C0C-43BD-BA07-E15FFDC787C6}" destId="{7E42CAF7-5A65-47D6-9396-820044733C9A}" srcOrd="1" destOrd="0" presId="urn:microsoft.com/office/officeart/2005/8/layout/vList5"/>
    <dgm:cxn modelId="{CEB73F2E-C080-44E4-9F99-CC33FD3494DA}" type="presParOf" srcId="{54984399-4A70-48A2-A827-B51486665A08}" destId="{6A07F653-00AD-4E21-BD2D-A2E130520586}" srcOrd="3" destOrd="0" presId="urn:microsoft.com/office/officeart/2005/8/layout/vList5"/>
    <dgm:cxn modelId="{D6EC337E-62B9-4B8B-8356-05F0C6D1649B}" type="presParOf" srcId="{54984399-4A70-48A2-A827-B51486665A08}" destId="{5E0F240D-0185-4C7C-A6CF-43626EDC0C35}" srcOrd="4" destOrd="0" presId="urn:microsoft.com/office/officeart/2005/8/layout/vList5"/>
    <dgm:cxn modelId="{851AB3F7-D523-494C-9A13-1558233AAE1B}" type="presParOf" srcId="{5E0F240D-0185-4C7C-A6CF-43626EDC0C35}" destId="{F9F5D239-87B1-401C-A78B-7D575FAAB7AE}" srcOrd="0" destOrd="0" presId="urn:microsoft.com/office/officeart/2005/8/layout/vList5"/>
    <dgm:cxn modelId="{2425083A-AA62-4918-9F31-8DCBAF70D907}" type="presParOf" srcId="{5E0F240D-0185-4C7C-A6CF-43626EDC0C35}" destId="{1ABE862A-5621-4771-B1C2-993570621722}" srcOrd="1" destOrd="0" presId="urn:microsoft.com/office/officeart/2005/8/layout/vList5"/>
    <dgm:cxn modelId="{411199E7-4F2A-4BC6-B484-D4CFA148CC78}" type="presParOf" srcId="{54984399-4A70-48A2-A827-B51486665A08}" destId="{CB78213C-8FA0-4B2A-93A6-2625557884E1}" srcOrd="5" destOrd="0" presId="urn:microsoft.com/office/officeart/2005/8/layout/vList5"/>
    <dgm:cxn modelId="{D6432356-16BF-4A32-AEC6-531C1EAC812F}" type="presParOf" srcId="{54984399-4A70-48A2-A827-B51486665A08}" destId="{1281A187-8479-44A9-8ACB-DB44C7DFD655}" srcOrd="6" destOrd="0" presId="urn:microsoft.com/office/officeart/2005/8/layout/vList5"/>
    <dgm:cxn modelId="{A83C475A-5C9F-4A4B-9A10-028E74763A1A}" type="presParOf" srcId="{1281A187-8479-44A9-8ACB-DB44C7DFD655}" destId="{17B8AC5A-BA5B-4FF7-919D-FB24A5558CFF}" srcOrd="0" destOrd="0" presId="urn:microsoft.com/office/officeart/2005/8/layout/vList5"/>
    <dgm:cxn modelId="{2FD8598C-F36F-4CDE-A6C5-FCB7B0AF16D0}" type="presParOf" srcId="{1281A187-8479-44A9-8ACB-DB44C7DFD655}" destId="{3F3B275C-4772-4008-8E20-2A6B1F4ABD99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2BCE545-9600-40F4-96E8-660748942510}" type="doc">
      <dgm:prSet loTypeId="urn:microsoft.com/office/officeart/2005/8/layout/vList5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D3222C95-EE4A-4BDA-9685-ABB7E338C680}">
      <dgm:prSet phldrT="[Text]"/>
      <dgm:spPr/>
      <dgm:t>
        <a:bodyPr/>
        <a:lstStyle/>
        <a:p>
          <a:r>
            <a:rPr lang="en-US" dirty="0" smtClean="0"/>
            <a:t>Definition</a:t>
          </a:r>
          <a:endParaRPr lang="en-US" dirty="0"/>
        </a:p>
      </dgm:t>
    </dgm:pt>
    <dgm:pt modelId="{0BEC5614-B2F3-4021-92DF-E466CB45AACB}" type="parTrans" cxnId="{DEB3B0C6-E894-4A3E-81B2-F2D8BFF70CB1}">
      <dgm:prSet/>
      <dgm:spPr/>
      <dgm:t>
        <a:bodyPr/>
        <a:lstStyle/>
        <a:p>
          <a:endParaRPr lang="en-US"/>
        </a:p>
      </dgm:t>
    </dgm:pt>
    <dgm:pt modelId="{F11B57F0-D2EA-4295-9596-E8F1E707E06A}" type="sibTrans" cxnId="{DEB3B0C6-E894-4A3E-81B2-F2D8BFF70CB1}">
      <dgm:prSet/>
      <dgm:spPr/>
      <dgm:t>
        <a:bodyPr/>
        <a:lstStyle/>
        <a:p>
          <a:endParaRPr lang="en-US"/>
        </a:p>
      </dgm:t>
    </dgm:pt>
    <dgm:pt modelId="{59B74E30-49CE-4194-A1F9-96E82BED5774}">
      <dgm:prSet phldrT="[Text]"/>
      <dgm:spPr/>
      <dgm:t>
        <a:bodyPr/>
        <a:lstStyle/>
        <a:p>
          <a:r>
            <a:rPr lang="en-US" dirty="0" smtClean="0"/>
            <a:t>Bank notes for a set period of time at fixed interest rate</a:t>
          </a:r>
          <a:endParaRPr lang="en-US" dirty="0"/>
        </a:p>
      </dgm:t>
    </dgm:pt>
    <dgm:pt modelId="{38788977-4FBC-4F0B-BAAF-38A9529866A7}" type="parTrans" cxnId="{A74722A3-62E4-435D-B3A4-E18025075CEC}">
      <dgm:prSet/>
      <dgm:spPr/>
      <dgm:t>
        <a:bodyPr/>
        <a:lstStyle/>
        <a:p>
          <a:endParaRPr lang="en-US"/>
        </a:p>
      </dgm:t>
    </dgm:pt>
    <dgm:pt modelId="{10EBD8D4-0722-4FED-974E-2E9E93053495}" type="sibTrans" cxnId="{A74722A3-62E4-435D-B3A4-E18025075CEC}">
      <dgm:prSet/>
      <dgm:spPr/>
      <dgm:t>
        <a:bodyPr/>
        <a:lstStyle/>
        <a:p>
          <a:endParaRPr lang="en-US"/>
        </a:p>
      </dgm:t>
    </dgm:pt>
    <dgm:pt modelId="{B26D715E-B413-49F6-B83E-BE94D1CDC2A0}">
      <dgm:prSet phldrT="[Text]"/>
      <dgm:spPr/>
      <dgm:t>
        <a:bodyPr/>
        <a:lstStyle/>
        <a:p>
          <a:r>
            <a:rPr lang="en-US" dirty="0" smtClean="0"/>
            <a:t>Return	</a:t>
          </a:r>
          <a:endParaRPr lang="en-US" dirty="0"/>
        </a:p>
      </dgm:t>
    </dgm:pt>
    <dgm:pt modelId="{FE084EC1-6916-47B6-85A0-E0D51BA4B876}" type="parTrans" cxnId="{DB4506FC-6BCE-499F-8BC3-5A980996D3D9}">
      <dgm:prSet/>
      <dgm:spPr/>
      <dgm:t>
        <a:bodyPr/>
        <a:lstStyle/>
        <a:p>
          <a:endParaRPr lang="en-US"/>
        </a:p>
      </dgm:t>
    </dgm:pt>
    <dgm:pt modelId="{63C4C950-8305-4812-B671-DBC47EF5C3F8}" type="sibTrans" cxnId="{DB4506FC-6BCE-499F-8BC3-5A980996D3D9}">
      <dgm:prSet/>
      <dgm:spPr/>
      <dgm:t>
        <a:bodyPr/>
        <a:lstStyle/>
        <a:p>
          <a:endParaRPr lang="en-US"/>
        </a:p>
      </dgm:t>
    </dgm:pt>
    <dgm:pt modelId="{0A459F7B-2F13-44FC-964B-D8DB6BF816AF}">
      <dgm:prSet phldrT="[Text]"/>
      <dgm:spPr/>
      <dgm:t>
        <a:bodyPr/>
        <a:lstStyle/>
        <a:p>
          <a:r>
            <a:rPr lang="en-US" dirty="0" smtClean="0"/>
            <a:t>Interest rates are higher than bank savings accounts</a:t>
          </a:r>
          <a:endParaRPr lang="en-US" dirty="0"/>
        </a:p>
      </dgm:t>
    </dgm:pt>
    <dgm:pt modelId="{22A7508F-66FB-431C-83C4-358D2F38D4AC}" type="parTrans" cxnId="{30B1AD5E-D0D7-4A6B-AE11-028145747688}">
      <dgm:prSet/>
      <dgm:spPr/>
      <dgm:t>
        <a:bodyPr/>
        <a:lstStyle/>
        <a:p>
          <a:endParaRPr lang="en-US"/>
        </a:p>
      </dgm:t>
    </dgm:pt>
    <dgm:pt modelId="{80B5D78F-314A-4F7F-B90B-EE8A4EAC7FDE}" type="sibTrans" cxnId="{30B1AD5E-D0D7-4A6B-AE11-028145747688}">
      <dgm:prSet/>
      <dgm:spPr/>
      <dgm:t>
        <a:bodyPr/>
        <a:lstStyle/>
        <a:p>
          <a:endParaRPr lang="en-US"/>
        </a:p>
      </dgm:t>
    </dgm:pt>
    <dgm:pt modelId="{23EED36C-BFCA-4113-9C6B-CCCF0CA06EBE}">
      <dgm:prSet phldrT="[Text]"/>
      <dgm:spPr/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Time Frame</a:t>
          </a:r>
          <a:endParaRPr lang="en-US" dirty="0">
            <a:solidFill>
              <a:schemeClr val="tx1"/>
            </a:solidFill>
          </a:endParaRPr>
        </a:p>
      </dgm:t>
    </dgm:pt>
    <dgm:pt modelId="{132B1B33-694F-42BC-BA93-838EE0BB6BC0}" type="parTrans" cxnId="{7BE2E243-73A9-4468-B302-0ECB9BDE41EB}">
      <dgm:prSet/>
      <dgm:spPr/>
      <dgm:t>
        <a:bodyPr/>
        <a:lstStyle/>
        <a:p>
          <a:endParaRPr lang="en-US"/>
        </a:p>
      </dgm:t>
    </dgm:pt>
    <dgm:pt modelId="{F73339A8-1F95-43B3-914E-3D2FFCE85BEC}" type="sibTrans" cxnId="{7BE2E243-73A9-4468-B302-0ECB9BDE41EB}">
      <dgm:prSet/>
      <dgm:spPr/>
      <dgm:t>
        <a:bodyPr/>
        <a:lstStyle/>
        <a:p>
          <a:endParaRPr lang="en-US"/>
        </a:p>
      </dgm:t>
    </dgm:pt>
    <dgm:pt modelId="{5BD4C012-75DC-4B54-A648-EC239EFD4CE0}">
      <dgm:prSet phldrT="[Text]"/>
      <dgm:spPr/>
      <dgm:t>
        <a:bodyPr/>
        <a:lstStyle/>
        <a:p>
          <a:r>
            <a:rPr lang="en-US" dirty="0" smtClean="0"/>
            <a:t>Varies, 6 months to 5 years</a:t>
          </a:r>
          <a:endParaRPr lang="en-US" dirty="0"/>
        </a:p>
      </dgm:t>
    </dgm:pt>
    <dgm:pt modelId="{DBEAF4EE-A844-4D7E-891D-E6B83C68E841}" type="parTrans" cxnId="{AA6D9564-1140-412C-B8BB-87D8B3557A16}">
      <dgm:prSet/>
      <dgm:spPr/>
      <dgm:t>
        <a:bodyPr/>
        <a:lstStyle/>
        <a:p>
          <a:endParaRPr lang="en-US"/>
        </a:p>
      </dgm:t>
    </dgm:pt>
    <dgm:pt modelId="{FE3F684A-2993-4BA3-AE05-D67954731240}" type="sibTrans" cxnId="{AA6D9564-1140-412C-B8BB-87D8B3557A16}">
      <dgm:prSet/>
      <dgm:spPr/>
      <dgm:t>
        <a:bodyPr/>
        <a:lstStyle/>
        <a:p>
          <a:endParaRPr lang="en-US"/>
        </a:p>
      </dgm:t>
    </dgm:pt>
    <dgm:pt modelId="{D8A2917E-F6E9-4B5C-B655-C86D20EEED70}">
      <dgm:prSet phldrT="[Text]"/>
      <dgm:spPr/>
      <dgm:t>
        <a:bodyPr/>
        <a:lstStyle/>
        <a:p>
          <a:r>
            <a:rPr lang="en-US" dirty="0" smtClean="0"/>
            <a:t>Certificates of Deposit</a:t>
          </a:r>
          <a:endParaRPr lang="en-US" dirty="0"/>
        </a:p>
      </dgm:t>
    </dgm:pt>
    <dgm:pt modelId="{50539AFA-B75C-4373-912F-74224724A385}" type="parTrans" cxnId="{1A2ACCDE-DC20-4CDA-8D84-5CC4FE0A73AB}">
      <dgm:prSet/>
      <dgm:spPr/>
      <dgm:t>
        <a:bodyPr/>
        <a:lstStyle/>
        <a:p>
          <a:endParaRPr lang="en-US"/>
        </a:p>
      </dgm:t>
    </dgm:pt>
    <dgm:pt modelId="{5FDE0FEF-864C-4BF6-AEA7-7A205C58B270}" type="sibTrans" cxnId="{1A2ACCDE-DC20-4CDA-8D84-5CC4FE0A73AB}">
      <dgm:prSet/>
      <dgm:spPr/>
      <dgm:t>
        <a:bodyPr/>
        <a:lstStyle/>
        <a:p>
          <a:endParaRPr lang="en-US"/>
        </a:p>
      </dgm:t>
    </dgm:pt>
    <dgm:pt modelId="{54984399-4A70-48A2-A827-B51486665A08}" type="pres">
      <dgm:prSet presAssocID="{E2BCE545-9600-40F4-96E8-66074894251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0F2AD9E-837A-4EF9-922F-D48DC106C601}" type="pres">
      <dgm:prSet presAssocID="{D8A2917E-F6E9-4B5C-B655-C86D20EEED70}" presName="linNode" presStyleCnt="0"/>
      <dgm:spPr/>
    </dgm:pt>
    <dgm:pt modelId="{EF6B43CA-2022-419D-8D48-DB6FF901DF9A}" type="pres">
      <dgm:prSet presAssocID="{D8A2917E-F6E9-4B5C-B655-C86D20EEED70}" presName="parentText" presStyleLbl="node1" presStyleIdx="0" presStyleCnt="4" custScaleX="277778" custLinFactNeighborY="-208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AA86D3D-96FB-4C85-949B-CED55EAD510E}" type="pres">
      <dgm:prSet presAssocID="{5FDE0FEF-864C-4BF6-AEA7-7A205C58B270}" presName="sp" presStyleCnt="0"/>
      <dgm:spPr/>
    </dgm:pt>
    <dgm:pt modelId="{BB44F4EC-9C0C-43BD-BA07-E15FFDC787C6}" type="pres">
      <dgm:prSet presAssocID="{D3222C95-EE4A-4BDA-9685-ABB7E338C680}" presName="linNode" presStyleCnt="0"/>
      <dgm:spPr/>
    </dgm:pt>
    <dgm:pt modelId="{CF6ED51B-1C32-4127-A837-BEE0191C0D83}" type="pres">
      <dgm:prSet presAssocID="{D3222C95-EE4A-4BDA-9685-ABB7E338C680}" presName="parentText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E42CAF7-5A65-47D6-9396-820044733C9A}" type="pres">
      <dgm:prSet presAssocID="{D3222C95-EE4A-4BDA-9685-ABB7E338C680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A07F653-00AD-4E21-BD2D-A2E130520586}" type="pres">
      <dgm:prSet presAssocID="{F11B57F0-D2EA-4295-9596-E8F1E707E06A}" presName="sp" presStyleCnt="0"/>
      <dgm:spPr/>
    </dgm:pt>
    <dgm:pt modelId="{5E0F240D-0185-4C7C-A6CF-43626EDC0C35}" type="pres">
      <dgm:prSet presAssocID="{B26D715E-B413-49F6-B83E-BE94D1CDC2A0}" presName="linNode" presStyleCnt="0"/>
      <dgm:spPr/>
    </dgm:pt>
    <dgm:pt modelId="{F9F5D239-87B1-401C-A78B-7D575FAAB7AE}" type="pres">
      <dgm:prSet presAssocID="{B26D715E-B413-49F6-B83E-BE94D1CDC2A0}" presName="parentText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ABE862A-5621-4771-B1C2-993570621722}" type="pres">
      <dgm:prSet presAssocID="{B26D715E-B413-49F6-B83E-BE94D1CDC2A0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B78213C-8FA0-4B2A-93A6-2625557884E1}" type="pres">
      <dgm:prSet presAssocID="{63C4C950-8305-4812-B671-DBC47EF5C3F8}" presName="sp" presStyleCnt="0"/>
      <dgm:spPr/>
    </dgm:pt>
    <dgm:pt modelId="{1281A187-8479-44A9-8ACB-DB44C7DFD655}" type="pres">
      <dgm:prSet presAssocID="{23EED36C-BFCA-4113-9C6B-CCCF0CA06EBE}" presName="linNode" presStyleCnt="0"/>
      <dgm:spPr/>
    </dgm:pt>
    <dgm:pt modelId="{17B8AC5A-BA5B-4FF7-919D-FB24A5558CFF}" type="pres">
      <dgm:prSet presAssocID="{23EED36C-BFCA-4113-9C6B-CCCF0CA06EBE}" presName="parentText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F3B275C-4772-4008-8E20-2A6B1F4ABD99}" type="pres">
      <dgm:prSet presAssocID="{23EED36C-BFCA-4113-9C6B-CCCF0CA06EBE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077A176-9A2B-4DD0-9586-19985079133C}" type="presOf" srcId="{5BD4C012-75DC-4B54-A648-EC239EFD4CE0}" destId="{3F3B275C-4772-4008-8E20-2A6B1F4ABD99}" srcOrd="0" destOrd="0" presId="urn:microsoft.com/office/officeart/2005/8/layout/vList5"/>
    <dgm:cxn modelId="{0DDA9AEE-50E1-487E-A827-0514136CD437}" type="presOf" srcId="{D8A2917E-F6E9-4B5C-B655-C86D20EEED70}" destId="{EF6B43CA-2022-419D-8D48-DB6FF901DF9A}" srcOrd="0" destOrd="0" presId="urn:microsoft.com/office/officeart/2005/8/layout/vList5"/>
    <dgm:cxn modelId="{44BC290C-1D7B-43FD-9F2E-406FC36BC59E}" type="presOf" srcId="{B26D715E-B413-49F6-B83E-BE94D1CDC2A0}" destId="{F9F5D239-87B1-401C-A78B-7D575FAAB7AE}" srcOrd="0" destOrd="0" presId="urn:microsoft.com/office/officeart/2005/8/layout/vList5"/>
    <dgm:cxn modelId="{CAABE0C6-CE18-484A-907D-55E3BBFA6B4D}" type="presOf" srcId="{0A459F7B-2F13-44FC-964B-D8DB6BF816AF}" destId="{1ABE862A-5621-4771-B1C2-993570621722}" srcOrd="0" destOrd="0" presId="urn:microsoft.com/office/officeart/2005/8/layout/vList5"/>
    <dgm:cxn modelId="{DB4506FC-6BCE-499F-8BC3-5A980996D3D9}" srcId="{E2BCE545-9600-40F4-96E8-660748942510}" destId="{B26D715E-B413-49F6-B83E-BE94D1CDC2A0}" srcOrd="2" destOrd="0" parTransId="{FE084EC1-6916-47B6-85A0-E0D51BA4B876}" sibTransId="{63C4C950-8305-4812-B671-DBC47EF5C3F8}"/>
    <dgm:cxn modelId="{7B43EA24-4C55-4B50-98BB-EBE2F4F134FA}" type="presOf" srcId="{E2BCE545-9600-40F4-96E8-660748942510}" destId="{54984399-4A70-48A2-A827-B51486665A08}" srcOrd="0" destOrd="0" presId="urn:microsoft.com/office/officeart/2005/8/layout/vList5"/>
    <dgm:cxn modelId="{86EC2706-1670-4214-9E7D-44225284B55E}" type="presOf" srcId="{23EED36C-BFCA-4113-9C6B-CCCF0CA06EBE}" destId="{17B8AC5A-BA5B-4FF7-919D-FB24A5558CFF}" srcOrd="0" destOrd="0" presId="urn:microsoft.com/office/officeart/2005/8/layout/vList5"/>
    <dgm:cxn modelId="{A74722A3-62E4-435D-B3A4-E18025075CEC}" srcId="{D3222C95-EE4A-4BDA-9685-ABB7E338C680}" destId="{59B74E30-49CE-4194-A1F9-96E82BED5774}" srcOrd="0" destOrd="0" parTransId="{38788977-4FBC-4F0B-BAAF-38A9529866A7}" sibTransId="{10EBD8D4-0722-4FED-974E-2E9E93053495}"/>
    <dgm:cxn modelId="{10AB2FF2-5A97-4D9C-A828-5BB7A32E8CCF}" type="presOf" srcId="{59B74E30-49CE-4194-A1F9-96E82BED5774}" destId="{7E42CAF7-5A65-47D6-9396-820044733C9A}" srcOrd="0" destOrd="0" presId="urn:microsoft.com/office/officeart/2005/8/layout/vList5"/>
    <dgm:cxn modelId="{1A2ACCDE-DC20-4CDA-8D84-5CC4FE0A73AB}" srcId="{E2BCE545-9600-40F4-96E8-660748942510}" destId="{D8A2917E-F6E9-4B5C-B655-C86D20EEED70}" srcOrd="0" destOrd="0" parTransId="{50539AFA-B75C-4373-912F-74224724A385}" sibTransId="{5FDE0FEF-864C-4BF6-AEA7-7A205C58B270}"/>
    <dgm:cxn modelId="{30B1AD5E-D0D7-4A6B-AE11-028145747688}" srcId="{B26D715E-B413-49F6-B83E-BE94D1CDC2A0}" destId="{0A459F7B-2F13-44FC-964B-D8DB6BF816AF}" srcOrd="0" destOrd="0" parTransId="{22A7508F-66FB-431C-83C4-358D2F38D4AC}" sibTransId="{80B5D78F-314A-4F7F-B90B-EE8A4EAC7FDE}"/>
    <dgm:cxn modelId="{58792913-FAAC-4A4B-B2F2-B0ACD8E20232}" type="presOf" srcId="{D3222C95-EE4A-4BDA-9685-ABB7E338C680}" destId="{CF6ED51B-1C32-4127-A837-BEE0191C0D83}" srcOrd="0" destOrd="0" presId="urn:microsoft.com/office/officeart/2005/8/layout/vList5"/>
    <dgm:cxn modelId="{AA6D9564-1140-412C-B8BB-87D8B3557A16}" srcId="{23EED36C-BFCA-4113-9C6B-CCCF0CA06EBE}" destId="{5BD4C012-75DC-4B54-A648-EC239EFD4CE0}" srcOrd="0" destOrd="0" parTransId="{DBEAF4EE-A844-4D7E-891D-E6B83C68E841}" sibTransId="{FE3F684A-2993-4BA3-AE05-D67954731240}"/>
    <dgm:cxn modelId="{DEB3B0C6-E894-4A3E-81B2-F2D8BFF70CB1}" srcId="{E2BCE545-9600-40F4-96E8-660748942510}" destId="{D3222C95-EE4A-4BDA-9685-ABB7E338C680}" srcOrd="1" destOrd="0" parTransId="{0BEC5614-B2F3-4021-92DF-E466CB45AACB}" sibTransId="{F11B57F0-D2EA-4295-9596-E8F1E707E06A}"/>
    <dgm:cxn modelId="{7BE2E243-73A9-4468-B302-0ECB9BDE41EB}" srcId="{E2BCE545-9600-40F4-96E8-660748942510}" destId="{23EED36C-BFCA-4113-9C6B-CCCF0CA06EBE}" srcOrd="3" destOrd="0" parTransId="{132B1B33-694F-42BC-BA93-838EE0BB6BC0}" sibTransId="{F73339A8-1F95-43B3-914E-3D2FFCE85BEC}"/>
    <dgm:cxn modelId="{423FEDAB-BF4B-41F5-B11A-10D7F160DBA1}" type="presParOf" srcId="{54984399-4A70-48A2-A827-B51486665A08}" destId="{30F2AD9E-837A-4EF9-922F-D48DC106C601}" srcOrd="0" destOrd="0" presId="urn:microsoft.com/office/officeart/2005/8/layout/vList5"/>
    <dgm:cxn modelId="{7AA85B3B-C648-4BB7-8562-20C15C974E44}" type="presParOf" srcId="{30F2AD9E-837A-4EF9-922F-D48DC106C601}" destId="{EF6B43CA-2022-419D-8D48-DB6FF901DF9A}" srcOrd="0" destOrd="0" presId="urn:microsoft.com/office/officeart/2005/8/layout/vList5"/>
    <dgm:cxn modelId="{60180154-76E7-4A4E-84FF-0053128FD416}" type="presParOf" srcId="{54984399-4A70-48A2-A827-B51486665A08}" destId="{FAA86D3D-96FB-4C85-949B-CED55EAD510E}" srcOrd="1" destOrd="0" presId="urn:microsoft.com/office/officeart/2005/8/layout/vList5"/>
    <dgm:cxn modelId="{746B7B68-FBFA-4C97-9B23-3F2B8F4DD0A9}" type="presParOf" srcId="{54984399-4A70-48A2-A827-B51486665A08}" destId="{BB44F4EC-9C0C-43BD-BA07-E15FFDC787C6}" srcOrd="2" destOrd="0" presId="urn:microsoft.com/office/officeart/2005/8/layout/vList5"/>
    <dgm:cxn modelId="{8DFB70A1-158E-4F1B-AEE1-E7928923D0D8}" type="presParOf" srcId="{BB44F4EC-9C0C-43BD-BA07-E15FFDC787C6}" destId="{CF6ED51B-1C32-4127-A837-BEE0191C0D83}" srcOrd="0" destOrd="0" presId="urn:microsoft.com/office/officeart/2005/8/layout/vList5"/>
    <dgm:cxn modelId="{C8327608-011B-4263-8598-4B6FA5344993}" type="presParOf" srcId="{BB44F4EC-9C0C-43BD-BA07-E15FFDC787C6}" destId="{7E42CAF7-5A65-47D6-9396-820044733C9A}" srcOrd="1" destOrd="0" presId="urn:microsoft.com/office/officeart/2005/8/layout/vList5"/>
    <dgm:cxn modelId="{9E02B78A-BB37-426B-81F5-82D5B816014B}" type="presParOf" srcId="{54984399-4A70-48A2-A827-B51486665A08}" destId="{6A07F653-00AD-4E21-BD2D-A2E130520586}" srcOrd="3" destOrd="0" presId="urn:microsoft.com/office/officeart/2005/8/layout/vList5"/>
    <dgm:cxn modelId="{85799A1A-1592-4F2C-BAB1-9936A382F671}" type="presParOf" srcId="{54984399-4A70-48A2-A827-B51486665A08}" destId="{5E0F240D-0185-4C7C-A6CF-43626EDC0C35}" srcOrd="4" destOrd="0" presId="urn:microsoft.com/office/officeart/2005/8/layout/vList5"/>
    <dgm:cxn modelId="{26A30607-6B34-44FE-AC7C-C73717F513AC}" type="presParOf" srcId="{5E0F240D-0185-4C7C-A6CF-43626EDC0C35}" destId="{F9F5D239-87B1-401C-A78B-7D575FAAB7AE}" srcOrd="0" destOrd="0" presId="urn:microsoft.com/office/officeart/2005/8/layout/vList5"/>
    <dgm:cxn modelId="{2B81532F-6024-4499-BF47-AB6D41C3307B}" type="presParOf" srcId="{5E0F240D-0185-4C7C-A6CF-43626EDC0C35}" destId="{1ABE862A-5621-4771-B1C2-993570621722}" srcOrd="1" destOrd="0" presId="urn:microsoft.com/office/officeart/2005/8/layout/vList5"/>
    <dgm:cxn modelId="{45B038FC-C123-4CD1-96ED-CFDEE76B8D03}" type="presParOf" srcId="{54984399-4A70-48A2-A827-B51486665A08}" destId="{CB78213C-8FA0-4B2A-93A6-2625557884E1}" srcOrd="5" destOrd="0" presId="urn:microsoft.com/office/officeart/2005/8/layout/vList5"/>
    <dgm:cxn modelId="{ACF92392-AE3C-49A1-A094-208880F5E4C6}" type="presParOf" srcId="{54984399-4A70-48A2-A827-B51486665A08}" destId="{1281A187-8479-44A9-8ACB-DB44C7DFD655}" srcOrd="6" destOrd="0" presId="urn:microsoft.com/office/officeart/2005/8/layout/vList5"/>
    <dgm:cxn modelId="{4B486724-4456-42AC-BCA2-A123F2F3DDFE}" type="presParOf" srcId="{1281A187-8479-44A9-8ACB-DB44C7DFD655}" destId="{17B8AC5A-BA5B-4FF7-919D-FB24A5558CFF}" srcOrd="0" destOrd="0" presId="urn:microsoft.com/office/officeart/2005/8/layout/vList5"/>
    <dgm:cxn modelId="{6C6AEFB8-53E4-485A-9AB2-9784169D38D2}" type="presParOf" srcId="{1281A187-8479-44A9-8ACB-DB44C7DFD655}" destId="{3F3B275C-4772-4008-8E20-2A6B1F4ABD99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2BCE545-9600-40F4-96E8-660748942510}" type="doc">
      <dgm:prSet loTypeId="urn:microsoft.com/office/officeart/2005/8/layout/vList5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D3222C95-EE4A-4BDA-9685-ABB7E338C680}">
      <dgm:prSet phldrT="[Text]"/>
      <dgm:spPr/>
      <dgm:t>
        <a:bodyPr/>
        <a:lstStyle/>
        <a:p>
          <a:r>
            <a:rPr lang="en-US" dirty="0" smtClean="0"/>
            <a:t>Definition</a:t>
          </a:r>
          <a:endParaRPr lang="en-US" dirty="0"/>
        </a:p>
      </dgm:t>
    </dgm:pt>
    <dgm:pt modelId="{0BEC5614-B2F3-4021-92DF-E466CB45AACB}" type="parTrans" cxnId="{DEB3B0C6-E894-4A3E-81B2-F2D8BFF70CB1}">
      <dgm:prSet/>
      <dgm:spPr/>
      <dgm:t>
        <a:bodyPr/>
        <a:lstStyle/>
        <a:p>
          <a:endParaRPr lang="en-US"/>
        </a:p>
      </dgm:t>
    </dgm:pt>
    <dgm:pt modelId="{F11B57F0-D2EA-4295-9596-E8F1E707E06A}" type="sibTrans" cxnId="{DEB3B0C6-E894-4A3E-81B2-F2D8BFF70CB1}">
      <dgm:prSet/>
      <dgm:spPr/>
      <dgm:t>
        <a:bodyPr/>
        <a:lstStyle/>
        <a:p>
          <a:endParaRPr lang="en-US"/>
        </a:p>
      </dgm:t>
    </dgm:pt>
    <dgm:pt modelId="{59B74E30-49CE-4194-A1F9-96E82BED5774}">
      <dgm:prSet phldrT="[Text]"/>
      <dgm:spPr/>
      <dgm:t>
        <a:bodyPr/>
        <a:lstStyle/>
        <a:p>
          <a:r>
            <a:rPr lang="en-US" dirty="0" smtClean="0"/>
            <a:t>Savings accounts that require high minimum balance</a:t>
          </a:r>
          <a:endParaRPr lang="en-US" dirty="0"/>
        </a:p>
      </dgm:t>
    </dgm:pt>
    <dgm:pt modelId="{38788977-4FBC-4F0B-BAAF-38A9529866A7}" type="parTrans" cxnId="{A74722A3-62E4-435D-B3A4-E18025075CEC}">
      <dgm:prSet/>
      <dgm:spPr/>
      <dgm:t>
        <a:bodyPr/>
        <a:lstStyle/>
        <a:p>
          <a:endParaRPr lang="en-US"/>
        </a:p>
      </dgm:t>
    </dgm:pt>
    <dgm:pt modelId="{10EBD8D4-0722-4FED-974E-2E9E93053495}" type="sibTrans" cxnId="{A74722A3-62E4-435D-B3A4-E18025075CEC}">
      <dgm:prSet/>
      <dgm:spPr/>
      <dgm:t>
        <a:bodyPr/>
        <a:lstStyle/>
        <a:p>
          <a:endParaRPr lang="en-US"/>
        </a:p>
      </dgm:t>
    </dgm:pt>
    <dgm:pt modelId="{B26D715E-B413-49F6-B83E-BE94D1CDC2A0}">
      <dgm:prSet phldrT="[Text]"/>
      <dgm:spPr/>
      <dgm:t>
        <a:bodyPr/>
        <a:lstStyle/>
        <a:p>
          <a:r>
            <a:rPr lang="en-US" dirty="0" smtClean="0"/>
            <a:t>Return	</a:t>
          </a:r>
          <a:endParaRPr lang="en-US" dirty="0"/>
        </a:p>
      </dgm:t>
    </dgm:pt>
    <dgm:pt modelId="{FE084EC1-6916-47B6-85A0-E0D51BA4B876}" type="parTrans" cxnId="{DB4506FC-6BCE-499F-8BC3-5A980996D3D9}">
      <dgm:prSet/>
      <dgm:spPr/>
      <dgm:t>
        <a:bodyPr/>
        <a:lstStyle/>
        <a:p>
          <a:endParaRPr lang="en-US"/>
        </a:p>
      </dgm:t>
    </dgm:pt>
    <dgm:pt modelId="{63C4C950-8305-4812-B671-DBC47EF5C3F8}" type="sibTrans" cxnId="{DB4506FC-6BCE-499F-8BC3-5A980996D3D9}">
      <dgm:prSet/>
      <dgm:spPr/>
      <dgm:t>
        <a:bodyPr/>
        <a:lstStyle/>
        <a:p>
          <a:endParaRPr lang="en-US"/>
        </a:p>
      </dgm:t>
    </dgm:pt>
    <dgm:pt modelId="{0A459F7B-2F13-44FC-964B-D8DB6BF816AF}">
      <dgm:prSet phldrT="[Text]"/>
      <dgm:spPr/>
      <dgm:t>
        <a:bodyPr/>
        <a:lstStyle/>
        <a:p>
          <a:r>
            <a:rPr lang="en-US" dirty="0" smtClean="0"/>
            <a:t>Interest rates are higher than for regular savings accounts</a:t>
          </a:r>
          <a:endParaRPr lang="en-US" dirty="0"/>
        </a:p>
      </dgm:t>
    </dgm:pt>
    <dgm:pt modelId="{22A7508F-66FB-431C-83C4-358D2F38D4AC}" type="parTrans" cxnId="{30B1AD5E-D0D7-4A6B-AE11-028145747688}">
      <dgm:prSet/>
      <dgm:spPr/>
      <dgm:t>
        <a:bodyPr/>
        <a:lstStyle/>
        <a:p>
          <a:endParaRPr lang="en-US"/>
        </a:p>
      </dgm:t>
    </dgm:pt>
    <dgm:pt modelId="{80B5D78F-314A-4F7F-B90B-EE8A4EAC7FDE}" type="sibTrans" cxnId="{30B1AD5E-D0D7-4A6B-AE11-028145747688}">
      <dgm:prSet/>
      <dgm:spPr/>
      <dgm:t>
        <a:bodyPr/>
        <a:lstStyle/>
        <a:p>
          <a:endParaRPr lang="en-US"/>
        </a:p>
      </dgm:t>
    </dgm:pt>
    <dgm:pt modelId="{23EED36C-BFCA-4113-9C6B-CCCF0CA06EBE}">
      <dgm:prSet phldrT="[Text]"/>
      <dgm:spPr/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Time Frame</a:t>
          </a:r>
          <a:endParaRPr lang="en-US" dirty="0">
            <a:solidFill>
              <a:schemeClr val="tx1"/>
            </a:solidFill>
          </a:endParaRPr>
        </a:p>
      </dgm:t>
    </dgm:pt>
    <dgm:pt modelId="{132B1B33-694F-42BC-BA93-838EE0BB6BC0}" type="parTrans" cxnId="{7BE2E243-73A9-4468-B302-0ECB9BDE41EB}">
      <dgm:prSet/>
      <dgm:spPr/>
      <dgm:t>
        <a:bodyPr/>
        <a:lstStyle/>
        <a:p>
          <a:endParaRPr lang="en-US"/>
        </a:p>
      </dgm:t>
    </dgm:pt>
    <dgm:pt modelId="{F73339A8-1F95-43B3-914E-3D2FFCE85BEC}" type="sibTrans" cxnId="{7BE2E243-73A9-4468-B302-0ECB9BDE41EB}">
      <dgm:prSet/>
      <dgm:spPr/>
      <dgm:t>
        <a:bodyPr/>
        <a:lstStyle/>
        <a:p>
          <a:endParaRPr lang="en-US"/>
        </a:p>
      </dgm:t>
    </dgm:pt>
    <dgm:pt modelId="{5BD4C012-75DC-4B54-A648-EC239EFD4CE0}">
      <dgm:prSet phldrT="[Text]"/>
      <dgm:spPr/>
      <dgm:t>
        <a:bodyPr/>
        <a:lstStyle/>
        <a:p>
          <a:r>
            <a:rPr lang="en-US" dirty="0" smtClean="0"/>
            <a:t>Can withdraw from at any time</a:t>
          </a:r>
          <a:endParaRPr lang="en-US" dirty="0"/>
        </a:p>
      </dgm:t>
    </dgm:pt>
    <dgm:pt modelId="{DBEAF4EE-A844-4D7E-891D-E6B83C68E841}" type="parTrans" cxnId="{AA6D9564-1140-412C-B8BB-87D8B3557A16}">
      <dgm:prSet/>
      <dgm:spPr/>
      <dgm:t>
        <a:bodyPr/>
        <a:lstStyle/>
        <a:p>
          <a:endParaRPr lang="en-US"/>
        </a:p>
      </dgm:t>
    </dgm:pt>
    <dgm:pt modelId="{FE3F684A-2993-4BA3-AE05-D67954731240}" type="sibTrans" cxnId="{AA6D9564-1140-412C-B8BB-87D8B3557A16}">
      <dgm:prSet/>
      <dgm:spPr/>
      <dgm:t>
        <a:bodyPr/>
        <a:lstStyle/>
        <a:p>
          <a:endParaRPr lang="en-US"/>
        </a:p>
      </dgm:t>
    </dgm:pt>
    <dgm:pt modelId="{D8A2917E-F6E9-4B5C-B655-C86D20EEED70}">
      <dgm:prSet phldrT="[Text]"/>
      <dgm:spPr/>
      <dgm:t>
        <a:bodyPr/>
        <a:lstStyle/>
        <a:p>
          <a:r>
            <a:rPr lang="en-US" dirty="0" smtClean="0"/>
            <a:t>Money Market Accounts</a:t>
          </a:r>
          <a:endParaRPr lang="en-US" dirty="0"/>
        </a:p>
      </dgm:t>
    </dgm:pt>
    <dgm:pt modelId="{50539AFA-B75C-4373-912F-74224724A385}" type="parTrans" cxnId="{1A2ACCDE-DC20-4CDA-8D84-5CC4FE0A73AB}">
      <dgm:prSet/>
      <dgm:spPr/>
      <dgm:t>
        <a:bodyPr/>
        <a:lstStyle/>
        <a:p>
          <a:endParaRPr lang="en-US"/>
        </a:p>
      </dgm:t>
    </dgm:pt>
    <dgm:pt modelId="{5FDE0FEF-864C-4BF6-AEA7-7A205C58B270}" type="sibTrans" cxnId="{1A2ACCDE-DC20-4CDA-8D84-5CC4FE0A73AB}">
      <dgm:prSet/>
      <dgm:spPr/>
      <dgm:t>
        <a:bodyPr/>
        <a:lstStyle/>
        <a:p>
          <a:endParaRPr lang="en-US"/>
        </a:p>
      </dgm:t>
    </dgm:pt>
    <dgm:pt modelId="{54984399-4A70-48A2-A827-B51486665A08}" type="pres">
      <dgm:prSet presAssocID="{E2BCE545-9600-40F4-96E8-66074894251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0F2AD9E-837A-4EF9-922F-D48DC106C601}" type="pres">
      <dgm:prSet presAssocID="{D8A2917E-F6E9-4B5C-B655-C86D20EEED70}" presName="linNode" presStyleCnt="0"/>
      <dgm:spPr/>
    </dgm:pt>
    <dgm:pt modelId="{EF6B43CA-2022-419D-8D48-DB6FF901DF9A}" type="pres">
      <dgm:prSet presAssocID="{D8A2917E-F6E9-4B5C-B655-C86D20EEED70}" presName="parentText" presStyleLbl="node1" presStyleIdx="0" presStyleCnt="4" custScaleX="277778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AA86D3D-96FB-4C85-949B-CED55EAD510E}" type="pres">
      <dgm:prSet presAssocID="{5FDE0FEF-864C-4BF6-AEA7-7A205C58B270}" presName="sp" presStyleCnt="0"/>
      <dgm:spPr/>
    </dgm:pt>
    <dgm:pt modelId="{BB44F4EC-9C0C-43BD-BA07-E15FFDC787C6}" type="pres">
      <dgm:prSet presAssocID="{D3222C95-EE4A-4BDA-9685-ABB7E338C680}" presName="linNode" presStyleCnt="0"/>
      <dgm:spPr/>
    </dgm:pt>
    <dgm:pt modelId="{CF6ED51B-1C32-4127-A837-BEE0191C0D83}" type="pres">
      <dgm:prSet presAssocID="{D3222C95-EE4A-4BDA-9685-ABB7E338C680}" presName="parentText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E42CAF7-5A65-47D6-9396-820044733C9A}" type="pres">
      <dgm:prSet presAssocID="{D3222C95-EE4A-4BDA-9685-ABB7E338C680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A07F653-00AD-4E21-BD2D-A2E130520586}" type="pres">
      <dgm:prSet presAssocID="{F11B57F0-D2EA-4295-9596-E8F1E707E06A}" presName="sp" presStyleCnt="0"/>
      <dgm:spPr/>
    </dgm:pt>
    <dgm:pt modelId="{5E0F240D-0185-4C7C-A6CF-43626EDC0C35}" type="pres">
      <dgm:prSet presAssocID="{B26D715E-B413-49F6-B83E-BE94D1CDC2A0}" presName="linNode" presStyleCnt="0"/>
      <dgm:spPr/>
    </dgm:pt>
    <dgm:pt modelId="{F9F5D239-87B1-401C-A78B-7D575FAAB7AE}" type="pres">
      <dgm:prSet presAssocID="{B26D715E-B413-49F6-B83E-BE94D1CDC2A0}" presName="parentText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ABE862A-5621-4771-B1C2-993570621722}" type="pres">
      <dgm:prSet presAssocID="{B26D715E-B413-49F6-B83E-BE94D1CDC2A0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B78213C-8FA0-4B2A-93A6-2625557884E1}" type="pres">
      <dgm:prSet presAssocID="{63C4C950-8305-4812-B671-DBC47EF5C3F8}" presName="sp" presStyleCnt="0"/>
      <dgm:spPr/>
    </dgm:pt>
    <dgm:pt modelId="{1281A187-8479-44A9-8ACB-DB44C7DFD655}" type="pres">
      <dgm:prSet presAssocID="{23EED36C-BFCA-4113-9C6B-CCCF0CA06EBE}" presName="linNode" presStyleCnt="0"/>
      <dgm:spPr/>
    </dgm:pt>
    <dgm:pt modelId="{17B8AC5A-BA5B-4FF7-919D-FB24A5558CFF}" type="pres">
      <dgm:prSet presAssocID="{23EED36C-BFCA-4113-9C6B-CCCF0CA06EBE}" presName="parentText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F3B275C-4772-4008-8E20-2A6B1F4ABD99}" type="pres">
      <dgm:prSet presAssocID="{23EED36C-BFCA-4113-9C6B-CCCF0CA06EBE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0A79196-0447-414D-B9FA-35CC267E9FF2}" type="presOf" srcId="{D3222C95-EE4A-4BDA-9685-ABB7E338C680}" destId="{CF6ED51B-1C32-4127-A837-BEE0191C0D83}" srcOrd="0" destOrd="0" presId="urn:microsoft.com/office/officeart/2005/8/layout/vList5"/>
    <dgm:cxn modelId="{53695A1F-5143-416E-854D-30262B0EE6A9}" type="presOf" srcId="{E2BCE545-9600-40F4-96E8-660748942510}" destId="{54984399-4A70-48A2-A827-B51486665A08}" srcOrd="0" destOrd="0" presId="urn:microsoft.com/office/officeart/2005/8/layout/vList5"/>
    <dgm:cxn modelId="{3D30D0C0-4C93-42A5-B227-9B3C74525E5A}" type="presOf" srcId="{23EED36C-BFCA-4113-9C6B-CCCF0CA06EBE}" destId="{17B8AC5A-BA5B-4FF7-919D-FB24A5558CFF}" srcOrd="0" destOrd="0" presId="urn:microsoft.com/office/officeart/2005/8/layout/vList5"/>
    <dgm:cxn modelId="{5FA22795-00C0-4F87-AA5F-97703624EE4A}" type="presOf" srcId="{D8A2917E-F6E9-4B5C-B655-C86D20EEED70}" destId="{EF6B43CA-2022-419D-8D48-DB6FF901DF9A}" srcOrd="0" destOrd="0" presId="urn:microsoft.com/office/officeart/2005/8/layout/vList5"/>
    <dgm:cxn modelId="{DB4506FC-6BCE-499F-8BC3-5A980996D3D9}" srcId="{E2BCE545-9600-40F4-96E8-660748942510}" destId="{B26D715E-B413-49F6-B83E-BE94D1CDC2A0}" srcOrd="2" destOrd="0" parTransId="{FE084EC1-6916-47B6-85A0-E0D51BA4B876}" sibTransId="{63C4C950-8305-4812-B671-DBC47EF5C3F8}"/>
    <dgm:cxn modelId="{35416F06-7EB3-4899-BCDA-4B8F4C90A362}" type="presOf" srcId="{5BD4C012-75DC-4B54-A648-EC239EFD4CE0}" destId="{3F3B275C-4772-4008-8E20-2A6B1F4ABD99}" srcOrd="0" destOrd="0" presId="urn:microsoft.com/office/officeart/2005/8/layout/vList5"/>
    <dgm:cxn modelId="{A74722A3-62E4-435D-B3A4-E18025075CEC}" srcId="{D3222C95-EE4A-4BDA-9685-ABB7E338C680}" destId="{59B74E30-49CE-4194-A1F9-96E82BED5774}" srcOrd="0" destOrd="0" parTransId="{38788977-4FBC-4F0B-BAAF-38A9529866A7}" sibTransId="{10EBD8D4-0722-4FED-974E-2E9E93053495}"/>
    <dgm:cxn modelId="{D5DBC9DF-3A40-49C2-8B7A-1701C7506A7D}" type="presOf" srcId="{B26D715E-B413-49F6-B83E-BE94D1CDC2A0}" destId="{F9F5D239-87B1-401C-A78B-7D575FAAB7AE}" srcOrd="0" destOrd="0" presId="urn:microsoft.com/office/officeart/2005/8/layout/vList5"/>
    <dgm:cxn modelId="{1A2ACCDE-DC20-4CDA-8D84-5CC4FE0A73AB}" srcId="{E2BCE545-9600-40F4-96E8-660748942510}" destId="{D8A2917E-F6E9-4B5C-B655-C86D20EEED70}" srcOrd="0" destOrd="0" parTransId="{50539AFA-B75C-4373-912F-74224724A385}" sibTransId="{5FDE0FEF-864C-4BF6-AEA7-7A205C58B270}"/>
    <dgm:cxn modelId="{C9FABBCE-4C7D-4D46-82D7-4A2AA24E125D}" type="presOf" srcId="{59B74E30-49CE-4194-A1F9-96E82BED5774}" destId="{7E42CAF7-5A65-47D6-9396-820044733C9A}" srcOrd="0" destOrd="0" presId="urn:microsoft.com/office/officeart/2005/8/layout/vList5"/>
    <dgm:cxn modelId="{30B1AD5E-D0D7-4A6B-AE11-028145747688}" srcId="{B26D715E-B413-49F6-B83E-BE94D1CDC2A0}" destId="{0A459F7B-2F13-44FC-964B-D8DB6BF816AF}" srcOrd="0" destOrd="0" parTransId="{22A7508F-66FB-431C-83C4-358D2F38D4AC}" sibTransId="{80B5D78F-314A-4F7F-B90B-EE8A4EAC7FDE}"/>
    <dgm:cxn modelId="{9D254288-7FBF-45EF-9D04-9F4AA2EB81FC}" type="presOf" srcId="{0A459F7B-2F13-44FC-964B-D8DB6BF816AF}" destId="{1ABE862A-5621-4771-B1C2-993570621722}" srcOrd="0" destOrd="0" presId="urn:microsoft.com/office/officeart/2005/8/layout/vList5"/>
    <dgm:cxn modelId="{AA6D9564-1140-412C-B8BB-87D8B3557A16}" srcId="{23EED36C-BFCA-4113-9C6B-CCCF0CA06EBE}" destId="{5BD4C012-75DC-4B54-A648-EC239EFD4CE0}" srcOrd="0" destOrd="0" parTransId="{DBEAF4EE-A844-4D7E-891D-E6B83C68E841}" sibTransId="{FE3F684A-2993-4BA3-AE05-D67954731240}"/>
    <dgm:cxn modelId="{DEB3B0C6-E894-4A3E-81B2-F2D8BFF70CB1}" srcId="{E2BCE545-9600-40F4-96E8-660748942510}" destId="{D3222C95-EE4A-4BDA-9685-ABB7E338C680}" srcOrd="1" destOrd="0" parTransId="{0BEC5614-B2F3-4021-92DF-E466CB45AACB}" sibTransId="{F11B57F0-D2EA-4295-9596-E8F1E707E06A}"/>
    <dgm:cxn modelId="{7BE2E243-73A9-4468-B302-0ECB9BDE41EB}" srcId="{E2BCE545-9600-40F4-96E8-660748942510}" destId="{23EED36C-BFCA-4113-9C6B-CCCF0CA06EBE}" srcOrd="3" destOrd="0" parTransId="{132B1B33-694F-42BC-BA93-838EE0BB6BC0}" sibTransId="{F73339A8-1F95-43B3-914E-3D2FFCE85BEC}"/>
    <dgm:cxn modelId="{20AE48B7-8765-44C7-87DA-62D1A568BBA2}" type="presParOf" srcId="{54984399-4A70-48A2-A827-B51486665A08}" destId="{30F2AD9E-837A-4EF9-922F-D48DC106C601}" srcOrd="0" destOrd="0" presId="urn:microsoft.com/office/officeart/2005/8/layout/vList5"/>
    <dgm:cxn modelId="{14D7D088-3632-4285-8A4D-E69604CFC0E1}" type="presParOf" srcId="{30F2AD9E-837A-4EF9-922F-D48DC106C601}" destId="{EF6B43CA-2022-419D-8D48-DB6FF901DF9A}" srcOrd="0" destOrd="0" presId="urn:microsoft.com/office/officeart/2005/8/layout/vList5"/>
    <dgm:cxn modelId="{962E7A36-0028-47F5-B683-B75B43722D9E}" type="presParOf" srcId="{54984399-4A70-48A2-A827-B51486665A08}" destId="{FAA86D3D-96FB-4C85-949B-CED55EAD510E}" srcOrd="1" destOrd="0" presId="urn:microsoft.com/office/officeart/2005/8/layout/vList5"/>
    <dgm:cxn modelId="{EE5F95F6-6337-4066-B8A3-4109BE77E8BA}" type="presParOf" srcId="{54984399-4A70-48A2-A827-B51486665A08}" destId="{BB44F4EC-9C0C-43BD-BA07-E15FFDC787C6}" srcOrd="2" destOrd="0" presId="urn:microsoft.com/office/officeart/2005/8/layout/vList5"/>
    <dgm:cxn modelId="{B70EEDF7-DD35-45C6-9382-5EE5935CFA9A}" type="presParOf" srcId="{BB44F4EC-9C0C-43BD-BA07-E15FFDC787C6}" destId="{CF6ED51B-1C32-4127-A837-BEE0191C0D83}" srcOrd="0" destOrd="0" presId="urn:microsoft.com/office/officeart/2005/8/layout/vList5"/>
    <dgm:cxn modelId="{4103290A-3D5C-450C-A209-6CA5FB3E108B}" type="presParOf" srcId="{BB44F4EC-9C0C-43BD-BA07-E15FFDC787C6}" destId="{7E42CAF7-5A65-47D6-9396-820044733C9A}" srcOrd="1" destOrd="0" presId="urn:microsoft.com/office/officeart/2005/8/layout/vList5"/>
    <dgm:cxn modelId="{BB0785AA-8724-4BCE-9284-7D874E8A5E70}" type="presParOf" srcId="{54984399-4A70-48A2-A827-B51486665A08}" destId="{6A07F653-00AD-4E21-BD2D-A2E130520586}" srcOrd="3" destOrd="0" presId="urn:microsoft.com/office/officeart/2005/8/layout/vList5"/>
    <dgm:cxn modelId="{BAEACFF8-0B32-4452-8CFF-F4F7970980CA}" type="presParOf" srcId="{54984399-4A70-48A2-A827-B51486665A08}" destId="{5E0F240D-0185-4C7C-A6CF-43626EDC0C35}" srcOrd="4" destOrd="0" presId="urn:microsoft.com/office/officeart/2005/8/layout/vList5"/>
    <dgm:cxn modelId="{11EDF342-4FB3-4520-AB42-85EE791AB862}" type="presParOf" srcId="{5E0F240D-0185-4C7C-A6CF-43626EDC0C35}" destId="{F9F5D239-87B1-401C-A78B-7D575FAAB7AE}" srcOrd="0" destOrd="0" presId="urn:microsoft.com/office/officeart/2005/8/layout/vList5"/>
    <dgm:cxn modelId="{9163C2FD-18EB-4800-92F5-A2D66D426E3B}" type="presParOf" srcId="{5E0F240D-0185-4C7C-A6CF-43626EDC0C35}" destId="{1ABE862A-5621-4771-B1C2-993570621722}" srcOrd="1" destOrd="0" presId="urn:microsoft.com/office/officeart/2005/8/layout/vList5"/>
    <dgm:cxn modelId="{EC2ADF10-C1C6-46E3-BF19-B1519B78DE65}" type="presParOf" srcId="{54984399-4A70-48A2-A827-B51486665A08}" destId="{CB78213C-8FA0-4B2A-93A6-2625557884E1}" srcOrd="5" destOrd="0" presId="urn:microsoft.com/office/officeart/2005/8/layout/vList5"/>
    <dgm:cxn modelId="{A7802EC2-8C7D-4046-98D5-8C67945195DE}" type="presParOf" srcId="{54984399-4A70-48A2-A827-B51486665A08}" destId="{1281A187-8479-44A9-8ACB-DB44C7DFD655}" srcOrd="6" destOrd="0" presId="urn:microsoft.com/office/officeart/2005/8/layout/vList5"/>
    <dgm:cxn modelId="{52497322-C6B5-4A60-ACD0-0382C4B76CA3}" type="presParOf" srcId="{1281A187-8479-44A9-8ACB-DB44C7DFD655}" destId="{17B8AC5A-BA5B-4FF7-919D-FB24A5558CFF}" srcOrd="0" destOrd="0" presId="urn:microsoft.com/office/officeart/2005/8/layout/vList5"/>
    <dgm:cxn modelId="{1C2587D2-AA9A-4198-AED0-F1E1338E689D}" type="presParOf" srcId="{1281A187-8479-44A9-8ACB-DB44C7DFD655}" destId="{3F3B275C-4772-4008-8E20-2A6B1F4ABD99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2BCE545-9600-40F4-96E8-660748942510}" type="doc">
      <dgm:prSet loTypeId="urn:microsoft.com/office/officeart/2005/8/layout/vList5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D3222C95-EE4A-4BDA-9685-ABB7E338C680}">
      <dgm:prSet phldrT="[Text]"/>
      <dgm:spPr/>
      <dgm:t>
        <a:bodyPr/>
        <a:lstStyle/>
        <a:p>
          <a:r>
            <a:rPr lang="en-US" dirty="0" smtClean="0"/>
            <a:t>Definition</a:t>
          </a:r>
          <a:endParaRPr lang="en-US" dirty="0"/>
        </a:p>
      </dgm:t>
    </dgm:pt>
    <dgm:pt modelId="{0BEC5614-B2F3-4021-92DF-E466CB45AACB}" type="parTrans" cxnId="{DEB3B0C6-E894-4A3E-81B2-F2D8BFF70CB1}">
      <dgm:prSet/>
      <dgm:spPr/>
      <dgm:t>
        <a:bodyPr/>
        <a:lstStyle/>
        <a:p>
          <a:endParaRPr lang="en-US"/>
        </a:p>
      </dgm:t>
    </dgm:pt>
    <dgm:pt modelId="{F11B57F0-D2EA-4295-9596-E8F1E707E06A}" type="sibTrans" cxnId="{DEB3B0C6-E894-4A3E-81B2-F2D8BFF70CB1}">
      <dgm:prSet/>
      <dgm:spPr/>
      <dgm:t>
        <a:bodyPr/>
        <a:lstStyle/>
        <a:p>
          <a:endParaRPr lang="en-US"/>
        </a:p>
      </dgm:t>
    </dgm:pt>
    <dgm:pt modelId="{59B74E30-49CE-4194-A1F9-96E82BED5774}">
      <dgm:prSet phldrT="[Text]"/>
      <dgm:spPr/>
      <dgm:t>
        <a:bodyPr/>
        <a:lstStyle/>
        <a:p>
          <a:r>
            <a:rPr lang="en-US" dirty="0" smtClean="0"/>
            <a:t>U.S. </a:t>
          </a:r>
          <a:r>
            <a:rPr lang="en-US" dirty="0" err="1" smtClean="0"/>
            <a:t>gov’t</a:t>
          </a:r>
          <a:r>
            <a:rPr lang="en-US" dirty="0" smtClean="0"/>
            <a:t> issues bonds as a way of borrowing money</a:t>
          </a:r>
          <a:endParaRPr lang="en-US" dirty="0"/>
        </a:p>
      </dgm:t>
    </dgm:pt>
    <dgm:pt modelId="{38788977-4FBC-4F0B-BAAF-38A9529866A7}" type="parTrans" cxnId="{A74722A3-62E4-435D-B3A4-E18025075CEC}">
      <dgm:prSet/>
      <dgm:spPr/>
      <dgm:t>
        <a:bodyPr/>
        <a:lstStyle/>
        <a:p>
          <a:endParaRPr lang="en-US"/>
        </a:p>
      </dgm:t>
    </dgm:pt>
    <dgm:pt modelId="{10EBD8D4-0722-4FED-974E-2E9E93053495}" type="sibTrans" cxnId="{A74722A3-62E4-435D-B3A4-E18025075CEC}">
      <dgm:prSet/>
      <dgm:spPr/>
      <dgm:t>
        <a:bodyPr/>
        <a:lstStyle/>
        <a:p>
          <a:endParaRPr lang="en-US"/>
        </a:p>
      </dgm:t>
    </dgm:pt>
    <dgm:pt modelId="{B26D715E-B413-49F6-B83E-BE94D1CDC2A0}">
      <dgm:prSet phldrT="[Text]"/>
      <dgm:spPr/>
      <dgm:t>
        <a:bodyPr/>
        <a:lstStyle/>
        <a:p>
          <a:r>
            <a:rPr lang="en-US" dirty="0" smtClean="0"/>
            <a:t>Return	</a:t>
          </a:r>
          <a:endParaRPr lang="en-US" dirty="0"/>
        </a:p>
      </dgm:t>
    </dgm:pt>
    <dgm:pt modelId="{FE084EC1-6916-47B6-85A0-E0D51BA4B876}" type="parTrans" cxnId="{DB4506FC-6BCE-499F-8BC3-5A980996D3D9}">
      <dgm:prSet/>
      <dgm:spPr/>
      <dgm:t>
        <a:bodyPr/>
        <a:lstStyle/>
        <a:p>
          <a:endParaRPr lang="en-US"/>
        </a:p>
      </dgm:t>
    </dgm:pt>
    <dgm:pt modelId="{63C4C950-8305-4812-B671-DBC47EF5C3F8}" type="sibTrans" cxnId="{DB4506FC-6BCE-499F-8BC3-5A980996D3D9}">
      <dgm:prSet/>
      <dgm:spPr/>
      <dgm:t>
        <a:bodyPr/>
        <a:lstStyle/>
        <a:p>
          <a:endParaRPr lang="en-US"/>
        </a:p>
      </dgm:t>
    </dgm:pt>
    <dgm:pt modelId="{0A459F7B-2F13-44FC-964B-D8DB6BF816AF}">
      <dgm:prSet phldrT="[Text]"/>
      <dgm:spPr/>
      <dgm:t>
        <a:bodyPr/>
        <a:lstStyle/>
        <a:p>
          <a:r>
            <a:rPr lang="en-US" dirty="0" smtClean="0"/>
            <a:t>Interest rate is higher than bank savings accounts</a:t>
          </a:r>
          <a:endParaRPr lang="en-US" dirty="0"/>
        </a:p>
      </dgm:t>
    </dgm:pt>
    <dgm:pt modelId="{22A7508F-66FB-431C-83C4-358D2F38D4AC}" type="parTrans" cxnId="{30B1AD5E-D0D7-4A6B-AE11-028145747688}">
      <dgm:prSet/>
      <dgm:spPr/>
      <dgm:t>
        <a:bodyPr/>
        <a:lstStyle/>
        <a:p>
          <a:endParaRPr lang="en-US"/>
        </a:p>
      </dgm:t>
    </dgm:pt>
    <dgm:pt modelId="{80B5D78F-314A-4F7F-B90B-EE8A4EAC7FDE}" type="sibTrans" cxnId="{30B1AD5E-D0D7-4A6B-AE11-028145747688}">
      <dgm:prSet/>
      <dgm:spPr/>
      <dgm:t>
        <a:bodyPr/>
        <a:lstStyle/>
        <a:p>
          <a:endParaRPr lang="en-US"/>
        </a:p>
      </dgm:t>
    </dgm:pt>
    <dgm:pt modelId="{23EED36C-BFCA-4113-9C6B-CCCF0CA06EBE}">
      <dgm:prSet phldrT="[Text]"/>
      <dgm:spPr/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Time Frame</a:t>
          </a:r>
          <a:endParaRPr lang="en-US" dirty="0">
            <a:solidFill>
              <a:schemeClr val="tx1"/>
            </a:solidFill>
          </a:endParaRPr>
        </a:p>
      </dgm:t>
    </dgm:pt>
    <dgm:pt modelId="{132B1B33-694F-42BC-BA93-838EE0BB6BC0}" type="parTrans" cxnId="{7BE2E243-73A9-4468-B302-0ECB9BDE41EB}">
      <dgm:prSet/>
      <dgm:spPr/>
      <dgm:t>
        <a:bodyPr/>
        <a:lstStyle/>
        <a:p>
          <a:endParaRPr lang="en-US"/>
        </a:p>
      </dgm:t>
    </dgm:pt>
    <dgm:pt modelId="{F73339A8-1F95-43B3-914E-3D2FFCE85BEC}" type="sibTrans" cxnId="{7BE2E243-73A9-4468-B302-0ECB9BDE41EB}">
      <dgm:prSet/>
      <dgm:spPr/>
      <dgm:t>
        <a:bodyPr/>
        <a:lstStyle/>
        <a:p>
          <a:endParaRPr lang="en-US"/>
        </a:p>
      </dgm:t>
    </dgm:pt>
    <dgm:pt modelId="{5BD4C012-75DC-4B54-A648-EC239EFD4CE0}">
      <dgm:prSet phldrT="[Text]"/>
      <dgm:spPr/>
      <dgm:t>
        <a:bodyPr/>
        <a:lstStyle/>
        <a:p>
          <a:r>
            <a:rPr lang="en-US" dirty="0" smtClean="0"/>
            <a:t>Good for medium/long-term savings goals</a:t>
          </a:r>
          <a:endParaRPr lang="en-US" dirty="0"/>
        </a:p>
      </dgm:t>
    </dgm:pt>
    <dgm:pt modelId="{DBEAF4EE-A844-4D7E-891D-E6B83C68E841}" type="parTrans" cxnId="{AA6D9564-1140-412C-B8BB-87D8B3557A16}">
      <dgm:prSet/>
      <dgm:spPr/>
      <dgm:t>
        <a:bodyPr/>
        <a:lstStyle/>
        <a:p>
          <a:endParaRPr lang="en-US"/>
        </a:p>
      </dgm:t>
    </dgm:pt>
    <dgm:pt modelId="{FE3F684A-2993-4BA3-AE05-D67954731240}" type="sibTrans" cxnId="{AA6D9564-1140-412C-B8BB-87D8B3557A16}">
      <dgm:prSet/>
      <dgm:spPr/>
      <dgm:t>
        <a:bodyPr/>
        <a:lstStyle/>
        <a:p>
          <a:endParaRPr lang="en-US"/>
        </a:p>
      </dgm:t>
    </dgm:pt>
    <dgm:pt modelId="{D8A2917E-F6E9-4B5C-B655-C86D20EEED70}">
      <dgm:prSet phldrT="[Text]"/>
      <dgm:spPr/>
      <dgm:t>
        <a:bodyPr/>
        <a:lstStyle/>
        <a:p>
          <a:r>
            <a:rPr lang="en-US" dirty="0" smtClean="0"/>
            <a:t>U.S. Savings Bonds</a:t>
          </a:r>
          <a:endParaRPr lang="en-US" dirty="0"/>
        </a:p>
      </dgm:t>
    </dgm:pt>
    <dgm:pt modelId="{50539AFA-B75C-4373-912F-74224724A385}" type="parTrans" cxnId="{1A2ACCDE-DC20-4CDA-8D84-5CC4FE0A73AB}">
      <dgm:prSet/>
      <dgm:spPr/>
      <dgm:t>
        <a:bodyPr/>
        <a:lstStyle/>
        <a:p>
          <a:endParaRPr lang="en-US"/>
        </a:p>
      </dgm:t>
    </dgm:pt>
    <dgm:pt modelId="{5FDE0FEF-864C-4BF6-AEA7-7A205C58B270}" type="sibTrans" cxnId="{1A2ACCDE-DC20-4CDA-8D84-5CC4FE0A73AB}">
      <dgm:prSet/>
      <dgm:spPr/>
      <dgm:t>
        <a:bodyPr/>
        <a:lstStyle/>
        <a:p>
          <a:endParaRPr lang="en-US"/>
        </a:p>
      </dgm:t>
    </dgm:pt>
    <dgm:pt modelId="{54984399-4A70-48A2-A827-B51486665A08}" type="pres">
      <dgm:prSet presAssocID="{E2BCE545-9600-40F4-96E8-66074894251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0F2AD9E-837A-4EF9-922F-D48DC106C601}" type="pres">
      <dgm:prSet presAssocID="{D8A2917E-F6E9-4B5C-B655-C86D20EEED70}" presName="linNode" presStyleCnt="0"/>
      <dgm:spPr/>
    </dgm:pt>
    <dgm:pt modelId="{EF6B43CA-2022-419D-8D48-DB6FF901DF9A}" type="pres">
      <dgm:prSet presAssocID="{D8A2917E-F6E9-4B5C-B655-C86D20EEED70}" presName="parentText" presStyleLbl="node1" presStyleIdx="0" presStyleCnt="4" custScaleX="277778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AA86D3D-96FB-4C85-949B-CED55EAD510E}" type="pres">
      <dgm:prSet presAssocID="{5FDE0FEF-864C-4BF6-AEA7-7A205C58B270}" presName="sp" presStyleCnt="0"/>
      <dgm:spPr/>
    </dgm:pt>
    <dgm:pt modelId="{BB44F4EC-9C0C-43BD-BA07-E15FFDC787C6}" type="pres">
      <dgm:prSet presAssocID="{D3222C95-EE4A-4BDA-9685-ABB7E338C680}" presName="linNode" presStyleCnt="0"/>
      <dgm:spPr/>
    </dgm:pt>
    <dgm:pt modelId="{CF6ED51B-1C32-4127-A837-BEE0191C0D83}" type="pres">
      <dgm:prSet presAssocID="{D3222C95-EE4A-4BDA-9685-ABB7E338C680}" presName="parentText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E42CAF7-5A65-47D6-9396-820044733C9A}" type="pres">
      <dgm:prSet presAssocID="{D3222C95-EE4A-4BDA-9685-ABB7E338C680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A07F653-00AD-4E21-BD2D-A2E130520586}" type="pres">
      <dgm:prSet presAssocID="{F11B57F0-D2EA-4295-9596-E8F1E707E06A}" presName="sp" presStyleCnt="0"/>
      <dgm:spPr/>
    </dgm:pt>
    <dgm:pt modelId="{5E0F240D-0185-4C7C-A6CF-43626EDC0C35}" type="pres">
      <dgm:prSet presAssocID="{B26D715E-B413-49F6-B83E-BE94D1CDC2A0}" presName="linNode" presStyleCnt="0"/>
      <dgm:spPr/>
    </dgm:pt>
    <dgm:pt modelId="{F9F5D239-87B1-401C-A78B-7D575FAAB7AE}" type="pres">
      <dgm:prSet presAssocID="{B26D715E-B413-49F6-B83E-BE94D1CDC2A0}" presName="parentText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ABE862A-5621-4771-B1C2-993570621722}" type="pres">
      <dgm:prSet presAssocID="{B26D715E-B413-49F6-B83E-BE94D1CDC2A0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B78213C-8FA0-4B2A-93A6-2625557884E1}" type="pres">
      <dgm:prSet presAssocID="{63C4C950-8305-4812-B671-DBC47EF5C3F8}" presName="sp" presStyleCnt="0"/>
      <dgm:spPr/>
    </dgm:pt>
    <dgm:pt modelId="{1281A187-8479-44A9-8ACB-DB44C7DFD655}" type="pres">
      <dgm:prSet presAssocID="{23EED36C-BFCA-4113-9C6B-CCCF0CA06EBE}" presName="linNode" presStyleCnt="0"/>
      <dgm:spPr/>
    </dgm:pt>
    <dgm:pt modelId="{17B8AC5A-BA5B-4FF7-919D-FB24A5558CFF}" type="pres">
      <dgm:prSet presAssocID="{23EED36C-BFCA-4113-9C6B-CCCF0CA06EBE}" presName="parentText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F3B275C-4772-4008-8E20-2A6B1F4ABD99}" type="pres">
      <dgm:prSet presAssocID="{23EED36C-BFCA-4113-9C6B-CCCF0CA06EBE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73D0A8F-6984-48A6-B10C-5A5E08789AA3}" type="presOf" srcId="{B26D715E-B413-49F6-B83E-BE94D1CDC2A0}" destId="{F9F5D239-87B1-401C-A78B-7D575FAAB7AE}" srcOrd="0" destOrd="0" presId="urn:microsoft.com/office/officeart/2005/8/layout/vList5"/>
    <dgm:cxn modelId="{DB4506FC-6BCE-499F-8BC3-5A980996D3D9}" srcId="{E2BCE545-9600-40F4-96E8-660748942510}" destId="{B26D715E-B413-49F6-B83E-BE94D1CDC2A0}" srcOrd="2" destOrd="0" parTransId="{FE084EC1-6916-47B6-85A0-E0D51BA4B876}" sibTransId="{63C4C950-8305-4812-B671-DBC47EF5C3F8}"/>
    <dgm:cxn modelId="{605FFCEC-2958-4C3C-9DD3-6919371AFD22}" type="presOf" srcId="{E2BCE545-9600-40F4-96E8-660748942510}" destId="{54984399-4A70-48A2-A827-B51486665A08}" srcOrd="0" destOrd="0" presId="urn:microsoft.com/office/officeart/2005/8/layout/vList5"/>
    <dgm:cxn modelId="{934C0EB6-B284-4477-9998-1696577116F6}" type="presOf" srcId="{0A459F7B-2F13-44FC-964B-D8DB6BF816AF}" destId="{1ABE862A-5621-4771-B1C2-993570621722}" srcOrd="0" destOrd="0" presId="urn:microsoft.com/office/officeart/2005/8/layout/vList5"/>
    <dgm:cxn modelId="{A3F5B2F6-0BCB-443C-BB7E-D518C968F743}" type="presOf" srcId="{59B74E30-49CE-4194-A1F9-96E82BED5774}" destId="{7E42CAF7-5A65-47D6-9396-820044733C9A}" srcOrd="0" destOrd="0" presId="urn:microsoft.com/office/officeart/2005/8/layout/vList5"/>
    <dgm:cxn modelId="{A74722A3-62E4-435D-B3A4-E18025075CEC}" srcId="{D3222C95-EE4A-4BDA-9685-ABB7E338C680}" destId="{59B74E30-49CE-4194-A1F9-96E82BED5774}" srcOrd="0" destOrd="0" parTransId="{38788977-4FBC-4F0B-BAAF-38A9529866A7}" sibTransId="{10EBD8D4-0722-4FED-974E-2E9E93053495}"/>
    <dgm:cxn modelId="{C88C4586-58AD-4712-A28E-6BC05C644C2F}" type="presOf" srcId="{D3222C95-EE4A-4BDA-9685-ABB7E338C680}" destId="{CF6ED51B-1C32-4127-A837-BEE0191C0D83}" srcOrd="0" destOrd="0" presId="urn:microsoft.com/office/officeart/2005/8/layout/vList5"/>
    <dgm:cxn modelId="{E2DF1BA2-8B8F-4946-A376-59A7AECF8ACE}" type="presOf" srcId="{5BD4C012-75DC-4B54-A648-EC239EFD4CE0}" destId="{3F3B275C-4772-4008-8E20-2A6B1F4ABD99}" srcOrd="0" destOrd="0" presId="urn:microsoft.com/office/officeart/2005/8/layout/vList5"/>
    <dgm:cxn modelId="{F73FAD3B-04D3-45AB-9B44-C28EBD25C4DC}" type="presOf" srcId="{D8A2917E-F6E9-4B5C-B655-C86D20EEED70}" destId="{EF6B43CA-2022-419D-8D48-DB6FF901DF9A}" srcOrd="0" destOrd="0" presId="urn:microsoft.com/office/officeart/2005/8/layout/vList5"/>
    <dgm:cxn modelId="{1A2ACCDE-DC20-4CDA-8D84-5CC4FE0A73AB}" srcId="{E2BCE545-9600-40F4-96E8-660748942510}" destId="{D8A2917E-F6E9-4B5C-B655-C86D20EEED70}" srcOrd="0" destOrd="0" parTransId="{50539AFA-B75C-4373-912F-74224724A385}" sibTransId="{5FDE0FEF-864C-4BF6-AEA7-7A205C58B270}"/>
    <dgm:cxn modelId="{1E344351-B096-40FE-81D7-651725F95116}" type="presOf" srcId="{23EED36C-BFCA-4113-9C6B-CCCF0CA06EBE}" destId="{17B8AC5A-BA5B-4FF7-919D-FB24A5558CFF}" srcOrd="0" destOrd="0" presId="urn:microsoft.com/office/officeart/2005/8/layout/vList5"/>
    <dgm:cxn modelId="{30B1AD5E-D0D7-4A6B-AE11-028145747688}" srcId="{B26D715E-B413-49F6-B83E-BE94D1CDC2A0}" destId="{0A459F7B-2F13-44FC-964B-D8DB6BF816AF}" srcOrd="0" destOrd="0" parTransId="{22A7508F-66FB-431C-83C4-358D2F38D4AC}" sibTransId="{80B5D78F-314A-4F7F-B90B-EE8A4EAC7FDE}"/>
    <dgm:cxn modelId="{AA6D9564-1140-412C-B8BB-87D8B3557A16}" srcId="{23EED36C-BFCA-4113-9C6B-CCCF0CA06EBE}" destId="{5BD4C012-75DC-4B54-A648-EC239EFD4CE0}" srcOrd="0" destOrd="0" parTransId="{DBEAF4EE-A844-4D7E-891D-E6B83C68E841}" sibTransId="{FE3F684A-2993-4BA3-AE05-D67954731240}"/>
    <dgm:cxn modelId="{DEB3B0C6-E894-4A3E-81B2-F2D8BFF70CB1}" srcId="{E2BCE545-9600-40F4-96E8-660748942510}" destId="{D3222C95-EE4A-4BDA-9685-ABB7E338C680}" srcOrd="1" destOrd="0" parTransId="{0BEC5614-B2F3-4021-92DF-E466CB45AACB}" sibTransId="{F11B57F0-D2EA-4295-9596-E8F1E707E06A}"/>
    <dgm:cxn modelId="{7BE2E243-73A9-4468-B302-0ECB9BDE41EB}" srcId="{E2BCE545-9600-40F4-96E8-660748942510}" destId="{23EED36C-BFCA-4113-9C6B-CCCF0CA06EBE}" srcOrd="3" destOrd="0" parTransId="{132B1B33-694F-42BC-BA93-838EE0BB6BC0}" sibTransId="{F73339A8-1F95-43B3-914E-3D2FFCE85BEC}"/>
    <dgm:cxn modelId="{38C93686-012B-4E2F-90EA-B8A253BF2D27}" type="presParOf" srcId="{54984399-4A70-48A2-A827-B51486665A08}" destId="{30F2AD9E-837A-4EF9-922F-D48DC106C601}" srcOrd="0" destOrd="0" presId="urn:microsoft.com/office/officeart/2005/8/layout/vList5"/>
    <dgm:cxn modelId="{47D1BC06-66F8-44F8-B2A3-F64D91E184D3}" type="presParOf" srcId="{30F2AD9E-837A-4EF9-922F-D48DC106C601}" destId="{EF6B43CA-2022-419D-8D48-DB6FF901DF9A}" srcOrd="0" destOrd="0" presId="urn:microsoft.com/office/officeart/2005/8/layout/vList5"/>
    <dgm:cxn modelId="{47F051A4-CAA8-48F5-A9E3-C2C1BEB77B82}" type="presParOf" srcId="{54984399-4A70-48A2-A827-B51486665A08}" destId="{FAA86D3D-96FB-4C85-949B-CED55EAD510E}" srcOrd="1" destOrd="0" presId="urn:microsoft.com/office/officeart/2005/8/layout/vList5"/>
    <dgm:cxn modelId="{240E5CE1-EE0C-4E06-BF41-0205C5D01570}" type="presParOf" srcId="{54984399-4A70-48A2-A827-B51486665A08}" destId="{BB44F4EC-9C0C-43BD-BA07-E15FFDC787C6}" srcOrd="2" destOrd="0" presId="urn:microsoft.com/office/officeart/2005/8/layout/vList5"/>
    <dgm:cxn modelId="{BFCB2690-629C-4FEB-B9FD-01661BC865B8}" type="presParOf" srcId="{BB44F4EC-9C0C-43BD-BA07-E15FFDC787C6}" destId="{CF6ED51B-1C32-4127-A837-BEE0191C0D83}" srcOrd="0" destOrd="0" presId="urn:microsoft.com/office/officeart/2005/8/layout/vList5"/>
    <dgm:cxn modelId="{252E0B8D-9012-43DD-93A2-9DD371DF87DB}" type="presParOf" srcId="{BB44F4EC-9C0C-43BD-BA07-E15FFDC787C6}" destId="{7E42CAF7-5A65-47D6-9396-820044733C9A}" srcOrd="1" destOrd="0" presId="urn:microsoft.com/office/officeart/2005/8/layout/vList5"/>
    <dgm:cxn modelId="{0E8B6687-D04E-4811-8AF3-7F4EE72AE87C}" type="presParOf" srcId="{54984399-4A70-48A2-A827-B51486665A08}" destId="{6A07F653-00AD-4E21-BD2D-A2E130520586}" srcOrd="3" destOrd="0" presId="urn:microsoft.com/office/officeart/2005/8/layout/vList5"/>
    <dgm:cxn modelId="{4AD089C2-6D2A-4065-8DAC-F6862E4C6D2D}" type="presParOf" srcId="{54984399-4A70-48A2-A827-B51486665A08}" destId="{5E0F240D-0185-4C7C-A6CF-43626EDC0C35}" srcOrd="4" destOrd="0" presId="urn:microsoft.com/office/officeart/2005/8/layout/vList5"/>
    <dgm:cxn modelId="{71D28013-B8BE-4164-858E-93B49A79EFCA}" type="presParOf" srcId="{5E0F240D-0185-4C7C-A6CF-43626EDC0C35}" destId="{F9F5D239-87B1-401C-A78B-7D575FAAB7AE}" srcOrd="0" destOrd="0" presId="urn:microsoft.com/office/officeart/2005/8/layout/vList5"/>
    <dgm:cxn modelId="{59DFE85A-EF48-4A74-9C89-78DF8ADB8E4F}" type="presParOf" srcId="{5E0F240D-0185-4C7C-A6CF-43626EDC0C35}" destId="{1ABE862A-5621-4771-B1C2-993570621722}" srcOrd="1" destOrd="0" presId="urn:microsoft.com/office/officeart/2005/8/layout/vList5"/>
    <dgm:cxn modelId="{7F150077-C0E7-4225-A515-91D9CFFDA8E4}" type="presParOf" srcId="{54984399-4A70-48A2-A827-B51486665A08}" destId="{CB78213C-8FA0-4B2A-93A6-2625557884E1}" srcOrd="5" destOrd="0" presId="urn:microsoft.com/office/officeart/2005/8/layout/vList5"/>
    <dgm:cxn modelId="{523F7E09-C15E-40F9-ACDC-FC54641A763D}" type="presParOf" srcId="{54984399-4A70-48A2-A827-B51486665A08}" destId="{1281A187-8479-44A9-8ACB-DB44C7DFD655}" srcOrd="6" destOrd="0" presId="urn:microsoft.com/office/officeart/2005/8/layout/vList5"/>
    <dgm:cxn modelId="{DBEF00CE-555F-4378-B809-E3408708E7B5}" type="presParOf" srcId="{1281A187-8479-44A9-8ACB-DB44C7DFD655}" destId="{17B8AC5A-BA5B-4FF7-919D-FB24A5558CFF}" srcOrd="0" destOrd="0" presId="urn:microsoft.com/office/officeart/2005/8/layout/vList5"/>
    <dgm:cxn modelId="{8ED6306B-86E6-48AA-9705-26EA4B1634BE}" type="presParOf" srcId="{1281A187-8479-44A9-8ACB-DB44C7DFD655}" destId="{3F3B275C-4772-4008-8E20-2A6B1F4ABD99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F6B43CA-2022-419D-8D48-DB6FF901DF9A}">
      <dsp:nvSpPr>
        <dsp:cNvPr id="0" name=""/>
        <dsp:cNvSpPr/>
      </dsp:nvSpPr>
      <dsp:spPr>
        <a:xfrm>
          <a:off x="0" y="2618"/>
          <a:ext cx="7384187" cy="1259557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70485" rIns="140970" bIns="70485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smtClean="0"/>
            <a:t>Bank Savings Accounts</a:t>
          </a:r>
          <a:endParaRPr lang="en-US" sz="3700" kern="1200" dirty="0"/>
        </a:p>
      </dsp:txBody>
      <dsp:txXfrm>
        <a:off x="0" y="2618"/>
        <a:ext cx="7384187" cy="1259557"/>
      </dsp:txXfrm>
    </dsp:sp>
    <dsp:sp modelId="{7E42CAF7-5A65-47D6-9396-820044733C9A}">
      <dsp:nvSpPr>
        <dsp:cNvPr id="0" name=""/>
        <dsp:cNvSpPr/>
      </dsp:nvSpPr>
      <dsp:spPr>
        <a:xfrm rot="5400000">
          <a:off x="4522329" y="-410315"/>
          <a:ext cx="1007645" cy="4730496"/>
        </a:xfrm>
        <a:prstGeom prst="round2Same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55245" rIns="110490" bIns="55245" numCol="1" spcCol="1270" anchor="ctr" anchorCtr="0">
          <a:noAutofit/>
        </a:bodyPr>
        <a:lstStyle/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900" kern="1200" dirty="0" smtClean="0"/>
            <a:t>Accounts at a bank, savings assoc., or credit union</a:t>
          </a:r>
          <a:endParaRPr lang="en-US" sz="2900" kern="1200" dirty="0"/>
        </a:p>
      </dsp:txBody>
      <dsp:txXfrm rot="5400000">
        <a:off x="4522329" y="-410315"/>
        <a:ext cx="1007645" cy="4730496"/>
      </dsp:txXfrm>
    </dsp:sp>
    <dsp:sp modelId="{CF6ED51B-1C32-4127-A837-BEE0191C0D83}">
      <dsp:nvSpPr>
        <dsp:cNvPr id="0" name=""/>
        <dsp:cNvSpPr/>
      </dsp:nvSpPr>
      <dsp:spPr>
        <a:xfrm>
          <a:off x="0" y="1325153"/>
          <a:ext cx="2660904" cy="1259557"/>
        </a:xfrm>
        <a:prstGeom prst="roundRect">
          <a:avLst/>
        </a:prstGeom>
        <a:solidFill>
          <a:schemeClr val="accent4">
            <a:hueOff val="-1070112"/>
            <a:satOff val="13230"/>
            <a:lumOff val="-431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70485" rIns="140970" bIns="70485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smtClean="0"/>
            <a:t>Definition</a:t>
          </a:r>
          <a:endParaRPr lang="en-US" sz="3700" kern="1200" dirty="0"/>
        </a:p>
      </dsp:txBody>
      <dsp:txXfrm>
        <a:off x="0" y="1325153"/>
        <a:ext cx="2660904" cy="1259557"/>
      </dsp:txXfrm>
    </dsp:sp>
    <dsp:sp modelId="{1ABE862A-5621-4771-B1C2-993570621722}">
      <dsp:nvSpPr>
        <dsp:cNvPr id="0" name=""/>
        <dsp:cNvSpPr/>
      </dsp:nvSpPr>
      <dsp:spPr>
        <a:xfrm rot="5400000">
          <a:off x="4522329" y="912219"/>
          <a:ext cx="1007645" cy="4730496"/>
        </a:xfrm>
        <a:prstGeom prst="round2SameRect">
          <a:avLst/>
        </a:prstGeom>
        <a:solidFill>
          <a:schemeClr val="accent4">
            <a:tint val="40000"/>
            <a:alpha val="90000"/>
            <a:hueOff val="-2268984"/>
            <a:satOff val="-3002"/>
            <a:lumOff val="-694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-2268984"/>
              <a:satOff val="-3002"/>
              <a:lumOff val="-69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55245" rIns="110490" bIns="55245" numCol="1" spcCol="1270" anchor="ctr" anchorCtr="0">
          <a:noAutofit/>
        </a:bodyPr>
        <a:lstStyle/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900" kern="1200" dirty="0" smtClean="0"/>
            <a:t>Interest rate is relatively low</a:t>
          </a:r>
          <a:endParaRPr lang="en-US" sz="2900" kern="1200" dirty="0"/>
        </a:p>
      </dsp:txBody>
      <dsp:txXfrm rot="5400000">
        <a:off x="4522329" y="912219"/>
        <a:ext cx="1007645" cy="4730496"/>
      </dsp:txXfrm>
    </dsp:sp>
    <dsp:sp modelId="{F9F5D239-87B1-401C-A78B-7D575FAAB7AE}">
      <dsp:nvSpPr>
        <dsp:cNvPr id="0" name=""/>
        <dsp:cNvSpPr/>
      </dsp:nvSpPr>
      <dsp:spPr>
        <a:xfrm>
          <a:off x="0" y="2647688"/>
          <a:ext cx="2660904" cy="1259557"/>
        </a:xfrm>
        <a:prstGeom prst="roundRect">
          <a:avLst/>
        </a:prstGeom>
        <a:solidFill>
          <a:schemeClr val="accent4">
            <a:hueOff val="-2140224"/>
            <a:satOff val="26460"/>
            <a:lumOff val="-862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70485" rIns="140970" bIns="70485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smtClean="0"/>
            <a:t>Return	</a:t>
          </a:r>
          <a:endParaRPr lang="en-US" sz="3700" kern="1200" dirty="0"/>
        </a:p>
      </dsp:txBody>
      <dsp:txXfrm>
        <a:off x="0" y="2647688"/>
        <a:ext cx="2660904" cy="1259557"/>
      </dsp:txXfrm>
    </dsp:sp>
    <dsp:sp modelId="{3F3B275C-4772-4008-8E20-2A6B1F4ABD99}">
      <dsp:nvSpPr>
        <dsp:cNvPr id="0" name=""/>
        <dsp:cNvSpPr/>
      </dsp:nvSpPr>
      <dsp:spPr>
        <a:xfrm rot="5400000">
          <a:off x="4522329" y="2234754"/>
          <a:ext cx="1007645" cy="4730496"/>
        </a:xfrm>
        <a:prstGeom prst="round2SameRect">
          <a:avLst/>
        </a:prstGeom>
        <a:solidFill>
          <a:schemeClr val="accent4">
            <a:tint val="40000"/>
            <a:alpha val="90000"/>
            <a:hueOff val="-4537969"/>
            <a:satOff val="-6003"/>
            <a:lumOff val="-1387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-4537969"/>
              <a:satOff val="-6003"/>
              <a:lumOff val="-138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55245" rIns="110490" bIns="55245" numCol="1" spcCol="1270" anchor="ctr" anchorCtr="0">
          <a:noAutofit/>
        </a:bodyPr>
        <a:lstStyle/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900" kern="1200" dirty="0" smtClean="0"/>
            <a:t>Can withdraw from at any time</a:t>
          </a:r>
          <a:endParaRPr lang="en-US" sz="2900" kern="1200" dirty="0"/>
        </a:p>
      </dsp:txBody>
      <dsp:txXfrm rot="5400000">
        <a:off x="4522329" y="2234754"/>
        <a:ext cx="1007645" cy="4730496"/>
      </dsp:txXfrm>
    </dsp:sp>
    <dsp:sp modelId="{17B8AC5A-BA5B-4FF7-919D-FB24A5558CFF}">
      <dsp:nvSpPr>
        <dsp:cNvPr id="0" name=""/>
        <dsp:cNvSpPr/>
      </dsp:nvSpPr>
      <dsp:spPr>
        <a:xfrm>
          <a:off x="0" y="3970224"/>
          <a:ext cx="2660904" cy="1259557"/>
        </a:xfrm>
        <a:prstGeom prst="roundRect">
          <a:avLst/>
        </a:prstGeom>
        <a:solidFill>
          <a:schemeClr val="accent4">
            <a:hueOff val="-3210336"/>
            <a:satOff val="39690"/>
            <a:lumOff val="-1293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70485" rIns="140970" bIns="70485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smtClean="0">
              <a:solidFill>
                <a:schemeClr val="tx1"/>
              </a:solidFill>
            </a:rPr>
            <a:t>Time Frame</a:t>
          </a:r>
          <a:endParaRPr lang="en-US" sz="3700" kern="1200" dirty="0">
            <a:solidFill>
              <a:schemeClr val="tx1"/>
            </a:solidFill>
          </a:endParaRPr>
        </a:p>
      </dsp:txBody>
      <dsp:txXfrm>
        <a:off x="0" y="3970224"/>
        <a:ext cx="2660904" cy="1259557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F6B43CA-2022-419D-8D48-DB6FF901DF9A}">
      <dsp:nvSpPr>
        <dsp:cNvPr id="0" name=""/>
        <dsp:cNvSpPr/>
      </dsp:nvSpPr>
      <dsp:spPr>
        <a:xfrm>
          <a:off x="0" y="0"/>
          <a:ext cx="7384187" cy="1259557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70485" rIns="140970" bIns="70485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smtClean="0"/>
            <a:t>Certificates of Deposit</a:t>
          </a:r>
          <a:endParaRPr lang="en-US" sz="3700" kern="1200" dirty="0"/>
        </a:p>
      </dsp:txBody>
      <dsp:txXfrm>
        <a:off x="0" y="0"/>
        <a:ext cx="7384187" cy="1259557"/>
      </dsp:txXfrm>
    </dsp:sp>
    <dsp:sp modelId="{7E42CAF7-5A65-47D6-9396-820044733C9A}">
      <dsp:nvSpPr>
        <dsp:cNvPr id="0" name=""/>
        <dsp:cNvSpPr/>
      </dsp:nvSpPr>
      <dsp:spPr>
        <a:xfrm rot="5400000">
          <a:off x="4522329" y="-410315"/>
          <a:ext cx="1007645" cy="4730496"/>
        </a:xfrm>
        <a:prstGeom prst="round2Same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800" kern="1200" dirty="0" smtClean="0"/>
            <a:t>Bank notes for a set period of time at fixed interest rate</a:t>
          </a:r>
          <a:endParaRPr lang="en-US" sz="2800" kern="1200" dirty="0"/>
        </a:p>
      </dsp:txBody>
      <dsp:txXfrm rot="5400000">
        <a:off x="4522329" y="-410315"/>
        <a:ext cx="1007645" cy="4730496"/>
      </dsp:txXfrm>
    </dsp:sp>
    <dsp:sp modelId="{CF6ED51B-1C32-4127-A837-BEE0191C0D83}">
      <dsp:nvSpPr>
        <dsp:cNvPr id="0" name=""/>
        <dsp:cNvSpPr/>
      </dsp:nvSpPr>
      <dsp:spPr>
        <a:xfrm>
          <a:off x="0" y="1325153"/>
          <a:ext cx="2660904" cy="1259557"/>
        </a:xfrm>
        <a:prstGeom prst="roundRect">
          <a:avLst/>
        </a:prstGeom>
        <a:solidFill>
          <a:schemeClr val="accent4">
            <a:hueOff val="-1070112"/>
            <a:satOff val="13230"/>
            <a:lumOff val="-431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70485" rIns="140970" bIns="70485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smtClean="0"/>
            <a:t>Definition</a:t>
          </a:r>
          <a:endParaRPr lang="en-US" sz="3700" kern="1200" dirty="0"/>
        </a:p>
      </dsp:txBody>
      <dsp:txXfrm>
        <a:off x="0" y="1325153"/>
        <a:ext cx="2660904" cy="1259557"/>
      </dsp:txXfrm>
    </dsp:sp>
    <dsp:sp modelId="{1ABE862A-5621-4771-B1C2-993570621722}">
      <dsp:nvSpPr>
        <dsp:cNvPr id="0" name=""/>
        <dsp:cNvSpPr/>
      </dsp:nvSpPr>
      <dsp:spPr>
        <a:xfrm rot="5400000">
          <a:off x="4522329" y="912219"/>
          <a:ext cx="1007645" cy="4730496"/>
        </a:xfrm>
        <a:prstGeom prst="round2SameRect">
          <a:avLst/>
        </a:prstGeom>
        <a:solidFill>
          <a:schemeClr val="accent4">
            <a:tint val="40000"/>
            <a:alpha val="90000"/>
            <a:hueOff val="-2268984"/>
            <a:satOff val="-3002"/>
            <a:lumOff val="-694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-2268984"/>
              <a:satOff val="-3002"/>
              <a:lumOff val="-69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800" kern="1200" dirty="0" smtClean="0"/>
            <a:t>Interest rates are higher than bank savings accounts</a:t>
          </a:r>
          <a:endParaRPr lang="en-US" sz="2800" kern="1200" dirty="0"/>
        </a:p>
      </dsp:txBody>
      <dsp:txXfrm rot="5400000">
        <a:off x="4522329" y="912219"/>
        <a:ext cx="1007645" cy="4730496"/>
      </dsp:txXfrm>
    </dsp:sp>
    <dsp:sp modelId="{F9F5D239-87B1-401C-A78B-7D575FAAB7AE}">
      <dsp:nvSpPr>
        <dsp:cNvPr id="0" name=""/>
        <dsp:cNvSpPr/>
      </dsp:nvSpPr>
      <dsp:spPr>
        <a:xfrm>
          <a:off x="0" y="2647688"/>
          <a:ext cx="2660904" cy="1259557"/>
        </a:xfrm>
        <a:prstGeom prst="roundRect">
          <a:avLst/>
        </a:prstGeom>
        <a:solidFill>
          <a:schemeClr val="accent4">
            <a:hueOff val="-2140224"/>
            <a:satOff val="26460"/>
            <a:lumOff val="-862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70485" rIns="140970" bIns="70485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smtClean="0"/>
            <a:t>Return	</a:t>
          </a:r>
          <a:endParaRPr lang="en-US" sz="3700" kern="1200" dirty="0"/>
        </a:p>
      </dsp:txBody>
      <dsp:txXfrm>
        <a:off x="0" y="2647688"/>
        <a:ext cx="2660904" cy="1259557"/>
      </dsp:txXfrm>
    </dsp:sp>
    <dsp:sp modelId="{3F3B275C-4772-4008-8E20-2A6B1F4ABD99}">
      <dsp:nvSpPr>
        <dsp:cNvPr id="0" name=""/>
        <dsp:cNvSpPr/>
      </dsp:nvSpPr>
      <dsp:spPr>
        <a:xfrm rot="5400000">
          <a:off x="4522329" y="2234754"/>
          <a:ext cx="1007645" cy="4730496"/>
        </a:xfrm>
        <a:prstGeom prst="round2SameRect">
          <a:avLst/>
        </a:prstGeom>
        <a:solidFill>
          <a:schemeClr val="accent4">
            <a:tint val="40000"/>
            <a:alpha val="90000"/>
            <a:hueOff val="-4537969"/>
            <a:satOff val="-6003"/>
            <a:lumOff val="-1387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-4537969"/>
              <a:satOff val="-6003"/>
              <a:lumOff val="-138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800" kern="1200" dirty="0" smtClean="0"/>
            <a:t>Varies, 6 months to 5 years</a:t>
          </a:r>
          <a:endParaRPr lang="en-US" sz="2800" kern="1200" dirty="0"/>
        </a:p>
      </dsp:txBody>
      <dsp:txXfrm rot="5400000">
        <a:off x="4522329" y="2234754"/>
        <a:ext cx="1007645" cy="4730496"/>
      </dsp:txXfrm>
    </dsp:sp>
    <dsp:sp modelId="{17B8AC5A-BA5B-4FF7-919D-FB24A5558CFF}">
      <dsp:nvSpPr>
        <dsp:cNvPr id="0" name=""/>
        <dsp:cNvSpPr/>
      </dsp:nvSpPr>
      <dsp:spPr>
        <a:xfrm>
          <a:off x="0" y="3970224"/>
          <a:ext cx="2660904" cy="1259557"/>
        </a:xfrm>
        <a:prstGeom prst="roundRect">
          <a:avLst/>
        </a:prstGeom>
        <a:solidFill>
          <a:schemeClr val="accent4">
            <a:hueOff val="-3210336"/>
            <a:satOff val="39690"/>
            <a:lumOff val="-1293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70485" rIns="140970" bIns="70485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smtClean="0">
              <a:solidFill>
                <a:schemeClr val="tx1"/>
              </a:solidFill>
            </a:rPr>
            <a:t>Time Frame</a:t>
          </a:r>
          <a:endParaRPr lang="en-US" sz="3700" kern="1200" dirty="0">
            <a:solidFill>
              <a:schemeClr val="tx1"/>
            </a:solidFill>
          </a:endParaRPr>
        </a:p>
      </dsp:txBody>
      <dsp:txXfrm>
        <a:off x="0" y="3970224"/>
        <a:ext cx="2660904" cy="1259557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F6B43CA-2022-419D-8D48-DB6FF901DF9A}">
      <dsp:nvSpPr>
        <dsp:cNvPr id="0" name=""/>
        <dsp:cNvSpPr/>
      </dsp:nvSpPr>
      <dsp:spPr>
        <a:xfrm>
          <a:off x="0" y="2618"/>
          <a:ext cx="7384187" cy="1259557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70485" rIns="140970" bIns="70485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smtClean="0"/>
            <a:t>Money Market Accounts</a:t>
          </a:r>
          <a:endParaRPr lang="en-US" sz="3700" kern="1200" dirty="0"/>
        </a:p>
      </dsp:txBody>
      <dsp:txXfrm>
        <a:off x="0" y="2618"/>
        <a:ext cx="7384187" cy="1259557"/>
      </dsp:txXfrm>
    </dsp:sp>
    <dsp:sp modelId="{7E42CAF7-5A65-47D6-9396-820044733C9A}">
      <dsp:nvSpPr>
        <dsp:cNvPr id="0" name=""/>
        <dsp:cNvSpPr/>
      </dsp:nvSpPr>
      <dsp:spPr>
        <a:xfrm rot="5400000">
          <a:off x="4522329" y="-410315"/>
          <a:ext cx="1007645" cy="4730496"/>
        </a:xfrm>
        <a:prstGeom prst="round2Same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700" kern="1200" dirty="0" smtClean="0"/>
            <a:t>Savings accounts that require high minimum balance</a:t>
          </a:r>
          <a:endParaRPr lang="en-US" sz="2700" kern="1200" dirty="0"/>
        </a:p>
      </dsp:txBody>
      <dsp:txXfrm rot="5400000">
        <a:off x="4522329" y="-410315"/>
        <a:ext cx="1007645" cy="4730496"/>
      </dsp:txXfrm>
    </dsp:sp>
    <dsp:sp modelId="{CF6ED51B-1C32-4127-A837-BEE0191C0D83}">
      <dsp:nvSpPr>
        <dsp:cNvPr id="0" name=""/>
        <dsp:cNvSpPr/>
      </dsp:nvSpPr>
      <dsp:spPr>
        <a:xfrm>
          <a:off x="0" y="1325153"/>
          <a:ext cx="2660904" cy="1259557"/>
        </a:xfrm>
        <a:prstGeom prst="roundRect">
          <a:avLst/>
        </a:prstGeom>
        <a:solidFill>
          <a:schemeClr val="accent4">
            <a:hueOff val="-1070112"/>
            <a:satOff val="13230"/>
            <a:lumOff val="-431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70485" rIns="140970" bIns="70485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smtClean="0"/>
            <a:t>Definition</a:t>
          </a:r>
          <a:endParaRPr lang="en-US" sz="3700" kern="1200" dirty="0"/>
        </a:p>
      </dsp:txBody>
      <dsp:txXfrm>
        <a:off x="0" y="1325153"/>
        <a:ext cx="2660904" cy="1259557"/>
      </dsp:txXfrm>
    </dsp:sp>
    <dsp:sp modelId="{1ABE862A-5621-4771-B1C2-993570621722}">
      <dsp:nvSpPr>
        <dsp:cNvPr id="0" name=""/>
        <dsp:cNvSpPr/>
      </dsp:nvSpPr>
      <dsp:spPr>
        <a:xfrm rot="5400000">
          <a:off x="4522329" y="912219"/>
          <a:ext cx="1007645" cy="4730496"/>
        </a:xfrm>
        <a:prstGeom prst="round2SameRect">
          <a:avLst/>
        </a:prstGeom>
        <a:solidFill>
          <a:schemeClr val="accent4">
            <a:tint val="40000"/>
            <a:alpha val="90000"/>
            <a:hueOff val="-2268984"/>
            <a:satOff val="-3002"/>
            <a:lumOff val="-694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-2268984"/>
              <a:satOff val="-3002"/>
              <a:lumOff val="-69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700" kern="1200" dirty="0" smtClean="0"/>
            <a:t>Interest rates are higher than for regular savings accounts</a:t>
          </a:r>
          <a:endParaRPr lang="en-US" sz="2700" kern="1200" dirty="0"/>
        </a:p>
      </dsp:txBody>
      <dsp:txXfrm rot="5400000">
        <a:off x="4522329" y="912219"/>
        <a:ext cx="1007645" cy="4730496"/>
      </dsp:txXfrm>
    </dsp:sp>
    <dsp:sp modelId="{F9F5D239-87B1-401C-A78B-7D575FAAB7AE}">
      <dsp:nvSpPr>
        <dsp:cNvPr id="0" name=""/>
        <dsp:cNvSpPr/>
      </dsp:nvSpPr>
      <dsp:spPr>
        <a:xfrm>
          <a:off x="0" y="2647688"/>
          <a:ext cx="2660904" cy="1259557"/>
        </a:xfrm>
        <a:prstGeom prst="roundRect">
          <a:avLst/>
        </a:prstGeom>
        <a:solidFill>
          <a:schemeClr val="accent4">
            <a:hueOff val="-2140224"/>
            <a:satOff val="26460"/>
            <a:lumOff val="-862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70485" rIns="140970" bIns="70485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smtClean="0"/>
            <a:t>Return	</a:t>
          </a:r>
          <a:endParaRPr lang="en-US" sz="3700" kern="1200" dirty="0"/>
        </a:p>
      </dsp:txBody>
      <dsp:txXfrm>
        <a:off x="0" y="2647688"/>
        <a:ext cx="2660904" cy="1259557"/>
      </dsp:txXfrm>
    </dsp:sp>
    <dsp:sp modelId="{3F3B275C-4772-4008-8E20-2A6B1F4ABD99}">
      <dsp:nvSpPr>
        <dsp:cNvPr id="0" name=""/>
        <dsp:cNvSpPr/>
      </dsp:nvSpPr>
      <dsp:spPr>
        <a:xfrm rot="5400000">
          <a:off x="4522329" y="2234754"/>
          <a:ext cx="1007645" cy="4730496"/>
        </a:xfrm>
        <a:prstGeom prst="round2SameRect">
          <a:avLst/>
        </a:prstGeom>
        <a:solidFill>
          <a:schemeClr val="accent4">
            <a:tint val="40000"/>
            <a:alpha val="90000"/>
            <a:hueOff val="-4537969"/>
            <a:satOff val="-6003"/>
            <a:lumOff val="-1387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-4537969"/>
              <a:satOff val="-6003"/>
              <a:lumOff val="-138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700" kern="1200" dirty="0" smtClean="0"/>
            <a:t>Can withdraw from at any time</a:t>
          </a:r>
          <a:endParaRPr lang="en-US" sz="2700" kern="1200" dirty="0"/>
        </a:p>
      </dsp:txBody>
      <dsp:txXfrm rot="5400000">
        <a:off x="4522329" y="2234754"/>
        <a:ext cx="1007645" cy="4730496"/>
      </dsp:txXfrm>
    </dsp:sp>
    <dsp:sp modelId="{17B8AC5A-BA5B-4FF7-919D-FB24A5558CFF}">
      <dsp:nvSpPr>
        <dsp:cNvPr id="0" name=""/>
        <dsp:cNvSpPr/>
      </dsp:nvSpPr>
      <dsp:spPr>
        <a:xfrm>
          <a:off x="0" y="3970224"/>
          <a:ext cx="2660904" cy="1259557"/>
        </a:xfrm>
        <a:prstGeom prst="roundRect">
          <a:avLst/>
        </a:prstGeom>
        <a:solidFill>
          <a:schemeClr val="accent4">
            <a:hueOff val="-3210336"/>
            <a:satOff val="39690"/>
            <a:lumOff val="-1293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70485" rIns="140970" bIns="70485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smtClean="0">
              <a:solidFill>
                <a:schemeClr val="tx1"/>
              </a:solidFill>
            </a:rPr>
            <a:t>Time Frame</a:t>
          </a:r>
          <a:endParaRPr lang="en-US" sz="3700" kern="1200" dirty="0">
            <a:solidFill>
              <a:schemeClr val="tx1"/>
            </a:solidFill>
          </a:endParaRPr>
        </a:p>
      </dsp:txBody>
      <dsp:txXfrm>
        <a:off x="0" y="3970224"/>
        <a:ext cx="2660904" cy="1259557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F6B43CA-2022-419D-8D48-DB6FF901DF9A}">
      <dsp:nvSpPr>
        <dsp:cNvPr id="0" name=""/>
        <dsp:cNvSpPr/>
      </dsp:nvSpPr>
      <dsp:spPr>
        <a:xfrm>
          <a:off x="0" y="2618"/>
          <a:ext cx="7384187" cy="1259557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70485" rIns="140970" bIns="70485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smtClean="0"/>
            <a:t>U.S. Savings Bonds</a:t>
          </a:r>
          <a:endParaRPr lang="en-US" sz="3700" kern="1200" dirty="0"/>
        </a:p>
      </dsp:txBody>
      <dsp:txXfrm>
        <a:off x="0" y="2618"/>
        <a:ext cx="7384187" cy="1259557"/>
      </dsp:txXfrm>
    </dsp:sp>
    <dsp:sp modelId="{7E42CAF7-5A65-47D6-9396-820044733C9A}">
      <dsp:nvSpPr>
        <dsp:cNvPr id="0" name=""/>
        <dsp:cNvSpPr/>
      </dsp:nvSpPr>
      <dsp:spPr>
        <a:xfrm rot="5400000">
          <a:off x="4522329" y="-410315"/>
          <a:ext cx="1007645" cy="4730496"/>
        </a:xfrm>
        <a:prstGeom prst="round2Same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55245" rIns="110490" bIns="55245" numCol="1" spcCol="1270" anchor="ctr" anchorCtr="0">
          <a:noAutofit/>
        </a:bodyPr>
        <a:lstStyle/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900" kern="1200" dirty="0" smtClean="0"/>
            <a:t>U.S. </a:t>
          </a:r>
          <a:r>
            <a:rPr lang="en-US" sz="2900" kern="1200" dirty="0" err="1" smtClean="0"/>
            <a:t>gov’t</a:t>
          </a:r>
          <a:r>
            <a:rPr lang="en-US" sz="2900" kern="1200" dirty="0" smtClean="0"/>
            <a:t> issues bonds as a way of borrowing money</a:t>
          </a:r>
          <a:endParaRPr lang="en-US" sz="2900" kern="1200" dirty="0"/>
        </a:p>
      </dsp:txBody>
      <dsp:txXfrm rot="5400000">
        <a:off x="4522329" y="-410315"/>
        <a:ext cx="1007645" cy="4730496"/>
      </dsp:txXfrm>
    </dsp:sp>
    <dsp:sp modelId="{CF6ED51B-1C32-4127-A837-BEE0191C0D83}">
      <dsp:nvSpPr>
        <dsp:cNvPr id="0" name=""/>
        <dsp:cNvSpPr/>
      </dsp:nvSpPr>
      <dsp:spPr>
        <a:xfrm>
          <a:off x="0" y="1325153"/>
          <a:ext cx="2660904" cy="1259557"/>
        </a:xfrm>
        <a:prstGeom prst="roundRect">
          <a:avLst/>
        </a:prstGeom>
        <a:solidFill>
          <a:schemeClr val="accent4">
            <a:hueOff val="-1070112"/>
            <a:satOff val="13230"/>
            <a:lumOff val="-431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70485" rIns="140970" bIns="70485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smtClean="0"/>
            <a:t>Definition</a:t>
          </a:r>
          <a:endParaRPr lang="en-US" sz="3700" kern="1200" dirty="0"/>
        </a:p>
      </dsp:txBody>
      <dsp:txXfrm>
        <a:off x="0" y="1325153"/>
        <a:ext cx="2660904" cy="1259557"/>
      </dsp:txXfrm>
    </dsp:sp>
    <dsp:sp modelId="{1ABE862A-5621-4771-B1C2-993570621722}">
      <dsp:nvSpPr>
        <dsp:cNvPr id="0" name=""/>
        <dsp:cNvSpPr/>
      </dsp:nvSpPr>
      <dsp:spPr>
        <a:xfrm rot="5400000">
          <a:off x="4522329" y="912219"/>
          <a:ext cx="1007645" cy="4730496"/>
        </a:xfrm>
        <a:prstGeom prst="round2SameRect">
          <a:avLst/>
        </a:prstGeom>
        <a:solidFill>
          <a:schemeClr val="accent4">
            <a:tint val="40000"/>
            <a:alpha val="90000"/>
            <a:hueOff val="-2268984"/>
            <a:satOff val="-3002"/>
            <a:lumOff val="-694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-2268984"/>
              <a:satOff val="-3002"/>
              <a:lumOff val="-69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55245" rIns="110490" bIns="55245" numCol="1" spcCol="1270" anchor="ctr" anchorCtr="0">
          <a:noAutofit/>
        </a:bodyPr>
        <a:lstStyle/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900" kern="1200" dirty="0" smtClean="0"/>
            <a:t>Interest rate is higher than bank savings accounts</a:t>
          </a:r>
          <a:endParaRPr lang="en-US" sz="2900" kern="1200" dirty="0"/>
        </a:p>
      </dsp:txBody>
      <dsp:txXfrm rot="5400000">
        <a:off x="4522329" y="912219"/>
        <a:ext cx="1007645" cy="4730496"/>
      </dsp:txXfrm>
    </dsp:sp>
    <dsp:sp modelId="{F9F5D239-87B1-401C-A78B-7D575FAAB7AE}">
      <dsp:nvSpPr>
        <dsp:cNvPr id="0" name=""/>
        <dsp:cNvSpPr/>
      </dsp:nvSpPr>
      <dsp:spPr>
        <a:xfrm>
          <a:off x="0" y="2647688"/>
          <a:ext cx="2660904" cy="1259557"/>
        </a:xfrm>
        <a:prstGeom prst="roundRect">
          <a:avLst/>
        </a:prstGeom>
        <a:solidFill>
          <a:schemeClr val="accent4">
            <a:hueOff val="-2140224"/>
            <a:satOff val="26460"/>
            <a:lumOff val="-862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70485" rIns="140970" bIns="70485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smtClean="0"/>
            <a:t>Return	</a:t>
          </a:r>
          <a:endParaRPr lang="en-US" sz="3700" kern="1200" dirty="0"/>
        </a:p>
      </dsp:txBody>
      <dsp:txXfrm>
        <a:off x="0" y="2647688"/>
        <a:ext cx="2660904" cy="1259557"/>
      </dsp:txXfrm>
    </dsp:sp>
    <dsp:sp modelId="{3F3B275C-4772-4008-8E20-2A6B1F4ABD99}">
      <dsp:nvSpPr>
        <dsp:cNvPr id="0" name=""/>
        <dsp:cNvSpPr/>
      </dsp:nvSpPr>
      <dsp:spPr>
        <a:xfrm rot="5400000">
          <a:off x="4522329" y="2234754"/>
          <a:ext cx="1007645" cy="4730496"/>
        </a:xfrm>
        <a:prstGeom prst="round2SameRect">
          <a:avLst/>
        </a:prstGeom>
        <a:solidFill>
          <a:schemeClr val="accent4">
            <a:tint val="40000"/>
            <a:alpha val="90000"/>
            <a:hueOff val="-4537969"/>
            <a:satOff val="-6003"/>
            <a:lumOff val="-1387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-4537969"/>
              <a:satOff val="-6003"/>
              <a:lumOff val="-138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55245" rIns="110490" bIns="55245" numCol="1" spcCol="1270" anchor="ctr" anchorCtr="0">
          <a:noAutofit/>
        </a:bodyPr>
        <a:lstStyle/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900" kern="1200" dirty="0" smtClean="0"/>
            <a:t>Good for medium/long-term savings goals</a:t>
          </a:r>
          <a:endParaRPr lang="en-US" sz="2900" kern="1200" dirty="0"/>
        </a:p>
      </dsp:txBody>
      <dsp:txXfrm rot="5400000">
        <a:off x="4522329" y="2234754"/>
        <a:ext cx="1007645" cy="4730496"/>
      </dsp:txXfrm>
    </dsp:sp>
    <dsp:sp modelId="{17B8AC5A-BA5B-4FF7-919D-FB24A5558CFF}">
      <dsp:nvSpPr>
        <dsp:cNvPr id="0" name=""/>
        <dsp:cNvSpPr/>
      </dsp:nvSpPr>
      <dsp:spPr>
        <a:xfrm>
          <a:off x="0" y="3970224"/>
          <a:ext cx="2660904" cy="1259557"/>
        </a:xfrm>
        <a:prstGeom prst="roundRect">
          <a:avLst/>
        </a:prstGeom>
        <a:solidFill>
          <a:schemeClr val="accent4">
            <a:hueOff val="-3210336"/>
            <a:satOff val="39690"/>
            <a:lumOff val="-1293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70485" rIns="140970" bIns="70485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smtClean="0">
              <a:solidFill>
                <a:schemeClr val="tx1"/>
              </a:solidFill>
            </a:rPr>
            <a:t>Time Frame</a:t>
          </a:r>
          <a:endParaRPr lang="en-US" sz="3700" kern="1200" dirty="0">
            <a:solidFill>
              <a:schemeClr val="tx1"/>
            </a:solidFill>
          </a:endParaRPr>
        </a:p>
      </dsp:txBody>
      <dsp:txXfrm>
        <a:off x="0" y="3970224"/>
        <a:ext cx="2660904" cy="125955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34D6A04-B395-452D-B706-8790BF67B8B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3D0E503-8415-4F62-AC3A-E4D51B16DD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DAF3EBD-6ADC-4E96-A13D-3E6B56707C4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585D908-E2A2-4517-8D00-0ECB674EB8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25B0DE8-AA04-4A95-89DD-CB2DC1EE87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18A02BD-BBA3-40E2-8351-B8171A7CB0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4BE730-F6B9-4553-AD87-B85521BEF3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D5E3704-E857-4E4A-8CE1-1E185BB57B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05F6F01-F991-4AD1-A028-E7A06679D13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C3C76BF-730B-454A-AB4E-5D036D7CBA0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4C8C0A0-2C3D-4855-B61B-E5FE53648DC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11B9836E-E7A3-4905-9201-D91044EB227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 build="p"/>
    </p:bldLst>
  </p:timing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gi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Warmup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38200" y="1905000"/>
            <a:ext cx="8007350" cy="17526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Why does the dollar on the left have value, while the one on the right does not?</a:t>
            </a:r>
            <a:endParaRPr lang="en-US" dirty="0"/>
          </a:p>
        </p:txBody>
      </p:sp>
      <p:pic>
        <p:nvPicPr>
          <p:cNvPr id="3076" name="Picture 2" descr="http://edro.files.wordpress.com/2008/09/united_states_one_dollar_bill_obvers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810000"/>
            <a:ext cx="4549775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4" descr="http://gaygamer.net/images/dollas/monopoly_money_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6800" y="3733800"/>
            <a:ext cx="4267200" cy="219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Personal </a:t>
            </a:r>
            <a:r>
              <a:rPr lang="en-US" dirty="0" smtClean="0"/>
              <a:t>Finance &amp; Credit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 budget?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record of all the money you earn and spend</a:t>
            </a:r>
            <a:endParaRPr lang="en-US" dirty="0"/>
          </a:p>
        </p:txBody>
      </p:sp>
      <p:pic>
        <p:nvPicPr>
          <p:cNvPr id="32772" name="Picture 4" descr="http://www.foothilltech.org/rgeib/techlit1/projects/personalbudget_files/monthly-budge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6400" y="2400300"/>
            <a:ext cx="5943600" cy="44577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Income versus Expenses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Income – money you earn</a:t>
            </a:r>
          </a:p>
          <a:p>
            <a:r>
              <a:rPr lang="en-US" dirty="0" smtClean="0"/>
              <a:t>Expenses – money you spend</a:t>
            </a:r>
            <a:endParaRPr lang="en-US" dirty="0"/>
          </a:p>
        </p:txBody>
      </p:sp>
      <p:pic>
        <p:nvPicPr>
          <p:cNvPr id="31746" name="Picture 2" descr="http://www.etftrends.com/wp-content/uploads/2010/03/income_626_articl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276600"/>
            <a:ext cx="4114800" cy="3086101"/>
          </a:xfrm>
          <a:prstGeom prst="rect">
            <a:avLst/>
          </a:prstGeom>
          <a:noFill/>
        </p:spPr>
      </p:pic>
      <p:sp>
        <p:nvSpPr>
          <p:cNvPr id="5" name="Right Arrow 4"/>
          <p:cNvSpPr/>
          <p:nvPr/>
        </p:nvSpPr>
        <p:spPr>
          <a:xfrm>
            <a:off x="4191000" y="4114800"/>
            <a:ext cx="990600" cy="838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1748" name="Picture 4" descr="http://20somethingfinance.com/wp-content/uploads/2009/07/top-expenses-300x27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0" y="3276599"/>
            <a:ext cx="3505200" cy="32598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Income versus Expenses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/>
          <a:lstStyle/>
          <a:p>
            <a:r>
              <a:rPr lang="en-US" dirty="0" smtClean="0"/>
              <a:t>Balanced budget – income = expenses</a:t>
            </a:r>
          </a:p>
          <a:p>
            <a:r>
              <a:rPr lang="en-US" dirty="0" smtClean="0"/>
              <a:t>Budget surplus – income &gt; expenses (good)</a:t>
            </a:r>
          </a:p>
          <a:p>
            <a:r>
              <a:rPr lang="en-US" dirty="0" smtClean="0"/>
              <a:t>Budget deficit – income &lt; expenses (bad)</a:t>
            </a:r>
            <a:endParaRPr lang="en-US" dirty="0"/>
          </a:p>
        </p:txBody>
      </p:sp>
      <p:pic>
        <p:nvPicPr>
          <p:cNvPr id="30722" name="Picture 2" descr="http://www.cartoonstock.com/newscartoons/cartoonists/efi/lowres/efin1403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38400" y="3352800"/>
            <a:ext cx="4648200" cy="373018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http://www.nomadicmatt.com/images/creditcard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91000" y="990600"/>
            <a:ext cx="4953000" cy="3295651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77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Where do people go to borrow money (or, what are sources of credit)?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221163"/>
          </a:xfrm>
        </p:spPr>
        <p:txBody>
          <a:bodyPr/>
          <a:lstStyle/>
          <a:p>
            <a:r>
              <a:rPr lang="en-US" dirty="0" smtClean="0"/>
              <a:t>Banks</a:t>
            </a:r>
          </a:p>
          <a:p>
            <a:r>
              <a:rPr lang="en-US" dirty="0" smtClean="0"/>
              <a:t>Credit unions</a:t>
            </a:r>
          </a:p>
          <a:p>
            <a:r>
              <a:rPr lang="en-US" dirty="0" smtClean="0"/>
              <a:t>Finance companies</a:t>
            </a:r>
          </a:p>
          <a:p>
            <a:r>
              <a:rPr lang="en-US" dirty="0" smtClean="0"/>
              <a:t>Credit Cards</a:t>
            </a:r>
            <a:endParaRPr lang="en-US" dirty="0"/>
          </a:p>
        </p:txBody>
      </p:sp>
      <p:pic>
        <p:nvPicPr>
          <p:cNvPr id="29700" name="Picture 4" descr="http://www.experian.com/newsletters/newhorizons/0310/nh-large_article_icon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9199" y="4267200"/>
            <a:ext cx="3179205" cy="2286000"/>
          </a:xfrm>
          <a:prstGeom prst="rect">
            <a:avLst/>
          </a:prstGeom>
          <a:noFill/>
        </p:spPr>
      </p:pic>
      <p:pic>
        <p:nvPicPr>
          <p:cNvPr id="29702" name="Picture 6" descr="http://www.childrenscentralcal.org/adaptivesports/PublishingImages/Wells-Fargo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05400" y="3924299"/>
            <a:ext cx="2962275" cy="29337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Credit terms</a:t>
            </a:r>
          </a:p>
        </p:txBody>
      </p:sp>
      <p:sp>
        <p:nvSpPr>
          <p:cNvPr id="4101" name="Rectangle 5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b="1" u="sng"/>
              <a:t>Lender</a:t>
            </a:r>
            <a:r>
              <a:rPr lang="en-US"/>
              <a:t> – any person or group that loans money to another person or group </a:t>
            </a:r>
          </a:p>
          <a:p>
            <a:r>
              <a:rPr lang="en-US" b="1" u="sng"/>
              <a:t>Borrower</a:t>
            </a:r>
            <a:r>
              <a:rPr lang="en-US"/>
              <a:t> – the person who borrows money from the lender and must pay back the amount owed plus interest</a:t>
            </a:r>
          </a:p>
          <a:p>
            <a:r>
              <a:rPr lang="en-US" b="1" u="sng"/>
              <a:t>Interest</a:t>
            </a:r>
            <a:r>
              <a:rPr lang="en-US"/>
              <a:t> – fee paid by a borrower of assets to the owner as a form of </a:t>
            </a:r>
            <a:br>
              <a:rPr lang="en-US"/>
            </a:br>
            <a:r>
              <a:rPr lang="en-US"/>
              <a:t>compensation for the use of the assets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Credit Terms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b="1" u="sng"/>
              <a:t>Annual Percentage Rate (APR)</a:t>
            </a:r>
            <a:r>
              <a:rPr lang="en-US"/>
              <a:t> - describe the interest rate for a whole year rather than a monthly interest rate on a loan.</a:t>
            </a:r>
          </a:p>
          <a:p>
            <a:pPr>
              <a:lnSpc>
                <a:spcPct val="90000"/>
              </a:lnSpc>
            </a:pPr>
            <a:r>
              <a:rPr lang="en-US" b="1" u="sng"/>
              <a:t>Credit Rating</a:t>
            </a:r>
            <a:r>
              <a:rPr lang="en-US"/>
              <a:t> - evaluates the credit worthiness of an issuer of specific types of debt, specifically, debt issued by a business enterprise such as a corporation or a government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Credit Terms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b="1" u="sng"/>
              <a:t>Collateral</a:t>
            </a:r>
            <a:r>
              <a:rPr lang="en-US"/>
              <a:t> - borrower's pledge of specific property to a </a:t>
            </a:r>
            <a:br>
              <a:rPr lang="en-US"/>
            </a:br>
            <a:r>
              <a:rPr lang="en-US"/>
              <a:t>lender, to secure repayment of a loan </a:t>
            </a:r>
          </a:p>
          <a:p>
            <a:r>
              <a:rPr lang="en-US" b="1" u="sng"/>
              <a:t>Bankruptcy</a:t>
            </a:r>
            <a:r>
              <a:rPr lang="en-US"/>
              <a:t> – person or business that can not pay back its loans and debts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http://howtobuildahouseblog.com/wp-content/uploads/2011/05/Houses-NewZealan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24400" y="1371600"/>
            <a:ext cx="4029075" cy="3209926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should people save money?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make big purchases</a:t>
            </a:r>
          </a:p>
          <a:p>
            <a:r>
              <a:rPr lang="en-US" dirty="0" smtClean="0"/>
              <a:t>Emergencies</a:t>
            </a:r>
          </a:p>
          <a:p>
            <a:r>
              <a:rPr lang="en-US" dirty="0" smtClean="0"/>
              <a:t>Luxuries</a:t>
            </a:r>
          </a:p>
          <a:p>
            <a:endParaRPr lang="en-US" dirty="0"/>
          </a:p>
        </p:txBody>
      </p:sp>
      <p:pic>
        <p:nvPicPr>
          <p:cNvPr id="28676" name="Picture 4" descr="http://bp1.blogger.com/_t85Xg4Dg49I/SANxJRxvrII/AAAAAAAAAhs/8QvJEIBtzps/s320/St%25C3%25B6wer_Titanic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3581400"/>
            <a:ext cx="4453696" cy="304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is the advantage of putting savings in a bank?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Easy access</a:t>
            </a:r>
          </a:p>
          <a:p>
            <a:r>
              <a:rPr lang="en-US" dirty="0" smtClean="0"/>
              <a:t>Earning interest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savings accounts</a:t>
            </a:r>
            <a:endParaRPr lang="en-US" dirty="0"/>
          </a:p>
        </p:txBody>
      </p:sp>
      <p:graphicFrame>
        <p:nvGraphicFramePr>
          <p:cNvPr id="5" name="Diagram 4"/>
          <p:cNvGraphicFramePr/>
          <p:nvPr/>
        </p:nvGraphicFramePr>
        <p:xfrm>
          <a:off x="762000" y="1143000"/>
          <a:ext cx="7391400" cy="5232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savings accounts</a:t>
            </a:r>
            <a:endParaRPr lang="en-US" dirty="0"/>
          </a:p>
        </p:txBody>
      </p:sp>
      <p:graphicFrame>
        <p:nvGraphicFramePr>
          <p:cNvPr id="5" name="Diagram 4"/>
          <p:cNvGraphicFramePr/>
          <p:nvPr/>
        </p:nvGraphicFramePr>
        <p:xfrm>
          <a:off x="762000" y="1143000"/>
          <a:ext cx="7391400" cy="5232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savings accounts</a:t>
            </a:r>
            <a:endParaRPr lang="en-US" dirty="0"/>
          </a:p>
        </p:txBody>
      </p:sp>
      <p:graphicFrame>
        <p:nvGraphicFramePr>
          <p:cNvPr id="5" name="Diagram 4"/>
          <p:cNvGraphicFramePr/>
          <p:nvPr/>
        </p:nvGraphicFramePr>
        <p:xfrm>
          <a:off x="762000" y="1143000"/>
          <a:ext cx="7391400" cy="5232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savings accounts</a:t>
            </a:r>
            <a:endParaRPr lang="en-US" dirty="0"/>
          </a:p>
        </p:txBody>
      </p:sp>
      <p:graphicFrame>
        <p:nvGraphicFramePr>
          <p:cNvPr id="5" name="Diagram 4"/>
          <p:cNvGraphicFramePr/>
          <p:nvPr/>
        </p:nvGraphicFramePr>
        <p:xfrm>
          <a:off x="762000" y="1143000"/>
          <a:ext cx="7391400" cy="5232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are investments?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Anything you put money into with the hope of getting some higher value in return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investments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/>
          <a:lstStyle/>
          <a:p>
            <a:r>
              <a:rPr lang="en-US" dirty="0" smtClean="0"/>
              <a:t>Savings accounts are investments, but are relatively low in risk/reward</a:t>
            </a:r>
          </a:p>
          <a:p>
            <a:r>
              <a:rPr lang="en-US" dirty="0" smtClean="0"/>
              <a:t>Stocks – share of ownership in a company</a:t>
            </a:r>
          </a:p>
          <a:p>
            <a:pPr lvl="1"/>
            <a:r>
              <a:rPr lang="en-US" dirty="0" smtClean="0"/>
              <a:t>Dividend – a share of company earnings paid to stock holders</a:t>
            </a:r>
          </a:p>
          <a:p>
            <a:r>
              <a:rPr lang="en-US" dirty="0" smtClean="0"/>
              <a:t>Bonds – contract to repay borrowed money with interest at a specific time</a:t>
            </a:r>
          </a:p>
          <a:p>
            <a:r>
              <a:rPr lang="en-US" dirty="0" smtClean="0"/>
              <a:t>Mutual funds – people pool money together to invest in stocks &amp;/or bonds.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282</TotalTime>
  <Words>469</Words>
  <Application>Microsoft Office PowerPoint</Application>
  <PresentationFormat>On-screen Show (4:3)</PresentationFormat>
  <Paragraphs>74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Solstice</vt:lpstr>
      <vt:lpstr>Warmup</vt:lpstr>
      <vt:lpstr>Personal Finance &amp; Credit</vt:lpstr>
      <vt:lpstr>What is a budget?</vt:lpstr>
      <vt:lpstr>Income versus Expenses</vt:lpstr>
      <vt:lpstr>Income versus Expenses</vt:lpstr>
      <vt:lpstr>Where do people go to borrow money (or, what are sources of credit)?</vt:lpstr>
      <vt:lpstr>Credit terms</vt:lpstr>
      <vt:lpstr>Credit Terms</vt:lpstr>
      <vt:lpstr>Credit Terms</vt:lpstr>
      <vt:lpstr>Why should people save money?</vt:lpstr>
      <vt:lpstr>What is the advantage of putting savings in a bank?</vt:lpstr>
      <vt:lpstr>Types of savings accounts</vt:lpstr>
      <vt:lpstr>Types of savings accounts</vt:lpstr>
      <vt:lpstr>Types of savings accounts</vt:lpstr>
      <vt:lpstr>Types of savings accounts</vt:lpstr>
      <vt:lpstr>What are investments?</vt:lpstr>
      <vt:lpstr>Types of investments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Crews, Matthew A</dc:creator>
  <cp:lastModifiedBy>macrews</cp:lastModifiedBy>
  <cp:revision>23</cp:revision>
  <cp:lastPrinted>1601-01-01T00:00:00Z</cp:lastPrinted>
  <dcterms:created xsi:type="dcterms:W3CDTF">1601-01-01T00:00:00Z</dcterms:created>
  <dcterms:modified xsi:type="dcterms:W3CDTF">2013-05-15T13:41:52Z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