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308" r:id="rId6"/>
    <p:sldId id="317" r:id="rId7"/>
    <p:sldId id="264" r:id="rId8"/>
    <p:sldId id="303" r:id="rId9"/>
    <p:sldId id="313" r:id="rId10"/>
    <p:sldId id="307" r:id="rId11"/>
    <p:sldId id="319" r:id="rId12"/>
    <p:sldId id="320" r:id="rId13"/>
    <p:sldId id="318" r:id="rId14"/>
    <p:sldId id="316" r:id="rId15"/>
    <p:sldId id="263" r:id="rId16"/>
    <p:sldId id="296" r:id="rId17"/>
  </p:sldIdLst>
  <p:sldSz cx="9144000" cy="6858000" type="screen4x3"/>
  <p:notesSz cx="6954838" cy="9239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0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76" autoAdjust="0"/>
  </p:normalViewPr>
  <p:slideViewPr>
    <p:cSldViewPr>
      <p:cViewPr varScale="1">
        <p:scale>
          <a:sx n="87" d="100"/>
          <a:sy n="87" d="100"/>
        </p:scale>
        <p:origin x="152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3252" y="-102"/>
      </p:cViewPr>
      <p:guideLst>
        <p:guide orient="horz" pos="2910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164" y="1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/>
          <a:lstStyle>
            <a:lvl1pPr algn="r">
              <a:defRPr sz="1200"/>
            </a:lvl1pPr>
          </a:lstStyle>
          <a:p>
            <a:fld id="{DFA32A64-F6D4-4115-946E-B9E5C8923C8F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6334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164" y="8776334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 anchor="b"/>
          <a:lstStyle>
            <a:lvl1pPr algn="r">
              <a:defRPr sz="1200"/>
            </a:lvl1pPr>
          </a:lstStyle>
          <a:p>
            <a:fld id="{C7F965D9-2310-471B-B006-36F4494ABD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869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164" y="1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/>
          <a:lstStyle>
            <a:lvl1pPr algn="r">
              <a:defRPr sz="1200"/>
            </a:lvl1pPr>
          </a:lstStyle>
          <a:p>
            <a:fld id="{27F385E8-B9BB-406A-84F6-B7C21254ED26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3738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59" tIns="45830" rIns="91659" bIns="4583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803" y="4388963"/>
            <a:ext cx="5563234" cy="4156708"/>
          </a:xfrm>
          <a:prstGeom prst="rect">
            <a:avLst/>
          </a:prstGeom>
        </p:spPr>
        <p:txBody>
          <a:bodyPr vert="horz" lIns="91659" tIns="45830" rIns="91659" bIns="4583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6334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164" y="8776334"/>
            <a:ext cx="3014082" cy="461326"/>
          </a:xfrm>
          <a:prstGeom prst="rect">
            <a:avLst/>
          </a:prstGeom>
        </p:spPr>
        <p:txBody>
          <a:bodyPr vert="horz" lIns="91659" tIns="45830" rIns="91659" bIns="45830" rtlCol="0" anchor="b"/>
          <a:lstStyle>
            <a:lvl1pPr algn="r">
              <a:defRPr sz="1200"/>
            </a:lvl1pPr>
          </a:lstStyle>
          <a:p>
            <a:fld id="{3ACAE9D7-728D-40F9-B5F0-F2A03E6061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4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CAE9D7-728D-40F9-B5F0-F2A03E6061F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383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168CD516-D8F7-4980-B615-C80EDA1536FE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B0D222B5-69C9-4E7C-959F-6C62649CC2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101CA5-85DB-4291-B3AF-0F8E0E2D1398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959249-BC98-483F-B157-A338759D25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6D8A7F79-B48C-4902-83FD-7A035EDEB035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35398AA8-8FEC-47B2-A610-4D3C1187E7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D3AF13-2BA7-460E-AEF4-CF0363545DCD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A4BDAB-280F-4C90-8D08-B44EC556A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F32CD7-F854-41FF-B27F-730C600D4A3B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A783D7-E061-4E44-971A-BFDEBF39F4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FCB90C-EC40-4827-B988-B8972CCB093C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4613B7-248F-4476-B5F3-30DA4F57DB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5FE9E-D42F-49E7-B924-84CE39BF592C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CD344-4DD5-4444-A81F-AE1FC5C767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8A910176-D98C-4D93-8978-11B415FD8AFF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500A567D-E59C-4232-A6D3-F8B086935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90D70D17-91B9-42C7-9F62-F85F0BE81E2F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3E80FA7A-E7FB-4499-9DDF-EF68591DEE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D591C-2A77-4EB9-A616-85D65906BFB4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89888-8A63-474E-AC42-82D5B1715F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503CA-8171-4E4B-A70B-AD0259788554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E5A0-8090-412A-978E-5B4E59AE16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 smtClean="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76ABD36-C156-48C7-896E-459D2C178822}" type="datetimeFigureOut">
              <a:rPr lang="en-US"/>
              <a:pPr>
                <a:defRPr/>
              </a:pPr>
              <a:t>5/9/2017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92920102-5E9B-488D-9C81-B3EE450EE8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04" r:id="rId7"/>
    <p:sldLayoutId id="2147483713" r:id="rId8"/>
    <p:sldLayoutId id="2147483714" r:id="rId9"/>
    <p:sldLayoutId id="2147483705" r:id="rId10"/>
    <p:sldLayoutId id="2147483706" r:id="rId11"/>
  </p:sldLayoutIdLst>
  <p:txStyles>
    <p:titleStyle>
      <a:lvl1pPr marL="53975" indent="-53975" algn="r" rtl="0" fontAlgn="base">
        <a:spcBef>
          <a:spcPct val="0"/>
        </a:spcBef>
        <a:spcAft>
          <a:spcPct val="0"/>
        </a:spcAft>
        <a:defRPr sz="4600" kern="1200">
          <a:solidFill>
            <a:srgbClr val="FFF49C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2pPr>
      <a:lvl3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3pPr>
      <a:lvl4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4pPr>
      <a:lvl5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9pPr>
      <a:extLst/>
    </p:titleStyle>
    <p:bodyStyle>
      <a:lvl1pPr marL="292100" indent="-292100" algn="l" rtl="0" fontAlgn="base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fontAlgn="base">
        <a:spcBef>
          <a:spcPts val="400"/>
        </a:spcBef>
        <a:spcAft>
          <a:spcPct val="0"/>
        </a:spcAft>
        <a:buClr>
          <a:srgbClr val="B58B80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ts val="400"/>
        </a:spcBef>
        <a:spcAft>
          <a:spcPct val="0"/>
        </a:spcAft>
        <a:buClr>
          <a:srgbClr val="B58B80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fontAlgn="base">
        <a:spcBef>
          <a:spcPts val="400"/>
        </a:spcBef>
        <a:spcAft>
          <a:spcPct val="0"/>
        </a:spcAft>
        <a:buClr>
          <a:srgbClr val="B58B80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indent="0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City of Van Alstyne</a:t>
            </a:r>
            <a:b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2016 Annual Financial Report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781800" cy="3276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Presented by: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Susan K. LaFollett CPA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Managing Partner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LaFollett and Abbott PLLC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Certified Public Accountants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May 9, 2017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800600"/>
            <a:ext cx="3180823" cy="1779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55" y="152402"/>
            <a:ext cx="3188168" cy="1771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Agenda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Objectives &amp; Scope of Audit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Financial Report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Financial Highlights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Overview of Audit Results</a:t>
            </a:r>
          </a:p>
          <a:p>
            <a:r>
              <a:rPr lang="en-US" dirty="0">
                <a:solidFill>
                  <a:schemeClr val="bg1"/>
                </a:solidFill>
              </a:rPr>
              <a:t>Recommendations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Required Governance Communications Letter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Closing Remarks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98451"/>
            <a:ext cx="1828800" cy="10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Objectives &amp; Scope of Audit</a:t>
            </a:r>
            <a:endParaRPr lang="en-US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bg1"/>
                </a:solidFill>
              </a:rPr>
              <a:t>Objectives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Conduct  an audit in accordance with </a:t>
            </a:r>
            <a:r>
              <a:rPr lang="en-US" sz="2600" i="1" dirty="0" smtClean="0">
                <a:solidFill>
                  <a:schemeClr val="bg1"/>
                </a:solidFill>
              </a:rPr>
              <a:t>Government Auditing Standards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Plan and perform the audit to obtain reasonable assurance about whether the financial statements are free of material misstatement</a:t>
            </a:r>
          </a:p>
          <a:p>
            <a:pPr marL="630936" lvl="2" indent="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>
                <a:solidFill>
                  <a:schemeClr val="bg1"/>
                </a:solidFill>
              </a:rPr>
              <a:t>Full Scope Audit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600" dirty="0">
                <a:solidFill>
                  <a:schemeClr val="bg1"/>
                </a:solidFill>
              </a:rPr>
              <a:t>Governmental Activities  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600" dirty="0">
                <a:solidFill>
                  <a:schemeClr val="bg1"/>
                </a:solidFill>
              </a:rPr>
              <a:t>Business-type Activities 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600" dirty="0">
                <a:solidFill>
                  <a:schemeClr val="bg1"/>
                </a:solidFill>
              </a:rPr>
              <a:t>Component Units </a:t>
            </a:r>
            <a:r>
              <a:rPr lang="en-US" sz="2600" dirty="0" smtClean="0">
                <a:solidFill>
                  <a:schemeClr val="bg1"/>
                </a:solidFill>
              </a:rPr>
              <a:t>– EDC &amp; CDC</a:t>
            </a:r>
            <a:endParaRPr lang="en-US" sz="2600" dirty="0">
              <a:solidFill>
                <a:schemeClr val="bg1"/>
              </a:solidFill>
            </a:endParaRP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600" dirty="0">
                <a:solidFill>
                  <a:schemeClr val="bg1"/>
                </a:solidFill>
              </a:rPr>
              <a:t>Each Major Fund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98451"/>
            <a:ext cx="1828800" cy="10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Financial </a:t>
            </a:r>
            <a:r>
              <a:rPr lang="en-US" sz="44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Report </a:t>
            </a:r>
            <a:endParaRPr lang="en-US" sz="44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2100" lvl="2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Table of Contents</a:t>
            </a:r>
            <a:endParaRPr lang="en-US" sz="2100" dirty="0" smtClean="0">
              <a:solidFill>
                <a:schemeClr val="bg1"/>
              </a:solidFill>
            </a:endParaRP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Independent Auditor’s Report (pgs. 1-2)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Management’s </a:t>
            </a:r>
            <a:r>
              <a:rPr lang="en-US" sz="2400" dirty="0">
                <a:solidFill>
                  <a:schemeClr val="bg1"/>
                </a:solidFill>
              </a:rPr>
              <a:t>D</a:t>
            </a:r>
            <a:r>
              <a:rPr lang="en-US" sz="2400" dirty="0" smtClean="0">
                <a:solidFill>
                  <a:schemeClr val="bg1"/>
                </a:solidFill>
              </a:rPr>
              <a:t>iscussion and Analysis (pgs. 3-7)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Government-Wide Financial Statements (pgs. 8-9)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Fund Financial Statements (pgs. 10-16)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Notes </a:t>
            </a:r>
            <a:r>
              <a:rPr lang="en-US" sz="2400" dirty="0">
                <a:solidFill>
                  <a:schemeClr val="bg1"/>
                </a:solidFill>
              </a:rPr>
              <a:t>to </a:t>
            </a:r>
            <a:r>
              <a:rPr lang="en-US" sz="2400" dirty="0" smtClean="0">
                <a:solidFill>
                  <a:schemeClr val="bg1"/>
                </a:solidFill>
              </a:rPr>
              <a:t>Financial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dirty="0" smtClean="0">
                <a:solidFill>
                  <a:schemeClr val="bg1"/>
                </a:solidFill>
              </a:rPr>
              <a:t>tatements (pgs. 17-41) 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Required Supplemental Information (pgs. 42-44)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Independent Auditor’s Report on </a:t>
            </a:r>
            <a:r>
              <a:rPr lang="en-US" sz="2400" dirty="0">
                <a:solidFill>
                  <a:schemeClr val="bg1"/>
                </a:solidFill>
              </a:rPr>
              <a:t>Internal Controls </a:t>
            </a:r>
            <a:r>
              <a:rPr lang="en-US" sz="2400" dirty="0" smtClean="0">
                <a:solidFill>
                  <a:schemeClr val="bg1"/>
                </a:solidFill>
              </a:rPr>
              <a:t>and Compliance (pgs. 45-49)</a:t>
            </a:r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endParaRPr lang="en-US" sz="2400" dirty="0" smtClean="0"/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endParaRPr lang="en-US" sz="2800" dirty="0" smtClean="0"/>
          </a:p>
          <a:p>
            <a:pPr marL="822960" lvl="2" indent="-192024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endParaRPr lang="en-US" sz="2800" dirty="0" smtClean="0"/>
          </a:p>
          <a:p>
            <a:pPr marL="630936" lvl="2" indent="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dirty="0" smtClean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7" y="381000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Financial Highlights – </a:t>
            </a:r>
            <a:b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Government-Wide Statements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Full Accrual Basis: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Net Position of City is $</a:t>
            </a:r>
            <a:r>
              <a:rPr lang="en-US" sz="2800" dirty="0" smtClean="0">
                <a:solidFill>
                  <a:schemeClr val="bg1"/>
                </a:solidFill>
              </a:rPr>
              <a:t>7,766,719 </a:t>
            </a:r>
            <a:r>
              <a:rPr lang="en-US" sz="2800" dirty="0" smtClean="0">
                <a:solidFill>
                  <a:schemeClr val="bg1"/>
                </a:solidFill>
              </a:rPr>
              <a:t>(pg. 8) at FYE16.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</a:rPr>
              <a:t>Overall, </a:t>
            </a:r>
            <a:r>
              <a:rPr lang="en-US" sz="2800" dirty="0" smtClean="0">
                <a:solidFill>
                  <a:schemeClr val="bg1"/>
                </a:solidFill>
              </a:rPr>
              <a:t>Net Position of the City increased </a:t>
            </a:r>
            <a:r>
              <a:rPr lang="en-US" sz="2800" dirty="0">
                <a:solidFill>
                  <a:schemeClr val="bg1"/>
                </a:solidFill>
              </a:rPr>
              <a:t>by $1,207,934 (pg. 9) or 16%.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Unrestricted </a:t>
            </a:r>
            <a:r>
              <a:rPr lang="en-US" sz="2800" dirty="0">
                <a:solidFill>
                  <a:schemeClr val="bg1"/>
                </a:solidFill>
              </a:rPr>
              <a:t>N</a:t>
            </a:r>
            <a:r>
              <a:rPr lang="en-US" sz="2800" dirty="0" smtClean="0">
                <a:solidFill>
                  <a:schemeClr val="bg1"/>
                </a:solidFill>
              </a:rPr>
              <a:t>et </a:t>
            </a:r>
            <a:r>
              <a:rPr lang="en-US" sz="2800" dirty="0">
                <a:solidFill>
                  <a:schemeClr val="bg1"/>
                </a:solidFill>
              </a:rPr>
              <a:t>P</a:t>
            </a:r>
            <a:r>
              <a:rPr lang="en-US" sz="2800" dirty="0" smtClean="0">
                <a:solidFill>
                  <a:schemeClr val="bg1"/>
                </a:solidFill>
              </a:rPr>
              <a:t>osition </a:t>
            </a:r>
            <a:r>
              <a:rPr lang="en-US" sz="2800" dirty="0" smtClean="0">
                <a:solidFill>
                  <a:schemeClr val="bg1"/>
                </a:solidFill>
              </a:rPr>
              <a:t>of City is $828,602 (pg</a:t>
            </a:r>
            <a:r>
              <a:rPr lang="en-US" sz="2800" dirty="0">
                <a:solidFill>
                  <a:schemeClr val="bg1"/>
                </a:solidFill>
              </a:rPr>
              <a:t>. 8) </a:t>
            </a:r>
            <a:r>
              <a:rPr lang="en-US" sz="2800" dirty="0" smtClean="0">
                <a:solidFill>
                  <a:schemeClr val="bg1"/>
                </a:solidFill>
              </a:rPr>
              <a:t>at FYE16.  </a:t>
            </a:r>
            <a:r>
              <a:rPr lang="en-US" sz="2800" dirty="0">
                <a:solidFill>
                  <a:schemeClr val="bg1"/>
                </a:solidFill>
              </a:rPr>
              <a:t>This is </a:t>
            </a:r>
            <a:r>
              <a:rPr lang="en-US" sz="2800" dirty="0" smtClean="0">
                <a:solidFill>
                  <a:schemeClr val="bg1"/>
                </a:solidFill>
              </a:rPr>
              <a:t>an increase of </a:t>
            </a:r>
            <a:r>
              <a:rPr lang="en-US" sz="2800" dirty="0" smtClean="0">
                <a:solidFill>
                  <a:schemeClr val="bg1"/>
                </a:solidFill>
              </a:rPr>
              <a:t>$47,889 </a:t>
            </a:r>
            <a:r>
              <a:rPr lang="en-US" sz="2800" dirty="0">
                <a:solidFill>
                  <a:schemeClr val="bg1"/>
                </a:solidFill>
              </a:rPr>
              <a:t>from </a:t>
            </a:r>
            <a:r>
              <a:rPr lang="en-US" sz="2800" dirty="0" smtClean="0">
                <a:solidFill>
                  <a:schemeClr val="bg1"/>
                </a:solidFill>
              </a:rPr>
              <a:t>FYE15.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562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Financial Highlights – </a:t>
            </a:r>
            <a:b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Government-Wide Statements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>
                <a:solidFill>
                  <a:schemeClr val="bg1"/>
                </a:solidFill>
              </a:rPr>
              <a:t>This is year two for GASB Standard #68 – </a:t>
            </a:r>
            <a:r>
              <a:rPr lang="en-US" sz="2800" i="1" dirty="0">
                <a:solidFill>
                  <a:schemeClr val="bg1"/>
                </a:solidFill>
              </a:rPr>
              <a:t>Accounting and Financial Reporting for </a:t>
            </a:r>
            <a:r>
              <a:rPr lang="en-US" sz="2800" i="1" dirty="0" smtClean="0">
                <a:solidFill>
                  <a:schemeClr val="bg1"/>
                </a:solidFill>
              </a:rPr>
              <a:t>Pensions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sz="2800" i="1" dirty="0">
              <a:solidFill>
                <a:schemeClr val="bg1"/>
              </a:solidFill>
            </a:endParaRPr>
          </a:p>
          <a:p>
            <a:pPr lvl="1"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>
                <a:solidFill>
                  <a:schemeClr val="bg1"/>
                </a:solidFill>
              </a:rPr>
              <a:t>TMRS has estimated the City’s </a:t>
            </a:r>
            <a:r>
              <a:rPr lang="en-US" sz="2400" dirty="0" smtClean="0">
                <a:solidFill>
                  <a:schemeClr val="bg1"/>
                </a:solidFill>
              </a:rPr>
              <a:t>pension liability </a:t>
            </a:r>
            <a:r>
              <a:rPr lang="en-US" sz="2400" dirty="0">
                <a:solidFill>
                  <a:schemeClr val="bg1"/>
                </a:solidFill>
              </a:rPr>
              <a:t>to be $700,375 (pg. 8) at FYE16, which is an increase of $176,579 from FYE15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pPr lvl="1"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lvl="1"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>
                <a:solidFill>
                  <a:schemeClr val="bg1"/>
                </a:solidFill>
              </a:rPr>
              <a:t>The Schedule of Changes in Net Pension Liability (pg. 44) shows the City’s pension is 82% funded at FYE16.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985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Financial Highlights – </a:t>
            </a:r>
            <a:b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Fund Statements – General Fund</a:t>
            </a:r>
            <a:endParaRPr lang="en-US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382000" cy="4754562"/>
          </a:xfrm>
        </p:spPr>
        <p:txBody>
          <a:bodyPr>
            <a:normAutofit lnSpcReduction="10000"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General Fund unassigned fund balances (pg. 10): 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$979,764 </a:t>
            </a:r>
            <a:r>
              <a:rPr lang="en-US" sz="2400" dirty="0">
                <a:solidFill>
                  <a:schemeClr val="bg1"/>
                </a:solidFill>
              </a:rPr>
              <a:t>at </a:t>
            </a:r>
            <a:r>
              <a:rPr lang="en-US" sz="2400" dirty="0" smtClean="0">
                <a:solidFill>
                  <a:schemeClr val="bg1"/>
                </a:solidFill>
              </a:rPr>
              <a:t>FYE16</a:t>
            </a:r>
            <a:endParaRPr lang="en-US" sz="2400" dirty="0">
              <a:solidFill>
                <a:schemeClr val="bg1"/>
              </a:solidFill>
            </a:endParaRP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$701,868 at FYE15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Increase by $277,896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These funds can be used </a:t>
            </a:r>
            <a:r>
              <a:rPr lang="en-US" sz="2400" dirty="0">
                <a:solidFill>
                  <a:schemeClr val="bg1"/>
                </a:solidFill>
              </a:rPr>
              <a:t>to meet the City’s ongoing </a:t>
            </a:r>
            <a:r>
              <a:rPr lang="en-US" sz="2400" dirty="0" smtClean="0">
                <a:solidFill>
                  <a:schemeClr val="bg1"/>
                </a:solidFill>
              </a:rPr>
              <a:t>obligations</a:t>
            </a:r>
            <a:endParaRPr lang="en-US" sz="2400" dirty="0">
              <a:solidFill>
                <a:schemeClr val="bg1"/>
              </a:solidFill>
            </a:endParaRP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R</a:t>
            </a:r>
            <a:r>
              <a:rPr lang="en-US" sz="2400" dirty="0" smtClean="0">
                <a:solidFill>
                  <a:schemeClr val="bg1"/>
                </a:solidFill>
              </a:rPr>
              <a:t>epresents 3.7 months reserves at FYE16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3 to 6 months reserve is optimal</a:t>
            </a: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The City had 1.82 months reserves at FYE13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Overall, the General Fund had an increase in fund balances of $250,422 (pg</a:t>
            </a:r>
            <a:r>
              <a:rPr lang="en-US" sz="2800" dirty="0">
                <a:solidFill>
                  <a:schemeClr val="bg1"/>
                </a:solidFill>
              </a:rPr>
              <a:t>. 12</a:t>
            </a:r>
            <a:r>
              <a:rPr lang="en-US" sz="2800" dirty="0" smtClean="0">
                <a:solidFill>
                  <a:schemeClr val="bg1"/>
                </a:solidFill>
              </a:rPr>
              <a:t>) for FYE16</a:t>
            </a:r>
            <a:endParaRPr lang="en-US" sz="2400" dirty="0">
              <a:solidFill>
                <a:schemeClr val="bg1"/>
              </a:solidFill>
            </a:endParaRPr>
          </a:p>
          <a:p>
            <a:pPr marL="640080" lvl="1" fontAlgn="auto">
              <a:spcAft>
                <a:spcPts val="0"/>
              </a:spcAft>
              <a:defRPr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Financial Highlights – </a:t>
            </a:r>
            <a:b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Fund Statements – Water &amp; Sewer </a:t>
            </a:r>
            <a:endParaRPr lang="en-US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4500" dirty="0" smtClean="0">
                <a:solidFill>
                  <a:schemeClr val="bg1"/>
                </a:solidFill>
              </a:rPr>
              <a:t>Water &amp; Sewer Fund unrestricted net position (pg. 14):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800" dirty="0">
              <a:solidFill>
                <a:schemeClr val="bg1"/>
              </a:solidFill>
            </a:endParaRP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3700" dirty="0" smtClean="0">
                <a:solidFill>
                  <a:schemeClr val="bg1"/>
                </a:solidFill>
              </a:rPr>
              <a:t>$(165,668) at FYE16</a:t>
            </a:r>
            <a:endParaRPr lang="en-US" sz="3700" dirty="0">
              <a:solidFill>
                <a:schemeClr val="bg1"/>
              </a:solidFill>
            </a:endParaRP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3700" dirty="0" smtClean="0">
                <a:solidFill>
                  <a:schemeClr val="bg1"/>
                </a:solidFill>
              </a:rPr>
              <a:t>($297,279) </a:t>
            </a:r>
            <a:r>
              <a:rPr lang="en-US" sz="3700" dirty="0">
                <a:solidFill>
                  <a:schemeClr val="bg1"/>
                </a:solidFill>
              </a:rPr>
              <a:t>at </a:t>
            </a:r>
            <a:r>
              <a:rPr lang="en-US" sz="3700" dirty="0" smtClean="0">
                <a:solidFill>
                  <a:schemeClr val="bg1"/>
                </a:solidFill>
              </a:rPr>
              <a:t>FYE15</a:t>
            </a:r>
            <a:endParaRPr lang="en-US" sz="3700" dirty="0">
              <a:solidFill>
                <a:schemeClr val="bg1"/>
              </a:solidFill>
            </a:endParaRP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3700" dirty="0" smtClean="0">
                <a:solidFill>
                  <a:schemeClr val="bg1"/>
                </a:solidFill>
              </a:rPr>
              <a:t>The reduction of </a:t>
            </a:r>
            <a:r>
              <a:rPr lang="en-US" sz="3700" dirty="0" smtClean="0">
                <a:solidFill>
                  <a:schemeClr val="bg1"/>
                </a:solidFill>
              </a:rPr>
              <a:t>the negative </a:t>
            </a:r>
            <a:r>
              <a:rPr lang="en-US" sz="3700" dirty="0" smtClean="0">
                <a:solidFill>
                  <a:schemeClr val="bg1"/>
                </a:solidFill>
              </a:rPr>
              <a:t>balance in the amount of $131,611 resulted from rate increases </a:t>
            </a:r>
            <a:endParaRPr lang="en-US" sz="3700" dirty="0">
              <a:solidFill>
                <a:schemeClr val="bg1"/>
              </a:solidFill>
            </a:endParaRP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3700" dirty="0" smtClean="0">
                <a:solidFill>
                  <a:schemeClr val="bg1"/>
                </a:solidFill>
              </a:rPr>
              <a:t>There is no reserves </a:t>
            </a:r>
            <a:r>
              <a:rPr lang="en-US" sz="3700" dirty="0">
                <a:solidFill>
                  <a:schemeClr val="bg1"/>
                </a:solidFill>
              </a:rPr>
              <a:t>at </a:t>
            </a:r>
            <a:r>
              <a:rPr lang="en-US" sz="3700" dirty="0" smtClean="0">
                <a:solidFill>
                  <a:schemeClr val="bg1"/>
                </a:solidFill>
              </a:rPr>
              <a:t>FYE16, which </a:t>
            </a:r>
            <a:r>
              <a:rPr lang="en-US" sz="3700" dirty="0">
                <a:solidFill>
                  <a:schemeClr val="bg1"/>
                </a:solidFill>
              </a:rPr>
              <a:t>may be used to meet the Fund’s ongoing obligations</a:t>
            </a:r>
            <a:r>
              <a:rPr lang="en-US" sz="3700" dirty="0" smtClean="0">
                <a:solidFill>
                  <a:schemeClr val="bg1"/>
                </a:solidFill>
              </a:rPr>
              <a:t>.</a:t>
            </a:r>
            <a:endParaRPr lang="en-US" sz="3700" dirty="0">
              <a:solidFill>
                <a:schemeClr val="bg1"/>
              </a:solidFill>
            </a:endParaRPr>
          </a:p>
          <a:p>
            <a:pPr marL="640080" lvl="1" algn="just" fontAlgn="auto">
              <a:spcAft>
                <a:spcPts val="0"/>
              </a:spcAft>
              <a:defRPr/>
            </a:pPr>
            <a:r>
              <a:rPr lang="en-US" sz="3700" dirty="0" smtClean="0">
                <a:solidFill>
                  <a:schemeClr val="bg1"/>
                </a:solidFill>
              </a:rPr>
              <a:t>3 </a:t>
            </a:r>
            <a:r>
              <a:rPr lang="en-US" sz="3700" dirty="0">
                <a:solidFill>
                  <a:schemeClr val="bg1"/>
                </a:solidFill>
              </a:rPr>
              <a:t>to 6 months reserve is </a:t>
            </a:r>
            <a:r>
              <a:rPr lang="en-US" sz="3700" dirty="0" smtClean="0">
                <a:solidFill>
                  <a:schemeClr val="bg1"/>
                </a:solidFill>
              </a:rPr>
              <a:t>optimal</a:t>
            </a:r>
            <a:endParaRPr lang="en-US" sz="3700" dirty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292100" lvl="1" indent="-292100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r>
              <a:rPr lang="en-US" sz="4400" dirty="0">
                <a:solidFill>
                  <a:schemeClr val="bg1"/>
                </a:solidFill>
              </a:rPr>
              <a:t>Total net position increased by </a:t>
            </a:r>
            <a:r>
              <a:rPr lang="en-US" sz="4400" dirty="0" smtClean="0">
                <a:solidFill>
                  <a:schemeClr val="bg1"/>
                </a:solidFill>
              </a:rPr>
              <a:t>$328,886 (pg. 15) </a:t>
            </a:r>
            <a:r>
              <a:rPr lang="en-US" sz="4400" dirty="0">
                <a:solidFill>
                  <a:schemeClr val="bg1"/>
                </a:solidFill>
              </a:rPr>
              <a:t>or </a:t>
            </a:r>
            <a:r>
              <a:rPr lang="en-US" sz="4400" dirty="0" smtClean="0">
                <a:solidFill>
                  <a:schemeClr val="bg1"/>
                </a:solidFill>
              </a:rPr>
              <a:t>7%.</a:t>
            </a:r>
          </a:p>
          <a:p>
            <a:pPr marL="292100" lvl="1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endParaRPr lang="en-US" sz="4400" dirty="0">
              <a:solidFill>
                <a:schemeClr val="bg1"/>
              </a:solidFill>
            </a:endParaRPr>
          </a:p>
          <a:p>
            <a:pPr marL="640080" lvl="1" fontAlgn="auto">
              <a:spcAft>
                <a:spcPts val="0"/>
              </a:spcAft>
              <a:defRPr/>
            </a:pPr>
            <a:endParaRPr lang="en-US" dirty="0" smtClean="0"/>
          </a:p>
          <a:p>
            <a:pPr marL="640080" lvl="1" fontAlgn="auto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89386"/>
            <a:ext cx="960120" cy="53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791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Financial Highlights – </a:t>
            </a:r>
            <a:b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Component Units</a:t>
            </a:r>
            <a:endParaRPr lang="en-US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382000" cy="4830762"/>
          </a:xfrm>
        </p:spPr>
        <p:txBody>
          <a:bodyPr>
            <a:norm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3500" dirty="0" smtClean="0">
                <a:solidFill>
                  <a:schemeClr val="bg1"/>
                </a:solidFill>
              </a:rPr>
              <a:t>Discretely </a:t>
            </a:r>
            <a:r>
              <a:rPr lang="en-US" sz="3500" dirty="0" smtClean="0">
                <a:solidFill>
                  <a:schemeClr val="bg1"/>
                </a:solidFill>
              </a:rPr>
              <a:t>Presented </a:t>
            </a:r>
            <a:r>
              <a:rPr lang="en-US" sz="3500" dirty="0" smtClean="0">
                <a:solidFill>
                  <a:schemeClr val="bg1"/>
                </a:solidFill>
              </a:rPr>
              <a:t>Component Units (pgs</a:t>
            </a:r>
            <a:r>
              <a:rPr lang="en-US" sz="3500" dirty="0" smtClean="0">
                <a:solidFill>
                  <a:schemeClr val="bg1"/>
                </a:solidFill>
              </a:rPr>
              <a:t>. 8-9): </a:t>
            </a:r>
          </a:p>
          <a:p>
            <a:pPr marL="411480" lvl="1" indent="0" algn="just" fontAlgn="auto"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chemeClr val="bg1"/>
                </a:solidFill>
              </a:rPr>
              <a:t>EDC</a:t>
            </a:r>
          </a:p>
          <a:p>
            <a:pPr marL="822642" lvl="2" algn="just"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bg1"/>
                </a:solidFill>
              </a:rPr>
              <a:t>Total </a:t>
            </a:r>
            <a:r>
              <a:rPr lang="en-US" sz="2900" dirty="0">
                <a:solidFill>
                  <a:schemeClr val="bg1"/>
                </a:solidFill>
              </a:rPr>
              <a:t>Net </a:t>
            </a:r>
            <a:r>
              <a:rPr lang="en-US" sz="2900" dirty="0" smtClean="0">
                <a:solidFill>
                  <a:schemeClr val="bg1"/>
                </a:solidFill>
              </a:rPr>
              <a:t>Position - $675,234</a:t>
            </a:r>
            <a:endParaRPr lang="en-US" sz="2900" dirty="0">
              <a:solidFill>
                <a:schemeClr val="bg1"/>
              </a:solidFill>
            </a:endParaRPr>
          </a:p>
          <a:p>
            <a:pPr marL="822642" lvl="2" algn="just" fontAlgn="auto">
              <a:spcAft>
                <a:spcPts val="0"/>
              </a:spcAft>
              <a:defRPr/>
            </a:pPr>
            <a:r>
              <a:rPr lang="en-US" sz="2700" dirty="0" smtClean="0">
                <a:solidFill>
                  <a:schemeClr val="bg1"/>
                </a:solidFill>
              </a:rPr>
              <a:t>Net Change - increase </a:t>
            </a:r>
            <a:r>
              <a:rPr lang="en-US" sz="2700" dirty="0">
                <a:solidFill>
                  <a:schemeClr val="bg1"/>
                </a:solidFill>
              </a:rPr>
              <a:t>in </a:t>
            </a:r>
            <a:r>
              <a:rPr lang="en-US" sz="2700" dirty="0" smtClean="0">
                <a:solidFill>
                  <a:schemeClr val="bg1"/>
                </a:solidFill>
              </a:rPr>
              <a:t>Net Position $79,593</a:t>
            </a:r>
            <a:endParaRPr lang="en-US" sz="2700" dirty="0">
              <a:solidFill>
                <a:schemeClr val="bg1"/>
              </a:solidFill>
            </a:endParaRPr>
          </a:p>
          <a:p>
            <a:pPr marL="411163" lvl="1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900" dirty="0">
                <a:solidFill>
                  <a:schemeClr val="bg1"/>
                </a:solidFill>
              </a:rPr>
              <a:t>CDC </a:t>
            </a:r>
            <a:endParaRPr lang="en-US" sz="2900" dirty="0" smtClean="0">
              <a:solidFill>
                <a:schemeClr val="bg1"/>
              </a:solidFill>
            </a:endParaRPr>
          </a:p>
          <a:p>
            <a:pPr marL="822642" lvl="2" algn="just" fontAlgn="auto">
              <a:spcAft>
                <a:spcPts val="0"/>
              </a:spcAft>
              <a:defRPr/>
            </a:pPr>
            <a:r>
              <a:rPr lang="en-US" sz="2900" dirty="0">
                <a:solidFill>
                  <a:schemeClr val="bg1"/>
                </a:solidFill>
              </a:rPr>
              <a:t>Total </a:t>
            </a:r>
            <a:r>
              <a:rPr lang="en-US" sz="2900" dirty="0">
                <a:solidFill>
                  <a:schemeClr val="bg1"/>
                </a:solidFill>
              </a:rPr>
              <a:t>Net Position - $267,835</a:t>
            </a:r>
          </a:p>
          <a:p>
            <a:pPr marL="822642" lvl="2" algn="just" fontAlgn="auto">
              <a:spcAft>
                <a:spcPts val="0"/>
              </a:spcAft>
              <a:defRPr/>
            </a:pPr>
            <a:r>
              <a:rPr lang="en-US" sz="2700" dirty="0">
                <a:solidFill>
                  <a:schemeClr val="bg1"/>
                </a:solidFill>
              </a:rPr>
              <a:t>Net Change - increase in Net Position $4,486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sz="2900" dirty="0">
              <a:solidFill>
                <a:schemeClr val="bg1"/>
              </a:solidFill>
            </a:endParaRPr>
          </a:p>
          <a:p>
            <a:pPr marL="640080" lvl="1" fontAlgn="auto">
              <a:spcAft>
                <a:spcPts val="0"/>
              </a:spcAft>
              <a:defRPr/>
            </a:pPr>
            <a:endParaRPr lang="en-US" dirty="0" smtClean="0"/>
          </a:p>
          <a:p>
            <a:pPr marL="640080" lvl="1" fontAlgn="auto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144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Overview of Audit Results</a:t>
            </a:r>
            <a:endParaRPr lang="en-US" sz="4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2100" lvl="2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r>
              <a:rPr lang="en-US" sz="3000" dirty="0" smtClean="0">
                <a:solidFill>
                  <a:schemeClr val="bg1"/>
                </a:solidFill>
              </a:rPr>
              <a:t>Independent Auditors </a:t>
            </a:r>
            <a:r>
              <a:rPr lang="en-US" sz="3000" dirty="0">
                <a:solidFill>
                  <a:schemeClr val="bg1"/>
                </a:solidFill>
              </a:rPr>
              <a:t>R</a:t>
            </a:r>
            <a:r>
              <a:rPr lang="en-US" sz="3000" dirty="0" smtClean="0">
                <a:solidFill>
                  <a:schemeClr val="bg1"/>
                </a:solidFill>
              </a:rPr>
              <a:t>eport (pgs. 1-2) </a:t>
            </a:r>
          </a:p>
          <a:p>
            <a:pPr marL="868680" lvl="1" indent="-457200" fontAlgn="auto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bg1"/>
                </a:solidFill>
              </a:rPr>
              <a:t>Unmodified Audit Opinion (“Clean Opinion</a:t>
            </a:r>
            <a:r>
              <a:rPr lang="en-US" sz="3000" dirty="0" smtClean="0">
                <a:solidFill>
                  <a:schemeClr val="bg1"/>
                </a:solidFill>
              </a:rPr>
              <a:t>”)</a:t>
            </a:r>
            <a:endParaRPr lang="en-US" sz="3000" dirty="0" smtClean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9465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383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Overview of Audit Results</a:t>
            </a:r>
            <a:endParaRPr lang="en-US" sz="4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92100" lvl="2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r>
              <a:rPr lang="en-US" sz="3000" dirty="0" smtClean="0">
                <a:solidFill>
                  <a:schemeClr val="bg1"/>
                </a:solidFill>
              </a:rPr>
              <a:t>Independent </a:t>
            </a:r>
            <a:r>
              <a:rPr lang="en-US" sz="3000" dirty="0">
                <a:solidFill>
                  <a:schemeClr val="bg1"/>
                </a:solidFill>
              </a:rPr>
              <a:t>Auditor’s Report on Internal Control Over Financial Reporting and on Compliance and Other Matters Based on an Audit of Financial Statements Performed in Accordance with </a:t>
            </a:r>
            <a:r>
              <a:rPr lang="en-US" sz="3000" i="1" dirty="0">
                <a:solidFill>
                  <a:schemeClr val="bg1"/>
                </a:solidFill>
              </a:rPr>
              <a:t>Government Auditing Standards</a:t>
            </a:r>
            <a:r>
              <a:rPr lang="en-US" sz="3000" dirty="0">
                <a:solidFill>
                  <a:schemeClr val="bg1"/>
                </a:solidFill>
              </a:rPr>
              <a:t> (pgs. </a:t>
            </a:r>
            <a:r>
              <a:rPr lang="en-US" sz="3000" dirty="0" smtClean="0">
                <a:solidFill>
                  <a:schemeClr val="bg1"/>
                </a:solidFill>
              </a:rPr>
              <a:t>45-49) </a:t>
            </a:r>
          </a:p>
          <a:p>
            <a:pPr marL="868680" lvl="1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i="1" dirty="0">
                <a:solidFill>
                  <a:schemeClr val="bg1"/>
                </a:solidFill>
              </a:rPr>
              <a:t>Material Weakness: </a:t>
            </a:r>
            <a:endParaRPr lang="en-US" b="1" i="1" dirty="0" smtClean="0">
              <a:solidFill>
                <a:schemeClr val="bg1"/>
              </a:solidFill>
            </a:endParaRPr>
          </a:p>
          <a:p>
            <a:pPr marL="1051242" lvl="2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bg1"/>
                </a:solidFill>
              </a:rPr>
              <a:t>2016-002 Accounts Payable Reconciliation </a:t>
            </a:r>
            <a:r>
              <a:rPr lang="en-US" dirty="0" smtClean="0">
                <a:solidFill>
                  <a:schemeClr val="bg1"/>
                </a:solidFill>
              </a:rPr>
              <a:t>– the City did not reconcile the accounts payable detail per the module to the general ledger.  As a result, accounts payable and various expenses per the general ledger were overstated by $36,114 in the General Fund and $41,182 in the Water &amp; Sewer Fund</a:t>
            </a:r>
          </a:p>
          <a:p>
            <a:pPr marL="1051242" lvl="2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marL="594042" lvl="2" indent="0" fontAlgn="auto">
              <a:spcAft>
                <a:spcPts val="0"/>
              </a:spcAft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i="1" dirty="0">
                <a:solidFill>
                  <a:schemeClr val="bg1"/>
                </a:solidFill>
              </a:rPr>
              <a:t>m</a:t>
            </a:r>
            <a:r>
              <a:rPr lang="en-US" i="1" dirty="0" smtClean="0">
                <a:solidFill>
                  <a:schemeClr val="bg1"/>
                </a:solidFill>
              </a:rPr>
              <a:t>aterial weakness </a:t>
            </a:r>
            <a:r>
              <a:rPr lang="en-US" dirty="0" smtClean="0">
                <a:solidFill>
                  <a:schemeClr val="bg1"/>
                </a:solidFill>
              </a:rPr>
              <a:t>is a deficiency in internal control, such that there is a reasonable possibility that a material misstatement of the City’s financial statements will not be prevented, or detected and corrected on a timely basis.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9465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005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Overview of Audit Results</a:t>
            </a:r>
            <a:endParaRPr lang="en-US" sz="4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92100" lvl="2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r>
              <a:rPr lang="en-US" sz="3000" dirty="0" smtClean="0">
                <a:solidFill>
                  <a:schemeClr val="bg1"/>
                </a:solidFill>
              </a:rPr>
              <a:t>Independent </a:t>
            </a:r>
            <a:r>
              <a:rPr lang="en-US" sz="3000" dirty="0">
                <a:solidFill>
                  <a:schemeClr val="bg1"/>
                </a:solidFill>
              </a:rPr>
              <a:t>Auditor’s Report on Internal Control Over Financial Reporting and on Compliance and Other Matters Based on an Audit of Financial Statements Performed in Accordance with </a:t>
            </a:r>
            <a:r>
              <a:rPr lang="en-US" sz="3000" i="1" dirty="0">
                <a:solidFill>
                  <a:schemeClr val="bg1"/>
                </a:solidFill>
              </a:rPr>
              <a:t>Government Auditing Standards</a:t>
            </a:r>
            <a:r>
              <a:rPr lang="en-US" sz="3000" dirty="0">
                <a:solidFill>
                  <a:schemeClr val="bg1"/>
                </a:solidFill>
              </a:rPr>
              <a:t> (pgs. </a:t>
            </a:r>
            <a:r>
              <a:rPr lang="en-US" sz="3000" dirty="0" smtClean="0">
                <a:solidFill>
                  <a:schemeClr val="bg1"/>
                </a:solidFill>
              </a:rPr>
              <a:t>45-49) </a:t>
            </a:r>
          </a:p>
          <a:p>
            <a:pPr marL="868680" lvl="1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i="1" dirty="0" smtClean="0">
                <a:solidFill>
                  <a:schemeClr val="bg1"/>
                </a:solidFill>
              </a:rPr>
              <a:t>Significant Deficiency: </a:t>
            </a:r>
          </a:p>
          <a:p>
            <a:pPr marL="1051242" lvl="2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bg1"/>
                </a:solidFill>
              </a:rPr>
              <a:t>2016-001 Cash Reconciliations </a:t>
            </a:r>
            <a:r>
              <a:rPr lang="en-US" dirty="0" smtClean="0">
                <a:solidFill>
                  <a:schemeClr val="bg1"/>
                </a:solidFill>
              </a:rPr>
              <a:t>– the City has numerous cash accounts that are reconciled manually. The manual process, along with inadequate review, resulted in errors that were not detected until the audit. Cash was overstated </a:t>
            </a:r>
            <a:r>
              <a:rPr lang="en-US" dirty="0" smtClean="0">
                <a:solidFill>
                  <a:schemeClr val="bg1"/>
                </a:solidFill>
              </a:rPr>
              <a:t>by $38,939 in the Debt Service Fund and understated by $13,014 in the General Fund</a:t>
            </a:r>
          </a:p>
          <a:p>
            <a:pPr marL="594042" lvl="2" indent="0" fontAlgn="auto">
              <a:spcAft>
                <a:spcPts val="0"/>
              </a:spcAft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marL="594042" lvl="2" indent="0" fontAlgn="auto">
              <a:spcAft>
                <a:spcPts val="0"/>
              </a:spcAft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i="1" dirty="0" smtClean="0">
                <a:solidFill>
                  <a:schemeClr val="bg1"/>
                </a:solidFill>
              </a:rPr>
              <a:t>significant deficiency </a:t>
            </a:r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>
                <a:solidFill>
                  <a:schemeClr val="bg1"/>
                </a:solidFill>
              </a:rPr>
              <a:t>a deficiency in internal control </a:t>
            </a:r>
            <a:r>
              <a:rPr lang="en-US" dirty="0" smtClean="0">
                <a:solidFill>
                  <a:schemeClr val="bg1"/>
                </a:solidFill>
              </a:rPr>
              <a:t>that is less severe that a material weakness, yet important enough to merit attention by those charged with governance. 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9465"/>
            <a:ext cx="1676400" cy="93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908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889000"/>
          </a:xfrm>
        </p:spPr>
        <p:txBody>
          <a:bodyPr>
            <a:normAutofit fontScale="90000"/>
          </a:bodyPr>
          <a:lstStyle/>
          <a:p>
            <a:r>
              <a:rPr lang="en-US" sz="41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en-US" sz="41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41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Recommendations</a:t>
            </a:r>
            <a:endParaRPr lang="en-US" sz="41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  <a:r>
              <a:rPr lang="en-US" sz="1600" dirty="0" smtClean="0">
                <a:solidFill>
                  <a:schemeClr val="bg1"/>
                </a:solidFill>
              </a:rPr>
              <a:t>dopt </a:t>
            </a:r>
            <a:r>
              <a:rPr lang="en-US" sz="1600" dirty="0">
                <a:solidFill>
                  <a:schemeClr val="bg1"/>
                </a:solidFill>
              </a:rPr>
              <a:t>budgets for the </a:t>
            </a:r>
            <a:r>
              <a:rPr lang="en-US" sz="1600" dirty="0" smtClean="0">
                <a:solidFill>
                  <a:schemeClr val="bg1"/>
                </a:solidFill>
              </a:rPr>
              <a:t>Water &amp; Sewer Fund  to increase </a:t>
            </a:r>
            <a:r>
              <a:rPr lang="en-US" sz="1600" dirty="0" smtClean="0">
                <a:solidFill>
                  <a:schemeClr val="bg1"/>
                </a:solidFill>
              </a:rPr>
              <a:t>overall net </a:t>
            </a:r>
            <a:r>
              <a:rPr lang="en-US" sz="1600" dirty="0">
                <a:solidFill>
                  <a:schemeClr val="bg1"/>
                </a:solidFill>
              </a:rPr>
              <a:t>position and </a:t>
            </a:r>
            <a:r>
              <a:rPr lang="en-US" sz="1600" dirty="0" smtClean="0">
                <a:solidFill>
                  <a:schemeClr val="bg1"/>
                </a:solidFill>
              </a:rPr>
              <a:t>the </a:t>
            </a:r>
            <a:r>
              <a:rPr lang="en-US" sz="1600" dirty="0">
                <a:solidFill>
                  <a:schemeClr val="bg1"/>
                </a:solidFill>
              </a:rPr>
              <a:t>unrestricted net position to an optimal amount of 3–6 months of operating expenses. 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0" lvl="1" indent="0" algn="just">
              <a:spcBef>
                <a:spcPct val="0"/>
              </a:spcBef>
              <a:buClr>
                <a:schemeClr val="accent1"/>
              </a:buClr>
              <a:buSzPct val="70000"/>
              <a:buNone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Capitalize </a:t>
            </a:r>
            <a:r>
              <a:rPr lang="en-US" sz="1600" dirty="0" smtClean="0">
                <a:solidFill>
                  <a:schemeClr val="bg1"/>
                </a:solidFill>
              </a:rPr>
              <a:t>all </a:t>
            </a:r>
            <a:r>
              <a:rPr lang="en-US" sz="1600" dirty="0" smtClean="0">
                <a:solidFill>
                  <a:schemeClr val="bg1"/>
                </a:solidFill>
              </a:rPr>
              <a:t>governmental fixed </a:t>
            </a:r>
            <a:r>
              <a:rPr lang="en-US" sz="1600" dirty="0" smtClean="0">
                <a:solidFill>
                  <a:schemeClr val="bg1"/>
                </a:solidFill>
              </a:rPr>
              <a:t>asset purchases greater than $5,000 and </a:t>
            </a:r>
            <a:r>
              <a:rPr lang="en-US" sz="1600" dirty="0" smtClean="0">
                <a:solidFill>
                  <a:schemeClr val="bg1"/>
                </a:solidFill>
              </a:rPr>
              <a:t>utilize </a:t>
            </a:r>
            <a:r>
              <a:rPr lang="en-US" sz="1600" dirty="0" smtClean="0">
                <a:solidFill>
                  <a:schemeClr val="bg1"/>
                </a:solidFill>
              </a:rPr>
              <a:t>the capital outlay accounts to record </a:t>
            </a:r>
            <a:r>
              <a:rPr lang="en-US" sz="1600" dirty="0" smtClean="0">
                <a:solidFill>
                  <a:schemeClr val="bg1"/>
                </a:solidFill>
              </a:rPr>
              <a:t>these purchases</a:t>
            </a:r>
            <a:r>
              <a:rPr lang="en-US" sz="1600" dirty="0" smtClean="0">
                <a:solidFill>
                  <a:schemeClr val="bg1"/>
                </a:solidFill>
              </a:rPr>
              <a:t>. 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Reconcile ambulance revenue per the general ledger to cash receipts per the third party billing company reports on a monthly basis.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Reconcile court revenue per the general ledger to the court receipts detail per the court system reports </a:t>
            </a:r>
            <a:r>
              <a:rPr lang="en-US" sz="1600" dirty="0">
                <a:solidFill>
                  <a:schemeClr val="bg1"/>
                </a:solidFill>
              </a:rPr>
              <a:t>on a monthly basis.</a:t>
            </a: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Continue </a:t>
            </a:r>
            <a:r>
              <a:rPr lang="en-US" sz="1600" dirty="0" smtClean="0">
                <a:solidFill>
                  <a:schemeClr val="bg1"/>
                </a:solidFill>
              </a:rPr>
              <a:t>to work closely with the City consultant to refine year-end closing procedures to ensure that all routine closing adjustments are posted before the audit.</a:t>
            </a: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endParaRPr lang="en-US" sz="2400" dirty="0"/>
          </a:p>
          <a:p>
            <a:pPr marL="411480" lvl="1" indent="0" fontAlgn="auto">
              <a:spcAft>
                <a:spcPts val="0"/>
              </a:spcAft>
              <a:buNone/>
              <a:defRPr/>
            </a:pPr>
            <a:endParaRPr lang="en-US" sz="2000" i="1" dirty="0"/>
          </a:p>
          <a:p>
            <a:pPr marL="640080" lvl="1" fontAlgn="auto">
              <a:spcAft>
                <a:spcPts val="0"/>
              </a:spcAft>
              <a:defRPr/>
            </a:pPr>
            <a:endParaRPr lang="en-US" sz="2800" dirty="0"/>
          </a:p>
          <a:p>
            <a:pPr marL="640080" lvl="1" fontAlgn="auto">
              <a:spcAft>
                <a:spcPts val="0"/>
              </a:spcAft>
              <a:buClr>
                <a:srgbClr val="A5644E"/>
              </a:buClr>
              <a:defRPr/>
            </a:pPr>
            <a:endParaRPr lang="en-US" sz="2400" dirty="0" smtClean="0">
              <a:solidFill>
                <a:prstClr val="white"/>
              </a:solidFill>
            </a:endParaRPr>
          </a:p>
          <a:p>
            <a:pPr marL="640080" lvl="1" fontAlgn="auto">
              <a:spcAft>
                <a:spcPts val="0"/>
              </a:spcAft>
              <a:buClr>
                <a:srgbClr val="A5644E"/>
              </a:buClr>
              <a:defRPr/>
            </a:pPr>
            <a:endParaRPr lang="en-US" i="1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4800"/>
            <a:ext cx="1828800" cy="10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43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889000"/>
          </a:xfrm>
        </p:spPr>
        <p:txBody>
          <a:bodyPr>
            <a:normAutofit/>
          </a:bodyPr>
          <a:lstStyle/>
          <a:p>
            <a:r>
              <a:rPr lang="en-US" sz="41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Recommendations</a:t>
            </a:r>
            <a:endParaRPr lang="en-US" sz="41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2400" dirty="0">
                <a:solidFill>
                  <a:schemeClr val="bg1"/>
                </a:solidFill>
              </a:rPr>
              <a:t>CDC</a:t>
            </a:r>
          </a:p>
          <a:p>
            <a:pPr marL="474662" lvl="2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1700" dirty="0" smtClean="0">
                <a:solidFill>
                  <a:schemeClr val="bg1"/>
                </a:solidFill>
              </a:rPr>
              <a:t>Closely monitor cash balances and the risk of uninsured cash. </a:t>
            </a: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EDC</a:t>
            </a:r>
            <a:endParaRPr lang="en-US" sz="2400" dirty="0">
              <a:solidFill>
                <a:schemeClr val="bg1"/>
              </a:solidFill>
            </a:endParaRPr>
          </a:p>
          <a:p>
            <a:pPr marL="474662" lvl="2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r>
              <a:rPr lang="en-US" sz="1700" dirty="0" smtClean="0">
                <a:solidFill>
                  <a:schemeClr val="bg1"/>
                </a:solidFill>
              </a:rPr>
              <a:t>Continue </a:t>
            </a:r>
            <a:r>
              <a:rPr lang="en-US" sz="1700" dirty="0">
                <a:solidFill>
                  <a:schemeClr val="bg1"/>
                </a:solidFill>
              </a:rPr>
              <a:t>to refine </a:t>
            </a:r>
            <a:r>
              <a:rPr lang="en-US" sz="1700" dirty="0" smtClean="0">
                <a:solidFill>
                  <a:schemeClr val="bg1"/>
                </a:solidFill>
              </a:rPr>
              <a:t>year-end </a:t>
            </a:r>
            <a:r>
              <a:rPr lang="en-US" sz="1700" dirty="0">
                <a:solidFill>
                  <a:schemeClr val="bg1"/>
                </a:solidFill>
              </a:rPr>
              <a:t>closing procedures to ensure that all routine closing adjustments are correctly posted.</a:t>
            </a: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marL="292100" lvl="1" indent="-292100" algn="just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  <a:defRPr/>
            </a:pPr>
            <a:endParaRPr lang="en-US" sz="2400" dirty="0"/>
          </a:p>
          <a:p>
            <a:pPr marL="411480" lvl="1" indent="0" fontAlgn="auto">
              <a:spcAft>
                <a:spcPts val="0"/>
              </a:spcAft>
              <a:buNone/>
              <a:defRPr/>
            </a:pPr>
            <a:endParaRPr lang="en-US" sz="2000" i="1" dirty="0"/>
          </a:p>
          <a:p>
            <a:pPr marL="640080" lvl="1" fontAlgn="auto">
              <a:spcAft>
                <a:spcPts val="0"/>
              </a:spcAft>
              <a:defRPr/>
            </a:pPr>
            <a:endParaRPr lang="en-US" sz="2800" dirty="0"/>
          </a:p>
          <a:p>
            <a:pPr marL="640080" lvl="1" fontAlgn="auto">
              <a:spcAft>
                <a:spcPts val="0"/>
              </a:spcAft>
              <a:buClr>
                <a:srgbClr val="A5644E"/>
              </a:buClr>
              <a:defRPr/>
            </a:pPr>
            <a:endParaRPr lang="en-US" sz="2400" dirty="0" smtClean="0">
              <a:solidFill>
                <a:prstClr val="white"/>
              </a:solidFill>
            </a:endParaRPr>
          </a:p>
          <a:p>
            <a:pPr marL="640080" lvl="1" fontAlgn="auto">
              <a:spcAft>
                <a:spcPts val="0"/>
              </a:spcAft>
              <a:buClr>
                <a:srgbClr val="A5644E"/>
              </a:buClr>
              <a:defRPr/>
            </a:pPr>
            <a:endParaRPr lang="en-US" i="1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4800"/>
            <a:ext cx="1828800" cy="10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991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Required Governance Communications Letter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305800" cy="4906962"/>
          </a:xfrm>
        </p:spPr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Miscellaneous matters discussed in this letter: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Qualitative Aspects of Accounting </a:t>
            </a:r>
            <a:r>
              <a:rPr lang="en-US" sz="2400" dirty="0">
                <a:solidFill>
                  <a:schemeClr val="bg1"/>
                </a:solidFill>
              </a:rPr>
              <a:t>P</a:t>
            </a:r>
            <a:r>
              <a:rPr lang="en-US" sz="2400" dirty="0" smtClean="0">
                <a:solidFill>
                  <a:schemeClr val="bg1"/>
                </a:solidFill>
              </a:rPr>
              <a:t>ractices –</a:t>
            </a:r>
          </a:p>
          <a:p>
            <a:pPr marL="822642" lvl="2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Sensitive estimates </a:t>
            </a:r>
            <a:r>
              <a:rPr lang="en-US" sz="2400" i="1" dirty="0" smtClean="0">
                <a:solidFill>
                  <a:schemeClr val="bg1"/>
                </a:solidFill>
              </a:rPr>
              <a:t>– </a:t>
            </a:r>
            <a:r>
              <a:rPr lang="en-US" sz="2400" i="1" dirty="0">
                <a:solidFill>
                  <a:schemeClr val="bg1"/>
                </a:solidFill>
              </a:rPr>
              <a:t>a</a:t>
            </a:r>
            <a:r>
              <a:rPr lang="en-US" sz="2400" i="1" dirty="0" smtClean="0">
                <a:solidFill>
                  <a:schemeClr val="bg1"/>
                </a:solidFill>
              </a:rPr>
              <a:t>llowance for uncollectible municipal court fines and ambulance services</a:t>
            </a:r>
          </a:p>
          <a:p>
            <a:pPr marL="822642" lvl="2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Significant disclosures </a:t>
            </a:r>
            <a:r>
              <a:rPr lang="en-US" sz="2400" i="1" dirty="0" smtClean="0">
                <a:solidFill>
                  <a:schemeClr val="bg1"/>
                </a:solidFill>
              </a:rPr>
              <a:t>– long-term debt  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Difficulties encountered in performing the audit – </a:t>
            </a:r>
            <a:r>
              <a:rPr lang="en-US" sz="2400" i="1" dirty="0" smtClean="0">
                <a:solidFill>
                  <a:schemeClr val="bg1"/>
                </a:solidFill>
              </a:rPr>
              <a:t>none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Corrected and uncorrected </a:t>
            </a:r>
            <a:r>
              <a:rPr lang="en-US" sz="2400" dirty="0" smtClean="0">
                <a:solidFill>
                  <a:schemeClr val="bg1"/>
                </a:solidFill>
              </a:rPr>
              <a:t>misstatements - </a:t>
            </a:r>
          </a:p>
          <a:p>
            <a:pPr marL="822642" lvl="2" fontAlgn="auto">
              <a:spcAft>
                <a:spcPts val="0"/>
              </a:spcAft>
              <a:defRPr/>
            </a:pPr>
            <a:r>
              <a:rPr lang="en-US" sz="2100" i="1" dirty="0" smtClean="0">
                <a:solidFill>
                  <a:schemeClr val="bg1"/>
                </a:solidFill>
              </a:rPr>
              <a:t>A</a:t>
            </a:r>
            <a:r>
              <a:rPr lang="en-US" sz="2100" i="1" dirty="0" smtClean="0">
                <a:solidFill>
                  <a:schemeClr val="bg1"/>
                </a:solidFill>
              </a:rPr>
              <a:t>ll </a:t>
            </a:r>
            <a:r>
              <a:rPr lang="en-US" sz="2100" i="1" dirty="0" smtClean="0">
                <a:solidFill>
                  <a:schemeClr val="bg1"/>
                </a:solidFill>
              </a:rPr>
              <a:t>recommended adjustments were accepted by the </a:t>
            </a:r>
            <a:r>
              <a:rPr lang="en-US" sz="2100" i="1" dirty="0" smtClean="0">
                <a:solidFill>
                  <a:schemeClr val="bg1"/>
                </a:solidFill>
              </a:rPr>
              <a:t>City – see list at Schedule A</a:t>
            </a:r>
          </a:p>
          <a:p>
            <a:pPr marL="822642" lvl="2" fontAlgn="auto">
              <a:spcAft>
                <a:spcPts val="0"/>
              </a:spcAft>
              <a:defRPr/>
            </a:pPr>
            <a:r>
              <a:rPr lang="en-US" sz="2100" i="1" dirty="0" smtClean="0">
                <a:solidFill>
                  <a:schemeClr val="bg1"/>
                </a:solidFill>
              </a:rPr>
              <a:t>Various immaterial uncorrected adjustments were noted – see list at Schedule B </a:t>
            </a:r>
            <a:endParaRPr lang="en-US" sz="2100" i="1" dirty="0" smtClean="0">
              <a:solidFill>
                <a:schemeClr val="bg1"/>
              </a:solidFill>
            </a:endParaRPr>
          </a:p>
          <a:p>
            <a:pPr marL="640080" lvl="1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Disagreements </a:t>
            </a:r>
            <a:r>
              <a:rPr lang="en-US" sz="2400" dirty="0" smtClean="0">
                <a:solidFill>
                  <a:schemeClr val="bg1"/>
                </a:solidFill>
              </a:rPr>
              <a:t>with management – </a:t>
            </a:r>
            <a:r>
              <a:rPr lang="en-US" sz="2400" i="1" dirty="0" smtClean="0">
                <a:solidFill>
                  <a:schemeClr val="bg1"/>
                </a:solidFill>
              </a:rPr>
              <a:t>none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4800"/>
            <a:ext cx="1828800" cy="10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Closing Remarks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305800" cy="4983162"/>
          </a:xfrm>
        </p:spPr>
        <p:txBody>
          <a:bodyPr/>
          <a:lstStyle/>
          <a:p>
            <a:pPr marL="292100" lvl="1" indent="-292100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800" dirty="0">
                <a:solidFill>
                  <a:schemeClr val="bg1"/>
                </a:solidFill>
              </a:rPr>
              <a:t>We would like to thank: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Frank Baker - City Manager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Jennifer Gould - City Clerk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EDC/CDC - </a:t>
            </a:r>
            <a:r>
              <a:rPr lang="en-US" sz="2800" dirty="0" smtClean="0">
                <a:solidFill>
                  <a:schemeClr val="bg1"/>
                </a:solidFill>
              </a:rPr>
              <a:t>Kanita Larkins &amp; Doti Izzi  </a:t>
            </a:r>
          </a:p>
          <a:p>
            <a:pPr lvl="1"/>
            <a:r>
              <a:rPr lang="en-US" sz="2400" i="1" dirty="0" smtClean="0">
                <a:solidFill>
                  <a:schemeClr val="bg1"/>
                </a:solidFill>
              </a:rPr>
              <a:t>These </a:t>
            </a:r>
            <a:r>
              <a:rPr lang="en-US" sz="2400" i="1" dirty="0" smtClean="0">
                <a:solidFill>
                  <a:schemeClr val="bg1"/>
                </a:solidFill>
              </a:rPr>
              <a:t>individuals were very </a:t>
            </a:r>
            <a:r>
              <a:rPr lang="en-US" sz="2400" i="1" dirty="0">
                <a:solidFill>
                  <a:schemeClr val="bg1"/>
                </a:solidFill>
              </a:rPr>
              <a:t>responsive to </a:t>
            </a:r>
            <a:r>
              <a:rPr lang="en-US" sz="2400" i="1" dirty="0" smtClean="0">
                <a:solidFill>
                  <a:schemeClr val="bg1"/>
                </a:solidFill>
              </a:rPr>
              <a:t>our </a:t>
            </a:r>
            <a:r>
              <a:rPr lang="en-US" sz="2400" i="1" dirty="0">
                <a:solidFill>
                  <a:schemeClr val="bg1"/>
                </a:solidFill>
              </a:rPr>
              <a:t>audit </a:t>
            </a:r>
            <a:r>
              <a:rPr lang="en-US" sz="2400" i="1" dirty="0" smtClean="0">
                <a:solidFill>
                  <a:schemeClr val="bg1"/>
                </a:solidFill>
              </a:rPr>
              <a:t>requests and a pleasure to work with on this engagement.</a:t>
            </a:r>
          </a:p>
          <a:p>
            <a:pPr marL="411163" lvl="1" indent="0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92100" lvl="1" indent="-292100">
              <a:spcBef>
                <a:spcPct val="0"/>
              </a:spcBef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800" dirty="0" smtClean="0">
                <a:solidFill>
                  <a:schemeClr val="bg1"/>
                </a:solidFill>
              </a:rPr>
              <a:t>Questions or Comments?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4800"/>
            <a:ext cx="1828800" cy="10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4193</TotalTime>
  <Words>1045</Words>
  <Application>Microsoft Office PowerPoint</Application>
  <PresentationFormat>On-screen Show (4:3)</PresentationFormat>
  <Paragraphs>137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Rockwell</vt:lpstr>
      <vt:lpstr>Wingdings 2</vt:lpstr>
      <vt:lpstr>Foundry</vt:lpstr>
      <vt:lpstr>City of Van Alstyne 2016 Annual Financial Report</vt:lpstr>
      <vt:lpstr>Agenda</vt:lpstr>
      <vt:lpstr>Objectives &amp; Scope of Audit</vt:lpstr>
      <vt:lpstr>Financial Report </vt:lpstr>
      <vt:lpstr>Financial Highlights –  Government-Wide Statements</vt:lpstr>
      <vt:lpstr>Financial Highlights –  Government-Wide Statements</vt:lpstr>
      <vt:lpstr>Financial Highlights –  Fund Statements – General Fund</vt:lpstr>
      <vt:lpstr>Financial Highlights –  Fund Statements – Water &amp; Sewer </vt:lpstr>
      <vt:lpstr>Financial Highlights –  Component Units</vt:lpstr>
      <vt:lpstr>Overview of Audit Results</vt:lpstr>
      <vt:lpstr>Overview of Audit Results</vt:lpstr>
      <vt:lpstr>Overview of Audit Results</vt:lpstr>
      <vt:lpstr> Recommendations</vt:lpstr>
      <vt:lpstr>Recommendations</vt:lpstr>
      <vt:lpstr>Required Governance Communications Letter</vt:lpstr>
      <vt:lpstr>Closing Remarks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CITP Audit Review</dc:title>
  <dc:creator>Tom Gregg</dc:creator>
  <cp:lastModifiedBy>Susan LaFollett</cp:lastModifiedBy>
  <cp:revision>251</cp:revision>
  <cp:lastPrinted>2017-05-09T20:10:42Z</cp:lastPrinted>
  <dcterms:created xsi:type="dcterms:W3CDTF">2009-09-24T02:25:27Z</dcterms:created>
  <dcterms:modified xsi:type="dcterms:W3CDTF">2017-05-09T20:13:03Z</dcterms:modified>
</cp:coreProperties>
</file>