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13"/>
  </p:handoutMasterIdLst>
  <p:sldIdLst>
    <p:sldId id="256" r:id="rId2"/>
    <p:sldId id="257" r:id="rId3"/>
    <p:sldId id="259" r:id="rId4"/>
    <p:sldId id="265" r:id="rId5"/>
    <p:sldId id="258" r:id="rId6"/>
    <p:sldId id="260" r:id="rId7"/>
    <p:sldId id="261" r:id="rId8"/>
    <p:sldId id="262" r:id="rId9"/>
    <p:sldId id="263" r:id="rId10"/>
    <p:sldId id="264" r:id="rId11"/>
    <p:sldId id="266" r:id="rId12"/>
  </p:sldIdLst>
  <p:sldSz cx="12192000" cy="6858000"/>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varScale="1">
        <p:scale>
          <a:sx n="57" d="100"/>
          <a:sy n="57" d="100"/>
        </p:scale>
        <p:origin x="-90" y="-3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1"/>
          </a:xfrm>
          <a:prstGeom prst="rect">
            <a:avLst/>
          </a:prstGeom>
        </p:spPr>
        <p:txBody>
          <a:bodyPr vert="horz" lIns="93494" tIns="46747" rIns="93494" bIns="46747"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7071"/>
          </a:xfrm>
          <a:prstGeom prst="rect">
            <a:avLst/>
          </a:prstGeom>
        </p:spPr>
        <p:txBody>
          <a:bodyPr vert="horz" lIns="93494" tIns="46747" rIns="93494" bIns="46747" rtlCol="0"/>
          <a:lstStyle>
            <a:lvl1pPr algn="r">
              <a:defRPr sz="1200"/>
            </a:lvl1pPr>
          </a:lstStyle>
          <a:p>
            <a:fld id="{0298E168-7F80-41EC-BD3D-C2E5A81E9CD2}" type="datetimeFigureOut">
              <a:rPr lang="en-US" smtClean="0"/>
              <a:t>7/24/2019</a:t>
            </a:fld>
            <a:endParaRPr lang="en-US"/>
          </a:p>
        </p:txBody>
      </p:sp>
      <p:sp>
        <p:nvSpPr>
          <p:cNvPr id="4" name="Footer Placeholder 3"/>
          <p:cNvSpPr>
            <a:spLocks noGrp="1"/>
          </p:cNvSpPr>
          <p:nvPr>
            <p:ph type="ftr" sz="quarter" idx="2"/>
          </p:nvPr>
        </p:nvSpPr>
        <p:spPr>
          <a:xfrm>
            <a:off x="0" y="8842030"/>
            <a:ext cx="3056414" cy="467070"/>
          </a:xfrm>
          <a:prstGeom prst="rect">
            <a:avLst/>
          </a:prstGeom>
        </p:spPr>
        <p:txBody>
          <a:bodyPr vert="horz" lIns="93494" tIns="46747" rIns="93494" bIns="46747"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30"/>
            <a:ext cx="3056414" cy="467070"/>
          </a:xfrm>
          <a:prstGeom prst="rect">
            <a:avLst/>
          </a:prstGeom>
        </p:spPr>
        <p:txBody>
          <a:bodyPr vert="horz" lIns="93494" tIns="46747" rIns="93494" bIns="46747" rtlCol="0" anchor="b"/>
          <a:lstStyle>
            <a:lvl1pPr algn="r">
              <a:defRPr sz="1200"/>
            </a:lvl1pPr>
          </a:lstStyle>
          <a:p>
            <a:fld id="{68CD3CB1-A387-4E22-9263-EEFAB479D574}" type="slidenum">
              <a:rPr lang="en-US" smtClean="0"/>
              <a:t>‹#›</a:t>
            </a:fld>
            <a:endParaRPr lang="en-US"/>
          </a:p>
        </p:txBody>
      </p:sp>
    </p:spTree>
    <p:extLst>
      <p:ext uri="{BB962C8B-B14F-4D97-AF65-F5344CB8AC3E}">
        <p14:creationId xmlns:p14="http://schemas.microsoft.com/office/powerpoint/2010/main" val="429247429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7/24/2019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7/24/2019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jcraft1@alleghany.k12.va.us" TargetMode="External"/><Relationship Id="rId2" Type="http://schemas.openxmlformats.org/officeDocument/2006/relationships/hyperlink" Target="mailto:anicely@alleghany.k12.va.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1:1 Chromebook Initiative	</a:t>
            </a:r>
            <a:endParaRPr lang="en-US" dirty="0"/>
          </a:p>
        </p:txBody>
      </p:sp>
      <p:sp>
        <p:nvSpPr>
          <p:cNvPr id="3" name="Subtitle 2"/>
          <p:cNvSpPr>
            <a:spLocks noGrp="1"/>
          </p:cNvSpPr>
          <p:nvPr>
            <p:ph type="subTitle" idx="1"/>
          </p:nvPr>
        </p:nvSpPr>
        <p:spPr/>
        <p:txBody>
          <a:bodyPr/>
          <a:lstStyle/>
          <a:p>
            <a:r>
              <a:rPr lang="en-US" dirty="0" smtClean="0"/>
              <a:t>Parent/Student Training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6959" y="5469994"/>
            <a:ext cx="3124200" cy="1124712"/>
          </a:xfrm>
          <a:prstGeom prst="rect">
            <a:avLst/>
          </a:prstGeom>
        </p:spPr>
      </p:pic>
    </p:spTree>
    <p:extLst>
      <p:ext uri="{BB962C8B-B14F-4D97-AF65-F5344CB8AC3E}">
        <p14:creationId xmlns:p14="http://schemas.microsoft.com/office/powerpoint/2010/main" val="42263407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5" name="Content Placeholder 4"/>
          <p:cNvSpPr>
            <a:spLocks noGrp="1"/>
          </p:cNvSpPr>
          <p:nvPr>
            <p:ph idx="1"/>
          </p:nvPr>
        </p:nvSpPr>
        <p:spPr/>
        <p:txBody>
          <a:bodyPr/>
          <a:lstStyle/>
          <a:p>
            <a:r>
              <a:rPr lang="en-US" dirty="0" smtClean="0"/>
              <a:t>Josh Craft, Principal; Callaghan Elementary School</a:t>
            </a:r>
          </a:p>
          <a:p>
            <a:r>
              <a:rPr lang="en-US" dirty="0" smtClean="0"/>
              <a:t>Angie Nicely, TTRT, Callaghan Elementary School</a:t>
            </a:r>
          </a:p>
        </p:txBody>
      </p:sp>
    </p:spTree>
    <p:extLst>
      <p:ext uri="{BB962C8B-B14F-4D97-AF65-F5344CB8AC3E}">
        <p14:creationId xmlns:p14="http://schemas.microsoft.com/office/powerpoint/2010/main" val="25852858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a:t>
            </a:r>
            <a:r>
              <a:rPr lang="en-US" dirty="0" err="1" smtClean="0"/>
              <a:t>chromebook</a:t>
            </a:r>
            <a:r>
              <a:rPr lang="en-US" smtClean="0"/>
              <a:t>?</a:t>
            </a:r>
            <a:endParaRPr lang="en-US" dirty="0"/>
          </a:p>
        </p:txBody>
      </p:sp>
      <p:sp>
        <p:nvSpPr>
          <p:cNvPr id="3" name="Content Placeholder 2"/>
          <p:cNvSpPr>
            <a:spLocks noGrp="1"/>
          </p:cNvSpPr>
          <p:nvPr>
            <p:ph idx="1"/>
          </p:nvPr>
        </p:nvSpPr>
        <p:spPr/>
        <p:txBody>
          <a:bodyPr/>
          <a:lstStyle/>
          <a:p>
            <a:r>
              <a:rPr lang="en-US" b="1" dirty="0"/>
              <a:t>Chromebooks </a:t>
            </a:r>
            <a:r>
              <a:rPr lang="en-US" dirty="0"/>
              <a:t>are laptop digital devices which run the Chrome Operating System by Google. They are essentially a web browser with a keyboard and screen, and are designed to be used to connect to the Internet where applications are run and data is kept</a:t>
            </a:r>
            <a:r>
              <a:rPr lang="en-US" dirty="0" smtClean="0"/>
              <a:t>.</a:t>
            </a:r>
          </a:p>
        </p:txBody>
      </p:sp>
    </p:spTree>
    <p:extLst>
      <p:ext uri="{BB962C8B-B14F-4D97-AF65-F5344CB8AC3E}">
        <p14:creationId xmlns:p14="http://schemas.microsoft.com/office/powerpoint/2010/main" val="23244369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Chromebooks?</a:t>
            </a:r>
            <a:endParaRPr lang="en-US" dirty="0"/>
          </a:p>
        </p:txBody>
      </p:sp>
      <p:sp>
        <p:nvSpPr>
          <p:cNvPr id="3" name="Content Placeholder 2"/>
          <p:cNvSpPr>
            <a:spLocks noGrp="1"/>
          </p:cNvSpPr>
          <p:nvPr>
            <p:ph idx="1"/>
          </p:nvPr>
        </p:nvSpPr>
        <p:spPr/>
        <p:txBody>
          <a:bodyPr/>
          <a:lstStyle/>
          <a:p>
            <a:r>
              <a:rPr lang="en-US" dirty="0" smtClean="0"/>
              <a:t>Chromebooks were selected as the best device to support instruction in ACPS.</a:t>
            </a:r>
          </a:p>
          <a:p>
            <a:r>
              <a:rPr lang="en-US" dirty="0" smtClean="0"/>
              <a:t>Chromebooks have the ability to create documents, spreadsheets, presentations, and drawings.  All of these can be configured offline and will sync with Google Drive when connected to the Internet.</a:t>
            </a:r>
          </a:p>
          <a:p>
            <a:r>
              <a:rPr lang="en-US" dirty="0"/>
              <a:t>Chromebooks promote the 21</a:t>
            </a:r>
            <a:r>
              <a:rPr lang="en-US" baseline="30000" dirty="0"/>
              <a:t>st</a:t>
            </a:r>
            <a:r>
              <a:rPr lang="en-US" dirty="0"/>
              <a:t> century skills of communication, collaboration, creativity, critical thinking and citizenship.</a:t>
            </a:r>
          </a:p>
          <a:p>
            <a:endParaRPr lang="en-US" dirty="0" smtClean="0"/>
          </a:p>
          <a:p>
            <a:endParaRPr lang="en-US" dirty="0"/>
          </a:p>
        </p:txBody>
      </p:sp>
    </p:spTree>
    <p:extLst>
      <p:ext uri="{BB962C8B-B14F-4D97-AF65-F5344CB8AC3E}">
        <p14:creationId xmlns:p14="http://schemas.microsoft.com/office/powerpoint/2010/main" val="13463981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Chromebook loan agreement</a:t>
            </a:r>
            <a:endParaRPr lang="en-US" dirty="0"/>
          </a:p>
        </p:txBody>
      </p:sp>
      <p:sp>
        <p:nvSpPr>
          <p:cNvPr id="3" name="Content Placeholder 2"/>
          <p:cNvSpPr>
            <a:spLocks noGrp="1"/>
          </p:cNvSpPr>
          <p:nvPr>
            <p:ph idx="1"/>
          </p:nvPr>
        </p:nvSpPr>
        <p:spPr/>
        <p:txBody>
          <a:bodyPr/>
          <a:lstStyle/>
          <a:p>
            <a:r>
              <a:rPr lang="en-US" dirty="0" smtClean="0"/>
              <a:t>Handbook</a:t>
            </a:r>
          </a:p>
          <a:p>
            <a:r>
              <a:rPr lang="en-US" dirty="0" smtClean="0"/>
              <a:t>Fees</a:t>
            </a:r>
            <a:endParaRPr lang="en-US" dirty="0"/>
          </a:p>
        </p:txBody>
      </p:sp>
    </p:spTree>
    <p:extLst>
      <p:ext uri="{BB962C8B-B14F-4D97-AF65-F5344CB8AC3E}">
        <p14:creationId xmlns:p14="http://schemas.microsoft.com/office/powerpoint/2010/main" val="20210960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Responsibilities</a:t>
            </a:r>
            <a:endParaRPr lang="en-US" dirty="0"/>
          </a:p>
        </p:txBody>
      </p:sp>
      <p:sp>
        <p:nvSpPr>
          <p:cNvPr id="3" name="Content Placeholder 2"/>
          <p:cNvSpPr>
            <a:spLocks noGrp="1"/>
          </p:cNvSpPr>
          <p:nvPr>
            <p:ph idx="1"/>
          </p:nvPr>
        </p:nvSpPr>
        <p:spPr>
          <a:xfrm>
            <a:off x="1141412" y="2249486"/>
            <a:ext cx="9905999" cy="4151313"/>
          </a:xfrm>
        </p:spPr>
        <p:txBody>
          <a:bodyPr>
            <a:normAutofit fontScale="92500"/>
          </a:bodyPr>
          <a:lstStyle/>
          <a:p>
            <a:r>
              <a:rPr lang="en-US" dirty="0" smtClean="0"/>
              <a:t>Follow the ACPS school policies: Acceptable Computer System Use (GAB/IIBEA), Technology Use Guidelines (GAB-R/IIBEA-R) , Internet Privacy (KBE).</a:t>
            </a:r>
          </a:p>
          <a:p>
            <a:r>
              <a:rPr lang="en-US" dirty="0" smtClean="0"/>
              <a:t>Nightly charging and bringing to school daily</a:t>
            </a:r>
          </a:p>
          <a:p>
            <a:r>
              <a:rPr lang="en-US" dirty="0" smtClean="0"/>
              <a:t>Treating the Chromebook with care-avoiding food or drink, inserting cords carefully and keeping free from stickers </a:t>
            </a:r>
          </a:p>
          <a:p>
            <a:r>
              <a:rPr lang="en-US" dirty="0" smtClean="0"/>
              <a:t>Not lending the device to anyone</a:t>
            </a:r>
          </a:p>
          <a:p>
            <a:r>
              <a:rPr lang="en-US" dirty="0" smtClean="0"/>
              <a:t>Keeping accounts and passwords secure</a:t>
            </a:r>
          </a:p>
          <a:p>
            <a:r>
              <a:rPr lang="en-US" dirty="0" smtClean="0"/>
              <a:t>Notifying the school of needed repairs</a:t>
            </a:r>
          </a:p>
          <a:p>
            <a:endParaRPr lang="en-US" dirty="0" smtClean="0"/>
          </a:p>
          <a:p>
            <a:endParaRPr lang="en-US" dirty="0"/>
          </a:p>
        </p:txBody>
      </p:sp>
    </p:spTree>
    <p:extLst>
      <p:ext uri="{BB962C8B-B14F-4D97-AF65-F5344CB8AC3E}">
        <p14:creationId xmlns:p14="http://schemas.microsoft.com/office/powerpoint/2010/main" val="32773930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 responsibilities</a:t>
            </a:r>
            <a:endParaRPr lang="en-US" dirty="0"/>
          </a:p>
        </p:txBody>
      </p:sp>
      <p:sp>
        <p:nvSpPr>
          <p:cNvPr id="3" name="Content Placeholder 2"/>
          <p:cNvSpPr>
            <a:spLocks noGrp="1"/>
          </p:cNvSpPr>
          <p:nvPr>
            <p:ph idx="1"/>
          </p:nvPr>
        </p:nvSpPr>
        <p:spPr/>
        <p:txBody>
          <a:bodyPr/>
          <a:lstStyle/>
          <a:p>
            <a:r>
              <a:rPr lang="en-US" dirty="0" smtClean="0"/>
              <a:t>Supervising your child’s Chromebook use at home</a:t>
            </a:r>
          </a:p>
          <a:p>
            <a:r>
              <a:rPr lang="en-US" dirty="0" smtClean="0"/>
              <a:t>Discussing your family’s expectations regarding Internet use at home</a:t>
            </a:r>
          </a:p>
          <a:p>
            <a:r>
              <a:rPr lang="en-US" dirty="0" smtClean="0"/>
              <a:t>Not attempting to repair or clean the Chromebook</a:t>
            </a:r>
          </a:p>
          <a:p>
            <a:r>
              <a:rPr lang="en-US" dirty="0" smtClean="0"/>
              <a:t>Making sure your child charges the Chromebook each night and brings it to school daily</a:t>
            </a:r>
          </a:p>
          <a:p>
            <a:r>
              <a:rPr lang="en-US" dirty="0" smtClean="0"/>
              <a:t>Return the Chromebook to school upon request or withdrawal from school</a:t>
            </a:r>
          </a:p>
          <a:p>
            <a:endParaRPr lang="en-US" dirty="0"/>
          </a:p>
        </p:txBody>
      </p:sp>
    </p:spTree>
    <p:extLst>
      <p:ext uri="{BB962C8B-B14F-4D97-AF65-F5344CB8AC3E}">
        <p14:creationId xmlns:p14="http://schemas.microsoft.com/office/powerpoint/2010/main" val="39007782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and care</a:t>
            </a:r>
            <a:endParaRPr lang="en-US" dirty="0"/>
          </a:p>
        </p:txBody>
      </p:sp>
      <p:sp>
        <p:nvSpPr>
          <p:cNvPr id="3" name="Content Placeholder 2"/>
          <p:cNvSpPr>
            <a:spLocks noGrp="1"/>
          </p:cNvSpPr>
          <p:nvPr>
            <p:ph idx="1"/>
          </p:nvPr>
        </p:nvSpPr>
        <p:spPr/>
        <p:txBody>
          <a:bodyPr/>
          <a:lstStyle/>
          <a:p>
            <a:r>
              <a:rPr lang="en-US" dirty="0" smtClean="0"/>
              <a:t>Bring to school daily fully charged</a:t>
            </a:r>
          </a:p>
          <a:p>
            <a:r>
              <a:rPr lang="en-US" dirty="0" smtClean="0"/>
              <a:t>Keep only school appropriate media on the Chromebook</a:t>
            </a:r>
          </a:p>
          <a:p>
            <a:r>
              <a:rPr lang="en-US" dirty="0" smtClean="0"/>
              <a:t>Obey copyright</a:t>
            </a:r>
          </a:p>
          <a:p>
            <a:r>
              <a:rPr lang="en-US" dirty="0" smtClean="0"/>
              <a:t>Avoid eating and drinking while using</a:t>
            </a:r>
          </a:p>
          <a:p>
            <a:r>
              <a:rPr lang="en-US" dirty="0" smtClean="0"/>
              <a:t>Never leave unsecured or exposed to the elements</a:t>
            </a:r>
          </a:p>
          <a:p>
            <a:r>
              <a:rPr lang="en-US" dirty="0" smtClean="0"/>
              <a:t>Notify Mrs. Nicely at Callaghan Elementary if it needs repair or is missing</a:t>
            </a:r>
            <a:endParaRPr lang="en-US" dirty="0"/>
          </a:p>
        </p:txBody>
      </p:sp>
    </p:spTree>
    <p:extLst>
      <p:ext uri="{BB962C8B-B14F-4D97-AF65-F5344CB8AC3E}">
        <p14:creationId xmlns:p14="http://schemas.microsoft.com/office/powerpoint/2010/main" val="3878648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expectation of privacy</a:t>
            </a:r>
            <a:endParaRPr lang="en-US" dirty="0"/>
          </a:p>
        </p:txBody>
      </p:sp>
      <p:sp>
        <p:nvSpPr>
          <p:cNvPr id="3" name="Content Placeholder 2"/>
          <p:cNvSpPr>
            <a:spLocks noGrp="1"/>
          </p:cNvSpPr>
          <p:nvPr>
            <p:ph idx="1"/>
          </p:nvPr>
        </p:nvSpPr>
        <p:spPr/>
        <p:txBody>
          <a:bodyPr/>
          <a:lstStyle/>
          <a:p>
            <a:r>
              <a:rPr lang="en-US" dirty="0" smtClean="0"/>
              <a:t>This is a school owned device and students should have no expectation of privacy or confidentiality regarding the use of the Chromebook.  We will utilize monitoring software and all connections to the Internet will be through the school division’s proxy server.</a:t>
            </a:r>
            <a:endParaRPr lang="en-US" dirty="0"/>
          </a:p>
        </p:txBody>
      </p:sp>
    </p:spTree>
    <p:extLst>
      <p:ext uri="{BB962C8B-B14F-4D97-AF65-F5344CB8AC3E}">
        <p14:creationId xmlns:p14="http://schemas.microsoft.com/office/powerpoint/2010/main" val="18862212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Accidental damage protection</a:t>
            </a:r>
            <a:endParaRPr lang="en-US" dirty="0"/>
          </a:p>
        </p:txBody>
      </p:sp>
      <p:sp>
        <p:nvSpPr>
          <p:cNvPr id="3" name="Content Placeholder 2"/>
          <p:cNvSpPr>
            <a:spLocks noGrp="1"/>
          </p:cNvSpPr>
          <p:nvPr>
            <p:ph idx="1"/>
          </p:nvPr>
        </p:nvSpPr>
        <p:spPr>
          <a:xfrm>
            <a:off x="1141412" y="2249486"/>
            <a:ext cx="9905999" cy="4276573"/>
          </a:xfrm>
        </p:spPr>
        <p:txBody>
          <a:bodyPr>
            <a:normAutofit/>
          </a:bodyPr>
          <a:lstStyle/>
          <a:p>
            <a:r>
              <a:rPr lang="en-US" dirty="0" smtClean="0"/>
              <a:t>$12.00 per year</a:t>
            </a:r>
          </a:p>
          <a:p>
            <a:r>
              <a:rPr lang="en-US" dirty="0" smtClean="0"/>
              <a:t>Covers a single incident of accidental damage per year (CMS, MVES, CES, SES).</a:t>
            </a:r>
          </a:p>
          <a:p>
            <a:r>
              <a:rPr lang="en-US" dirty="0" smtClean="0"/>
              <a:t>Covers unlimited incidents of accidental damage per year (AHS).</a:t>
            </a:r>
          </a:p>
          <a:p>
            <a:r>
              <a:rPr lang="en-US" dirty="0" smtClean="0"/>
              <a:t>Waivers are available for economically disadvantaged students.</a:t>
            </a:r>
          </a:p>
          <a:p>
            <a:r>
              <a:rPr lang="en-US" dirty="0" smtClean="0"/>
              <a:t>Intentional damage/neglect will result in student responsibility for the total cost of repairs.</a:t>
            </a:r>
            <a:endParaRPr lang="en-US" dirty="0"/>
          </a:p>
        </p:txBody>
      </p:sp>
    </p:spTree>
    <p:extLst>
      <p:ext uri="{BB962C8B-B14F-4D97-AF65-F5344CB8AC3E}">
        <p14:creationId xmlns:p14="http://schemas.microsoft.com/office/powerpoint/2010/main" val="2772414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hlinkClick r:id="rId2"/>
              </a:rPr>
              <a:t>anicely@alleghany.k12.va.us</a:t>
            </a:r>
            <a:endParaRPr lang="en-US" dirty="0" smtClean="0"/>
          </a:p>
          <a:p>
            <a:r>
              <a:rPr lang="en-US" dirty="0" smtClean="0">
                <a:hlinkClick r:id="rId3"/>
              </a:rPr>
              <a:t>jcraft1@alleghany.k12.va.us</a:t>
            </a:r>
            <a:endParaRPr lang="en-US" dirty="0" smtClean="0"/>
          </a:p>
          <a:p>
            <a:endParaRPr lang="en-US" dirty="0" smtClean="0"/>
          </a:p>
        </p:txBody>
      </p:sp>
    </p:spTree>
    <p:extLst>
      <p:ext uri="{BB962C8B-B14F-4D97-AF65-F5344CB8AC3E}">
        <p14:creationId xmlns:p14="http://schemas.microsoft.com/office/powerpoint/2010/main" val="13838500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3078</TotalTime>
  <Words>422</Words>
  <Application>Microsoft Office PowerPoint</Application>
  <PresentationFormat>Custom</PresentationFormat>
  <Paragraphs>45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Circuit</vt:lpstr>
      <vt:lpstr>1:1 Chromebook Initiative </vt:lpstr>
      <vt:lpstr>introductions</vt:lpstr>
      <vt:lpstr>What is a chromebook?</vt:lpstr>
      <vt:lpstr>Why Chromebooks?</vt:lpstr>
      <vt:lpstr>Chromebook loan agreement</vt:lpstr>
      <vt:lpstr>Student Responsibilities</vt:lpstr>
      <vt:lpstr>Parent responsibilities</vt:lpstr>
      <vt:lpstr>Use and care</vt:lpstr>
      <vt:lpstr>No expectation of privacy</vt:lpstr>
      <vt:lpstr>Accidental damage protection</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Chromebook Initiative</dc:title>
  <dc:creator>localadmin</dc:creator>
  <cp:lastModifiedBy>Nicely, Angie</cp:lastModifiedBy>
  <cp:revision>15</cp:revision>
  <cp:lastPrinted>2018-04-18T16:41:43Z</cp:lastPrinted>
  <dcterms:created xsi:type="dcterms:W3CDTF">2016-09-26T19:17:48Z</dcterms:created>
  <dcterms:modified xsi:type="dcterms:W3CDTF">2019-07-24T14:11:23Z</dcterms:modified>
</cp:coreProperties>
</file>