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clrMode="bw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51" d="100"/>
          <a:sy n="51" d="100"/>
        </p:scale>
        <p:origin x="-246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C4BD43-8E4F-D244-89EE-4B4831D70C3A}" type="datetimeFigureOut">
              <a:rPr lang="en-US" smtClean="0"/>
              <a:pPr/>
              <a:t>11/11/15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7ED983-6537-A046-AB7D-292337DE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324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66A37BB-8CD7-EB45-9840-0A15E032DC83}" type="datetimeFigureOut">
              <a:rPr lang="en-US" smtClean="0"/>
              <a:pPr/>
              <a:t>11/11/15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D8CFD7C-5133-4F31-B8DD-48811D9CC472}" type="slidenum">
              <a:rPr smtClean="0"/>
              <a:pPr/>
              <a:t>‹#›</a:t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66A37BB-8CD7-EB45-9840-0A15E032DC83}" type="datetimeFigureOut">
              <a:rPr lang="en-US" smtClean="0"/>
              <a:pPr/>
              <a:t>11/11/15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8C35CC1-B876-2746-A380-83DCFF82DC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66A37BB-8CD7-EB45-9840-0A15E032DC83}" type="datetimeFigureOut">
              <a:rPr lang="en-US" smtClean="0"/>
              <a:pPr/>
              <a:t>11/11/15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8C35CC1-B876-2746-A380-83DCFF82D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A37BB-8CD7-EB45-9840-0A15E032DC83}" type="datetimeFigureOut">
              <a:rPr lang="en-US" smtClean="0"/>
              <a:pPr/>
              <a:t>11/11/15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5CC1-B876-2746-A380-83DCFF82DC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A37BB-8CD7-EB45-9840-0A15E032DC83}" type="datetimeFigureOut">
              <a:rPr lang="en-US" smtClean="0"/>
              <a:pPr/>
              <a:t>11/11/15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5CC1-B876-2746-A380-83DCFF82DC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66A37BB-8CD7-EB45-9840-0A15E032DC83}" type="datetimeFigureOut">
              <a:rPr lang="en-US" smtClean="0"/>
              <a:pPr/>
              <a:t>11/11/15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8C35CC1-B876-2746-A380-83DCFF82DC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A37BB-8CD7-EB45-9840-0A15E032DC83}" type="datetimeFigureOut">
              <a:rPr lang="en-US" smtClean="0"/>
              <a:pPr/>
              <a:t>11/11/15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5CC1-B876-2746-A380-83DCFF82D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66A37BB-8CD7-EB45-9840-0A15E032DC83}" type="datetimeFigureOut">
              <a:rPr lang="en-US" smtClean="0"/>
              <a:pPr/>
              <a:t>11/11/15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AF02B71-8991-4516-A01E-F1A9ACD28BDC}" type="slidenum">
              <a:rPr smtClean="0"/>
              <a:pPr/>
              <a:t>‹#›</a:t>
            </a:fld>
            <a:endParaRPr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66A37BB-8CD7-EB45-9840-0A15E032DC83}" type="datetimeFigureOut">
              <a:rPr lang="en-US" smtClean="0"/>
              <a:pPr/>
              <a:t>11/11/15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8C35CC1-B876-2746-A380-83DCFF82DC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A37BB-8CD7-EB45-9840-0A15E032DC83}" type="datetimeFigureOut">
              <a:rPr lang="en-US" smtClean="0"/>
              <a:pPr/>
              <a:t>11/11/15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5CC1-B876-2746-A380-83DCFF82D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A37BB-8CD7-EB45-9840-0A15E032DC83}" type="datetimeFigureOut">
              <a:rPr lang="en-US" smtClean="0"/>
              <a:pPr/>
              <a:t>11/11/15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5CC1-B876-2746-A380-83DCFF82D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66A37BB-8CD7-EB45-9840-0A15E032DC83}" type="datetimeFigureOut">
              <a:rPr lang="en-US" smtClean="0"/>
              <a:pPr/>
              <a:t>11/11/15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8C35CC1-B876-2746-A380-83DCFF82D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 bldLvl="5">
        <p:tmplLst>
          <p:tmpl lvl="1">
            <p:tnLst>
              <p:par>
                <p:cTn xmlns:p14="http://schemas.microsoft.com/office/powerpoint/2010/main" presetID="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20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xmlns:p14="http://schemas.microsoft.com/office/powerpoint/2010/main" presetID="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20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xmlns:p14="http://schemas.microsoft.com/office/powerpoint/2010/main" presetID="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20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xmlns:p14="http://schemas.microsoft.com/office/powerpoint/2010/main" presetID="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20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xmlns:p14="http://schemas.microsoft.com/office/powerpoint/2010/main" presetID="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20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monkeysee.com/play/22743-introduction-to-saving-for-young-adult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76400"/>
            <a:ext cx="6172200" cy="1894362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4000" dirty="0" smtClean="0"/>
              <a:t>Chapter 8</a:t>
            </a:r>
            <a:br>
              <a:rPr lang="en-US" sz="4000" dirty="0" smtClean="0"/>
            </a:br>
            <a:r>
              <a:rPr lang="en-US" sz="4000" dirty="0" smtClean="0"/>
              <a:t>savings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4071381"/>
            <a:ext cx="6172200" cy="1371600"/>
          </a:xfrm>
        </p:spPr>
        <p:txBody>
          <a:bodyPr>
            <a:normAutofit/>
          </a:bodyPr>
          <a:lstStyle/>
          <a:p>
            <a:pPr algn="ctr"/>
            <a:r>
              <a:rPr lang="en-US" sz="3500" dirty="0" smtClean="0"/>
              <a:t>Plan for Financial Security</a:t>
            </a:r>
            <a:endParaRPr lang="en-US" sz="3500" dirty="0"/>
          </a:p>
        </p:txBody>
      </p:sp>
      <p:sp>
        <p:nvSpPr>
          <p:cNvPr id="5" name="Rectangle 4"/>
          <p:cNvSpPr/>
          <p:nvPr/>
        </p:nvSpPr>
        <p:spPr>
          <a:xfrm>
            <a:off x="3352800" y="5626399"/>
            <a:ext cx="4572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hlinkClick r:id="rId2"/>
              </a:rPr>
              <a:t>Introduction To Saving </a:t>
            </a:r>
            <a:endParaRPr lang="en-US" sz="2000" dirty="0">
              <a:hlinkClick r:id="rId2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8.1</a:t>
            </a:r>
            <a:br>
              <a:rPr lang="en-US" dirty="0" smtClean="0"/>
            </a:br>
            <a:r>
              <a:rPr lang="en-US" dirty="0" smtClean="0"/>
              <a:t>Why Save?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17638"/>
            <a:ext cx="7467600" cy="5135562"/>
          </a:xfrm>
        </p:spPr>
        <p:txBody>
          <a:bodyPr>
            <a:normAutofit fontScale="62500" lnSpcReduction="20000"/>
          </a:bodyPr>
          <a:lstStyle/>
          <a:p>
            <a:r>
              <a:rPr lang="en-US" sz="3800" u="sng" dirty="0" smtClean="0"/>
              <a:t>Saving</a:t>
            </a:r>
            <a:r>
              <a:rPr lang="en-US" sz="3800" dirty="0" smtClean="0"/>
              <a:t> – you trade spending now for the ability to spend in the future</a:t>
            </a:r>
          </a:p>
          <a:p>
            <a:endParaRPr lang="en-US" sz="2857" dirty="0" smtClean="0"/>
          </a:p>
          <a:p>
            <a:r>
              <a:rPr lang="en-US" sz="3700" b="1" u="sng" dirty="0" smtClean="0"/>
              <a:t>Reasons to Save</a:t>
            </a:r>
          </a:p>
          <a:p>
            <a:pPr lvl="0">
              <a:buNone/>
            </a:pPr>
            <a:r>
              <a:rPr lang="en-US" sz="3700" dirty="0" smtClean="0"/>
              <a:t>1) </a:t>
            </a:r>
            <a:r>
              <a:rPr lang="en-US" sz="4500" dirty="0" smtClean="0"/>
              <a:t>The unexpected </a:t>
            </a:r>
          </a:p>
          <a:p>
            <a:pPr lvl="1"/>
            <a:r>
              <a:rPr lang="en-US" sz="3800" dirty="0" smtClean="0"/>
              <a:t>accidents</a:t>
            </a:r>
          </a:p>
          <a:p>
            <a:pPr lvl="1"/>
            <a:r>
              <a:rPr lang="en-US" sz="3800" dirty="0" smtClean="0"/>
              <a:t>things lost or broken</a:t>
            </a:r>
          </a:p>
          <a:p>
            <a:pPr lvl="1"/>
            <a:r>
              <a:rPr lang="en-US" sz="3800" dirty="0" smtClean="0"/>
              <a:t>Loss of job</a:t>
            </a:r>
          </a:p>
          <a:p>
            <a:pPr lvl="1"/>
            <a:r>
              <a:rPr lang="en-US" sz="3800" dirty="0" smtClean="0"/>
              <a:t> you will still need to pay fixed expenses</a:t>
            </a:r>
          </a:p>
          <a:p>
            <a:pPr lvl="0">
              <a:buNone/>
            </a:pPr>
            <a:r>
              <a:rPr lang="en-US" sz="3700" dirty="0" smtClean="0"/>
              <a:t>2)  </a:t>
            </a:r>
            <a:r>
              <a:rPr lang="en-US" sz="4500" dirty="0" smtClean="0"/>
              <a:t>Opportunities </a:t>
            </a:r>
          </a:p>
          <a:p>
            <a:pPr lvl="1"/>
            <a:r>
              <a:rPr lang="en-US" sz="3700" dirty="0" smtClean="0"/>
              <a:t> </a:t>
            </a:r>
            <a:r>
              <a:rPr lang="en-US" sz="4000" dirty="0" smtClean="0"/>
              <a:t>unexpected good deals that may come along</a:t>
            </a:r>
          </a:p>
          <a:p>
            <a:pPr lvl="0">
              <a:buNone/>
            </a:pPr>
            <a:r>
              <a:rPr lang="en-US" sz="3700" dirty="0" smtClean="0"/>
              <a:t>3)  </a:t>
            </a:r>
            <a:r>
              <a:rPr lang="en-US" sz="4500" dirty="0" smtClean="0"/>
              <a:t>Major purchases </a:t>
            </a:r>
          </a:p>
          <a:p>
            <a:pPr lvl="1"/>
            <a:r>
              <a:rPr lang="en-US" sz="3700" dirty="0" smtClean="0"/>
              <a:t> </a:t>
            </a:r>
            <a:r>
              <a:rPr lang="en-US" sz="3700" dirty="0" smtClean="0"/>
              <a:t>over time and with interest, you will be able to  afford expensive items you want.</a:t>
            </a:r>
            <a:endParaRPr lang="en-US" sz="37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Save?</a:t>
            </a:r>
            <a:br>
              <a:rPr lang="en-US" dirty="0" smtClean="0"/>
            </a:br>
            <a:r>
              <a:rPr lang="en-US" dirty="0" smtClean="0"/>
              <a:t>Section 8.1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lvl="0">
              <a:buNone/>
            </a:pPr>
            <a:r>
              <a:rPr lang="en-US" sz="2857" dirty="0" smtClean="0"/>
              <a:t>4)  Flexibility </a:t>
            </a:r>
          </a:p>
          <a:p>
            <a:pPr lvl="1"/>
            <a:r>
              <a:rPr lang="en-US" sz="2857" dirty="0" smtClean="0"/>
              <a:t>quit a job for better prospects</a:t>
            </a:r>
          </a:p>
          <a:p>
            <a:pPr lvl="1"/>
            <a:r>
              <a:rPr lang="en-US" sz="2857" dirty="0" smtClean="0"/>
              <a:t>afford something until more money comes along</a:t>
            </a:r>
          </a:p>
          <a:p>
            <a:pPr lvl="0">
              <a:buNone/>
            </a:pPr>
            <a:r>
              <a:rPr lang="en-US" sz="2857" dirty="0" smtClean="0"/>
              <a:t>5)  Achieve your goals </a:t>
            </a:r>
          </a:p>
          <a:p>
            <a:pPr lvl="1"/>
            <a:r>
              <a:rPr lang="en-US" sz="2857" dirty="0" smtClean="0"/>
              <a:t>long-terms goals usually involve large amounts of money</a:t>
            </a:r>
          </a:p>
          <a:p>
            <a:pPr lvl="1"/>
            <a:r>
              <a:rPr lang="en-US" sz="2857" dirty="0" smtClean="0"/>
              <a:t>saving is easier if it is important to you</a:t>
            </a:r>
          </a:p>
          <a:p>
            <a:pPr lvl="1"/>
            <a:r>
              <a:rPr lang="en-US" sz="2857" dirty="0" smtClean="0"/>
              <a:t>break it down into smaller, more manageable steps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Save?</a:t>
            </a:r>
            <a:br>
              <a:rPr lang="en-US" dirty="0" smtClean="0"/>
            </a:br>
            <a:r>
              <a:rPr lang="en-US" dirty="0" smtClean="0"/>
              <a:t>Section 8.1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0775" y="1417638"/>
            <a:ext cx="7467600" cy="5135562"/>
          </a:xfrm>
        </p:spPr>
        <p:txBody>
          <a:bodyPr>
            <a:normAutofit fontScale="92500" lnSpcReduction="10000"/>
          </a:bodyPr>
          <a:lstStyle/>
          <a:p>
            <a:r>
              <a:rPr lang="en-US" b="1" u="sng" dirty="0" smtClean="0"/>
              <a:t>Saving Strategies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pPr lvl="0">
              <a:buNone/>
            </a:pPr>
            <a:r>
              <a:rPr lang="en-US" sz="2800" dirty="0" smtClean="0"/>
              <a:t>1)  Save </a:t>
            </a:r>
            <a:r>
              <a:rPr lang="en-US" sz="2800" dirty="0"/>
              <a:t>by the numbers </a:t>
            </a:r>
          </a:p>
          <a:p>
            <a:pPr lvl="1"/>
            <a:r>
              <a:rPr lang="en-US" sz="2600" dirty="0"/>
              <a:t>save a certain percentage if you don’t get the same pay every paycheck</a:t>
            </a:r>
          </a:p>
          <a:p>
            <a:pPr lvl="0">
              <a:buNone/>
            </a:pPr>
            <a:r>
              <a:rPr lang="en-US" dirty="0" smtClean="0"/>
              <a:t>2)  </a:t>
            </a:r>
            <a:r>
              <a:rPr lang="en-US" sz="2800" dirty="0" smtClean="0"/>
              <a:t>Pay </a:t>
            </a:r>
            <a:r>
              <a:rPr lang="en-US" sz="2800" dirty="0" smtClean="0"/>
              <a:t>yourself first </a:t>
            </a:r>
          </a:p>
          <a:p>
            <a:pPr lvl="1"/>
            <a:r>
              <a:rPr lang="en-US" sz="2600" dirty="0" smtClean="0"/>
              <a:t>deposit money into your account like you are paying a bill every month or </a:t>
            </a:r>
            <a:r>
              <a:rPr lang="en-US" sz="2600" dirty="0" smtClean="0"/>
              <a:t>paycheck</a:t>
            </a:r>
          </a:p>
          <a:p>
            <a:pPr lvl="0">
              <a:buNone/>
            </a:pPr>
            <a:r>
              <a:rPr lang="en-US" sz="3000" dirty="0" smtClean="0"/>
              <a:t>3)  Payroll </a:t>
            </a:r>
            <a:r>
              <a:rPr lang="en-US" sz="3000" dirty="0"/>
              <a:t>deductions </a:t>
            </a:r>
          </a:p>
          <a:p>
            <a:pPr lvl="1"/>
            <a:r>
              <a:rPr lang="en-US" sz="2600" dirty="0"/>
              <a:t>deposit money automatically from your paycheck</a:t>
            </a:r>
            <a:r>
              <a:rPr lang="en-US" sz="2400" dirty="0"/>
              <a:t>	  </a:t>
            </a:r>
            <a:endParaRPr lang="en-US" sz="1400" dirty="0"/>
          </a:p>
          <a:p>
            <a:pPr lvl="1"/>
            <a:r>
              <a:rPr lang="en-US" sz="2600" dirty="0"/>
              <a:t>your employer can set it up with your bank </a:t>
            </a:r>
          </a:p>
          <a:p>
            <a:pPr lvl="1"/>
            <a:endParaRPr lang="en-US" sz="26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Save?</a:t>
            </a:r>
            <a:br>
              <a:rPr lang="en-US" dirty="0" smtClean="0"/>
            </a:br>
            <a:r>
              <a:rPr lang="en-US" dirty="0" smtClean="0"/>
              <a:t>Section 8.1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lvl="0">
              <a:buNone/>
            </a:pPr>
            <a:r>
              <a:rPr lang="en-US" dirty="0" smtClean="0"/>
              <a:t>4</a:t>
            </a:r>
            <a:r>
              <a:rPr lang="en-US" dirty="0"/>
              <a:t>) )  </a:t>
            </a:r>
            <a:r>
              <a:rPr lang="en-US" sz="3000" dirty="0"/>
              <a:t>Checking account transfer </a:t>
            </a:r>
          </a:p>
          <a:p>
            <a:pPr lvl="1"/>
            <a:r>
              <a:rPr lang="en-US" sz="2600" dirty="0"/>
              <a:t>authorize your bank to transfer an amount each month to your savings</a:t>
            </a:r>
          </a:p>
          <a:p>
            <a:pPr lvl="1"/>
            <a:r>
              <a:rPr lang="en-US" sz="2600" dirty="0"/>
              <a:t>be sure to record these transactions in your check register</a:t>
            </a:r>
            <a:r>
              <a:rPr lang="en-US" sz="2600" dirty="0" smtClean="0"/>
              <a:t>.</a:t>
            </a:r>
          </a:p>
          <a:p>
            <a:pPr marL="365760" lvl="1" indent="0">
              <a:buNone/>
            </a:pPr>
            <a:endParaRPr lang="en-US" sz="2600" dirty="0" smtClean="0"/>
          </a:p>
          <a:p>
            <a:pPr lvl="0">
              <a:buNone/>
            </a:pPr>
            <a:r>
              <a:rPr lang="en-US" dirty="0" smtClean="0"/>
              <a:t>5)   </a:t>
            </a:r>
            <a:r>
              <a:rPr lang="en-US" sz="2800" dirty="0"/>
              <a:t>Reward yourself </a:t>
            </a:r>
          </a:p>
          <a:p>
            <a:pPr lvl="1"/>
            <a:r>
              <a:rPr lang="en-US" sz="2600" dirty="0"/>
              <a:t>each time you make a deposit, give yourself an inexpensive reward</a:t>
            </a:r>
          </a:p>
          <a:p>
            <a:pPr marL="365760" lvl="1" indent="0">
              <a:buNone/>
            </a:pPr>
            <a:endParaRPr lang="en-US" sz="2600" dirty="0"/>
          </a:p>
          <a:p>
            <a:pPr lvl="0">
              <a:buNone/>
            </a:pPr>
            <a:r>
              <a:rPr lang="en-US" dirty="0" smtClean="0"/>
              <a:t>  6)  </a:t>
            </a:r>
            <a:r>
              <a:rPr lang="en-US" sz="3000" dirty="0" smtClean="0"/>
              <a:t>Saving </a:t>
            </a:r>
            <a:r>
              <a:rPr lang="en-US" sz="3000" dirty="0" smtClean="0"/>
              <a:t>and self-control </a:t>
            </a:r>
          </a:p>
          <a:p>
            <a:pPr lvl="1"/>
            <a:r>
              <a:rPr lang="en-US" sz="2600" dirty="0" smtClean="0"/>
              <a:t>stick to your savings plan</a:t>
            </a:r>
          </a:p>
          <a:p>
            <a:pPr lvl="1"/>
            <a:r>
              <a:rPr lang="en-US" sz="2600" dirty="0" smtClean="0"/>
              <a:t>decide not to buy something now in order to get something later that you value more</a:t>
            </a:r>
          </a:p>
          <a:p>
            <a:pPr lvl="1"/>
            <a:endParaRPr lang="en-US" sz="26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8.2</a:t>
            </a:r>
            <a:br>
              <a:rPr lang="en-US" dirty="0" smtClean="0"/>
            </a:br>
            <a:r>
              <a:rPr lang="en-US" dirty="0" smtClean="0"/>
              <a:t>Savings Institutions and 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u="sng" dirty="0" smtClean="0"/>
              <a:t>4 Basic Businesses for Depositing your Savings</a:t>
            </a:r>
          </a:p>
          <a:p>
            <a:pPr lvl="0">
              <a:buNone/>
            </a:pPr>
            <a:r>
              <a:rPr lang="en-US" dirty="0" smtClean="0"/>
              <a:t>1) </a:t>
            </a:r>
            <a:r>
              <a:rPr lang="en-US" u="sng" dirty="0" smtClean="0"/>
              <a:t>Commercial Banks</a:t>
            </a:r>
            <a:r>
              <a:rPr lang="en-US" dirty="0" smtClean="0"/>
              <a:t> – a financial institution that serves individuals and businesses with a wide variety of accounts, loans, and other financial services.</a:t>
            </a:r>
            <a:endParaRPr lang="en-US" sz="1400" dirty="0" smtClean="0"/>
          </a:p>
          <a:p>
            <a:pPr lvl="1"/>
            <a:r>
              <a:rPr lang="en-US" sz="2400" dirty="0" smtClean="0"/>
              <a:t>The largest savings institutions in the U.S.</a:t>
            </a:r>
            <a:endParaRPr lang="en-US" sz="1400" dirty="0" smtClean="0"/>
          </a:p>
          <a:p>
            <a:pPr lvl="1"/>
            <a:r>
              <a:rPr lang="en-US" sz="2400" dirty="0" smtClean="0"/>
              <a:t>Main source of loans for businesses</a:t>
            </a:r>
            <a:endParaRPr lang="en-US" sz="1400" dirty="0" smtClean="0"/>
          </a:p>
          <a:p>
            <a:pPr lvl="0">
              <a:buNone/>
            </a:pPr>
            <a:r>
              <a:rPr lang="en-US" dirty="0" smtClean="0"/>
              <a:t>2) </a:t>
            </a:r>
            <a:r>
              <a:rPr lang="en-US" u="sng" dirty="0" smtClean="0"/>
              <a:t>Savings Banks</a:t>
            </a:r>
            <a:r>
              <a:rPr lang="en-US" dirty="0" smtClean="0"/>
              <a:t> – financial institutions owned by their depositors.</a:t>
            </a:r>
            <a:endParaRPr lang="en-US" sz="1400" dirty="0" smtClean="0"/>
          </a:p>
          <a:p>
            <a:pPr lvl="1"/>
            <a:r>
              <a:rPr lang="en-US" sz="2400" dirty="0" smtClean="0"/>
              <a:t>Instead of paying interest, the pay dividends</a:t>
            </a:r>
            <a:endParaRPr lang="en-US" sz="1400" dirty="0" smtClean="0"/>
          </a:p>
          <a:p>
            <a:pPr lvl="1"/>
            <a:r>
              <a:rPr lang="en-US" sz="2400" u="sng" dirty="0" smtClean="0"/>
              <a:t>Dividends</a:t>
            </a:r>
            <a:r>
              <a:rPr lang="en-US" sz="2400" dirty="0" smtClean="0"/>
              <a:t> – a share of the company’s profits</a:t>
            </a:r>
            <a:endParaRPr lang="en-US" sz="1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8.2</a:t>
            </a:r>
            <a:br>
              <a:rPr lang="en-US" dirty="0" smtClean="0"/>
            </a:br>
            <a:r>
              <a:rPr lang="en-US" dirty="0" smtClean="0"/>
              <a:t>Savings Institutions and 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buNone/>
            </a:pPr>
            <a:r>
              <a:rPr lang="en-US" dirty="0" smtClean="0"/>
              <a:t>3) </a:t>
            </a:r>
            <a:r>
              <a:rPr lang="en-US" u="sng" dirty="0" smtClean="0"/>
              <a:t>Savings and Loan Associations</a:t>
            </a:r>
            <a:r>
              <a:rPr lang="en-US" dirty="0" smtClean="0"/>
              <a:t> – financial institutions that specialize in lending money to consumers to buy homes</a:t>
            </a:r>
            <a:endParaRPr lang="en-US" sz="1400" dirty="0" smtClean="0"/>
          </a:p>
          <a:p>
            <a:pPr lvl="0">
              <a:buNone/>
            </a:pPr>
            <a:r>
              <a:rPr lang="en-US" dirty="0" smtClean="0"/>
              <a:t>4) </a:t>
            </a:r>
            <a:r>
              <a:rPr lang="en-US" u="sng" dirty="0" smtClean="0"/>
              <a:t>Credit Unions</a:t>
            </a:r>
            <a:r>
              <a:rPr lang="en-US" dirty="0" smtClean="0"/>
              <a:t> – financial institutions that offer memberships to people who share a common bond (church, company, profession, or labor union)</a:t>
            </a:r>
            <a:endParaRPr lang="en-US" sz="1400" dirty="0" smtClean="0"/>
          </a:p>
          <a:p>
            <a:pPr lvl="1"/>
            <a:r>
              <a:rPr lang="en-US" sz="2400" dirty="0" smtClean="0"/>
              <a:t>Do not operate for profit</a:t>
            </a:r>
            <a:endParaRPr lang="en-US" sz="1400" dirty="0" smtClean="0"/>
          </a:p>
          <a:p>
            <a:pPr lvl="1"/>
            <a:r>
              <a:rPr lang="en-US" sz="2400" dirty="0" smtClean="0"/>
              <a:t>When you deposit, you become a member and owner</a:t>
            </a:r>
            <a:endParaRPr lang="en-US" sz="1400" dirty="0" smtClean="0"/>
          </a:p>
          <a:p>
            <a:pPr lvl="1"/>
            <a:r>
              <a:rPr lang="en-US" sz="2400" dirty="0" smtClean="0"/>
              <a:t>Provide saving and lending to their members</a:t>
            </a:r>
            <a:endParaRPr lang="en-US" sz="1400" dirty="0" smtClean="0"/>
          </a:p>
          <a:p>
            <a:pPr lvl="1"/>
            <a:r>
              <a:rPr lang="en-US" sz="2400" dirty="0" smtClean="0"/>
              <a:t>Generally pay higher interest rates than others</a:t>
            </a:r>
            <a:endParaRPr lang="en-US" sz="1400" dirty="0" smtClean="0"/>
          </a:p>
          <a:p>
            <a:pPr lvl="1"/>
            <a:r>
              <a:rPr lang="en-US" sz="2400" dirty="0" smtClean="0"/>
              <a:t>Charge lower rates to borrowers</a:t>
            </a:r>
            <a:endParaRPr lang="en-US" sz="1400" dirty="0" smtClean="0"/>
          </a:p>
          <a:p>
            <a:pPr lvl="1"/>
            <a:r>
              <a:rPr lang="en-US" sz="2400" dirty="0" smtClean="0"/>
              <a:t>Not all consumers can join</a:t>
            </a:r>
            <a:endParaRPr lang="en-US" sz="1400" dirty="0" smtClean="0"/>
          </a:p>
          <a:p>
            <a:pPr lvl="1"/>
            <a:r>
              <a:rPr lang="en-US" sz="2400" dirty="0" smtClean="0"/>
              <a:t>Do not make business loans</a:t>
            </a:r>
            <a:endParaRPr lang="en-US" sz="1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8.2</a:t>
            </a:r>
            <a:br>
              <a:rPr lang="en-US" dirty="0" smtClean="0"/>
            </a:br>
            <a:r>
              <a:rPr lang="en-US" dirty="0" smtClean="0"/>
              <a:t>Savings Institutions and 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Deposit Insurance - </a:t>
            </a:r>
            <a:r>
              <a:rPr lang="en-US" b="1" dirty="0" smtClean="0"/>
              <a:t> $250,000 or less with the following:</a:t>
            </a:r>
          </a:p>
          <a:p>
            <a:pPr>
              <a:buNone/>
            </a:pPr>
            <a:endParaRPr lang="en-US" b="1" u="sng" dirty="0" smtClean="0"/>
          </a:p>
          <a:p>
            <a:r>
              <a:rPr lang="en-US" dirty="0" smtClean="0"/>
              <a:t>FDIC</a:t>
            </a:r>
            <a:r>
              <a:rPr lang="en-US" b="1" dirty="0" smtClean="0"/>
              <a:t> – </a:t>
            </a:r>
            <a:r>
              <a:rPr lang="en-US" dirty="0" smtClean="0"/>
              <a:t>Federal Deposit Insurance Corporation</a:t>
            </a:r>
          </a:p>
          <a:p>
            <a:pPr lvl="1"/>
            <a:r>
              <a:rPr lang="en-US" dirty="0" smtClean="0"/>
              <a:t>Commercial and Savings Banks</a:t>
            </a:r>
          </a:p>
          <a:p>
            <a:r>
              <a:rPr lang="en-US" dirty="0" smtClean="0"/>
              <a:t>SAIF – Saving Association Insurance Fund</a:t>
            </a:r>
          </a:p>
          <a:p>
            <a:pPr lvl="1"/>
            <a:r>
              <a:rPr lang="en-US" dirty="0" smtClean="0"/>
              <a:t>Savings and Loans</a:t>
            </a:r>
          </a:p>
          <a:p>
            <a:r>
              <a:rPr lang="en-US" dirty="0" smtClean="0"/>
              <a:t>NCUA – National Credit Union Association</a:t>
            </a:r>
          </a:p>
          <a:p>
            <a:pPr lvl="1"/>
            <a:r>
              <a:rPr lang="en-US" dirty="0" smtClean="0"/>
              <a:t>Credit Unions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8.2</a:t>
            </a:r>
            <a:br>
              <a:rPr lang="en-US" dirty="0" smtClean="0"/>
            </a:br>
            <a:r>
              <a:rPr lang="en-US" dirty="0" smtClean="0"/>
              <a:t>Savings Institutions and 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u="sng" dirty="0" smtClean="0"/>
              <a:t>Savings Accounts</a:t>
            </a:r>
            <a:r>
              <a:rPr lang="en-US" dirty="0" smtClean="0"/>
              <a:t> – accounts offered by any savings institution in which you can deposit money, earn interest on your deposits, and withdraw your money at any time.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r>
              <a:rPr lang="en-US" u="sng" dirty="0" smtClean="0"/>
              <a:t>Interest Rates</a:t>
            </a:r>
            <a:r>
              <a:rPr lang="en-US" dirty="0" smtClean="0"/>
              <a:t> – </a:t>
            </a:r>
          </a:p>
          <a:p>
            <a:pPr lvl="1"/>
            <a:r>
              <a:rPr lang="en-US" sz="2400" dirty="0" smtClean="0"/>
              <a:t>The more money you have on deposit, the more interest you will earn</a:t>
            </a:r>
          </a:p>
          <a:p>
            <a:pPr lvl="1"/>
            <a:r>
              <a:rPr lang="en-US" sz="2400" dirty="0" smtClean="0"/>
              <a:t>The higher minimum deposit required, the higher the interest rate.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r>
              <a:rPr lang="en-US" u="sng" dirty="0" smtClean="0"/>
              <a:t>Fees and Restrictions</a:t>
            </a:r>
            <a:r>
              <a:rPr lang="en-US" dirty="0" smtClean="0"/>
              <a:t> – some accounts charge a fee for withdrawing money from a teller rather than an ATM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8.3</a:t>
            </a:r>
            <a:br>
              <a:rPr lang="en-US" dirty="0" smtClean="0"/>
            </a:br>
            <a:r>
              <a:rPr lang="en-US" dirty="0" smtClean="0"/>
              <a:t>Save with Safety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b="1" u="sng" dirty="0" smtClean="0"/>
              <a:t>Saving Options</a:t>
            </a:r>
            <a:r>
              <a:rPr lang="en-US" b="1" dirty="0" smtClean="0"/>
              <a:t>  </a:t>
            </a:r>
            <a:endParaRPr lang="en-US" sz="1400" b="1" dirty="0" smtClean="0"/>
          </a:p>
          <a:p>
            <a:pPr lvl="0"/>
            <a:r>
              <a:rPr lang="en-US" u="sng" dirty="0" smtClean="0"/>
              <a:t>Certificate of Deposit</a:t>
            </a:r>
            <a:r>
              <a:rPr lang="en-US" dirty="0" smtClean="0"/>
              <a:t>  (CD)- a deposit in a savings institution that earns a fixed interest rate for a specified period of time (ranging from a few months to several years) During this specified time you may not withdraw your money without paying a substantial penalty.</a:t>
            </a:r>
            <a:endParaRPr lang="en-US" sz="1400" dirty="0" smtClean="0"/>
          </a:p>
          <a:p>
            <a:pPr lvl="1"/>
            <a:r>
              <a:rPr lang="en-US" sz="2400" u="sng" dirty="0" smtClean="0"/>
              <a:t>Interest Rate</a:t>
            </a:r>
            <a:r>
              <a:rPr lang="en-US" sz="2400" dirty="0" smtClean="0"/>
              <a:t> – offers higher interest rate than on regular savings.  The interest rate is fixed.  This is good if regular interest rates go down, but bad if regular interest rates go up.</a:t>
            </a:r>
            <a:endParaRPr lang="en-US" sz="1400" dirty="0" smtClean="0"/>
          </a:p>
          <a:p>
            <a:pPr lvl="1"/>
            <a:r>
              <a:rPr lang="en-US" sz="2400" u="sng" dirty="0" smtClean="0"/>
              <a:t>Minimum Deposit</a:t>
            </a:r>
            <a:r>
              <a:rPr lang="en-US" sz="2400" dirty="0" smtClean="0"/>
              <a:t> – require a minimum deposit.  May be $500 to several thousand dollars.  The larger the minimum, the higher the interest rate</a:t>
            </a:r>
            <a:endParaRPr lang="en-US" sz="1400" dirty="0" smtClean="0"/>
          </a:p>
          <a:p>
            <a:pPr lvl="1"/>
            <a:r>
              <a:rPr lang="en-US" sz="2400" u="sng" dirty="0" smtClean="0"/>
              <a:t>Penalty of Early Withdraw</a:t>
            </a:r>
            <a:r>
              <a:rPr lang="en-US" sz="2400" dirty="0" smtClean="0"/>
              <a:t> – a high penalty is charged – often 3 months interest</a:t>
            </a:r>
            <a:endParaRPr lang="en-US" sz="1400" dirty="0" smtClean="0"/>
          </a:p>
          <a:p>
            <a:pPr lvl="1"/>
            <a:r>
              <a:rPr lang="en-US" sz="2400" u="sng" dirty="0" smtClean="0"/>
              <a:t>Safety</a:t>
            </a:r>
            <a:r>
              <a:rPr lang="en-US" sz="2400" dirty="0" smtClean="0"/>
              <a:t> - insured by FDIC or NCUA</a:t>
            </a:r>
            <a:endParaRPr lang="en-US" sz="1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8.3 </a:t>
            </a:r>
            <a:br>
              <a:rPr lang="en-US" dirty="0" smtClean="0"/>
            </a:br>
            <a:r>
              <a:rPr lang="en-US" dirty="0" smtClean="0"/>
              <a:t>Save with Safety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buNone/>
            </a:pPr>
            <a:r>
              <a:rPr lang="en-US" u="sng" dirty="0" smtClean="0"/>
              <a:t>Money Market Account</a:t>
            </a:r>
            <a:r>
              <a:rPr lang="en-US" dirty="0" smtClean="0"/>
              <a:t> – a deposit for which the interest rate changes over time (flexible or variable).</a:t>
            </a:r>
            <a:endParaRPr lang="en-US" sz="1400" dirty="0" smtClean="0"/>
          </a:p>
          <a:p>
            <a:pPr lvl="1"/>
            <a:r>
              <a:rPr lang="en-US" sz="2400" u="sng" dirty="0" smtClean="0"/>
              <a:t>Interest Rate</a:t>
            </a:r>
            <a:r>
              <a:rPr lang="en-US" sz="2400" dirty="0" smtClean="0"/>
              <a:t> - higher interest rate than on regular savings but lower than CDs. There are options of different interest rates based on the amount you deposit</a:t>
            </a:r>
            <a:endParaRPr lang="en-US" sz="1400" dirty="0" smtClean="0"/>
          </a:p>
          <a:p>
            <a:pPr lvl="1"/>
            <a:r>
              <a:rPr lang="en-US" sz="2400" u="sng" dirty="0" smtClean="0"/>
              <a:t>Minimum Deposit</a:t>
            </a:r>
            <a:r>
              <a:rPr lang="en-US" sz="2400" dirty="0" smtClean="0"/>
              <a:t> – require a minimum deposit. For higher interest rates, you will have a higher minimum deposit required.</a:t>
            </a:r>
          </a:p>
          <a:p>
            <a:pPr lvl="1"/>
            <a:r>
              <a:rPr lang="en-US" sz="2400" u="sng" dirty="0" smtClean="0"/>
              <a:t>Flexibility</a:t>
            </a:r>
            <a:r>
              <a:rPr lang="en-US" sz="2400" dirty="0" smtClean="0"/>
              <a:t> – can withdraw your money at any time without a penalty</a:t>
            </a:r>
            <a:endParaRPr lang="en-US" sz="1400" dirty="0" smtClean="0"/>
          </a:p>
          <a:p>
            <a:pPr lvl="1"/>
            <a:r>
              <a:rPr lang="en-US" sz="2400" u="sng" dirty="0" smtClean="0"/>
              <a:t>Safety - </a:t>
            </a:r>
            <a:r>
              <a:rPr lang="en-US" sz="2400" dirty="0" smtClean="0"/>
              <a:t>insured by FDIC or NCUA   - the only risk is that interest rates may go down, you would earn less</a:t>
            </a:r>
            <a:endParaRPr lang="en-US" sz="1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8.3</a:t>
            </a:r>
            <a:br>
              <a:rPr lang="en-US" dirty="0" smtClean="0"/>
            </a:br>
            <a:r>
              <a:rPr lang="en-US" dirty="0" smtClean="0"/>
              <a:t>Save with Safety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u="sng" dirty="0" smtClean="0"/>
              <a:t>Government Bonds</a:t>
            </a:r>
          </a:p>
          <a:p>
            <a:r>
              <a:rPr lang="en-US" dirty="0" smtClean="0"/>
              <a:t>The government gets money it spends from taxes and borrowing.</a:t>
            </a:r>
            <a:endParaRPr lang="en-US" sz="1400" dirty="0" smtClean="0"/>
          </a:p>
          <a:p>
            <a:pPr lvl="1"/>
            <a:r>
              <a:rPr lang="en-US" sz="2400" dirty="0" smtClean="0"/>
              <a:t>Government bonds are one of the safest investments you can make.</a:t>
            </a:r>
            <a:endParaRPr lang="en-US" sz="1400" dirty="0" smtClean="0"/>
          </a:p>
          <a:p>
            <a:pPr lvl="1"/>
            <a:r>
              <a:rPr lang="en-US" sz="2400" dirty="0" smtClean="0"/>
              <a:t>Have tax advantages (don’t have to pay state or local tax on interest of government bonds)</a:t>
            </a:r>
            <a:endParaRPr lang="en-US" sz="1400" dirty="0" smtClean="0"/>
          </a:p>
          <a:p>
            <a:r>
              <a:rPr lang="en-US" b="1" u="sng" dirty="0" smtClean="0"/>
              <a:t>Bond</a:t>
            </a:r>
            <a:r>
              <a:rPr lang="en-US" dirty="0" smtClean="0"/>
              <a:t> – a written promise to pay a debt by a specified date</a:t>
            </a:r>
            <a:endParaRPr lang="en-US" sz="1400" dirty="0" smtClean="0"/>
          </a:p>
          <a:p>
            <a:pPr lvl="1"/>
            <a:r>
              <a:rPr lang="en-US" sz="2400" dirty="0" smtClean="0"/>
              <a:t>Issued for a specified time or term (6 months to 30 years)</a:t>
            </a:r>
            <a:endParaRPr lang="en-US" sz="1400" dirty="0" smtClean="0"/>
          </a:p>
          <a:p>
            <a:pPr lvl="1"/>
            <a:r>
              <a:rPr lang="en-US" sz="2400" dirty="0" smtClean="0"/>
              <a:t>You can sell the bond at any time</a:t>
            </a:r>
            <a:endParaRPr lang="en-US" sz="1400" dirty="0" smtClean="0"/>
          </a:p>
          <a:p>
            <a:pPr lvl="1"/>
            <a:r>
              <a:rPr lang="en-US" sz="2400" dirty="0" smtClean="0"/>
              <a:t>Almost always safe.  They are paid as long as the United States is a nation.</a:t>
            </a:r>
            <a:endParaRPr lang="en-US" sz="1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8.3 </a:t>
            </a:r>
            <a:br>
              <a:rPr lang="en-US" dirty="0" smtClean="0"/>
            </a:br>
            <a:r>
              <a:rPr lang="en-US" dirty="0" smtClean="0"/>
              <a:t>Save with Safety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Savings Bonds</a:t>
            </a:r>
            <a:r>
              <a:rPr lang="en-US" dirty="0" smtClean="0"/>
              <a:t> – U.S. government bonds issued for amounts of $50 to $10,000 </a:t>
            </a:r>
            <a:endParaRPr lang="en-US" sz="1400" dirty="0" smtClean="0"/>
          </a:p>
          <a:p>
            <a:pPr lvl="1"/>
            <a:r>
              <a:rPr lang="en-US" sz="2400" dirty="0" smtClean="0"/>
              <a:t>Buy them at Commercial </a:t>
            </a:r>
            <a:r>
              <a:rPr lang="en-US" sz="2400" dirty="0"/>
              <a:t>B</a:t>
            </a:r>
            <a:r>
              <a:rPr lang="en-US" sz="2400" dirty="0" smtClean="0"/>
              <a:t>anks, Savings and Loans, Credit </a:t>
            </a:r>
            <a:r>
              <a:rPr lang="en-US" sz="2400" dirty="0"/>
              <a:t>U</a:t>
            </a:r>
            <a:r>
              <a:rPr lang="en-US" sz="2400" dirty="0" smtClean="0"/>
              <a:t>nions or Post Offices</a:t>
            </a:r>
            <a:endParaRPr lang="en-US" sz="2200" dirty="0"/>
          </a:p>
          <a:p>
            <a:pPr lvl="1"/>
            <a:r>
              <a:rPr lang="en-US" sz="2400" dirty="0" smtClean="0"/>
              <a:t>Interest can be sent to your account every </a:t>
            </a:r>
            <a:r>
              <a:rPr lang="en-US" sz="2400" smtClean="0"/>
              <a:t>6 months</a:t>
            </a:r>
          </a:p>
          <a:p>
            <a:pPr lvl="1"/>
            <a:r>
              <a:rPr lang="en-US" sz="2400" smtClean="0"/>
              <a:t>Don’t </a:t>
            </a:r>
            <a:r>
              <a:rPr lang="en-US" sz="2400" dirty="0" smtClean="0"/>
              <a:t>pay tax on interest until you cash the bond</a:t>
            </a:r>
          </a:p>
          <a:p>
            <a:pPr lvl="2"/>
            <a:endParaRPr lang="en-US" sz="22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Section 8.4</a:t>
            </a:r>
            <a:br>
              <a:rPr lang="en-US" dirty="0" smtClean="0"/>
            </a:br>
            <a:r>
              <a:rPr lang="en-US" dirty="0" smtClean="0"/>
              <a:t>Simple and Compound Interest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Principal</a:t>
            </a:r>
            <a:r>
              <a:rPr lang="en-US" dirty="0" smtClean="0"/>
              <a:t> – the money you have on deposit in a savings account, CD, other savings option</a:t>
            </a:r>
          </a:p>
          <a:p>
            <a:pPr lvl="1"/>
            <a:r>
              <a:rPr lang="en-US" dirty="0" smtClean="0"/>
              <a:t>Interest is calculated on the principal.</a:t>
            </a:r>
          </a:p>
          <a:p>
            <a:pPr lvl="1"/>
            <a:r>
              <a:rPr lang="en-US" dirty="0" smtClean="0"/>
              <a:t>Any interest earned can be kept in the account to be added to your principal.</a:t>
            </a:r>
          </a:p>
          <a:p>
            <a:pPr lvl="1"/>
            <a:r>
              <a:rPr lang="en-US" dirty="0" smtClean="0"/>
              <a:t>The result is your new principal for the next period.</a:t>
            </a:r>
          </a:p>
          <a:p>
            <a:pPr>
              <a:buNone/>
            </a:pPr>
            <a:r>
              <a:rPr lang="en-US" dirty="0" smtClean="0"/>
              <a:t>	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8.4</a:t>
            </a:r>
            <a:br>
              <a:rPr lang="en-US" dirty="0" smtClean="0"/>
            </a:br>
            <a:r>
              <a:rPr lang="en-US" dirty="0" smtClean="0"/>
              <a:t>Simple and Compound Interest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 </a:t>
            </a:r>
            <a:r>
              <a:rPr lang="en-US" u="sng" dirty="0" smtClean="0"/>
              <a:t>Simple Interest</a:t>
            </a:r>
            <a:r>
              <a:rPr lang="en-US" dirty="0" smtClean="0"/>
              <a:t> – interest paid one time a year at the end of the year on the average balance in a savings account.</a:t>
            </a:r>
          </a:p>
          <a:p>
            <a:pPr lvl="1"/>
            <a:r>
              <a:rPr lang="en-US" dirty="0" smtClean="0"/>
              <a:t>The amount you earn on just the money you have.  NOT on any previously earned interest.</a:t>
            </a:r>
          </a:p>
          <a:p>
            <a:r>
              <a:rPr lang="en-US" dirty="0" smtClean="0"/>
              <a:t> </a:t>
            </a:r>
            <a:r>
              <a:rPr lang="en-US" u="sng" dirty="0" smtClean="0"/>
              <a:t>Compound Interest</a:t>
            </a:r>
            <a:r>
              <a:rPr lang="en-US" dirty="0" smtClean="0"/>
              <a:t> – interest paid on the principal and also on previously earned interest, assuming that the interest is left in the account.</a:t>
            </a:r>
          </a:p>
          <a:p>
            <a:pPr lvl="1"/>
            <a:r>
              <a:rPr lang="en-US" dirty="0" smtClean="0"/>
              <a:t>Adds to your original deposit to create a NEW principal.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8.4</a:t>
            </a:r>
            <a:br>
              <a:rPr lang="en-US" dirty="0" smtClean="0"/>
            </a:br>
            <a:r>
              <a:rPr lang="en-US" dirty="0" smtClean="0"/>
              <a:t>Simple and Compound Interest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500" dirty="0" smtClean="0"/>
              <a:t>Interest can be compounded:</a:t>
            </a:r>
          </a:p>
          <a:p>
            <a:pPr lvl="1"/>
            <a:r>
              <a:rPr lang="en-US" sz="2500" dirty="0" smtClean="0"/>
              <a:t>Annually – every year</a:t>
            </a:r>
          </a:p>
          <a:p>
            <a:pPr lvl="1"/>
            <a:r>
              <a:rPr lang="en-US" sz="2500" dirty="0" smtClean="0"/>
              <a:t>Semiannually – every 6 months</a:t>
            </a:r>
          </a:p>
          <a:p>
            <a:pPr lvl="1"/>
            <a:r>
              <a:rPr lang="en-US" sz="2500" dirty="0" smtClean="0"/>
              <a:t>Quarterly – every 3 months</a:t>
            </a:r>
          </a:p>
          <a:p>
            <a:pPr lvl="1"/>
            <a:r>
              <a:rPr lang="en-US" sz="2500" dirty="0" smtClean="0"/>
              <a:t>Monthly</a:t>
            </a:r>
          </a:p>
          <a:p>
            <a:pPr lvl="1"/>
            <a:r>
              <a:rPr lang="en-US" sz="2500" dirty="0" smtClean="0"/>
              <a:t>Daily – 365 days a year</a:t>
            </a:r>
            <a:endParaRPr lang="en-US" sz="25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Oriel.thmx</Template>
  <TotalTime>12337</TotalTime>
  <Words>939</Words>
  <Application>Microsoft Macintosh PowerPoint</Application>
  <PresentationFormat>On-screen Show (4:3)</PresentationFormat>
  <Paragraphs>125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Oriel</vt:lpstr>
      <vt:lpstr> Chapter 8 savings</vt:lpstr>
      <vt:lpstr>Section 8.1 Why Save?</vt:lpstr>
      <vt:lpstr>Why Save? Section 8.1</vt:lpstr>
      <vt:lpstr>Why Save? Section 8.1</vt:lpstr>
      <vt:lpstr>Why Save? Section 8.1</vt:lpstr>
      <vt:lpstr>Section 8.2 Savings Institutions and Accounts</vt:lpstr>
      <vt:lpstr>Section 8.2 Savings Institutions and Accounts</vt:lpstr>
      <vt:lpstr>Section 8.2 Savings Institutions and Accounts</vt:lpstr>
      <vt:lpstr>Section 8.2 Savings Institutions and Accounts</vt:lpstr>
      <vt:lpstr>Section 8.3 Save with Safety</vt:lpstr>
      <vt:lpstr>Section 8.3  Save with Safety</vt:lpstr>
      <vt:lpstr>Section 8.3 Save with Safety</vt:lpstr>
      <vt:lpstr>Section 8.3  Save with Safety</vt:lpstr>
      <vt:lpstr>Section 8.4 Simple and Compound Interest </vt:lpstr>
      <vt:lpstr>Section 8.4 Simple and Compound Interest</vt:lpstr>
      <vt:lpstr>Section 8.4 Simple and Compound Interest</vt:lpstr>
    </vt:vector>
  </TitlesOfParts>
  <Company>Tecumseh Local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Chapter 8 savings</dc:title>
  <dc:creator>Tecumseh High School</dc:creator>
  <cp:lastModifiedBy>Tecumseh Local Schools</cp:lastModifiedBy>
  <cp:revision>32</cp:revision>
  <cp:lastPrinted>2013-12-04T15:02:02Z</cp:lastPrinted>
  <dcterms:created xsi:type="dcterms:W3CDTF">2014-05-06T11:23:40Z</dcterms:created>
  <dcterms:modified xsi:type="dcterms:W3CDTF">2015-11-11T20:08:30Z</dcterms:modified>
</cp:coreProperties>
</file>