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94" r:id="rId2"/>
    <p:sldMasterId id="2147483712" r:id="rId3"/>
    <p:sldMasterId id="2147483726" r:id="rId4"/>
    <p:sldMasterId id="2147483739" r:id="rId5"/>
  </p:sldMasterIdLst>
  <p:notesMasterIdLst>
    <p:notesMasterId r:id="rId31"/>
  </p:notesMasterIdLst>
  <p:handoutMasterIdLst>
    <p:handoutMasterId r:id="rId32"/>
  </p:handoutMasterIdLst>
  <p:sldIdLst>
    <p:sldId id="257" r:id="rId6"/>
    <p:sldId id="272" r:id="rId7"/>
    <p:sldId id="274" r:id="rId8"/>
    <p:sldId id="273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344" autoAdjust="0"/>
    <p:restoredTop sz="93969" autoAdjust="0"/>
  </p:normalViewPr>
  <p:slideViewPr>
    <p:cSldViewPr>
      <p:cViewPr varScale="1">
        <p:scale>
          <a:sx n="65" d="100"/>
          <a:sy n="65" d="100"/>
        </p:scale>
        <p:origin x="-1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54D4857D-62A5-486B-9129-468003D7E020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2EBE4566-6F3A-4CC1-BD6C-9C510D05F1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3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2D2EF2CE-B28C-4ED4-8FD0-48BB3F48846A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61807874-5299-41B2-A37A-6AA3547857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18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6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sp>
        <p:nvSpPr>
          <p:cNvPr id="24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4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>
              <a:lnSpc>
                <a:spcPct val="100000"/>
              </a:lnSpc>
              <a:defRPr kumimoji="0" lang="en-US" sz="72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Show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mple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tailed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>
              <a:buFontTx/>
              <a:buNone/>
              <a:defRPr i="1" baseline="0"/>
            </a:lvl1pPr>
            <a:extLst/>
          </a:lstStyle>
          <a:p>
            <a:pPr lvl="0"/>
            <a:r>
              <a:rPr lang="en-US" dirty="0" smtClean="0"/>
              <a:t>Click to add detail to the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 Question (Answer: Tr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TRUE 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or FALSE?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 Question (Answer: Fal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TRUE or </a:t>
            </a: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FALSE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ultiple Cho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>
          <a:xfrm>
            <a:off x="685800" y="228600"/>
            <a:ext cx="7696200" cy="1371600"/>
          </a:xfrm>
        </p:spPr>
        <p:txBody>
          <a:bodyPr vert="horz"/>
          <a:lstStyle>
            <a:lvl1pPr algn="l">
              <a:defRPr i="1" baseline="0"/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10"/>
          <p:cNvSpPr txBox="1"/>
          <p:nvPr userDrawn="1"/>
        </p:nvSpPr>
        <p:spPr>
          <a:xfrm>
            <a:off x="457200" y="20574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A.</a:t>
            </a:r>
          </a:p>
        </p:txBody>
      </p:sp>
      <p:sp>
        <p:nvSpPr>
          <p:cNvPr id="15" name="Rectangl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48006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6" name="Rectangle 13"/>
          <p:cNvSpPr>
            <a:spLocks noGrp="1"/>
          </p:cNvSpPr>
          <p:nvPr>
            <p:ph type="body" sz="quarter" idx="18" hasCustomPrompt="1"/>
          </p:nvPr>
        </p:nvSpPr>
        <p:spPr>
          <a:xfrm>
            <a:off x="1143000" y="41148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7" name="Rectangle 13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34290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8" name="Rectangle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43000" y="27432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9" name="Rectangle 13"/>
          <p:cNvSpPr>
            <a:spLocks noGrp="1"/>
          </p:cNvSpPr>
          <p:nvPr>
            <p:ph type="body" sz="quarter" idx="21" hasCustomPrompt="1"/>
          </p:nvPr>
        </p:nvSpPr>
        <p:spPr>
          <a:xfrm>
            <a:off x="1143000" y="20574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 correct answer (then rearrange the choices)</a:t>
            </a:r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200" y="2707957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B.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57200" y="34290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C.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457200" y="41148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D.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57200" y="48006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xit" presetSubtype="0" fill="hold" nodeType="click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tem Match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1</a:t>
            </a:r>
            <a:endParaRPr lang="en-US" dirty="0"/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2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3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4</a:t>
            </a:r>
            <a:endParaRPr lang="en-US" dirty="0"/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5</a:t>
            </a:r>
            <a:endParaRPr lang="en-US" dirty="0"/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5</a:t>
            </a:r>
            <a:endParaRPr lang="en-US" dirty="0"/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3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1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2</a:t>
            </a:r>
            <a:endParaRPr lang="en-US" dirty="0"/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4</a:t>
            </a:r>
            <a:endParaRPr lang="en-US" dirty="0"/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>
              <a:defRPr i="1" baseline="0"/>
            </a:lvl1pPr>
            <a:extLst/>
          </a:lstStyle>
          <a:p>
            <a:r>
              <a:rPr lang="en-US" dirty="0" smtClean="0"/>
              <a:t>Click to type your question</a:t>
            </a:r>
            <a:endParaRPr lang="en-US" dirty="0"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2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3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5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e or False Question (Answer: Tr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TRUE 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or FALSE?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e or False Question (Answer: Fal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TRUE or </a:t>
            </a: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FALSE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2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3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5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e or False Question (Answer: Fal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TRUE or </a:t>
            </a: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FALSE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2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3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5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ultiple Cho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>
          <a:xfrm>
            <a:off x="685800" y="228600"/>
            <a:ext cx="7696200" cy="1371600"/>
          </a:xfrm>
        </p:spPr>
        <p:txBody>
          <a:bodyPr vert="horz"/>
          <a:lstStyle>
            <a:lvl1pPr algn="l">
              <a:defRPr i="1" baseline="0"/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10"/>
          <p:cNvSpPr txBox="1"/>
          <p:nvPr userDrawn="1"/>
        </p:nvSpPr>
        <p:spPr>
          <a:xfrm>
            <a:off x="457200" y="20574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A.</a:t>
            </a:r>
          </a:p>
        </p:txBody>
      </p:sp>
      <p:sp>
        <p:nvSpPr>
          <p:cNvPr id="15" name="Rectangl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48006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6" name="Rectangle 13"/>
          <p:cNvSpPr>
            <a:spLocks noGrp="1"/>
          </p:cNvSpPr>
          <p:nvPr>
            <p:ph type="body" sz="quarter" idx="18" hasCustomPrompt="1"/>
          </p:nvPr>
        </p:nvSpPr>
        <p:spPr>
          <a:xfrm>
            <a:off x="1143000" y="41148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7" name="Rectangle 13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34290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8" name="Rectangle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43000" y="27432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9" name="Rectangle 13"/>
          <p:cNvSpPr>
            <a:spLocks noGrp="1"/>
          </p:cNvSpPr>
          <p:nvPr>
            <p:ph type="body" sz="quarter" idx="21" hasCustomPrompt="1"/>
          </p:nvPr>
        </p:nvSpPr>
        <p:spPr>
          <a:xfrm>
            <a:off x="1143000" y="20574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 correct answer (then rearrange the choices)</a:t>
            </a:r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200" y="2707957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B.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57200" y="34290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C.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457200" y="41148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D.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57200" y="48006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xit" presetSubtype="0" fill="hold" nodeType="click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2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3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5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mple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3/26/2014</a:t>
            </a:fld>
            <a:endParaRPr lang="en-US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>
              <a:defRPr sz="1100"/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>
              <a:defRPr sz="1200"/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7" r:id="rId12"/>
    <p:sldLayoutId id="2147483725" r:id="rId13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3/26/2014</a:t>
            </a:fld>
            <a:endParaRPr lang="en-US" sz="105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7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4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Rectangle 24"/>
          <p:cNvSpPr>
            <a:spLocks noGrp="1"/>
          </p:cNvSpPr>
          <p:nvPr>
            <p:ph type="ctrTitle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Accounting</a:t>
            </a:r>
            <a:br>
              <a:rPr lang="en-US" dirty="0" smtClean="0"/>
            </a:br>
            <a:r>
              <a:rPr lang="en-US" dirty="0" smtClean="0"/>
              <a:t>Chapter 11 – Test Review</a:t>
            </a:r>
            <a:endParaRPr lang="en-US" dirty="0"/>
          </a:p>
        </p:txBody>
      </p:sp>
      <p:pic>
        <p:nvPicPr>
          <p:cNvPr id="1026" name="Picture 2" descr="C:\Documents and Settings\ncooley.TEACH\Local Settings\Temporary Internet Files\Content.IE5\XNYZ0XKD\MP900285084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514600"/>
            <a:ext cx="5154728" cy="341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en-US" dirty="0" smtClean="0"/>
              <a:t>A general ledger sorts and summarizes all information affecting income statement and balance sheet accounts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amount of money a business has to spend on accounting determines the number of ledgers used in an accounting system.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vendor account is opened by writing the vendor name </a:t>
            </a:r>
            <a:r>
              <a:rPr lang="en-US" dirty="0" smtClean="0"/>
              <a:t>and the </a:t>
            </a:r>
            <a:r>
              <a:rPr lang="en-US" dirty="0" smtClean="0"/>
              <a:t>vendor number on the heading of the ledger account.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account form for a vendor has a Debit Balance column because accounts payable is a liability and liabilities have normal debit balances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Accounts Payable is a single general ledger account that summarizes the total amount owed to all vendors.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Daily general ledger account balances are necessary for a business.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At the end of the week, the cash payments journal’s Accounts Payable Credit column total is posted to the controlling account.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352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account in a general ledger that summarizes all accounts in a subsidiary ledger is a controlling account.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Amounts recorded in general amount columns of a cash receipts journal are posted individually to the general ledger account names in the Account Title column.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58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error in posting may cause income to be understated or overstated on the income statement.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When the balance of a vendor account in an accounts payable ledger is changed, the balance of the controlling account is unaffected.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352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When using an accounts receivable ledger, the total amount due from all customers is summarized in a single general ledger account.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number of transactions determines how often to post to a general ledger.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429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balance of the controlling account Accounts Payable equals the total of all vendor account balances in the accounts payable subsidiary ledger.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Each entry in the Accounts Payable columns of a cash payments journal affects the vendor named in the Account Title column.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error in posting may cause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All of these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Cash on hand to be less than the balance in the cash account.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 business to pay too much to a vendor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Income to be overstated or understated on the income </a:t>
            </a:r>
            <a:r>
              <a:rPr lang="en-US" dirty="0" err="1" smtClean="0"/>
              <a:t>statementl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account in a general ledger that summarizes all accounts in a subsidiary ledger is: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228600" y="3352800"/>
            <a:ext cx="8229600" cy="1143000"/>
          </a:xfrm>
        </p:spPr>
        <p:txBody>
          <a:bodyPr/>
          <a:lstStyle/>
          <a:p>
            <a:r>
              <a:rPr lang="en-US" dirty="0" smtClean="0"/>
              <a:t>A controlling account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a credit is posted to the accounts payable ledger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The previous balance is added to the new amount posted in the Credit column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Journal entries are sorted and summarized by transferring information to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Ledger accounts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Accounts Receivable Debit column total of the sales journal 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3505200"/>
            <a:ext cx="8229600" cy="1143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Posted to the general ledger controlling account at the end of each month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total of the schedule of accounts receivable should equal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3400" y="3352800"/>
            <a:ext cx="8229600" cy="114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accounts receivable account balance in the general ledger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check mark in parentheses below the General Debit column of a journal indicates that the total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04800" y="3200400"/>
            <a:ext cx="8229600" cy="1143000"/>
          </a:xfrm>
        </p:spPr>
        <p:txBody>
          <a:bodyPr/>
          <a:lstStyle/>
          <a:p>
            <a:r>
              <a:rPr lang="en-US" dirty="0" smtClean="0"/>
              <a:t>Is not posted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listing of vendor accounts, account balances, and total amount due all vendors is a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04800" y="2971800"/>
            <a:ext cx="8229600" cy="1143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Schedule of accounts payable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a debit is posted to the accounts payable ledger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28600" y="2971800"/>
            <a:ext cx="8229600" cy="114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debit amount is written in the Debit column of the account.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Quiz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QuizShow</Template>
  <TotalTime>0</TotalTime>
  <Words>509</Words>
  <Application>Microsoft Office PowerPoint</Application>
  <PresentationFormat>On-screen Show (4:3)</PresentationFormat>
  <Paragraphs>39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QuizShow</vt:lpstr>
      <vt:lpstr>Solstice</vt:lpstr>
      <vt:lpstr>1_Solstice</vt:lpstr>
      <vt:lpstr>2_Solstice</vt:lpstr>
      <vt:lpstr>3_Solstice</vt:lpstr>
      <vt:lpstr>Accounting Chapter 11 – Test Review</vt:lpstr>
      <vt:lpstr>A general ledger sorts and summarizes all information affecting income statement and balance sheet accounts</vt:lpstr>
      <vt:lpstr>The amount of money a business has to spend on accounting determines the number of ledgers used in an accounting system.</vt:lpstr>
      <vt:lpstr>A vendor account is opened by writing the vendor name and the vendor number on the heading of the ledger account.</vt:lpstr>
      <vt:lpstr>The account form for a vendor has a Debit Balance column because accounts payable is a liability and liabilities have normal debit balances</vt:lpstr>
      <vt:lpstr>Accounts Payable is a single general ledger account that summarizes the total amount owed to all vendors.</vt:lpstr>
      <vt:lpstr>Daily general ledger account balances are necessary for a business.</vt:lpstr>
      <vt:lpstr>At the end of the week, the cash payments journal’s Accounts Payable Credit column total is posted to the controlling account.</vt:lpstr>
      <vt:lpstr>An account in a general ledger that summarizes all accounts in a subsidiary ledger is a controlling account.</vt:lpstr>
      <vt:lpstr>Amounts recorded in general amount columns of a cash receipts journal are posted individually to the general ledger account names in the Account Title column.</vt:lpstr>
      <vt:lpstr>An error in posting may cause income to be understated or overstated on the income statement.</vt:lpstr>
      <vt:lpstr>When the balance of a vendor account in an accounts payable ledger is changed, the balance of the controlling account is unaffected.</vt:lpstr>
      <vt:lpstr>When using an accounts receivable ledger, the total amount due from all customers is summarized in a single general ledger account.</vt:lpstr>
      <vt:lpstr>The number of transactions determines how often to post to a general ledger.</vt:lpstr>
      <vt:lpstr>The balance of the controlling account Accounts Payable equals the total of all vendor account balances in the accounts payable subsidiary ledger.</vt:lpstr>
      <vt:lpstr>Each entry in the Accounts Payable columns of a cash payments journal affects the vendor named in the Account Title column.</vt:lpstr>
      <vt:lpstr>An error in posting may cause</vt:lpstr>
      <vt:lpstr>An account in a general ledger that summarizes all accounts in a subsidiary ledger is:</vt:lpstr>
      <vt:lpstr>When a credit is posted to the accounts payable ledger</vt:lpstr>
      <vt:lpstr>Journal entries are sorted and summarized by transferring information to</vt:lpstr>
      <vt:lpstr>The Accounts Receivable Debit column total of the sales journal is</vt:lpstr>
      <vt:lpstr>The total of the schedule of accounts receivable should equal</vt:lpstr>
      <vt:lpstr>A check mark in parentheses below the General Debit column of a journal indicates that the total</vt:lpstr>
      <vt:lpstr>A listing of vendor accounts, account balances, and total amount due all vendors is a </vt:lpstr>
      <vt:lpstr>When a debit is posted to the accounts payable ledger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2013-04-05T19:09:38Z</dcterms:created>
  <dcterms:modified xsi:type="dcterms:W3CDTF">2014-03-26T20:01:13Z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