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8410C26-C5E7-4760-870B-426E5931E460}" type="datetimeFigureOut">
              <a:rPr lang="en-US" smtClean="0"/>
              <a:t>9/15/2008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9398A84-9194-4EC8-B75B-C3A9B29940C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752599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Calisto MT" pitchFamily="18" charset="0"/>
              </a:rPr>
              <a:t> </a:t>
            </a:r>
            <a:r>
              <a:rPr lang="en-US" dirty="0" smtClean="0">
                <a:latin typeface="Calisto MT" pitchFamily="18" charset="0"/>
              </a:rPr>
              <a:t/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/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/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/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/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>Ch </a:t>
            </a:r>
            <a:r>
              <a:rPr lang="en-US" dirty="0" smtClean="0">
                <a:latin typeface="Calisto MT" pitchFamily="18" charset="0"/>
              </a:rPr>
              <a:t>2:</a:t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>Changes that Affect Owner’s Equity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1371600"/>
            <a:ext cx="5114778" cy="110124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alisto MT" pitchFamily="18" charset="0"/>
              </a:rPr>
              <a:t>Review:</a:t>
            </a:r>
          </a:p>
          <a:p>
            <a:pPr algn="l">
              <a:buFont typeface="Wingdings" pitchFamily="2" charset="2"/>
              <a:buChar char="v"/>
            </a:pPr>
            <a:r>
              <a:rPr lang="en-US" sz="2800" dirty="0" smtClean="0">
                <a:latin typeface="Calisto MT" pitchFamily="18" charset="0"/>
              </a:rPr>
              <a:t>Received cash from the     </a:t>
            </a:r>
          </a:p>
          <a:p>
            <a:pPr algn="l"/>
            <a:r>
              <a:rPr lang="en-US" sz="2800" dirty="0" smtClean="0">
                <a:latin typeface="Calisto MT" pitchFamily="18" charset="0"/>
              </a:rPr>
              <a:t>   owner as an investment</a:t>
            </a:r>
          </a:p>
          <a:p>
            <a:pPr algn="l"/>
            <a:endParaRPr lang="en-US" sz="2800" dirty="0" smtClean="0">
              <a:latin typeface="Calisto MT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800" dirty="0" smtClean="0">
                <a:latin typeface="Calisto MT" pitchFamily="18" charset="0"/>
              </a:rPr>
              <a:t>Paid cash for supplies</a:t>
            </a:r>
          </a:p>
          <a:p>
            <a:pPr algn="l">
              <a:buFont typeface="Wingdings" pitchFamily="2" charset="2"/>
              <a:buChar char="v"/>
            </a:pPr>
            <a:endParaRPr lang="en-US" sz="2800" dirty="0" smtClean="0">
              <a:latin typeface="Calisto MT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800" dirty="0" smtClean="0">
                <a:latin typeface="Calisto MT" pitchFamily="18" charset="0"/>
              </a:rPr>
              <a:t>Paid cash for insurance</a:t>
            </a:r>
          </a:p>
          <a:p>
            <a:pPr algn="l">
              <a:buFont typeface="Wingdings" pitchFamily="2" charset="2"/>
              <a:buChar char="v"/>
            </a:pPr>
            <a:endParaRPr lang="en-US" sz="2800" dirty="0" smtClean="0">
              <a:latin typeface="Calisto MT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800" dirty="0" smtClean="0">
                <a:latin typeface="Calisto MT" pitchFamily="18" charset="0"/>
              </a:rPr>
              <a:t>Bought supplies on account</a:t>
            </a:r>
          </a:p>
          <a:p>
            <a:pPr algn="l">
              <a:buFont typeface="Wingdings" pitchFamily="2" charset="2"/>
              <a:buChar char="v"/>
            </a:pPr>
            <a:endParaRPr lang="en-US" sz="2800" dirty="0" smtClean="0">
              <a:latin typeface="Calisto MT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800" dirty="0" smtClean="0">
                <a:latin typeface="Calisto MT" pitchFamily="18" charset="0"/>
              </a:rPr>
              <a:t>Paid cash on account</a:t>
            </a:r>
          </a:p>
          <a:p>
            <a:pPr algn="l">
              <a:buFont typeface="Wingdings" pitchFamily="2" charset="2"/>
              <a:buChar char="v"/>
            </a:pP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Transactions continue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n-US" sz="3200" dirty="0" smtClean="0">
                <a:latin typeface="Calisto MT" pitchFamily="18" charset="0"/>
              </a:rPr>
              <a:t>We will learn</a:t>
            </a:r>
            <a:r>
              <a:rPr lang="en-US" sz="3200" dirty="0" smtClean="0">
                <a:latin typeface="Calisto MT" pitchFamily="18" charset="0"/>
              </a:rPr>
              <a:t>:</a:t>
            </a:r>
          </a:p>
          <a:p>
            <a:pPr algn="ctr">
              <a:buNone/>
            </a:pPr>
            <a:endParaRPr lang="en-US" sz="3200" dirty="0" smtClean="0">
              <a:latin typeface="Calisto MT" pitchFamily="18" charset="0"/>
            </a:endParaRPr>
          </a:p>
          <a:p>
            <a:r>
              <a:rPr lang="en-US" sz="3200" dirty="0" smtClean="0">
                <a:latin typeface="Calisto MT" pitchFamily="18" charset="0"/>
              </a:rPr>
              <a:t>Receives cash from sales</a:t>
            </a:r>
          </a:p>
          <a:p>
            <a:r>
              <a:rPr lang="en-US" sz="3200" dirty="0" smtClean="0">
                <a:latin typeface="Calisto MT" pitchFamily="18" charset="0"/>
              </a:rPr>
              <a:t>Sells services on account</a:t>
            </a:r>
          </a:p>
          <a:p>
            <a:r>
              <a:rPr lang="en-US" sz="3200" dirty="0" smtClean="0">
                <a:latin typeface="Calisto MT" pitchFamily="18" charset="0"/>
              </a:rPr>
              <a:t>Pays cash for rent and telephone bill</a:t>
            </a:r>
          </a:p>
          <a:p>
            <a:r>
              <a:rPr lang="en-US" sz="3200" dirty="0" smtClean="0">
                <a:latin typeface="Calisto MT" pitchFamily="18" charset="0"/>
              </a:rPr>
              <a:t>Receives </a:t>
            </a:r>
            <a:r>
              <a:rPr lang="en-US" sz="3200" dirty="0" smtClean="0">
                <a:latin typeface="Calisto MT" pitchFamily="18" charset="0"/>
              </a:rPr>
              <a:t>cash on account </a:t>
            </a:r>
          </a:p>
          <a:p>
            <a:r>
              <a:rPr lang="en-US" sz="3200" dirty="0" smtClean="0">
                <a:latin typeface="Calisto MT" pitchFamily="18" charset="0"/>
              </a:rPr>
              <a:t>Pays cash to </a:t>
            </a:r>
            <a:r>
              <a:rPr lang="en-US" sz="3200" dirty="0" smtClean="0">
                <a:latin typeface="Calisto MT" pitchFamily="18" charset="0"/>
              </a:rPr>
              <a:t>owner </a:t>
            </a:r>
            <a:r>
              <a:rPr lang="en-US" sz="3200" dirty="0" smtClean="0">
                <a:latin typeface="Calisto MT" pitchFamily="18" charset="0"/>
              </a:rPr>
              <a:t>for personal use</a:t>
            </a:r>
            <a:endParaRPr lang="en-US" sz="3200" dirty="0">
              <a:latin typeface="Calisto MT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Received cash from sales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Revenue: </a:t>
            </a:r>
            <a:r>
              <a:rPr lang="en-US" dirty="0" smtClean="0"/>
              <a:t>an increase in owner’s equity resulting from the operation of a business</a:t>
            </a:r>
          </a:p>
          <a:p>
            <a:endParaRPr lang="en-US" dirty="0" smtClean="0"/>
          </a:p>
          <a:p>
            <a:r>
              <a:rPr lang="en-US" dirty="0" smtClean="0"/>
              <a:t>When cash is received from a sale the total amount of assets and owner’s equity increase</a:t>
            </a:r>
          </a:p>
          <a:p>
            <a:endParaRPr lang="en-US" dirty="0" smtClean="0"/>
          </a:p>
          <a:p>
            <a:r>
              <a:rPr lang="en-US" dirty="0" smtClean="0"/>
              <a:t>Received cash for services performed:</a:t>
            </a:r>
          </a:p>
          <a:p>
            <a:pPr algn="ctr">
              <a:buNone/>
            </a:pPr>
            <a:r>
              <a:rPr lang="en-US" dirty="0" smtClean="0"/>
              <a:t>Asset account CASH +</a:t>
            </a:r>
          </a:p>
          <a:p>
            <a:pPr algn="ctr">
              <a:buNone/>
            </a:pPr>
            <a:r>
              <a:rPr lang="en-US" dirty="0" smtClean="0"/>
              <a:t>Owner’s Equity account ….CAPITAL +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Sold services on account	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696200" cy="484632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Calisto MT" pitchFamily="18" charset="0"/>
              </a:rPr>
              <a:t>Sale on account (or a charge sale): </a:t>
            </a:r>
            <a:r>
              <a:rPr lang="en-US" sz="2800" dirty="0" smtClean="0">
                <a:latin typeface="Calisto MT" pitchFamily="18" charset="0"/>
              </a:rPr>
              <a:t>a sale for which cash will be received at a later date</a:t>
            </a:r>
          </a:p>
          <a:p>
            <a:endParaRPr lang="en-US" sz="2800" dirty="0" smtClean="0">
              <a:latin typeface="Calisto MT" pitchFamily="18" charset="0"/>
            </a:endParaRPr>
          </a:p>
          <a:p>
            <a:pPr algn="ctr"/>
            <a:r>
              <a:rPr lang="en-US" sz="2800" dirty="0" smtClean="0">
                <a:latin typeface="Calisto MT" pitchFamily="18" charset="0"/>
              </a:rPr>
              <a:t>Selling services on account </a:t>
            </a:r>
          </a:p>
          <a:p>
            <a:pPr algn="ctr">
              <a:buNone/>
            </a:pPr>
            <a:r>
              <a:rPr lang="en-US" sz="2800" dirty="0" smtClean="0">
                <a:latin typeface="Calisto MT" pitchFamily="18" charset="0"/>
              </a:rPr>
              <a:t>(allowing customer to pay at a later date)</a:t>
            </a:r>
          </a:p>
          <a:p>
            <a:pPr algn="ctr">
              <a:buNone/>
            </a:pPr>
            <a:r>
              <a:rPr lang="en-US" sz="2800" dirty="0" smtClean="0">
                <a:latin typeface="Calisto MT" pitchFamily="18" charset="0"/>
              </a:rPr>
              <a:t>Asset account ACCOUNTS RECIEVABLE +</a:t>
            </a:r>
          </a:p>
          <a:p>
            <a:pPr algn="ctr">
              <a:buNone/>
            </a:pPr>
            <a:r>
              <a:rPr lang="en-US" sz="2800" dirty="0" smtClean="0">
                <a:latin typeface="Calisto MT" pitchFamily="18" charset="0"/>
              </a:rPr>
              <a:t>Owner’s Equity account …. CAPITAL +</a:t>
            </a:r>
          </a:p>
          <a:p>
            <a:pPr algn="ctr">
              <a:buNone/>
            </a:pPr>
            <a:endParaRPr lang="en-US" sz="2800" dirty="0" smtClean="0">
              <a:latin typeface="Calisto MT" pitchFamily="18" charset="0"/>
            </a:endParaRPr>
          </a:p>
          <a:p>
            <a:pPr algn="ctr">
              <a:buNone/>
            </a:pPr>
            <a:r>
              <a:rPr lang="en-US" sz="2800" dirty="0" smtClean="0">
                <a:latin typeface="Calisto MT" pitchFamily="18" charset="0"/>
              </a:rPr>
              <a:t>Realization of Revenue = revenue is recorded at the time goods or service are sold</a:t>
            </a:r>
          </a:p>
          <a:p>
            <a:pPr algn="ctr">
              <a:buNone/>
            </a:pPr>
            <a:endParaRPr lang="en-US" sz="2800" dirty="0">
              <a:latin typeface="Calisto MT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Paid cash for expenses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Calisto MT" pitchFamily="18" charset="0"/>
              </a:rPr>
              <a:t>Expense: </a:t>
            </a:r>
            <a:r>
              <a:rPr lang="en-US" dirty="0" smtClean="0">
                <a:latin typeface="Calisto MT" pitchFamily="18" charset="0"/>
              </a:rPr>
              <a:t>a decrease in owner’s equity resulting from the operation of a business </a:t>
            </a:r>
          </a:p>
          <a:p>
            <a:pPr algn="ctr">
              <a:buNone/>
            </a:pPr>
            <a:r>
              <a:rPr lang="en-US" dirty="0" smtClean="0">
                <a:latin typeface="Calisto MT" pitchFamily="18" charset="0"/>
              </a:rPr>
              <a:t>(when cash is paid for an expense </a:t>
            </a:r>
          </a:p>
          <a:p>
            <a:pPr algn="ctr">
              <a:buNone/>
            </a:pPr>
            <a:r>
              <a:rPr lang="en-US" dirty="0" smtClean="0">
                <a:latin typeface="Calisto MT" pitchFamily="18" charset="0"/>
              </a:rPr>
              <a:t>the business has less cash)</a:t>
            </a:r>
          </a:p>
          <a:p>
            <a:pPr algn="ctr">
              <a:buNone/>
            </a:pPr>
            <a:endParaRPr lang="en-US" dirty="0" smtClean="0">
              <a:latin typeface="Calisto MT" pitchFamily="18" charset="0"/>
            </a:endParaRPr>
          </a:p>
          <a:p>
            <a:pPr algn="ctr"/>
            <a:r>
              <a:rPr lang="en-US" dirty="0" smtClean="0">
                <a:latin typeface="Calisto MT" pitchFamily="18" charset="0"/>
              </a:rPr>
              <a:t>Paid cash for expense</a:t>
            </a:r>
            <a:br>
              <a:rPr lang="en-US" dirty="0" smtClean="0">
                <a:latin typeface="Calisto MT" pitchFamily="18" charset="0"/>
              </a:rPr>
            </a:br>
            <a:r>
              <a:rPr lang="en-US" dirty="0" smtClean="0">
                <a:latin typeface="Calisto MT" pitchFamily="18" charset="0"/>
              </a:rPr>
              <a:t>Asset account CASH -</a:t>
            </a:r>
          </a:p>
          <a:p>
            <a:pPr algn="ctr">
              <a:buNone/>
            </a:pPr>
            <a:r>
              <a:rPr lang="en-US" dirty="0" smtClean="0">
                <a:latin typeface="Calisto MT" pitchFamily="18" charset="0"/>
              </a:rPr>
              <a:t>Owner’s Equity account …. CAPITAL –</a:t>
            </a:r>
          </a:p>
          <a:p>
            <a:pPr algn="ctr">
              <a:buNone/>
            </a:pPr>
            <a:endParaRPr lang="en-US" dirty="0" smtClean="0">
              <a:latin typeface="Calisto MT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Calisto MT" pitchFamily="18" charset="0"/>
              </a:rPr>
              <a:t>Other expenses: advertising, equipment rental or repairs, charities, etc.</a:t>
            </a:r>
          </a:p>
          <a:p>
            <a:pPr algn="ctr">
              <a:buNone/>
            </a:pPr>
            <a:endParaRPr lang="en-US" dirty="0">
              <a:latin typeface="Calisto MT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849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Received cash on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239000" cy="4846320"/>
          </a:xfrm>
        </p:spPr>
        <p:txBody>
          <a:bodyPr/>
          <a:lstStyle/>
          <a:p>
            <a:pPr algn="ctr"/>
            <a:r>
              <a:rPr lang="en-US" dirty="0" smtClean="0"/>
              <a:t>Company receives cash for a </a:t>
            </a:r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dirty="0" smtClean="0"/>
              <a:t>customer for a prior sale</a:t>
            </a:r>
          </a:p>
          <a:p>
            <a:pPr algn="ctr">
              <a:buNone/>
            </a:pPr>
            <a:r>
              <a:rPr lang="en-US" dirty="0" smtClean="0"/>
              <a:t>Asset account CASH +</a:t>
            </a:r>
          </a:p>
          <a:p>
            <a:pPr algn="ctr">
              <a:buNone/>
            </a:pPr>
            <a:r>
              <a:rPr lang="en-US" dirty="0" smtClean="0"/>
              <a:t>Asset account ACCOUNTS RECEIVABLE –</a:t>
            </a:r>
          </a:p>
          <a:p>
            <a:pPr algn="ctr">
              <a:buNone/>
            </a:pPr>
            <a:endParaRPr lang="en-US" dirty="0" smtClean="0"/>
          </a:p>
          <a:p>
            <a:pPr algn="ctr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Paid cash to owner for personal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Withdrawal: </a:t>
            </a:r>
            <a:r>
              <a:rPr lang="en-US" dirty="0" smtClean="0"/>
              <a:t>assets taken out of a business for the owner’s personal use</a:t>
            </a:r>
          </a:p>
          <a:p>
            <a:endParaRPr lang="en-US" dirty="0" smtClean="0"/>
          </a:p>
          <a:p>
            <a:pPr algn="ctr"/>
            <a:r>
              <a:rPr lang="en-US" dirty="0" smtClean="0"/>
              <a:t>Paid cash to owner for personal use</a:t>
            </a:r>
          </a:p>
          <a:p>
            <a:pPr algn="ctr">
              <a:buNone/>
            </a:pPr>
            <a:r>
              <a:rPr lang="en-US" dirty="0" smtClean="0"/>
              <a:t>Asset account CASH –</a:t>
            </a:r>
          </a:p>
          <a:p>
            <a:pPr algn="ctr">
              <a:buNone/>
            </a:pPr>
            <a:r>
              <a:rPr lang="en-US" dirty="0" smtClean="0"/>
              <a:t>Owner’s Equity account …CAPITAL –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A withdrawal is not an expense because it is not a result of normal operations of business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</TotalTime>
  <Words>288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Opulent</vt:lpstr>
      <vt:lpstr>        Ch 2: Changes that Affect Owner’s Equity   </vt:lpstr>
      <vt:lpstr>Transactions continue</vt:lpstr>
      <vt:lpstr>Received cash from sales</vt:lpstr>
      <vt:lpstr>Sold services on account  </vt:lpstr>
      <vt:lpstr>Paid cash for expenses </vt:lpstr>
      <vt:lpstr>Received cash on account</vt:lpstr>
      <vt:lpstr>Paid cash to owner for personal use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Ch 2: Changes that Affect Owner’s Equity   </dc:title>
  <dc:creator>mweidemann</dc:creator>
  <cp:lastModifiedBy>mweidemann</cp:lastModifiedBy>
  <cp:revision>2</cp:revision>
  <dcterms:created xsi:type="dcterms:W3CDTF">2008-09-15T14:07:53Z</dcterms:created>
  <dcterms:modified xsi:type="dcterms:W3CDTF">2008-09-15T14:33:03Z</dcterms:modified>
</cp:coreProperties>
</file>