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3" r:id="rId1"/>
  </p:sldMasterIdLst>
  <p:notesMasterIdLst>
    <p:notesMasterId r:id="rId6"/>
  </p:notesMasterIdLst>
  <p:sldIdLst>
    <p:sldId id="256" r:id="rId2"/>
    <p:sldId id="260" r:id="rId3"/>
    <p:sldId id="261" r:id="rId4"/>
    <p:sldId id="259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8B12D88-98BB-41BF-A169-9CE8B53E7C1D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20F4919-9348-49EE-8A94-E84F28E51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03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F4919-9348-49EE-8A94-E84F28E519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73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02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7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96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91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64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2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73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03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46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65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9/12/2018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49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3810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September   Accountability &amp; Quality Update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400800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All</a:t>
            </a:r>
          </a:p>
          <a:p>
            <a:pPr lvl="1"/>
            <a:r>
              <a:rPr lang="en-US" sz="1600" dirty="0" smtClean="0"/>
              <a:t>Enrollments, transfers and withdrawals (HB 13 and HB 155)</a:t>
            </a:r>
          </a:p>
          <a:p>
            <a:pPr lvl="1"/>
            <a:r>
              <a:rPr lang="en-US" sz="1600" dirty="0" smtClean="0"/>
              <a:t>1</a:t>
            </a:r>
            <a:r>
              <a:rPr lang="en-US" sz="1600" baseline="30000" dirty="0" smtClean="0"/>
              <a:t>st</a:t>
            </a:r>
            <a:r>
              <a:rPr lang="en-US" sz="1600" dirty="0" smtClean="0"/>
              <a:t> Year </a:t>
            </a:r>
            <a:r>
              <a:rPr lang="en-US" sz="1600" dirty="0" smtClean="0"/>
              <a:t>ELL </a:t>
            </a:r>
            <a:r>
              <a:rPr lang="en-US" sz="1600" dirty="0" smtClean="0"/>
              <a:t>Testing Exception </a:t>
            </a:r>
            <a:r>
              <a:rPr lang="en-US" sz="1600" dirty="0" smtClean="0"/>
              <a:t>–BOG 3 and Read-to-Achieve Only</a:t>
            </a:r>
            <a:endParaRPr lang="en-US" sz="1600" dirty="0" smtClean="0"/>
          </a:p>
          <a:p>
            <a:pPr lvl="1"/>
            <a:r>
              <a:rPr lang="en-US" sz="1600" dirty="0" smtClean="0"/>
              <a:t>EVAAS Accounts</a:t>
            </a:r>
          </a:p>
          <a:p>
            <a:pPr lvl="1"/>
            <a:r>
              <a:rPr lang="en-US" sz="1600" dirty="0" smtClean="0"/>
              <a:t>Swift </a:t>
            </a:r>
            <a:r>
              <a:rPr lang="en-US" sz="1600" dirty="0" smtClean="0"/>
              <a:t>K-12</a:t>
            </a:r>
            <a:endParaRPr lang="en-US" sz="1400" dirty="0" smtClean="0"/>
          </a:p>
          <a:p>
            <a:pPr lvl="1"/>
            <a:r>
              <a:rPr lang="en-US" sz="1400" dirty="0" smtClean="0"/>
              <a:t>MCS ESSA FAQ</a:t>
            </a:r>
          </a:p>
          <a:p>
            <a:pPr lvl="1"/>
            <a:r>
              <a:rPr lang="en-US" sz="1400" dirty="0"/>
              <a:t>Records Request -https://</a:t>
            </a:r>
            <a:r>
              <a:rPr lang="en-US" sz="1400" dirty="0" smtClean="0"/>
              <a:t>www.montgomery.k12.nc.us/cms/lib/NC01000976/Centricity/Domain/50/RRv2.pdf </a:t>
            </a:r>
            <a:endParaRPr lang="en-US" sz="1400" dirty="0" smtClean="0"/>
          </a:p>
          <a:p>
            <a:r>
              <a:rPr lang="en-US" sz="1800" b="1" dirty="0" smtClean="0"/>
              <a:t>Elementary</a:t>
            </a:r>
          </a:p>
          <a:p>
            <a:pPr lvl="1"/>
            <a:r>
              <a:rPr lang="en-US" sz="1600" dirty="0" smtClean="0"/>
              <a:t>Bog </a:t>
            </a:r>
            <a:r>
              <a:rPr lang="en-US" sz="1600" dirty="0" smtClean="0"/>
              <a:t>3-in-progress. Any days lost to weather  will be applied upon our  return to school.</a:t>
            </a:r>
            <a:endParaRPr lang="en-US" sz="1600" dirty="0"/>
          </a:p>
          <a:p>
            <a:pPr lvl="1"/>
            <a:r>
              <a:rPr lang="en-US" sz="1600" dirty="0" smtClean="0"/>
              <a:t>No EOG Scores for Math. Aug 2019. Test will likely be unavailable for Summer School.</a:t>
            </a:r>
            <a:endParaRPr lang="en-US" sz="1600" dirty="0" smtClean="0"/>
          </a:p>
          <a:p>
            <a:r>
              <a:rPr lang="en-US" sz="2200" b="1" dirty="0" smtClean="0"/>
              <a:t>Middle</a:t>
            </a:r>
          </a:p>
          <a:p>
            <a:pPr lvl="1"/>
            <a:r>
              <a:rPr lang="en-US" sz="1600" dirty="0" smtClean="0"/>
              <a:t>All NCFEs/MCFEs/EOGS are administered online</a:t>
            </a:r>
            <a:r>
              <a:rPr lang="en-US" sz="1600" dirty="0" smtClean="0"/>
              <a:t>.</a:t>
            </a:r>
          </a:p>
          <a:p>
            <a:pPr lvl="1"/>
            <a:r>
              <a:rPr lang="en-US" sz="1600" dirty="0" smtClean="0"/>
              <a:t>No EOG Scores for Math. Aug 2019. </a:t>
            </a:r>
            <a:r>
              <a:rPr lang="en-US" sz="1600" dirty="0"/>
              <a:t>Test will likely be unavailable for Summer School</a:t>
            </a:r>
            <a:endParaRPr lang="en-US" sz="1600" dirty="0" smtClean="0"/>
          </a:p>
          <a:p>
            <a:r>
              <a:rPr lang="en-US" sz="2000" b="1" dirty="0" smtClean="0"/>
              <a:t>High</a:t>
            </a:r>
          </a:p>
          <a:p>
            <a:pPr lvl="1"/>
            <a:r>
              <a:rPr lang="en-US" sz="1100" dirty="0" smtClean="0"/>
              <a:t>No NC Math I and NC Math 3 scores. Aug </a:t>
            </a:r>
            <a:r>
              <a:rPr lang="en-US" sz="1100" dirty="0"/>
              <a:t>2019. Test will likely be unavailable for Summer </a:t>
            </a:r>
            <a:r>
              <a:rPr lang="en-US" sz="1100" dirty="0" smtClean="0"/>
              <a:t>School. Secondary staff need to have a conversation about the local 25% rule. The State will allow us to not apply the rule, this year for both courses. </a:t>
            </a:r>
            <a:endParaRPr lang="en-US" sz="1100" dirty="0" smtClean="0"/>
          </a:p>
          <a:p>
            <a:pPr lvl="1"/>
            <a:r>
              <a:rPr lang="en-US" sz="1100" dirty="0" smtClean="0"/>
              <a:t>Fall </a:t>
            </a:r>
            <a:r>
              <a:rPr lang="en-US" sz="1100" dirty="0" smtClean="0"/>
              <a:t>Testing-All Online </a:t>
            </a:r>
          </a:p>
          <a:p>
            <a:pPr lvl="2"/>
            <a:r>
              <a:rPr lang="en-US" sz="1100" dirty="0" smtClean="0"/>
              <a:t>NC Test Browser/NC Education Accounts</a:t>
            </a:r>
          </a:p>
          <a:p>
            <a:pPr lvl="2"/>
            <a:r>
              <a:rPr lang="en-US" sz="1100" dirty="0" smtClean="0"/>
              <a:t>Technology Plan-Before, During and After (Security)</a:t>
            </a:r>
          </a:p>
          <a:p>
            <a:pPr lvl="2"/>
            <a:r>
              <a:rPr lang="en-US" sz="1100" dirty="0" smtClean="0"/>
              <a:t>Test Plans </a:t>
            </a:r>
          </a:p>
          <a:p>
            <a:pPr lvl="1"/>
            <a:r>
              <a:rPr lang="en-US" sz="1100" dirty="0" smtClean="0"/>
              <a:t>EVAAS </a:t>
            </a:r>
            <a:r>
              <a:rPr lang="en-US" sz="1100" dirty="0"/>
              <a:t>-</a:t>
            </a:r>
            <a:r>
              <a:rPr lang="en-US" sz="1100" dirty="0" smtClean="0"/>
              <a:t>Homebound </a:t>
            </a:r>
            <a:r>
              <a:rPr lang="en-US" sz="1100" dirty="0"/>
              <a:t>Students- When a teacher  of record (PowerSchool) is NOT the homebound teacher, the Teacher of Record claims 50% of instruction and Homebound Teacher claims 0%. The student is under claimed. </a:t>
            </a:r>
          </a:p>
          <a:p>
            <a:pPr lvl="2"/>
            <a:r>
              <a:rPr lang="en-US" sz="1100" dirty="0"/>
              <a:t>If the homebound </a:t>
            </a:r>
            <a:r>
              <a:rPr lang="en-US" sz="1100" dirty="0" smtClean="0"/>
              <a:t>teacher </a:t>
            </a:r>
            <a:r>
              <a:rPr lang="en-US" sz="1100" dirty="0"/>
              <a:t>is the teacher of record, the teacher should claim 100% of  instruction or per PowerSchool enrollment.</a:t>
            </a:r>
          </a:p>
          <a:p>
            <a:pPr lvl="2"/>
            <a:r>
              <a:rPr lang="en-US" sz="1100" dirty="0"/>
              <a:t>Online </a:t>
            </a:r>
            <a:r>
              <a:rPr lang="en-US" sz="1100" dirty="0" smtClean="0"/>
              <a:t>courses taken for full credit must </a:t>
            </a:r>
            <a:r>
              <a:rPr lang="en-US" sz="1100" dirty="0"/>
              <a:t>have a licensed teacher assigned and instructional responsibility is 50%, when the course is available</a:t>
            </a:r>
            <a:r>
              <a:rPr lang="en-US" sz="1100" dirty="0" smtClean="0"/>
              <a:t>.</a:t>
            </a:r>
          </a:p>
          <a:p>
            <a:pPr lvl="1"/>
            <a:endParaRPr lang="en-US" sz="1400" dirty="0"/>
          </a:p>
          <a:p>
            <a:pPr lvl="1"/>
            <a:endParaRPr lang="en-US" sz="1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125" y="457200"/>
            <a:ext cx="19016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190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/>
          <a:lstStyle/>
          <a:p>
            <a:pPr algn="ctr"/>
            <a:r>
              <a:rPr lang="en-US" dirty="0" smtClean="0"/>
              <a:t>Diversity &amp; Inclusion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1"/>
            <a:ext cx="8839200" cy="57149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b="1" dirty="0" smtClean="0"/>
              <a:t>Dream Builders Communication</a:t>
            </a:r>
            <a:r>
              <a:rPr lang="en-US" dirty="0" smtClean="0"/>
              <a:t>-MGES, EMS, WMS, WMHS, &amp; EMHS-DBC providing walk-throughs and meeting with Principals this week.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Urban and Rural Education Institute- </a:t>
            </a:r>
            <a:r>
              <a:rPr lang="en-US" dirty="0" smtClean="0"/>
              <a:t>MLA</a:t>
            </a:r>
            <a:r>
              <a:rPr lang="en-US" dirty="0"/>
              <a:t>, MCEC, Troy, Page St, Star, Candor, and GRES, will have an external monitoring visit using </a:t>
            </a:r>
            <a:r>
              <a:rPr lang="en-US" dirty="0" smtClean="0"/>
              <a:t>the Equitable Practices Checklist tool </a:t>
            </a:r>
            <a:r>
              <a:rPr lang="en-US" dirty="0"/>
              <a:t>between November 13-14. </a:t>
            </a:r>
            <a:endParaRPr lang="en-US" dirty="0" smtClean="0"/>
          </a:p>
          <a:p>
            <a:pPr lvl="1"/>
            <a:r>
              <a:rPr lang="en-US" dirty="0" smtClean="0"/>
              <a:t>Oct 2</a:t>
            </a:r>
            <a:r>
              <a:rPr lang="en-US" baseline="30000" dirty="0" smtClean="0"/>
              <a:t>nd</a:t>
            </a:r>
            <a:r>
              <a:rPr lang="en-US" dirty="0" smtClean="0"/>
              <a:t>-</a:t>
            </a:r>
          </a:p>
          <a:p>
            <a:pPr lvl="2"/>
            <a:r>
              <a:rPr lang="en-US" dirty="0" smtClean="0"/>
              <a:t>¼ EPC submitted via email to Takeda LeGrand</a:t>
            </a:r>
          </a:p>
          <a:p>
            <a:pPr lvl="2"/>
            <a:r>
              <a:rPr lang="en-US" dirty="0" smtClean="0"/>
              <a:t>1 Restorative Justice Practice submitted via email to Takeda LeGrand </a:t>
            </a:r>
          </a:p>
          <a:p>
            <a:r>
              <a:rPr lang="en-US" b="1" dirty="0" smtClean="0"/>
              <a:t>2018-19 Meetings</a:t>
            </a:r>
          </a:p>
          <a:p>
            <a:pPr marL="342900" lvl="1" indent="0">
              <a:buNone/>
            </a:pPr>
            <a:r>
              <a:rPr lang="en-US" dirty="0" smtClean="0"/>
              <a:t>	August-October</a:t>
            </a:r>
            <a:r>
              <a:rPr lang="en-US" dirty="0"/>
              <a:t>, Required Goal Team Meeting  (Goal Team Leads will send members an invitation.)</a:t>
            </a:r>
          </a:p>
          <a:p>
            <a:pPr marL="0" indent="0">
              <a:buNone/>
            </a:pPr>
            <a:r>
              <a:rPr lang="en-US" dirty="0" smtClean="0"/>
              <a:t>	November</a:t>
            </a:r>
            <a:r>
              <a:rPr lang="en-US" dirty="0"/>
              <a:t>, 15, 2018, 3:30-4:30, West Middle School,  D&amp;I Taskforce Meeting </a:t>
            </a:r>
          </a:p>
          <a:p>
            <a:pPr marL="685800" lvl="2" indent="0">
              <a:buNone/>
            </a:pPr>
            <a:r>
              <a:rPr lang="en-US" dirty="0" smtClean="0"/>
              <a:t> </a:t>
            </a:r>
            <a:r>
              <a:rPr lang="en-US" dirty="0"/>
              <a:t>March 13, 2019, 3:30-4:30, Montgomery Community College,  D&amp;I Taskforce Meeting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May</a:t>
            </a:r>
            <a:r>
              <a:rPr lang="en-US" dirty="0"/>
              <a:t>, 15, 2019, 3:30-4:30, Montgomery County Schools,  D&amp;I Taskforce Meeting </a:t>
            </a:r>
            <a:endParaRPr lang="en-US" dirty="0" smtClean="0"/>
          </a:p>
          <a:p>
            <a:pPr lvl="2"/>
            <a:endParaRPr lang="en-US" dirty="0" smtClean="0"/>
          </a:p>
          <a:p>
            <a:r>
              <a:rPr lang="en-US" b="1" dirty="0" smtClean="0"/>
              <a:t>School-level Representative Role</a:t>
            </a:r>
            <a:r>
              <a:rPr lang="en-US" dirty="0" smtClean="0"/>
              <a:t>-Attend meetings, share information with Admin team, SIT, IF, and DLC, and bring ideas, suggestions, and celebrations to the D&amp;I Taskforce.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D&amp;I Weekly Tips- </a:t>
            </a:r>
            <a:r>
              <a:rPr lang="en-US" dirty="0" smtClean="0"/>
              <a:t>Weekly cabinet notes. Please share.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08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PowerSchool/Testing Service Delivery Model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Support Process</a:t>
            </a:r>
          </a:p>
          <a:p>
            <a:pPr lvl="1"/>
            <a:r>
              <a:rPr lang="en-US" dirty="0" smtClean="0"/>
              <a:t>Teacher</a:t>
            </a:r>
            <a:r>
              <a:rPr lang="en-US" dirty="0" smtClean="0">
                <a:sym typeface="Wingdings" panose="05000000000000000000" pitchFamily="2" charset="2"/>
              </a:rPr>
              <a:t> Principal Central Office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Data Manager  Mr. Smith LeGrand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 smtClean="0">
                <a:sym typeface="Wingdings" panose="05000000000000000000" pitchFamily="2" charset="2"/>
              </a:rPr>
              <a:t>Response Expectations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Acknowledgement and next steps within 24 business hours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Solution or email from Mr. Smith OR Takeda LeGrand within 48 business hours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Rare occasions require a response within two hours- report card day, interim report day, emergency Swift K12 messages, emergency transportation, Executive Cabinet requests 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Please share this information with your staffs.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June 30, 2019 is our final deadline 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70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Question, Answer &amp; Comment Session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905000"/>
            <a:ext cx="4254500" cy="4254500"/>
          </a:xfrm>
        </p:spPr>
      </p:pic>
    </p:spTree>
    <p:extLst>
      <p:ext uri="{BB962C8B-B14F-4D97-AF65-F5344CB8AC3E}">
        <p14:creationId xmlns:p14="http://schemas.microsoft.com/office/powerpoint/2010/main" val="193988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440</Words>
  <Application>Microsoft Office PowerPoint</Application>
  <PresentationFormat>On-screen Show (4:3)</PresentationFormat>
  <Paragraphs>53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September   Accountability &amp; Quality Update</vt:lpstr>
      <vt:lpstr>Diversity &amp; Inclusion</vt:lpstr>
      <vt:lpstr>PowerSchool/Testing Service Delivery Model</vt:lpstr>
      <vt:lpstr>Question, Answer &amp; Comment Session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Accountability &amp; Quality Update</dc:title>
  <dc:creator>Administrator</dc:creator>
  <cp:lastModifiedBy>Takeda LeGrand</cp:lastModifiedBy>
  <cp:revision>19</cp:revision>
  <cp:lastPrinted>2014-11-05T13:26:38Z</cp:lastPrinted>
  <dcterms:created xsi:type="dcterms:W3CDTF">2014-09-09T15:49:51Z</dcterms:created>
  <dcterms:modified xsi:type="dcterms:W3CDTF">2018-09-12T13:18:54Z</dcterms:modified>
</cp:coreProperties>
</file>