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notesMasterIdLst>
    <p:notesMasterId r:id="rId13"/>
  </p:notesMasterIdLst>
  <p:sldIdLst>
    <p:sldId id="256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299" r:id="rId1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56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5727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5894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8491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778900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228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217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939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907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464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983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278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930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83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729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834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171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1454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7240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4178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995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81280">
              <a:lnSpc>
                <a:spcPct val="100000"/>
              </a:lnSpc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07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revenue.wyo.gov/divisions/administrative-services/property-tax-refund-progra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280">
              <a:lnSpc>
                <a:spcPct val="100000"/>
              </a:lnSpc>
            </a:pPr>
            <a:fld id="{81D60167-4931-47E6-BA6A-407CBD079E47}" type="slidenum">
              <a:rPr dirty="0"/>
              <a:t>1</a:t>
            </a:fld>
            <a:endParaRPr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895" y="465081"/>
            <a:ext cx="2276475" cy="12287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448885" y="2155416"/>
            <a:ext cx="601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Wyoming Department of Revenue</a:t>
            </a:r>
            <a:endParaRPr lang="en-US" sz="2800" dirty="0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533400" y="52022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en-US" kern="0" dirty="0" smtClean="0">
                <a:solidFill>
                  <a:sysClr val="windowText" lastClr="000000"/>
                </a:solidFill>
              </a:rPr>
              <a:t>Brenda Henson</a:t>
            </a:r>
          </a:p>
          <a:p>
            <a:pPr algn="ctr"/>
            <a:r>
              <a:rPr lang="en-US" kern="0" dirty="0" smtClean="0">
                <a:solidFill>
                  <a:sysClr val="windowText" lastClr="000000"/>
                </a:solidFill>
              </a:rPr>
              <a:t>Director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21467" y="3263356"/>
            <a:ext cx="7465333" cy="769441"/>
          </a:xfrm>
          <a:prstGeom prst="rect">
            <a:avLst/>
          </a:prstGeom>
          <a:solidFill>
            <a:schemeClr val="accent1"/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Property Tax Refund Program</a:t>
            </a:r>
            <a:endParaRPr lang="en-US" sz="4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Did you know?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14478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If you own a residence in Wyoming, you may qualify for a refund of a portion of the property taxes you paid.</a:t>
            </a:r>
            <a:endParaRPr lang="en-US" sz="3200" dirty="0"/>
          </a:p>
        </p:txBody>
      </p:sp>
      <p:pic>
        <p:nvPicPr>
          <p:cNvPr id="1028" name="Picture 4" descr="small house clipart png - Clipart Wor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216" y="4495800"/>
            <a:ext cx="2476500" cy="18478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91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-8965"/>
            <a:ext cx="7704667" cy="1981200"/>
          </a:xfrm>
        </p:spPr>
        <p:txBody>
          <a:bodyPr/>
          <a:lstStyle/>
          <a:p>
            <a:r>
              <a:rPr lang="en-US" b="1" dirty="0" smtClean="0"/>
              <a:t>How do I qualify?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1828800"/>
            <a:ext cx="7704667" cy="5029200"/>
          </a:xfrm>
        </p:spPr>
        <p:txBody>
          <a:bodyPr/>
          <a:lstStyle/>
          <a:p>
            <a:r>
              <a:rPr lang="en-US" sz="3600" dirty="0" smtClean="0"/>
              <a:t>You must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 smtClean="0"/>
              <a:t>own the home that you reside in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/>
              <a:t>h</a:t>
            </a:r>
            <a:r>
              <a:rPr lang="en-US" sz="2800" dirty="0" smtClean="0"/>
              <a:t>ave been a Wyoming resident for the past five years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/>
              <a:t>h</a:t>
            </a:r>
            <a:r>
              <a:rPr lang="en-US" sz="2800" dirty="0" smtClean="0"/>
              <a:t>ave paid all of your 2021 property tax in full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 smtClean="0"/>
              <a:t>have personal assets that do not exceed $133,651 per adult household member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 smtClean="0"/>
              <a:t>meet the income requirements specific to the county where you live</a:t>
            </a:r>
          </a:p>
          <a:p>
            <a:pPr marL="457200" lvl="1" indent="0">
              <a:buNone/>
            </a:pPr>
            <a:endParaRPr lang="en-US" sz="2800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883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259" y="381000"/>
            <a:ext cx="2662534" cy="19812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What do you mean by personal assets?</a:t>
            </a:r>
            <a:endParaRPr lang="en-US" sz="3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en-US" sz="3200" dirty="0"/>
              <a:t>Do not include:</a:t>
            </a:r>
          </a:p>
          <a:p>
            <a:pPr lvl="1"/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value of your </a:t>
            </a:r>
            <a:r>
              <a:rPr lang="en-US" sz="2400" dirty="0" smtClean="0"/>
              <a:t>home</a:t>
            </a:r>
          </a:p>
          <a:p>
            <a:pPr lvl="1"/>
            <a:r>
              <a:rPr lang="en-US" sz="2400" dirty="0"/>
              <a:t>A</a:t>
            </a:r>
            <a:r>
              <a:rPr lang="en-US" sz="2400" dirty="0" smtClean="0"/>
              <a:t> </a:t>
            </a:r>
            <a:r>
              <a:rPr lang="en-US" sz="2400" dirty="0"/>
              <a:t>car for each adult household member</a:t>
            </a:r>
          </a:p>
          <a:p>
            <a:pPr lvl="1"/>
            <a:r>
              <a:rPr lang="en-US" sz="2400" dirty="0"/>
              <a:t>Retirement accounts (IRA’s, 401K </a:t>
            </a:r>
            <a:r>
              <a:rPr lang="en-US" sz="2400" dirty="0" smtClean="0"/>
              <a:t>plans)</a:t>
            </a:r>
          </a:p>
          <a:p>
            <a:pPr lvl="1"/>
            <a:r>
              <a:rPr lang="en-US" sz="2400" dirty="0" smtClean="0"/>
              <a:t> Cash </a:t>
            </a:r>
            <a:r>
              <a:rPr lang="en-US" sz="2400" dirty="0"/>
              <a:t>value of life insurance </a:t>
            </a:r>
            <a:r>
              <a:rPr lang="en-US" sz="2400" dirty="0" smtClean="0"/>
              <a:t>policies</a:t>
            </a:r>
          </a:p>
          <a:p>
            <a:pPr lvl="1"/>
            <a:r>
              <a:rPr lang="en-US" sz="2400" dirty="0" smtClean="0"/>
              <a:t>Medical Savings</a:t>
            </a:r>
            <a:r>
              <a:rPr lang="en-US" sz="2400" dirty="0"/>
              <a:t> </a:t>
            </a:r>
            <a:r>
              <a:rPr lang="en-US" sz="2400" dirty="0" smtClean="0"/>
              <a:t>Accounts</a:t>
            </a:r>
            <a:endParaRPr lang="en-US" sz="2400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914400" y="2438400"/>
            <a:ext cx="2861658" cy="3505200"/>
          </a:xfrm>
          <a:noFill/>
        </p:spPr>
        <p:txBody>
          <a:bodyPr>
            <a:noAutofit/>
          </a:bodyPr>
          <a:lstStyle/>
          <a:p>
            <a:r>
              <a:rPr lang="en-US" sz="2400" dirty="0" smtClean="0"/>
              <a:t>If you own other real estate, bank accounts and investments, they cannot value in excess of $133,651 per adult household member.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27060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13524" y="457200"/>
            <a:ext cx="2662534" cy="13716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How much can we make and still qualify?</a:t>
            </a:r>
            <a:endParaRPr lang="en-US" sz="2800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947552" y="304800"/>
            <a:ext cx="5196447" cy="6400800"/>
          </a:xfrm>
          <a:solidFill>
            <a:schemeClr val="bg1"/>
          </a:solidFill>
          <a:effectLst>
            <a:innerShdw blurRad="114300">
              <a:schemeClr val="accent1"/>
            </a:innerShdw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*</a:t>
            </a:r>
            <a:r>
              <a:rPr lang="en-US" dirty="0" smtClean="0">
                <a:latin typeface="Bahnschrift Light SemiCondensed" panose="020B0502040204020203" pitchFamily="34" charset="0"/>
              </a:rPr>
              <a:t>Albany	</a:t>
            </a:r>
            <a:r>
              <a:rPr lang="en-US" dirty="0">
                <a:latin typeface="Bahnschrift Light SemiCondensed" panose="020B0502040204020203" pitchFamily="34" charset="0"/>
              </a:rPr>
              <a:t> </a:t>
            </a:r>
            <a:r>
              <a:rPr lang="en-US" dirty="0" smtClean="0">
                <a:latin typeface="Bahnschrift Light SemiCondensed" panose="020B0502040204020203" pitchFamily="34" charset="0"/>
              </a:rPr>
              <a:t>    	$45,255		*Niobrara	$40,425</a:t>
            </a:r>
          </a:p>
          <a:p>
            <a:pPr marL="0" indent="0">
              <a:buNone/>
            </a:pPr>
            <a:r>
              <a:rPr lang="en-US" dirty="0" smtClean="0">
                <a:latin typeface="Bahnschrift Light SemiCondensed" panose="020B0502040204020203" pitchFamily="34" charset="0"/>
              </a:rPr>
              <a:t>*Big Horn	$41,775		*Park		$48,075</a:t>
            </a:r>
          </a:p>
          <a:p>
            <a:pPr marL="0" indent="0">
              <a:buNone/>
            </a:pPr>
            <a:r>
              <a:rPr lang="en-US" b="1" dirty="0" smtClean="0">
                <a:latin typeface="Bahnschrift Light SemiCondensed" panose="020B0502040204020203" pitchFamily="34" charset="0"/>
              </a:rPr>
              <a:t>Campbell	$64,583</a:t>
            </a:r>
            <a:r>
              <a:rPr lang="en-US" dirty="0" smtClean="0">
                <a:latin typeface="Bahnschrift Light SemiCondensed" panose="020B0502040204020203" pitchFamily="34" charset="0"/>
              </a:rPr>
              <a:t>		*Platte		$45,848</a:t>
            </a:r>
          </a:p>
          <a:p>
            <a:pPr marL="0" indent="0">
              <a:buNone/>
            </a:pPr>
            <a:r>
              <a:rPr lang="en-US" dirty="0" smtClean="0">
                <a:latin typeface="Bahnschrift Light SemiCondensed" panose="020B0502040204020203" pitchFamily="34" charset="0"/>
              </a:rPr>
              <a:t>*Carbon		$51,060		*Sheridan	$46,170</a:t>
            </a:r>
          </a:p>
          <a:p>
            <a:pPr marL="0" indent="0">
              <a:buNone/>
            </a:pPr>
            <a:r>
              <a:rPr lang="en-US" b="1" dirty="0" smtClean="0">
                <a:latin typeface="Bahnschrift Light SemiCondensed" panose="020B0502040204020203" pitchFamily="34" charset="0"/>
              </a:rPr>
              <a:t>Converse	$59,715	</a:t>
            </a:r>
            <a:r>
              <a:rPr lang="en-US" dirty="0" smtClean="0">
                <a:latin typeface="Bahnschrift Light SemiCondensed" panose="020B0502040204020203" pitchFamily="34" charset="0"/>
              </a:rPr>
              <a:t>	</a:t>
            </a:r>
            <a:r>
              <a:rPr lang="en-US" b="1" dirty="0" smtClean="0">
                <a:latin typeface="Bahnschrift Light SemiCondensed" panose="020B0502040204020203" pitchFamily="34" charset="0"/>
              </a:rPr>
              <a:t>Sublette		$62,475</a:t>
            </a:r>
          </a:p>
          <a:p>
            <a:pPr marL="0" indent="0">
              <a:buNone/>
            </a:pPr>
            <a:r>
              <a:rPr lang="en-US" dirty="0" smtClean="0">
                <a:latin typeface="Bahnschrift Light SemiCondensed" panose="020B0502040204020203" pitchFamily="34" charset="0"/>
              </a:rPr>
              <a:t>*Crook		$51,473	</a:t>
            </a:r>
            <a:r>
              <a:rPr lang="en-US" b="1" dirty="0" smtClean="0">
                <a:latin typeface="Bahnschrift Light SemiCondensed" panose="020B0502040204020203" pitchFamily="34" charset="0"/>
              </a:rPr>
              <a:t>	Sweetwater	$53,610</a:t>
            </a:r>
          </a:p>
          <a:p>
            <a:pPr marL="0" indent="0">
              <a:buNone/>
            </a:pPr>
            <a:r>
              <a:rPr lang="en-US" dirty="0" smtClean="0">
                <a:latin typeface="Bahnschrift Light SemiCondensed" panose="020B0502040204020203" pitchFamily="34" charset="0"/>
              </a:rPr>
              <a:t>*Fremont	$39,825		</a:t>
            </a:r>
            <a:r>
              <a:rPr lang="en-US" b="1" dirty="0">
                <a:latin typeface="Bahnschrift SemiBold SemiConden" panose="020B0502040204020203" pitchFamily="34" charset="0"/>
              </a:rPr>
              <a:t>T</a:t>
            </a:r>
            <a:r>
              <a:rPr lang="en-US" b="1" dirty="0" smtClean="0">
                <a:latin typeface="Bahnschrift SemiBold SemiConden" panose="020B0502040204020203" pitchFamily="34" charset="0"/>
              </a:rPr>
              <a:t>eton</a:t>
            </a:r>
            <a:r>
              <a:rPr lang="en-US" b="1" dirty="0" smtClean="0">
                <a:latin typeface="Bahnschrift Light SemiCondensed" panose="020B0502040204020203" pitchFamily="34" charset="0"/>
              </a:rPr>
              <a:t>		$73,658</a:t>
            </a:r>
          </a:p>
          <a:p>
            <a:pPr marL="0" indent="0">
              <a:buNone/>
            </a:pPr>
            <a:r>
              <a:rPr lang="en-US" dirty="0" smtClean="0">
                <a:latin typeface="Bahnschrift Light SemiCondensed" panose="020B0502040204020203" pitchFamily="34" charset="0"/>
              </a:rPr>
              <a:t>*Goshen		$39,308		</a:t>
            </a:r>
            <a:r>
              <a:rPr lang="en-US" b="1" dirty="0" smtClean="0">
                <a:latin typeface="Bahnschrift Light SemiCondensed" panose="020B0502040204020203" pitchFamily="34" charset="0"/>
              </a:rPr>
              <a:t>Uinta		$54,300</a:t>
            </a:r>
          </a:p>
          <a:p>
            <a:pPr marL="0" indent="0">
              <a:buNone/>
            </a:pPr>
            <a:r>
              <a:rPr lang="en-US" dirty="0" smtClean="0">
                <a:latin typeface="Bahnschrift Light SemiCondensed" panose="020B0502040204020203" pitchFamily="34" charset="0"/>
              </a:rPr>
              <a:t>*Hot Springs	$37,538		*Washakie	$44,820</a:t>
            </a:r>
          </a:p>
          <a:p>
            <a:pPr marL="0" indent="0">
              <a:buNone/>
            </a:pPr>
            <a:r>
              <a:rPr lang="en-US" dirty="0" smtClean="0">
                <a:latin typeface="Bahnschrift Light SemiCondensed" panose="020B0502040204020203" pitchFamily="34" charset="0"/>
              </a:rPr>
              <a:t>*Johnson	$48,165		*Weston		$44,565</a:t>
            </a:r>
          </a:p>
          <a:p>
            <a:pPr marL="0" indent="0">
              <a:buNone/>
            </a:pPr>
            <a:r>
              <a:rPr lang="en-US" b="1" dirty="0" smtClean="0">
                <a:latin typeface="Bahnschrift Light SemiCondensed" panose="020B0502040204020203" pitchFamily="34" charset="0"/>
              </a:rPr>
              <a:t>Laramie		$53,370	</a:t>
            </a:r>
            <a:r>
              <a:rPr lang="en-US" dirty="0" smtClean="0">
                <a:latin typeface="Bahnschrift Light SemiCondensed" panose="020B0502040204020203" pitchFamily="34" charset="0"/>
              </a:rPr>
              <a:t>	</a:t>
            </a:r>
            <a:r>
              <a:rPr lang="en-US" dirty="0">
                <a:latin typeface="Bahnschrift Light SemiCondensed" panose="020B0502040204020203" pitchFamily="34" charset="0"/>
              </a:rPr>
              <a:t>	</a:t>
            </a:r>
            <a:r>
              <a:rPr lang="en-US" dirty="0" smtClean="0">
                <a:latin typeface="Bahnschrift Light SemiCondensed" panose="020B0502040204020203" pitchFamily="34" charset="0"/>
              </a:rPr>
              <a:t>   OR</a:t>
            </a:r>
          </a:p>
          <a:p>
            <a:pPr marL="0" indent="0">
              <a:buNone/>
            </a:pPr>
            <a:r>
              <a:rPr lang="en-US" b="1" dirty="0" smtClean="0">
                <a:latin typeface="Bahnschrift Light SemiCondensed" panose="020B0502040204020203" pitchFamily="34" charset="0"/>
              </a:rPr>
              <a:t>Lincoln		$56,670</a:t>
            </a:r>
            <a:r>
              <a:rPr lang="en-US" dirty="0" smtClean="0">
                <a:latin typeface="Bahnschrift Light SemiCondensed" panose="020B0502040204020203" pitchFamily="34" charset="0"/>
              </a:rPr>
              <a:t>	  </a:t>
            </a:r>
            <a:r>
              <a:rPr lang="en-US" sz="1600" dirty="0" smtClean="0">
                <a:latin typeface="Bahnschrift Light SemiCondensed" panose="020B0502040204020203" pitchFamily="34" charset="0"/>
              </a:rPr>
              <a:t>3/4ths of the 2021 statewide</a:t>
            </a:r>
          </a:p>
          <a:p>
            <a:pPr marL="0" indent="0">
              <a:buNone/>
            </a:pPr>
            <a:r>
              <a:rPr lang="en-US" dirty="0" smtClean="0">
                <a:latin typeface="Bahnschrift Light SemiCondensed" panose="020B0502040204020203" pitchFamily="34" charset="0"/>
              </a:rPr>
              <a:t>*Natrona		$50,138	   </a:t>
            </a:r>
            <a:r>
              <a:rPr lang="en-US" sz="1600" dirty="0" smtClean="0">
                <a:latin typeface="Bahnschrift Light SemiCondensed" panose="020B0502040204020203" pitchFamily="34" charset="0"/>
              </a:rPr>
              <a:t>median household income</a:t>
            </a:r>
          </a:p>
          <a:p>
            <a:pPr marL="0" indent="0">
              <a:buNone/>
            </a:pPr>
            <a:r>
              <a:rPr lang="en-US" sz="1600" dirty="0">
                <a:latin typeface="Bahnschrift Light SemiCondensed" panose="020B0502040204020203" pitchFamily="34" charset="0"/>
              </a:rPr>
              <a:t>	</a:t>
            </a:r>
            <a:r>
              <a:rPr lang="en-US" sz="1600" dirty="0" smtClean="0">
                <a:latin typeface="Bahnschrift Light SemiCondensed" panose="020B0502040204020203" pitchFamily="34" charset="0"/>
              </a:rPr>
              <a:t>					</a:t>
            </a:r>
            <a:r>
              <a:rPr lang="en-US" b="1" dirty="0" smtClean="0">
                <a:latin typeface="Bahnschrift Light SemiCondensed" panose="020B0502040204020203" pitchFamily="34" charset="0"/>
              </a:rPr>
              <a:t>	</a:t>
            </a:r>
            <a:r>
              <a:rPr lang="en-US" dirty="0" smtClean="0">
                <a:latin typeface="Bahnschrift Light SemiCondensed" panose="020B0502040204020203" pitchFamily="34" charset="0"/>
              </a:rPr>
              <a:t>*$51,975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990600" y="2133600"/>
            <a:ext cx="2662534" cy="381000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en-US" sz="2400" dirty="0" smtClean="0"/>
              <a:t>Your household income is equal to or less than the greater of ¾ of the median household income for the state or county in which you reside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1211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Yep, looks like I meet all the qualifications, so how much is my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752600" y="3047998"/>
            <a:ext cx="6172200" cy="381000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Your refund shall not exceed ½ of your 2021 property tax, but in no instance shall the amount of refund exceed ½ of the median residential property tax liability for the county of residence</a:t>
            </a:r>
            <a:endParaRPr lang="en-US" sz="2800" dirty="0"/>
          </a:p>
        </p:txBody>
      </p:sp>
      <p:sp>
        <p:nvSpPr>
          <p:cNvPr id="8" name="AutoShape 4" descr="Contribute your state tax refund to my529 onlin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8" descr="Contribute your state tax refund to my529 onlin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383"/>
          <a:stretch/>
        </p:blipFill>
        <p:spPr bwMode="auto">
          <a:xfrm>
            <a:off x="3181350" y="1485901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002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52600" y="38099"/>
            <a:ext cx="6409267" cy="609601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2000" b="1" dirty="0" smtClean="0"/>
              <a:t>County Residential Median 2021 Property Tax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377139" y="2438400"/>
            <a:ext cx="19530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gency FB" panose="020B0503020202020204" pitchFamily="34" charset="0"/>
              </a:rPr>
              <a:t>The maximum amount of refund available in each county</a:t>
            </a:r>
            <a:endParaRPr lang="en-US" sz="2400" b="1" dirty="0">
              <a:latin typeface="Agency FB" panose="020B0503020202020204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 rot="10800000">
            <a:off x="6377139" y="1600200"/>
            <a:ext cx="195305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0800000">
            <a:off x="6377139" y="4572000"/>
            <a:ext cx="195305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501037"/>
              </p:ext>
            </p:extLst>
          </p:nvPr>
        </p:nvGraphicFramePr>
        <p:xfrm>
          <a:off x="1371600" y="762000"/>
          <a:ext cx="4724400" cy="5571930"/>
        </p:xfrm>
        <a:graphic>
          <a:graphicData uri="http://schemas.openxmlformats.org/drawingml/2006/table">
            <a:tbl>
              <a:tblPr lastRow="1"/>
              <a:tblGrid>
                <a:gridCol w="1291879"/>
                <a:gridCol w="2270656"/>
                <a:gridCol w="1161865"/>
              </a:tblGrid>
              <a:tr h="233265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Albany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$1,504.75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$ 752.38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3265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Big Horn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$833.40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$ 416.70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6325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Campbell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$1,187.56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$ 593.78 </a:t>
                      </a:r>
                      <a:endParaRPr lang="en-US" sz="1200" b="1" u="none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49083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Carbon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$891.24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$ 445.62 </a:t>
                      </a:r>
                      <a:endParaRPr lang="en-US" sz="1200" b="1" u="none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1582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Converse</a:t>
                      </a:r>
                      <a:endParaRPr lang="en-US" sz="1200" b="1" u="none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$1,197.21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$ 598.61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3265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Crook </a:t>
                      </a:r>
                      <a:endParaRPr lang="en-US" sz="1200" b="1" u="none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$1,087.69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$ 543.85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2704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Fremont</a:t>
                      </a:r>
                      <a:endParaRPr lang="en-US" sz="1200" b="1" u="none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$1,216.87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$ 608.44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3265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Goshen </a:t>
                      </a:r>
                      <a:endParaRPr lang="en-US" sz="1200" b="1" u="none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$903.60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$ 451.80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3265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Hot Springs </a:t>
                      </a:r>
                      <a:endParaRPr lang="en-US" sz="1200" b="1" u="none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$875.96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$ 437.98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3265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Johnson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$1,412.51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$ 706.26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2143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Laramie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$1,597.98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$ 798.99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3265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Lincoln </a:t>
                      </a:r>
                      <a:endParaRPr lang="en-US" sz="1200" b="1" u="none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$1,206.50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$ 603.25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2704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Natrona </a:t>
                      </a:r>
                      <a:endParaRPr lang="en-US" sz="1200" b="1" u="none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$1,313.51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$ 656.76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3265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Niobrara</a:t>
                      </a:r>
                      <a:endParaRPr lang="en-US" sz="1200" b="1" u="none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$473.93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$ 236.97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3265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Park </a:t>
                      </a:r>
                      <a:endParaRPr lang="en-US" sz="1200" b="1" u="none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$1,707.68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$ 853.84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3265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Platte</a:t>
                      </a:r>
                      <a:endParaRPr lang="en-US" sz="1200" b="1" u="none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$1,011.02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$ 505.51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2143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Sheridan </a:t>
                      </a:r>
                      <a:endParaRPr lang="en-US" sz="1200" b="1" u="none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$1,611.15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$ 805.58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3265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Sublette </a:t>
                      </a:r>
                      <a:endParaRPr lang="en-US" sz="1200" b="1" u="none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$1,121.34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$ 560.67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3265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Sweetwater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$1,424.53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$ 712.27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0936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Teton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$5,711.41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$ 2,855.71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Uinta </a:t>
                      </a:r>
                      <a:endParaRPr lang="en-US" sz="1200" b="1" u="none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$1,057.36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$ 528.68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3265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smtClean="0">
                          <a:effectLst/>
                          <a:latin typeface="Bahnschrift" panose="020B0502040204020203" pitchFamily="34" charset="0"/>
                        </a:rPr>
                        <a:t>Washakie</a:t>
                      </a:r>
                      <a:endParaRPr lang="en-US" sz="1200" b="1" u="none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$1,073.14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$ 536.57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3265">
                <a:tc>
                  <a:txBody>
                    <a:bodyPr/>
                    <a:lstStyle/>
                    <a:p>
                      <a:pPr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Weston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u="none" dirty="0" smtClean="0">
                          <a:effectLst/>
                          <a:latin typeface="Bahnschrift Light" panose="020B0502040204020203" pitchFamily="34" charset="0"/>
                        </a:rPr>
                        <a:t>$874.98</a:t>
                      </a:r>
                      <a:endParaRPr lang="en-US" sz="1200" b="0" u="none" dirty="0"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u="none" dirty="0" smtClean="0">
                          <a:effectLst/>
                          <a:latin typeface="Bahnschrift" panose="020B0502040204020203" pitchFamily="34" charset="0"/>
                        </a:rPr>
                        <a:t>$ 437.49 </a:t>
                      </a:r>
                      <a:endParaRPr lang="en-US" sz="1200" b="1" u="none" dirty="0"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1282" marR="1128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94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Got it!!</a:t>
            </a:r>
            <a:br>
              <a:rPr lang="en-US" sz="4400" b="1" dirty="0" smtClean="0"/>
            </a:br>
            <a:r>
              <a:rPr lang="en-US" sz="4400" b="1" dirty="0" smtClean="0"/>
              <a:t>Where do I sign up!!</a:t>
            </a:r>
            <a:endParaRPr lang="en-US" sz="44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2133600"/>
            <a:ext cx="8534399" cy="4572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Application forms are available from:</a:t>
            </a:r>
          </a:p>
          <a:p>
            <a:pPr lvl="1"/>
            <a:r>
              <a:rPr lang="en-US" sz="3200" dirty="0" smtClean="0"/>
              <a:t>Your Local County Treasurer</a:t>
            </a:r>
          </a:p>
          <a:p>
            <a:pPr lvl="1"/>
            <a:r>
              <a:rPr lang="en-US" sz="3200" dirty="0" smtClean="0"/>
              <a:t>Department of Revenue (307) 777-7320</a:t>
            </a:r>
          </a:p>
          <a:p>
            <a:pPr lvl="1"/>
            <a:r>
              <a:rPr lang="en-US" sz="3200" dirty="0" smtClean="0"/>
              <a:t>Download application at </a:t>
            </a:r>
            <a:r>
              <a:rPr lang="en-US" sz="3200" dirty="0">
                <a:hlinkClick r:id="rId2"/>
              </a:rPr>
              <a:t>Property Tax Refund Program (wyo.gov</a:t>
            </a:r>
            <a:r>
              <a:rPr lang="en-US" sz="3200" dirty="0" smtClean="0">
                <a:hlinkClick r:id="rId2"/>
              </a:rPr>
              <a:t>)</a:t>
            </a:r>
            <a:endParaRPr lang="en-US" sz="3200" dirty="0" smtClean="0"/>
          </a:p>
          <a:p>
            <a:pPr lvl="1"/>
            <a:r>
              <a:rPr lang="en-US" sz="3200" dirty="0"/>
              <a:t>File online at </a:t>
            </a:r>
            <a:r>
              <a:rPr lang="en-US" sz="3200" dirty="0" smtClean="0"/>
              <a:t>WPTRS.wyo.gov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59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DO IT NOW!</a:t>
            </a:r>
            <a:br>
              <a:rPr lang="en-US" b="1" dirty="0" smtClean="0"/>
            </a:br>
            <a:r>
              <a:rPr lang="en-US" b="1" dirty="0" smtClean="0"/>
              <a:t>Applications must be submitted</a:t>
            </a:r>
            <a:br>
              <a:rPr lang="en-US" b="1" dirty="0" smtClean="0"/>
            </a:br>
            <a:r>
              <a:rPr lang="en-US" b="1" cap="all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cap="all" dirty="0" smtClean="0">
                <a:effectLst>
                  <a:outerShdw blurRad="50800" dist="50800" dir="5400000" algn="ctr" rotWithShape="0">
                    <a:schemeClr val="accent1"/>
                  </a:outerShdw>
                </a:effectLst>
                <a:latin typeface="Arial Black" panose="020B0A04020102020204" pitchFamily="34" charset="0"/>
              </a:rPr>
              <a:t>June 6, 2022</a:t>
            </a:r>
            <a:endParaRPr lang="en-US" b="1" cap="all" dirty="0">
              <a:effectLst>
                <a:outerShdw blurRad="50800" dist="50800" dir="5400000" algn="ctr" rotWithShape="0">
                  <a:schemeClr val="accent1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Along with the application you must provide</a:t>
            </a:r>
          </a:p>
          <a:p>
            <a:pPr lvl="1"/>
            <a:r>
              <a:rPr lang="en-US" sz="2800" dirty="0" smtClean="0"/>
              <a:t>Copies of  your Tax Bill </a:t>
            </a:r>
          </a:p>
          <a:p>
            <a:pPr lvl="1"/>
            <a:r>
              <a:rPr lang="en-US" sz="2800" dirty="0" smtClean="0"/>
              <a:t>Copies of Tax Receipt showing 2021 paid in full</a:t>
            </a:r>
          </a:p>
          <a:p>
            <a:pPr lvl="1"/>
            <a:r>
              <a:rPr lang="en-US" sz="2800" dirty="0" smtClean="0"/>
              <a:t>Copies of verification of all income  for each member of the household (IRS forms, Pension/IRS and or Social Security Benefits Letter, etc.)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20787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 did my part, now show me the money……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286000"/>
            <a:ext cx="7704667" cy="40386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en-US" sz="5400" dirty="0" smtClean="0"/>
              <a:t>The Department of Revenue will issue refund checks July  thru September 2022.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119770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/>
              <a:t>Tax Year 2021 &amp; 2022 </a:t>
            </a:r>
            <a:br>
              <a:rPr lang="en-US" sz="4000" b="1" dirty="0" smtClean="0"/>
            </a:br>
            <a:r>
              <a:rPr lang="en-US" sz="4000" b="1" dirty="0" smtClean="0"/>
              <a:t>Property Tax Refunds </a:t>
            </a:r>
            <a:br>
              <a:rPr lang="en-US" sz="4000" b="1" dirty="0" smtClean="0"/>
            </a:br>
            <a:r>
              <a:rPr lang="en-US" sz="4000" b="1" dirty="0" smtClean="0"/>
              <a:t>were made available with funding appropriated by the </a:t>
            </a:r>
            <a:br>
              <a:rPr lang="en-US" sz="4000" b="1" dirty="0" smtClean="0"/>
            </a:br>
            <a:r>
              <a:rPr lang="en-US" sz="4000" b="1" dirty="0" smtClean="0"/>
              <a:t>Wyoming Legislature </a:t>
            </a:r>
            <a:endParaRPr lang="en-US" sz="40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 smtClean="0"/>
              <a:t>Funding for this program is considered each Budget Session.</a:t>
            </a:r>
            <a:endParaRPr lang="en-US" b="1" i="1" dirty="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Custom 1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1BA59E"/>
      </a:accent1>
      <a:accent2>
        <a:srgbClr val="33A583"/>
      </a:accent2>
      <a:accent3>
        <a:srgbClr val="3594B4"/>
      </a:accent3>
      <a:accent4>
        <a:srgbClr val="6063B4"/>
      </a:accent4>
      <a:accent5>
        <a:srgbClr val="D35731"/>
      </a:accent5>
      <a:accent6>
        <a:srgbClr val="EBAC4B"/>
      </a:accent6>
      <a:hlink>
        <a:srgbClr val="65AD30"/>
      </a:hlink>
      <a:folHlink>
        <a:srgbClr val="8ED25B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EBEC8F79-A447-43FC-8E81-85E8468AF3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229</TotalTime>
  <Words>510</Words>
  <Application>Microsoft Office PowerPoint</Application>
  <PresentationFormat>On-screen Show (4:3)</PresentationFormat>
  <Paragraphs>128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Agency FB</vt:lpstr>
      <vt:lpstr>Arial</vt:lpstr>
      <vt:lpstr>Arial Black</vt:lpstr>
      <vt:lpstr>Bahnschrift</vt:lpstr>
      <vt:lpstr>Bahnschrift Light</vt:lpstr>
      <vt:lpstr>Bahnschrift Light SemiCondensed</vt:lpstr>
      <vt:lpstr>Bahnschrift SemiBold SemiConden</vt:lpstr>
      <vt:lpstr>Calibri</vt:lpstr>
      <vt:lpstr>Corbel</vt:lpstr>
      <vt:lpstr>Wingdings</vt:lpstr>
      <vt:lpstr>Parallax</vt:lpstr>
      <vt:lpstr>PowerPoint Presentation</vt:lpstr>
      <vt:lpstr>Did you know?</vt:lpstr>
      <vt:lpstr>How do I qualify?</vt:lpstr>
      <vt:lpstr>What do you mean by personal assets?</vt:lpstr>
      <vt:lpstr>How much can we make and still qualify?</vt:lpstr>
      <vt:lpstr>Yep, looks like I meet all the qualifications, so how much is my  </vt:lpstr>
      <vt:lpstr>County Residential Median 2021 Property Tax</vt:lpstr>
      <vt:lpstr>Got it!! Where do I sign up!!</vt:lpstr>
      <vt:lpstr>DO IT NOW! Applications must be submitted  June 6, 2022</vt:lpstr>
      <vt:lpstr>I did my part, now show me the money……</vt:lpstr>
      <vt:lpstr>Tax Year 2021 &amp; 2022  Property Tax Refunds  were made available with funding appropriated by the  Wyoming Legislature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What’s up at the  Department of Revenue?</dc:title>
  <dc:creator>Administrator</dc:creator>
  <cp:lastModifiedBy>Henson, Brenda</cp:lastModifiedBy>
  <cp:revision>28</cp:revision>
  <dcterms:created xsi:type="dcterms:W3CDTF">2022-04-01T15:37:01Z</dcterms:created>
  <dcterms:modified xsi:type="dcterms:W3CDTF">2022-05-05T13:10:13Z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2019-09-04T00:00:00Z</vt:filetime>
  </property>
  <property fmtid="{D5CDD505-2E9C-101B-9397-08002B2CF9AE}" pid="3" name="LastSaved">
    <vt:filetime>2022-04-01T00:00:00Z</vt:filetime>
  </property>
</Properties>
</file>