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7"/>
  </p:notesMasterIdLst>
  <p:handoutMasterIdLst>
    <p:handoutMasterId r:id="rId28"/>
  </p:handoutMasterIdLst>
  <p:sldIdLst>
    <p:sldId id="270" r:id="rId5"/>
    <p:sldId id="256" r:id="rId6"/>
    <p:sldId id="291" r:id="rId7"/>
    <p:sldId id="298" r:id="rId8"/>
    <p:sldId id="302" r:id="rId9"/>
    <p:sldId id="293" r:id="rId10"/>
    <p:sldId id="301" r:id="rId11"/>
    <p:sldId id="274" r:id="rId12"/>
    <p:sldId id="276" r:id="rId13"/>
    <p:sldId id="278" r:id="rId14"/>
    <p:sldId id="292" r:id="rId15"/>
    <p:sldId id="295" r:id="rId16"/>
    <p:sldId id="294" r:id="rId17"/>
    <p:sldId id="300" r:id="rId18"/>
    <p:sldId id="283" r:id="rId19"/>
    <p:sldId id="284" r:id="rId20"/>
    <p:sldId id="285" r:id="rId21"/>
    <p:sldId id="287" r:id="rId22"/>
    <p:sldId id="288" r:id="rId23"/>
    <p:sldId id="286" r:id="rId24"/>
    <p:sldId id="297" r:id="rId25"/>
    <p:sldId id="289" r:id="rId26"/>
  </p:sldIdLst>
  <p:sldSz cx="9144000" cy="6858000" type="screen4x3"/>
  <p:notesSz cx="6954838"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BD9CE5-3820-5D21-446A-B1444C9E48C8}" v="350" dt="2019-08-20T14:14:47.384"/>
    <p1510:client id="{2E799977-DD07-ED20-B73D-B2374FDAD0F4}" v="49" dt="2019-08-20T13:18:13.395"/>
    <p1510:client id="{37D983AE-C1E9-6580-003B-ACAF238921C8}" v="17" dt="2019-08-20T12:52:52.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_smith" userId="S::heather_smith@olsd.us::56fdbfdc-9e81-40b8-aa8b-1553f37d328e" providerId="AD" clId="Web-{37D983AE-C1E9-6580-003B-ACAF238921C8}"/>
    <pc:docChg chg="modSld">
      <pc:chgData name="heather_smith" userId="S::heather_smith@olsd.us::56fdbfdc-9e81-40b8-aa8b-1553f37d328e" providerId="AD" clId="Web-{37D983AE-C1E9-6580-003B-ACAF238921C8}" dt="2019-08-20T12:52:52.605" v="16" actId="20577"/>
      <pc:docMkLst>
        <pc:docMk/>
      </pc:docMkLst>
      <pc:sldChg chg="modSp">
        <pc:chgData name="heather_smith" userId="S::heather_smith@olsd.us::56fdbfdc-9e81-40b8-aa8b-1553f37d328e" providerId="AD" clId="Web-{37D983AE-C1E9-6580-003B-ACAF238921C8}" dt="2019-08-20T12:52:52.605" v="16" actId="20577"/>
        <pc:sldMkLst>
          <pc:docMk/>
          <pc:sldMk cId="1257620081" sldId="293"/>
        </pc:sldMkLst>
        <pc:spChg chg="mod">
          <ac:chgData name="heather_smith" userId="S::heather_smith@olsd.us::56fdbfdc-9e81-40b8-aa8b-1553f37d328e" providerId="AD" clId="Web-{37D983AE-C1E9-6580-003B-ACAF238921C8}" dt="2019-08-20T12:52:52.605" v="16" actId="20577"/>
          <ac:spMkLst>
            <pc:docMk/>
            <pc:sldMk cId="1257620081" sldId="293"/>
            <ac:spMk id="2" creationId="{00000000-0000-0000-0000-000000000000}"/>
          </ac:spMkLst>
        </pc:spChg>
      </pc:sldChg>
    </pc:docChg>
  </pc:docChgLst>
  <pc:docChgLst>
    <pc:chgData name="pam_otten" userId="S::pam_otten@olsd.us::39d7bf09-aad2-4a74-845b-6cbebb306619" providerId="AD" clId="Web-{902F7F28-CD41-5C5D-F1DC-61A011F602DD}"/>
    <pc:docChg chg="modSld">
      <pc:chgData name="pam_otten" userId="S::pam_otten@olsd.us::39d7bf09-aad2-4a74-845b-6cbebb306619" providerId="AD" clId="Web-{902F7F28-CD41-5C5D-F1DC-61A011F602DD}" dt="2019-08-21T14:28:42.037" v="35" actId="14100"/>
      <pc:docMkLst>
        <pc:docMk/>
      </pc:docMkLst>
      <pc:sldChg chg="modSp">
        <pc:chgData name="pam_otten" userId="S::pam_otten@olsd.us::39d7bf09-aad2-4a74-845b-6cbebb306619" providerId="AD" clId="Web-{902F7F28-CD41-5C5D-F1DC-61A011F602DD}" dt="2019-08-21T14:25:27.797" v="19" actId="20577"/>
        <pc:sldMkLst>
          <pc:docMk/>
          <pc:sldMk cId="0" sldId="278"/>
        </pc:sldMkLst>
        <pc:spChg chg="mod">
          <ac:chgData name="pam_otten" userId="S::pam_otten@olsd.us::39d7bf09-aad2-4a74-845b-6cbebb306619" providerId="AD" clId="Web-{902F7F28-CD41-5C5D-F1DC-61A011F602DD}" dt="2019-08-21T14:25:27.797" v="19" actId="20577"/>
          <ac:spMkLst>
            <pc:docMk/>
            <pc:sldMk cId="0" sldId="278"/>
            <ac:spMk id="7172" creationId="{00000000-0000-0000-0000-000000000000}"/>
          </ac:spMkLst>
        </pc:spChg>
      </pc:sldChg>
      <pc:sldChg chg="modSp">
        <pc:chgData name="pam_otten" userId="S::pam_otten@olsd.us::39d7bf09-aad2-4a74-845b-6cbebb306619" providerId="AD" clId="Web-{902F7F28-CD41-5C5D-F1DC-61A011F602DD}" dt="2019-08-21T14:28:42.037" v="35" actId="14100"/>
        <pc:sldMkLst>
          <pc:docMk/>
          <pc:sldMk cId="0" sldId="285"/>
        </pc:sldMkLst>
        <pc:spChg chg="mod">
          <ac:chgData name="pam_otten" userId="S::pam_otten@olsd.us::39d7bf09-aad2-4a74-845b-6cbebb306619" providerId="AD" clId="Web-{902F7F28-CD41-5C5D-F1DC-61A011F602DD}" dt="2019-08-21T14:28:42.037" v="35" actId="14100"/>
          <ac:spMkLst>
            <pc:docMk/>
            <pc:sldMk cId="0" sldId="285"/>
            <ac:spMk id="19458" creationId="{00000000-0000-0000-0000-000000000000}"/>
          </ac:spMkLst>
        </pc:spChg>
      </pc:sldChg>
      <pc:sldChg chg="modSp">
        <pc:chgData name="pam_otten" userId="S::pam_otten@olsd.us::39d7bf09-aad2-4a74-845b-6cbebb306619" providerId="AD" clId="Web-{902F7F28-CD41-5C5D-F1DC-61A011F602DD}" dt="2019-08-21T14:26:46.297" v="28" actId="20577"/>
        <pc:sldMkLst>
          <pc:docMk/>
          <pc:sldMk cId="1011658639" sldId="292"/>
        </pc:sldMkLst>
        <pc:spChg chg="mod">
          <ac:chgData name="pam_otten" userId="S::pam_otten@olsd.us::39d7bf09-aad2-4a74-845b-6cbebb306619" providerId="AD" clId="Web-{902F7F28-CD41-5C5D-F1DC-61A011F602DD}" dt="2019-08-21T14:26:46.297" v="28" actId="20577"/>
          <ac:spMkLst>
            <pc:docMk/>
            <pc:sldMk cId="1011658639" sldId="292"/>
            <ac:spMk id="7171" creationId="{00000000-0000-0000-0000-000000000000}"/>
          </ac:spMkLst>
        </pc:spChg>
      </pc:sldChg>
      <pc:sldChg chg="modSp">
        <pc:chgData name="pam_otten" userId="S::pam_otten@olsd.us::39d7bf09-aad2-4a74-845b-6cbebb306619" providerId="AD" clId="Web-{902F7F28-CD41-5C5D-F1DC-61A011F602DD}" dt="2019-08-21T14:23:53.087" v="9" actId="20577"/>
        <pc:sldMkLst>
          <pc:docMk/>
          <pc:sldMk cId="1800110107" sldId="301"/>
        </pc:sldMkLst>
        <pc:spChg chg="mod">
          <ac:chgData name="pam_otten" userId="S::pam_otten@olsd.us::39d7bf09-aad2-4a74-845b-6cbebb306619" providerId="AD" clId="Web-{902F7F28-CD41-5C5D-F1DC-61A011F602DD}" dt="2019-08-21T14:23:53.087" v="9" actId="20577"/>
          <ac:spMkLst>
            <pc:docMk/>
            <pc:sldMk cId="1800110107" sldId="301"/>
            <ac:spMk id="2" creationId="{00000000-0000-0000-0000-000000000000}"/>
          </ac:spMkLst>
        </pc:spChg>
      </pc:sldChg>
    </pc:docChg>
  </pc:docChgLst>
  <pc:docChgLst>
    <pc:chgData name="pam_otten" userId="S::pam_otten@olsd.us::39d7bf09-aad2-4a74-845b-6cbebb306619" providerId="AD" clId="Web-{29BD9CE5-3820-5D21-446A-B1444C9E48C8}"/>
    <pc:docChg chg="addSld modSld">
      <pc:chgData name="pam_otten" userId="S::pam_otten@olsd.us::39d7bf09-aad2-4a74-845b-6cbebb306619" providerId="AD" clId="Web-{29BD9CE5-3820-5D21-446A-B1444C9E48C8}" dt="2019-08-20T14:14:47.384" v="371" actId="20577"/>
      <pc:docMkLst>
        <pc:docMk/>
      </pc:docMkLst>
      <pc:sldChg chg="modSp">
        <pc:chgData name="pam_otten" userId="S::pam_otten@olsd.us::39d7bf09-aad2-4a74-845b-6cbebb306619" providerId="AD" clId="Web-{29BD9CE5-3820-5D21-446A-B1444C9E48C8}" dt="2019-08-20T14:14:47.384" v="370" actId="20577"/>
        <pc:sldMkLst>
          <pc:docMk/>
          <pc:sldMk cId="1257620081" sldId="293"/>
        </pc:sldMkLst>
        <pc:spChg chg="mod">
          <ac:chgData name="pam_otten" userId="S::pam_otten@olsd.us::39d7bf09-aad2-4a74-845b-6cbebb306619" providerId="AD" clId="Web-{29BD9CE5-3820-5D21-446A-B1444C9E48C8}" dt="2019-08-20T14:14:47.384" v="370" actId="20577"/>
          <ac:spMkLst>
            <pc:docMk/>
            <pc:sldMk cId="1257620081" sldId="293"/>
            <ac:spMk id="3" creationId="{00000000-0000-0000-0000-000000000000}"/>
          </ac:spMkLst>
        </pc:spChg>
      </pc:sldChg>
      <pc:sldChg chg="modSp">
        <pc:chgData name="pam_otten" userId="S::pam_otten@olsd.us::39d7bf09-aad2-4a74-845b-6cbebb306619" providerId="AD" clId="Web-{29BD9CE5-3820-5D21-446A-B1444C9E48C8}" dt="2019-08-20T14:11:21.125" v="366" actId="20577"/>
        <pc:sldMkLst>
          <pc:docMk/>
          <pc:sldMk cId="1800110107" sldId="301"/>
        </pc:sldMkLst>
        <pc:spChg chg="mod">
          <ac:chgData name="pam_otten" userId="S::pam_otten@olsd.us::39d7bf09-aad2-4a74-845b-6cbebb306619" providerId="AD" clId="Web-{29BD9CE5-3820-5D21-446A-B1444C9E48C8}" dt="2019-08-20T14:11:21.125" v="366" actId="20577"/>
          <ac:spMkLst>
            <pc:docMk/>
            <pc:sldMk cId="1800110107" sldId="301"/>
            <ac:spMk id="3" creationId="{00000000-0000-0000-0000-000000000000}"/>
          </ac:spMkLst>
        </pc:spChg>
      </pc:sldChg>
      <pc:sldChg chg="modSp new">
        <pc:chgData name="pam_otten" userId="S::pam_otten@olsd.us::39d7bf09-aad2-4a74-845b-6cbebb306619" providerId="AD" clId="Web-{29BD9CE5-3820-5D21-446A-B1444C9E48C8}" dt="2019-08-20T14:09:46.293" v="361" actId="20577"/>
        <pc:sldMkLst>
          <pc:docMk/>
          <pc:sldMk cId="560892439" sldId="302"/>
        </pc:sldMkLst>
        <pc:spChg chg="mod">
          <ac:chgData name="pam_otten" userId="S::pam_otten@olsd.us::39d7bf09-aad2-4a74-845b-6cbebb306619" providerId="AD" clId="Web-{29BD9CE5-3820-5D21-446A-B1444C9E48C8}" dt="2019-08-20T14:08:30.555" v="360" actId="20577"/>
          <ac:spMkLst>
            <pc:docMk/>
            <pc:sldMk cId="560892439" sldId="302"/>
            <ac:spMk id="2" creationId="{E72CF5DB-8D26-4479-A08D-CF7AC7CD3A27}"/>
          </ac:spMkLst>
        </pc:spChg>
        <pc:spChg chg="mod">
          <ac:chgData name="pam_otten" userId="S::pam_otten@olsd.us::39d7bf09-aad2-4a74-845b-6cbebb306619" providerId="AD" clId="Web-{29BD9CE5-3820-5D21-446A-B1444C9E48C8}" dt="2019-08-20T14:09:46.293" v="361" actId="20577"/>
          <ac:spMkLst>
            <pc:docMk/>
            <pc:sldMk cId="560892439" sldId="302"/>
            <ac:spMk id="3" creationId="{4187261D-DF87-4BBA-A350-20B7E3BD82DF}"/>
          </ac:spMkLst>
        </pc:spChg>
      </pc:sldChg>
    </pc:docChg>
  </pc:docChgLst>
  <pc:docChgLst>
    <pc:chgData name="pam_otten" userId="S::pam_otten@olsd.us::39d7bf09-aad2-4a74-845b-6cbebb306619" providerId="AD" clId="Web-{2E799977-DD07-ED20-B73D-B2374FDAD0F4}"/>
    <pc:docChg chg="modSld">
      <pc:chgData name="pam_otten" userId="S::pam_otten@olsd.us::39d7bf09-aad2-4a74-845b-6cbebb306619" providerId="AD" clId="Web-{2E799977-DD07-ED20-B73D-B2374FDAD0F4}" dt="2019-08-20T13:18:13.395" v="74" actId="20577"/>
      <pc:docMkLst>
        <pc:docMk/>
      </pc:docMkLst>
      <pc:sldChg chg="modSp">
        <pc:chgData name="pam_otten" userId="S::pam_otten@olsd.us::39d7bf09-aad2-4a74-845b-6cbebb306619" providerId="AD" clId="Web-{2E799977-DD07-ED20-B73D-B2374FDAD0F4}" dt="2019-08-20T13:18:13.395" v="74" actId="20577"/>
        <pc:sldMkLst>
          <pc:docMk/>
          <pc:sldMk cId="1257620081" sldId="293"/>
        </pc:sldMkLst>
        <pc:spChg chg="mod">
          <ac:chgData name="pam_otten" userId="S::pam_otten@olsd.us::39d7bf09-aad2-4a74-845b-6cbebb306619" providerId="AD" clId="Web-{2E799977-DD07-ED20-B73D-B2374FDAD0F4}" dt="2019-08-20T13:18:13.395" v="74" actId="20577"/>
          <ac:spMkLst>
            <pc:docMk/>
            <pc:sldMk cId="1257620081" sldId="293"/>
            <ac:spMk id="2" creationId="{00000000-0000-0000-0000-000000000000}"/>
          </ac:spMkLst>
        </pc:spChg>
        <pc:spChg chg="mod">
          <ac:chgData name="pam_otten" userId="S::pam_otten@olsd.us::39d7bf09-aad2-4a74-845b-6cbebb306619" providerId="AD" clId="Web-{2E799977-DD07-ED20-B73D-B2374FDAD0F4}" dt="2019-08-20T13:17:00.363" v="47" actId="20577"/>
          <ac:spMkLst>
            <pc:docMk/>
            <pc:sldMk cId="1257620081" sldId="29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3763" cy="465455"/>
          </a:xfrm>
          <a:prstGeom prst="rect">
            <a:avLst/>
          </a:prstGeom>
        </p:spPr>
        <p:txBody>
          <a:bodyPr vert="horz" lIns="92918" tIns="46459" rIns="92918" bIns="4645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39467" y="0"/>
            <a:ext cx="3013763" cy="465455"/>
          </a:xfrm>
          <a:prstGeom prst="rect">
            <a:avLst/>
          </a:prstGeom>
        </p:spPr>
        <p:txBody>
          <a:bodyPr vert="horz" lIns="92918" tIns="46459" rIns="92918" bIns="46459" rtlCol="0"/>
          <a:lstStyle>
            <a:lvl1pPr algn="r" fontAlgn="auto">
              <a:spcBef>
                <a:spcPts val="0"/>
              </a:spcBef>
              <a:spcAft>
                <a:spcPts val="0"/>
              </a:spcAft>
              <a:defRPr sz="1200">
                <a:latin typeface="+mn-lt"/>
              </a:defRPr>
            </a:lvl1pPr>
          </a:lstStyle>
          <a:p>
            <a:pPr>
              <a:defRPr/>
            </a:pPr>
            <a:fld id="{DA351912-B690-4169-9BD7-C50BEE643950}" type="datetimeFigureOut">
              <a:rPr lang="en-US"/>
              <a:pPr>
                <a:defRPr/>
              </a:pPr>
              <a:t>8/22/2019</a:t>
            </a:fld>
            <a:endParaRPr lang="en-US"/>
          </a:p>
        </p:txBody>
      </p:sp>
      <p:sp>
        <p:nvSpPr>
          <p:cNvPr id="4" name="Footer Placeholder 3"/>
          <p:cNvSpPr>
            <a:spLocks noGrp="1"/>
          </p:cNvSpPr>
          <p:nvPr>
            <p:ph type="ftr" sz="quarter" idx="2"/>
          </p:nvPr>
        </p:nvSpPr>
        <p:spPr>
          <a:xfrm>
            <a:off x="1" y="8842030"/>
            <a:ext cx="3013763" cy="465455"/>
          </a:xfrm>
          <a:prstGeom prst="rect">
            <a:avLst/>
          </a:prstGeom>
        </p:spPr>
        <p:txBody>
          <a:bodyPr vert="horz" lIns="92918" tIns="46459" rIns="92918" bIns="46459"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39467" y="8842030"/>
            <a:ext cx="3013763" cy="465455"/>
          </a:xfrm>
          <a:prstGeom prst="rect">
            <a:avLst/>
          </a:prstGeom>
        </p:spPr>
        <p:txBody>
          <a:bodyPr vert="horz" lIns="92918" tIns="46459" rIns="92918" bIns="46459" rtlCol="0" anchor="b"/>
          <a:lstStyle>
            <a:lvl1pPr algn="r" fontAlgn="auto">
              <a:spcBef>
                <a:spcPts val="0"/>
              </a:spcBef>
              <a:spcAft>
                <a:spcPts val="0"/>
              </a:spcAft>
              <a:defRPr sz="1200">
                <a:latin typeface="+mn-lt"/>
              </a:defRPr>
            </a:lvl1pPr>
          </a:lstStyle>
          <a:p>
            <a:pPr>
              <a:defRPr/>
            </a:pPr>
            <a:fld id="{D27A2525-3A8D-4507-AB77-BD4AA3B5C7E6}" type="slidenum">
              <a:rPr lang="en-US"/>
              <a:pPr>
                <a:defRPr/>
              </a:pPr>
              <a:t>‹#›</a:t>
            </a:fld>
            <a:endParaRPr lang="en-US"/>
          </a:p>
        </p:txBody>
      </p:sp>
    </p:spTree>
    <p:extLst>
      <p:ext uri="{BB962C8B-B14F-4D97-AF65-F5344CB8AC3E}">
        <p14:creationId xmlns:p14="http://schemas.microsoft.com/office/powerpoint/2010/main" val="3324528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3763" cy="465455"/>
          </a:xfrm>
          <a:prstGeom prst="rect">
            <a:avLst/>
          </a:prstGeom>
        </p:spPr>
        <p:txBody>
          <a:bodyPr vert="horz" lIns="92918" tIns="46459" rIns="92918" bIns="46459" rtlCol="0"/>
          <a:lstStyle>
            <a:lvl1pPr algn="l">
              <a:defRPr sz="1200"/>
            </a:lvl1pPr>
          </a:lstStyle>
          <a:p>
            <a:endParaRPr lang="en-US"/>
          </a:p>
        </p:txBody>
      </p:sp>
      <p:sp>
        <p:nvSpPr>
          <p:cNvPr id="3" name="Date Placeholder 2"/>
          <p:cNvSpPr>
            <a:spLocks noGrp="1"/>
          </p:cNvSpPr>
          <p:nvPr>
            <p:ph type="dt" idx="1"/>
          </p:nvPr>
        </p:nvSpPr>
        <p:spPr>
          <a:xfrm>
            <a:off x="3939467" y="0"/>
            <a:ext cx="3013763" cy="465455"/>
          </a:xfrm>
          <a:prstGeom prst="rect">
            <a:avLst/>
          </a:prstGeom>
        </p:spPr>
        <p:txBody>
          <a:bodyPr vert="horz" lIns="92918" tIns="46459" rIns="92918" bIns="46459" rtlCol="0"/>
          <a:lstStyle>
            <a:lvl1pPr algn="r">
              <a:defRPr sz="1200"/>
            </a:lvl1pPr>
          </a:lstStyle>
          <a:p>
            <a:fld id="{642B6B23-9ED7-424F-8290-9A0B756DEFB9}" type="datetimeFigureOut">
              <a:rPr lang="en-US" smtClean="0"/>
              <a:pPr/>
              <a:t>8/22/2019</a:t>
            </a:fld>
            <a:endParaRPr lang="en-US"/>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2918" tIns="46459" rIns="92918" bIns="46459" rtlCol="0" anchor="ctr"/>
          <a:lstStyle/>
          <a:p>
            <a:endParaRPr lang="en-US"/>
          </a:p>
        </p:txBody>
      </p:sp>
      <p:sp>
        <p:nvSpPr>
          <p:cNvPr id="5" name="Notes Placeholder 4"/>
          <p:cNvSpPr>
            <a:spLocks noGrp="1"/>
          </p:cNvSpPr>
          <p:nvPr>
            <p:ph type="body" sz="quarter" idx="3"/>
          </p:nvPr>
        </p:nvSpPr>
        <p:spPr>
          <a:xfrm>
            <a:off x="695485" y="4421824"/>
            <a:ext cx="5563870" cy="4189095"/>
          </a:xfrm>
          <a:prstGeom prst="rect">
            <a:avLst/>
          </a:prstGeom>
        </p:spPr>
        <p:txBody>
          <a:bodyPr vert="horz" lIns="92918" tIns="46459" rIns="92918" bIns="4645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0"/>
            <a:ext cx="3013763" cy="465455"/>
          </a:xfrm>
          <a:prstGeom prst="rect">
            <a:avLst/>
          </a:prstGeom>
        </p:spPr>
        <p:txBody>
          <a:bodyPr vert="horz" lIns="92918" tIns="46459" rIns="92918" bIns="46459" rtlCol="0" anchor="b"/>
          <a:lstStyle>
            <a:lvl1pPr algn="l">
              <a:defRPr sz="1200"/>
            </a:lvl1pPr>
          </a:lstStyle>
          <a:p>
            <a:endParaRPr lang="en-US"/>
          </a:p>
        </p:txBody>
      </p:sp>
      <p:sp>
        <p:nvSpPr>
          <p:cNvPr id="7" name="Slide Number Placeholder 6"/>
          <p:cNvSpPr>
            <a:spLocks noGrp="1"/>
          </p:cNvSpPr>
          <p:nvPr>
            <p:ph type="sldNum" sz="quarter" idx="5"/>
          </p:nvPr>
        </p:nvSpPr>
        <p:spPr>
          <a:xfrm>
            <a:off x="3939467" y="8842030"/>
            <a:ext cx="3013763" cy="465455"/>
          </a:xfrm>
          <a:prstGeom prst="rect">
            <a:avLst/>
          </a:prstGeom>
        </p:spPr>
        <p:txBody>
          <a:bodyPr vert="horz" lIns="92918" tIns="46459" rIns="92918" bIns="46459" rtlCol="0" anchor="b"/>
          <a:lstStyle>
            <a:lvl1pPr algn="r">
              <a:defRPr sz="1200"/>
            </a:lvl1pPr>
          </a:lstStyle>
          <a:p>
            <a:fld id="{5F8F246D-243D-429D-AA22-C0F45AD87523}" type="slidenum">
              <a:rPr lang="en-US" smtClean="0"/>
              <a:pPr/>
              <a:t>‹#›</a:t>
            </a:fld>
            <a:endParaRPr lang="en-US"/>
          </a:p>
        </p:txBody>
      </p:sp>
    </p:spTree>
    <p:extLst>
      <p:ext uri="{BB962C8B-B14F-4D97-AF65-F5344CB8AC3E}">
        <p14:creationId xmlns:p14="http://schemas.microsoft.com/office/powerpoint/2010/main" val="2317764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p:txBody>
          <a:bodyPr/>
          <a:lstStyle/>
          <a:p>
            <a:pPr>
              <a:defRPr/>
            </a:pPr>
            <a:fld id="{30C495CD-EF87-4666-A759-E33E3647A2EA}" type="slidenum">
              <a:rPr lang="en-US" smtClean="0"/>
              <a:pPr>
                <a:defRPr/>
              </a:pPr>
              <a:t>1</a:t>
            </a:fld>
            <a:endParaRPr lang="en-US" dirty="0"/>
          </a:p>
        </p:txBody>
      </p:sp>
      <p:sp>
        <p:nvSpPr>
          <p:cNvPr id="30723" name="Rectangle 2"/>
          <p:cNvSpPr>
            <a:spLocks noGrp="1" noRot="1" noChangeAspect="1" noChangeArrowheads="1" noTextEdit="1"/>
          </p:cNvSpPr>
          <p:nvPr>
            <p:ph type="sldImg"/>
          </p:nvPr>
        </p:nvSpPr>
        <p:spPr>
          <a:xfrm>
            <a:off x="1109663" y="690563"/>
            <a:ext cx="4687887" cy="3514725"/>
          </a:xfrm>
          <a:ln/>
        </p:spPr>
      </p:sp>
      <p:sp>
        <p:nvSpPr>
          <p:cNvPr id="30724" name="Rectangle 3"/>
          <p:cNvSpPr>
            <a:spLocks noGrp="1" noChangeArrowheads="1"/>
          </p:cNvSpPr>
          <p:nvPr>
            <p:ph type="body" idx="1"/>
          </p:nvPr>
        </p:nvSpPr>
        <p:spPr>
          <a:xfrm>
            <a:off x="911214" y="4431996"/>
            <a:ext cx="5082506" cy="4203084"/>
          </a:xfrm>
          <a:noFill/>
          <a:ln/>
        </p:spPr>
        <p:txBody>
          <a:bodyPr/>
          <a:lstStyle/>
          <a:p>
            <a:pPr eaLnBrk="1" hangingPunct="1"/>
            <a:r>
              <a:rPr lang="en-US" sz="2400" dirty="0"/>
              <a:t>Chris</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8F246D-243D-429D-AA22-C0F45AD87523}" type="slidenum">
              <a:rPr lang="en-US" smtClean="0"/>
              <a:pPr/>
              <a:t>7</a:t>
            </a:fld>
            <a:endParaRPr lang="en-US"/>
          </a:p>
        </p:txBody>
      </p:sp>
    </p:spTree>
    <p:extLst>
      <p:ext uri="{BB962C8B-B14F-4D97-AF65-F5344CB8AC3E}">
        <p14:creationId xmlns:p14="http://schemas.microsoft.com/office/powerpoint/2010/main" val="57902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F8F246D-243D-429D-AA22-C0F45AD87523}"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F8F246D-243D-429D-AA22-C0F45AD87523}"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8F246D-243D-429D-AA22-C0F45AD87523}" type="slidenum">
              <a:rPr lang="en-US" smtClean="0"/>
              <a:pPr/>
              <a:t>20</a:t>
            </a:fld>
            <a:endParaRPr lang="en-US"/>
          </a:p>
        </p:txBody>
      </p:sp>
    </p:spTree>
    <p:extLst>
      <p:ext uri="{BB962C8B-B14F-4D97-AF65-F5344CB8AC3E}">
        <p14:creationId xmlns:p14="http://schemas.microsoft.com/office/powerpoint/2010/main" val="1999216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F565ECD8-260E-453F-84C7-56A7BC9C0731}" type="datetimeFigureOut">
              <a:rPr lang="en-US"/>
              <a:pPr>
                <a:defRPr/>
              </a:pPr>
              <a:t>8/22/2019</a:t>
            </a:fld>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A333687F-C0FC-456C-B555-3002A95DD7D3}"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fld id="{21476C5D-5163-4C7D-8EE2-D845F040BB4F}" type="datetimeFigureOut">
              <a:rPr lang="en-US"/>
              <a:pPr>
                <a:defRPr/>
              </a:pPr>
              <a:t>8/22/2019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7B9052D-867D-441B-BA04-7A8B35A611B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8C938BB7-CC94-4F5A-B8AD-AB8A31C65BAE}" type="datetimeFigureOut">
              <a:rPr lang="en-US"/>
              <a:pPr>
                <a:defRPr/>
              </a:pPr>
              <a:t>8/22/2019</a:t>
            </a:fld>
            <a:endParaRPr lang="en-US" dirty="0"/>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487ABFF6-B02A-4DEF-99F7-66636CBF1FF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a:defRPr/>
            </a:lvl1pPr>
            <a:extLst/>
          </a:lstStyle>
          <a:p>
            <a:pPr>
              <a:defRPr/>
            </a:pPr>
            <a:fld id="{1624FA58-5AF2-46A4-881C-A697F524F7E7}" type="datetimeFigureOut">
              <a:rPr lang="en-US"/>
              <a:pPr>
                <a:defRPr/>
              </a:pPr>
              <a:t>8/22/2019</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F372AEBA-16CA-4C84-BD3D-E159C6C1D0B3}"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fld id="{16F7A083-9987-4433-B7E0-43705AF8E601}" type="datetimeFigureOut">
              <a:rPr lang="en-US"/>
              <a:pPr>
                <a:defRPr/>
              </a:pPr>
              <a:t>8/22/2019</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7CCD796F-3AE3-42B9-9615-55AB66C5F8A7}"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a:defRPr/>
            </a:lvl1pPr>
            <a:extLst/>
          </a:lstStyle>
          <a:p>
            <a:pPr>
              <a:defRPr/>
            </a:pPr>
            <a:fld id="{9B2188C3-5395-446B-AD1D-0CD6FF13B54D}" type="datetimeFigureOut">
              <a:rPr lang="en-US"/>
              <a:pPr>
                <a:defRPr/>
              </a:pPr>
              <a:t>8/22/2019</a:t>
            </a:fld>
            <a:endParaRPr lang="en-US" dirty="0"/>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8A98AC81-7CB5-4865-A6D0-CBDED1767752}"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F6C97F2-FEB2-47A3-8A45-47E6B8C720B7}" type="datetimeFigureOut">
              <a:rPr lang="en-US"/>
              <a:pPr>
                <a:defRPr/>
              </a:pPr>
              <a:t>8/22/2019</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84B41FBD-ACCA-4DB1-9B01-68937DCF8B1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fld id="{3012B8D7-1B54-4BC1-A1BC-B905A2A5E0A7}" type="datetimeFigureOut">
              <a:rPr lang="en-US"/>
              <a:pPr>
                <a:defRPr/>
              </a:pPr>
              <a:t>8/22/2019</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A81003E7-4D7F-43BD-B3D0-BF5BC1F9A897}"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a:t>Click icon to add picture</a:t>
            </a: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654CB857-4A69-44AC-B275-B9F3A0C83A75}" type="datetimeFigureOut">
              <a:rPr lang="en-US"/>
              <a:pPr>
                <a:defRPr/>
              </a:pPr>
              <a:t>8/22/2019</a:t>
            </a:fld>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7F02133F-EDB2-4BD0-90CD-1923FC95E18E}"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329FF4E7-D1AB-4C7E-86CE-B3818C04E06C}" type="datetimeFigureOut">
              <a:rPr lang="en-US"/>
              <a:pPr>
                <a:defRPr/>
              </a:pPr>
              <a:t>8/22/2019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285F8AF-7F47-45B4-A3BC-8FC4456FC63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57576C2B-E4C4-423C-88CB-4ADD240D6435}" type="datetimeFigureOut">
              <a:rPr lang="en-US"/>
              <a:pPr>
                <a:defRPr/>
              </a:pPr>
              <a:t>8/22/2019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3852401-3379-40D8-A640-B3EA9A123AE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58750"/>
            <a:ext cx="8229600" cy="1258888"/>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a:lstStyle/>
          <a:p>
            <a:pPr lvl="0"/>
            <a:endParaRPr lang="en-US" noProof="0" dirty="0"/>
          </a:p>
        </p:txBody>
      </p:sp>
      <p:sp>
        <p:nvSpPr>
          <p:cNvPr id="5" name="Rectangle 43"/>
          <p:cNvSpPr>
            <a:spLocks noGrp="1" noChangeArrowheads="1"/>
          </p:cNvSpPr>
          <p:nvPr>
            <p:ph type="dt" sz="half" idx="10"/>
          </p:nvPr>
        </p:nvSpPr>
        <p:spPr>
          <a:ln/>
        </p:spPr>
        <p:txBody>
          <a:bodyPr/>
          <a:lstStyle>
            <a:lvl1pPr>
              <a:defRPr/>
            </a:lvl1pPr>
          </a:lstStyle>
          <a:p>
            <a:pPr>
              <a:defRPr/>
            </a:pPr>
            <a:endParaRPr lang="en-US"/>
          </a:p>
        </p:txBody>
      </p:sp>
      <p:sp>
        <p:nvSpPr>
          <p:cNvPr id="6" name="Rectangle 44"/>
          <p:cNvSpPr>
            <a:spLocks noGrp="1" noChangeArrowheads="1"/>
          </p:cNvSpPr>
          <p:nvPr>
            <p:ph type="ftr" sz="quarter" idx="11"/>
          </p:nvPr>
        </p:nvSpPr>
        <p:spPr>
          <a:ln/>
        </p:spPr>
        <p:txBody>
          <a:bodyPr/>
          <a:lstStyle>
            <a:lvl1pPr>
              <a:defRPr/>
            </a:lvl1pPr>
          </a:lstStyle>
          <a:p>
            <a:pPr>
              <a:defRPr/>
            </a:pPr>
            <a:endParaRPr lang="en-US"/>
          </a:p>
        </p:txBody>
      </p:sp>
      <p:sp>
        <p:nvSpPr>
          <p:cNvPr id="7" name="Rectangle 45"/>
          <p:cNvSpPr>
            <a:spLocks noGrp="1" noChangeArrowheads="1"/>
          </p:cNvSpPr>
          <p:nvPr>
            <p:ph type="sldNum" sz="quarter" idx="12"/>
          </p:nvPr>
        </p:nvSpPr>
        <p:spPr>
          <a:ln/>
        </p:spPr>
        <p:txBody>
          <a:bodyPr/>
          <a:lstStyle>
            <a:lvl1pPr>
              <a:defRPr/>
            </a:lvl1pPr>
          </a:lstStyle>
          <a:p>
            <a:pPr>
              <a:defRPr/>
            </a:pPr>
            <a:fld id="{F6E9830C-7B70-4452-8322-4B6706C8629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defRPr>
            </a:lvl1pPr>
            <a:extLst/>
          </a:lstStyle>
          <a:p>
            <a:pPr>
              <a:defRPr/>
            </a:pPr>
            <a:fld id="{F72574C3-6618-4986-8D36-262FD564DBC8}" type="datetimeFigureOut">
              <a:rPr lang="en-US"/>
              <a:pPr>
                <a:defRPr/>
              </a:pPr>
              <a:t>8/22/2019</a:t>
            </a:fld>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8AA2ECAF-E31E-497A-8F61-0350BB2C6B9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85" r:id="rId1"/>
    <p:sldLayoutId id="2147483781" r:id="rId2"/>
    <p:sldLayoutId id="2147483786" r:id="rId3"/>
    <p:sldLayoutId id="2147483787" r:id="rId4"/>
    <p:sldLayoutId id="2147483788" r:id="rId5"/>
    <p:sldLayoutId id="2147483789" r:id="rId6"/>
    <p:sldLayoutId id="2147483782" r:id="rId7"/>
    <p:sldLayoutId id="2147483790" r:id="rId8"/>
    <p:sldLayoutId id="2147483791" r:id="rId9"/>
    <p:sldLayoutId id="2147483783" r:id="rId10"/>
    <p:sldLayoutId id="2147483784" r:id="rId11"/>
    <p:sldLayoutId id="2147483792" r:id="rId12"/>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fafsa.ed.go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8" descr="school"/>
          <p:cNvPicPr>
            <a:picLocks noChangeAspect="1" noChangeArrowheads="1"/>
          </p:cNvPicPr>
          <p:nvPr/>
        </p:nvPicPr>
        <p:blipFill>
          <a:blip r:embed="rId3" cstate="print"/>
          <a:srcRect/>
          <a:stretch>
            <a:fillRect/>
          </a:stretch>
        </p:blipFill>
        <p:spPr bwMode="auto">
          <a:xfrm>
            <a:off x="0" y="-9769"/>
            <a:ext cx="9142412" cy="6858000"/>
          </a:xfrm>
          <a:prstGeom prst="rect">
            <a:avLst/>
          </a:prstGeom>
          <a:noFill/>
          <a:ln w="9525">
            <a:noFill/>
            <a:miter lim="800000"/>
            <a:headEnd/>
            <a:tailEnd/>
          </a:ln>
        </p:spPr>
      </p:pic>
      <p:sp>
        <p:nvSpPr>
          <p:cNvPr id="254978" name="Rectangle 2"/>
          <p:cNvSpPr>
            <a:spLocks noGrp="1" noChangeArrowheads="1"/>
          </p:cNvSpPr>
          <p:nvPr>
            <p:ph type="title"/>
          </p:nvPr>
        </p:nvSpPr>
        <p:spPr>
          <a:xfrm>
            <a:off x="0" y="381000"/>
            <a:ext cx="9296400" cy="2623344"/>
          </a:xfrm>
        </p:spPr>
        <p:txBody>
          <a:bodyPr>
            <a:normAutofit/>
          </a:bodyPr>
          <a:lstStyle/>
          <a:p>
            <a:pPr algn="ctr" eaLnBrk="1" hangingPunct="1">
              <a:defRPr/>
            </a:pPr>
            <a:r>
              <a:rPr lang="en-US" sz="4400" dirty="0">
                <a:solidFill>
                  <a:srgbClr val="0000FF"/>
                </a:solidFill>
              </a:rPr>
              <a:t>WELCOME TO OLENTANGY  </a:t>
            </a:r>
            <a:br>
              <a:rPr lang="en-US" sz="4400" dirty="0">
                <a:solidFill>
                  <a:srgbClr val="0000FF"/>
                </a:solidFill>
              </a:rPr>
            </a:br>
            <a:r>
              <a:rPr lang="en-US" sz="4400" dirty="0">
                <a:solidFill>
                  <a:srgbClr val="0000FF"/>
                </a:solidFill>
              </a:rPr>
              <a:t>ORANGE HIGH SCHOOL</a:t>
            </a:r>
            <a:r>
              <a:rPr lang="en-US" sz="4800" b="1" dirty="0">
                <a:solidFill>
                  <a:srgbClr val="0000FF"/>
                </a:solidFill>
              </a:rPr>
              <a:t/>
            </a:r>
            <a:br>
              <a:rPr lang="en-US" sz="4800" b="1" dirty="0">
                <a:solidFill>
                  <a:srgbClr val="0000FF"/>
                </a:solidFill>
              </a:rPr>
            </a:br>
            <a:r>
              <a:rPr lang="en-US" sz="2800" dirty="0">
                <a:solidFill>
                  <a:schemeClr val="accent1">
                    <a:lumMod val="75000"/>
                  </a:schemeClr>
                </a:solidFill>
                <a:effectLst>
                  <a:outerShdw blurRad="38100" dist="38100" dir="2700000" algn="tl">
                    <a:srgbClr val="000000">
                      <a:alpha val="43137"/>
                    </a:srgbClr>
                  </a:outerShdw>
                </a:effectLst>
              </a:rPr>
              <a:t>Home of the Pioneers!</a:t>
            </a:r>
            <a:br>
              <a:rPr lang="en-US" sz="2800" dirty="0">
                <a:solidFill>
                  <a:schemeClr val="accent1">
                    <a:lumMod val="75000"/>
                  </a:schemeClr>
                </a:solidFill>
                <a:effectLst>
                  <a:outerShdw blurRad="38100" dist="38100" dir="2700000" algn="tl">
                    <a:srgbClr val="000000">
                      <a:alpha val="43137"/>
                    </a:srgbClr>
                  </a:outerShdw>
                </a:effectLst>
              </a:rPr>
            </a:br>
            <a:r>
              <a:rPr lang="en-US" sz="2800" dirty="0">
                <a:solidFill>
                  <a:schemeClr val="accent1">
                    <a:lumMod val="75000"/>
                  </a:schemeClr>
                </a:solidFill>
                <a:effectLst>
                  <a:outerShdw blurRad="38100" dist="38100" dir="2700000" algn="tl">
                    <a:srgbClr val="000000">
                      <a:alpha val="43137"/>
                    </a:srgbClr>
                  </a:outerShdw>
                </a:effectLst>
              </a:rPr>
              <a:t>“An Excellent High School”</a:t>
            </a:r>
            <a:r>
              <a:rPr lang="en-US" sz="2000" dirty="0">
                <a:solidFill>
                  <a:srgbClr val="FF3300"/>
                </a:solidFill>
                <a:effectLst>
                  <a:outerShdw blurRad="38100" dist="38100" dir="2700000" algn="tl">
                    <a:srgbClr val="000000">
                      <a:alpha val="43137"/>
                    </a:srgbClr>
                  </a:outerShdw>
                </a:effectLst>
              </a:rPr>
              <a:t/>
            </a:r>
            <a:br>
              <a:rPr lang="en-US" sz="2000" dirty="0">
                <a:solidFill>
                  <a:srgbClr val="FF3300"/>
                </a:solidFill>
                <a:effectLst>
                  <a:outerShdw blurRad="38100" dist="38100" dir="2700000" algn="tl">
                    <a:srgbClr val="000000">
                      <a:alpha val="43137"/>
                    </a:srgbClr>
                  </a:outerShdw>
                </a:effectLst>
              </a:rPr>
            </a:br>
            <a:endParaRPr lang="en-US" sz="2000" dirty="0">
              <a:solidFill>
                <a:srgbClr val="FF3300"/>
              </a:solidFill>
              <a:effectLst>
                <a:outerShdw blurRad="38100" dist="38100" dir="2700000" algn="tl">
                  <a:srgbClr val="000000">
                    <a:alpha val="43137"/>
                  </a:srgbClr>
                </a:outerShdw>
              </a:effectLst>
              <a:latin typeface="Comic Sans MS" pitchFamily="66" charset="0"/>
            </a:endParaRPr>
          </a:p>
        </p:txBody>
      </p:sp>
      <p:sp>
        <p:nvSpPr>
          <p:cNvPr id="6148" name="TextBox 3"/>
          <p:cNvSpPr txBox="1">
            <a:spLocks noChangeArrowheads="1"/>
          </p:cNvSpPr>
          <p:nvPr/>
        </p:nvSpPr>
        <p:spPr bwMode="auto">
          <a:xfrm>
            <a:off x="1600200" y="2819400"/>
            <a:ext cx="6477000" cy="369888"/>
          </a:xfrm>
          <a:prstGeom prst="rect">
            <a:avLst/>
          </a:prstGeom>
          <a:noFill/>
          <a:ln w="9525">
            <a:noFill/>
            <a:miter lim="800000"/>
            <a:headEnd/>
            <a:tailEnd/>
          </a:ln>
        </p:spPr>
        <p:txBody>
          <a:bodyPr>
            <a:spAutoFit/>
          </a:bodyPr>
          <a:lstStyle/>
          <a:p>
            <a:pPr algn="ctr"/>
            <a:endParaRPr lang="en-US" dirty="0"/>
          </a:p>
        </p:txBody>
      </p:sp>
      <p:sp>
        <p:nvSpPr>
          <p:cNvPr id="6150" name="TextBox 5"/>
          <p:cNvSpPr txBox="1">
            <a:spLocks noChangeArrowheads="1"/>
          </p:cNvSpPr>
          <p:nvPr/>
        </p:nvSpPr>
        <p:spPr bwMode="auto">
          <a:xfrm>
            <a:off x="1588" y="3352800"/>
            <a:ext cx="9142412" cy="1200329"/>
          </a:xfrm>
          <a:prstGeom prst="rect">
            <a:avLst/>
          </a:prstGeom>
          <a:noFill/>
          <a:ln w="9525">
            <a:noFill/>
            <a:miter lim="800000"/>
            <a:headEnd/>
            <a:tailEnd/>
          </a:ln>
        </p:spPr>
        <p:txBody>
          <a:bodyPr wrap="square">
            <a:spAutoFit/>
          </a:bodyPr>
          <a:lstStyle/>
          <a:p>
            <a:endParaRPr lang="en-US" sz="3600" b="1" dirty="0">
              <a:solidFill>
                <a:schemeClr val="bg1"/>
              </a:solidFill>
            </a:endParaRPr>
          </a:p>
          <a:p>
            <a:pPr>
              <a:buFont typeface="Wingdings" pitchFamily="2" charset="2"/>
              <a:buChar char="ü"/>
            </a:pPr>
            <a:endParaRPr lang="en-US" dirty="0"/>
          </a:p>
          <a:p>
            <a:pPr>
              <a:buFont typeface="Wingdings" pitchFamily="2" charset="2"/>
              <a:buChar char="ü"/>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76200"/>
            <a:ext cx="6705600" cy="1600199"/>
          </a:xfrm>
        </p:spPr>
        <p:txBody>
          <a:bodyPr>
            <a:normAutofit/>
          </a:bodyPr>
          <a:lstStyle/>
          <a:p>
            <a:pPr eaLnBrk="1" fontAlgn="auto" hangingPunct="1">
              <a:spcAft>
                <a:spcPts val="0"/>
              </a:spcAft>
              <a:defRPr/>
            </a:pPr>
            <a:r>
              <a:rPr lang="en-US" dirty="0"/>
              <a:t>Guidance Department </a:t>
            </a:r>
            <a:br>
              <a:rPr lang="en-US" dirty="0"/>
            </a:br>
            <a:endParaRPr lang="en-US" dirty="0"/>
          </a:p>
        </p:txBody>
      </p:sp>
      <p:sp>
        <p:nvSpPr>
          <p:cNvPr id="12291" name="Subtitle 2"/>
          <p:cNvSpPr>
            <a:spLocks noGrp="1"/>
          </p:cNvSpPr>
          <p:nvPr>
            <p:ph type="subTitle" idx="1"/>
          </p:nvPr>
        </p:nvSpPr>
        <p:spPr>
          <a:xfrm>
            <a:off x="381000" y="1143000"/>
            <a:ext cx="8229600" cy="4038600"/>
          </a:xfrm>
        </p:spPr>
        <p:txBody>
          <a:bodyPr/>
          <a:lstStyle/>
          <a:p>
            <a:pPr marR="0" algn="l" eaLnBrk="1" hangingPunct="1"/>
            <a:r>
              <a:rPr lang="en-US" sz="2600" b="1" dirty="0">
                <a:solidFill>
                  <a:schemeClr val="tx1"/>
                </a:solidFill>
              </a:rPr>
              <a:t>A-Cl		Pam Otten	</a:t>
            </a:r>
            <a:r>
              <a:rPr lang="en-US" sz="2600" dirty="0">
                <a:solidFill>
                  <a:schemeClr val="tx1"/>
                </a:solidFill>
              </a:rPr>
              <a:t>		</a:t>
            </a:r>
            <a:r>
              <a:rPr lang="en-US" sz="2600" b="1" dirty="0">
                <a:solidFill>
                  <a:schemeClr val="accent5">
                    <a:lumMod val="50000"/>
                  </a:schemeClr>
                </a:solidFill>
              </a:rPr>
              <a:t>740-657-5118</a:t>
            </a:r>
          </a:p>
          <a:p>
            <a:pPr marR="0" algn="l" eaLnBrk="1" hangingPunct="1"/>
            <a:r>
              <a:rPr lang="en-US" sz="2600" b="1" dirty="0">
                <a:solidFill>
                  <a:schemeClr val="tx1"/>
                </a:solidFill>
              </a:rPr>
              <a:t>Cm-G	Stephen Gunther		740-657-5113</a:t>
            </a:r>
            <a:endParaRPr lang="en-US" sz="2600" dirty="0">
              <a:solidFill>
                <a:schemeClr val="tx1"/>
              </a:solidFill>
            </a:endParaRPr>
          </a:p>
          <a:p>
            <a:pPr marR="0" algn="l" eaLnBrk="1" hangingPunct="1"/>
            <a:r>
              <a:rPr lang="en-US" sz="2600" b="1" dirty="0">
                <a:solidFill>
                  <a:schemeClr val="tx1"/>
                </a:solidFill>
              </a:rPr>
              <a:t>H-La		Sarah Hanna		740-657-511</a:t>
            </a:r>
            <a:r>
              <a:rPr lang="en-US" sz="2600" dirty="0">
                <a:solidFill>
                  <a:schemeClr val="tx1"/>
                </a:solidFill>
              </a:rPr>
              <a:t>2</a:t>
            </a:r>
          </a:p>
          <a:p>
            <a:pPr marR="0" algn="l" eaLnBrk="1" hangingPunct="1"/>
            <a:r>
              <a:rPr lang="en-US" sz="2600" b="1" dirty="0" err="1">
                <a:solidFill>
                  <a:schemeClr val="tx1"/>
                </a:solidFill>
              </a:rPr>
              <a:t>Lb</a:t>
            </a:r>
            <a:r>
              <a:rPr lang="en-US" sz="2600" b="1" dirty="0">
                <a:solidFill>
                  <a:schemeClr val="tx1"/>
                </a:solidFill>
              </a:rPr>
              <a:t>-O		Matt Baumgartner</a:t>
            </a:r>
            <a:r>
              <a:rPr lang="en-US" sz="2600" dirty="0">
                <a:solidFill>
                  <a:schemeClr val="tx1"/>
                </a:solidFill>
              </a:rPr>
              <a:t>	</a:t>
            </a:r>
            <a:r>
              <a:rPr lang="en-US" sz="2600" b="1" dirty="0">
                <a:solidFill>
                  <a:schemeClr val="tx1"/>
                </a:solidFill>
              </a:rPr>
              <a:t>740-657-5116</a:t>
            </a:r>
            <a:r>
              <a:rPr lang="en-US" sz="2600" dirty="0">
                <a:solidFill>
                  <a:schemeClr val="tx1"/>
                </a:solidFill>
              </a:rPr>
              <a:t/>
            </a:r>
            <a:br>
              <a:rPr lang="en-US" sz="2600" dirty="0">
                <a:solidFill>
                  <a:schemeClr val="tx1"/>
                </a:solidFill>
              </a:rPr>
            </a:br>
            <a:r>
              <a:rPr lang="en-US" sz="2600" b="1" dirty="0">
                <a:solidFill>
                  <a:schemeClr val="tx1"/>
                </a:solidFill>
              </a:rPr>
              <a:t>P-</a:t>
            </a:r>
            <a:r>
              <a:rPr lang="en-US" sz="2600" b="1" dirty="0" err="1">
                <a:solidFill>
                  <a:schemeClr val="tx1"/>
                </a:solidFill>
              </a:rPr>
              <a:t>Sk</a:t>
            </a:r>
            <a:r>
              <a:rPr lang="en-US" sz="2600" b="1" dirty="0">
                <a:solidFill>
                  <a:schemeClr val="tx1"/>
                </a:solidFill>
              </a:rPr>
              <a:t> 		Matthew Brown	</a:t>
            </a:r>
            <a:r>
              <a:rPr lang="en-US" sz="2600" dirty="0">
                <a:solidFill>
                  <a:schemeClr val="tx1"/>
                </a:solidFill>
              </a:rPr>
              <a:t>	</a:t>
            </a:r>
            <a:r>
              <a:rPr lang="en-US" sz="2600" b="1" dirty="0">
                <a:solidFill>
                  <a:schemeClr val="tx1"/>
                </a:solidFill>
              </a:rPr>
              <a:t>740-657</a:t>
            </a:r>
            <a:r>
              <a:rPr lang="en-US" sz="2600" dirty="0">
                <a:solidFill>
                  <a:schemeClr val="tx1"/>
                </a:solidFill>
              </a:rPr>
              <a:t>-5117</a:t>
            </a:r>
          </a:p>
          <a:p>
            <a:pPr marR="0" algn="l" eaLnBrk="1" hangingPunct="1"/>
            <a:r>
              <a:rPr lang="en-US" sz="2600" b="1" dirty="0" err="1">
                <a:solidFill>
                  <a:schemeClr val="tx1"/>
                </a:solidFill>
              </a:rPr>
              <a:t>Sl</a:t>
            </a:r>
            <a:r>
              <a:rPr lang="en-US" sz="2600" b="1" dirty="0">
                <a:solidFill>
                  <a:schemeClr val="tx1"/>
                </a:solidFill>
              </a:rPr>
              <a:t>-Z		Heather Smith		740-657-5119</a:t>
            </a:r>
            <a:r>
              <a:rPr lang="en-US" sz="2600" dirty="0">
                <a:solidFill>
                  <a:schemeClr val="tx1"/>
                </a:solidFill>
              </a:rPr>
              <a:t>						</a:t>
            </a:r>
            <a:endParaRPr lang="en-US" sz="2600" b="1" dirty="0">
              <a:solidFill>
                <a:schemeClr val="tx1"/>
              </a:solidFill>
            </a:endParaRPr>
          </a:p>
          <a:p>
            <a:pPr marR="0" algn="l" eaLnBrk="1" hangingPunct="1"/>
            <a:r>
              <a:rPr lang="en-US" sz="2600" b="1" dirty="0">
                <a:solidFill>
                  <a:schemeClr val="tx1"/>
                </a:solidFill>
              </a:rPr>
              <a:t>Ann Pfau-Registrar</a:t>
            </a:r>
            <a:br>
              <a:rPr lang="en-US" sz="2600" b="1" dirty="0">
                <a:solidFill>
                  <a:schemeClr val="tx1"/>
                </a:solidFill>
              </a:rPr>
            </a:br>
            <a:r>
              <a:rPr lang="en-US" sz="2600" b="1" dirty="0" err="1">
                <a:solidFill>
                  <a:schemeClr val="tx1"/>
                </a:solidFill>
              </a:rPr>
              <a:t>Cyndie</a:t>
            </a:r>
            <a:r>
              <a:rPr lang="en-US" sz="2600" b="1" dirty="0">
                <a:solidFill>
                  <a:schemeClr val="tx1"/>
                </a:solidFill>
              </a:rPr>
              <a:t> </a:t>
            </a:r>
            <a:r>
              <a:rPr lang="en-US" sz="2600" b="1" dirty="0" err="1">
                <a:solidFill>
                  <a:schemeClr val="tx1"/>
                </a:solidFill>
              </a:rPr>
              <a:t>Vande</a:t>
            </a:r>
            <a:r>
              <a:rPr lang="en-US" sz="2600" b="1" dirty="0">
                <a:solidFill>
                  <a:schemeClr val="tx1"/>
                </a:solidFill>
              </a:rPr>
              <a:t> Water-Secretary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457200"/>
            <a:ext cx="6096000" cy="5630779"/>
          </a:xfrm>
          <a:prstGeom prst="rect">
            <a:avLst/>
          </a:prstGeom>
        </p:spPr>
      </p:pic>
    </p:spTree>
    <p:extLst>
      <p:ext uri="{BB962C8B-B14F-4D97-AF65-F5344CB8AC3E}">
        <p14:creationId xmlns:p14="http://schemas.microsoft.com/office/powerpoint/2010/main" val="20546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p:txBody>
          <a:bodyPr/>
          <a:lstStyle/>
          <a:p>
            <a:pPr eaLnBrk="1" hangingPunct="1"/>
            <a:endParaRPr lang="en-US" dirty="0"/>
          </a:p>
          <a:p>
            <a:pPr eaLnBrk="1" hangingPunct="1">
              <a:buFont typeface="Wingdings" pitchFamily="2" charset="2"/>
              <a:buChar char="Ø"/>
            </a:pPr>
            <a:endParaRPr lang="en-US" dirty="0"/>
          </a:p>
          <a:p>
            <a:pPr eaLnBrk="1" hangingPunct="1">
              <a:buFont typeface="Wingdings" pitchFamily="2" charset="2"/>
              <a:buChar char="Ø"/>
            </a:pPr>
            <a:r>
              <a:rPr lang="en-US" dirty="0"/>
              <a:t>Four Year College      74%</a:t>
            </a:r>
          </a:p>
          <a:p>
            <a:pPr eaLnBrk="1" hangingPunct="1">
              <a:buFont typeface="Wingdings" pitchFamily="2" charset="2"/>
              <a:buChar char="Ø"/>
            </a:pPr>
            <a:r>
              <a:rPr lang="en-US" dirty="0"/>
              <a:t>Two Year College       16%</a:t>
            </a:r>
          </a:p>
          <a:p>
            <a:pPr eaLnBrk="1" hangingPunct="1">
              <a:buFont typeface="Wingdings" pitchFamily="2" charset="2"/>
              <a:buChar char="Ø"/>
            </a:pPr>
            <a:r>
              <a:rPr lang="en-US" dirty="0"/>
              <a:t>Military                        1%</a:t>
            </a:r>
          </a:p>
          <a:p>
            <a:pPr eaLnBrk="1" hangingPunct="1">
              <a:buFont typeface="Wingdings" pitchFamily="2" charset="2"/>
              <a:buChar char="Ø"/>
            </a:pPr>
            <a:r>
              <a:rPr lang="en-US" dirty="0"/>
              <a:t>Employment                8%</a:t>
            </a:r>
          </a:p>
          <a:p>
            <a:pPr eaLnBrk="1" hangingPunct="1">
              <a:buFont typeface="Wingdings" pitchFamily="2" charset="2"/>
              <a:buChar char="Ø"/>
            </a:pPr>
            <a:r>
              <a:rPr lang="en-US" dirty="0"/>
              <a:t>Gap Year                     1%</a:t>
            </a:r>
          </a:p>
        </p:txBody>
      </p:sp>
      <p:sp>
        <p:nvSpPr>
          <p:cNvPr id="2" name="Title 1"/>
          <p:cNvSpPr>
            <a:spLocks noGrp="1"/>
          </p:cNvSpPr>
          <p:nvPr>
            <p:ph type="title"/>
          </p:nvPr>
        </p:nvSpPr>
        <p:spPr/>
        <p:txBody>
          <a:bodyPr/>
          <a:lstStyle/>
          <a:p>
            <a:pPr algn="ctr" eaLnBrk="1" fontAlgn="auto" hangingPunct="1">
              <a:spcAft>
                <a:spcPts val="0"/>
              </a:spcAft>
              <a:defRPr/>
            </a:pPr>
            <a:r>
              <a:rPr lang="en-US" dirty="0"/>
              <a:t>Senior Year </a:t>
            </a:r>
            <a:br>
              <a:rPr lang="en-US" dirty="0"/>
            </a:br>
            <a:r>
              <a:rPr lang="en-US" sz="2800" dirty="0"/>
              <a:t>An Important Year of Transition</a:t>
            </a:r>
            <a:endParaRPr lang="en-US" dirty="0"/>
          </a:p>
        </p:txBody>
      </p:sp>
    </p:spTree>
    <p:extLst>
      <p:ext uri="{BB962C8B-B14F-4D97-AF65-F5344CB8AC3E}">
        <p14:creationId xmlns:p14="http://schemas.microsoft.com/office/powerpoint/2010/main" val="528535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2CF5DB-8D26-4479-A08D-CF7AC7CD3A27}"/>
              </a:ext>
            </a:extLst>
          </p:cNvPr>
          <p:cNvSpPr>
            <a:spLocks noGrp="1"/>
          </p:cNvSpPr>
          <p:nvPr>
            <p:ph idx="1"/>
          </p:nvPr>
        </p:nvSpPr>
        <p:spPr/>
        <p:txBody>
          <a:bodyPr/>
          <a:lstStyle/>
          <a:p>
            <a:pPr indent="-255270"/>
            <a:r>
              <a:rPr lang="en-US">
                <a:cs typeface="Lucida Sans Unicode"/>
              </a:rPr>
              <a:t>Resources to help guide post-secondary planning</a:t>
            </a:r>
            <a:endParaRPr lang="en-US"/>
          </a:p>
          <a:p>
            <a:pPr indent="-255270"/>
            <a:r>
              <a:rPr lang="en-US">
                <a:cs typeface="Lucida Sans Unicode"/>
              </a:rPr>
              <a:t>How to utilize Naviance Student to research, schedule with visiting college reps, and request transcripts and letters of recommendation</a:t>
            </a:r>
          </a:p>
          <a:p>
            <a:pPr indent="-255270"/>
            <a:r>
              <a:rPr lang="en-US">
                <a:cs typeface="Lucida Sans Unicode"/>
              </a:rPr>
              <a:t>College application</a:t>
            </a:r>
          </a:p>
          <a:p>
            <a:pPr indent="-255270"/>
            <a:r>
              <a:rPr lang="en-US">
                <a:cs typeface="Lucida Sans Unicode"/>
              </a:rPr>
              <a:t>Scholarships and financial aid</a:t>
            </a:r>
          </a:p>
          <a:p>
            <a:pPr indent="-255270"/>
            <a:r>
              <a:rPr lang="en-US">
                <a:cs typeface="Lucida Sans Unicode"/>
              </a:rPr>
              <a:t>Important dates</a:t>
            </a:r>
          </a:p>
          <a:p>
            <a:pPr indent="-255270"/>
            <a:endParaRPr lang="en-US">
              <a:cs typeface="Lucida Sans Unicode"/>
            </a:endParaRPr>
          </a:p>
        </p:txBody>
      </p:sp>
      <p:sp>
        <p:nvSpPr>
          <p:cNvPr id="3" name="Title 2">
            <a:extLst>
              <a:ext uri="{FF2B5EF4-FFF2-40B4-BE49-F238E27FC236}">
                <a16:creationId xmlns:a16="http://schemas.microsoft.com/office/drawing/2014/main" id="{4187261D-DF87-4BBA-A350-20B7E3BD82DF}"/>
              </a:ext>
            </a:extLst>
          </p:cNvPr>
          <p:cNvSpPr>
            <a:spLocks noGrp="1"/>
          </p:cNvSpPr>
          <p:nvPr>
            <p:ph type="title"/>
          </p:nvPr>
        </p:nvSpPr>
        <p:spPr/>
        <p:txBody>
          <a:bodyPr/>
          <a:lstStyle/>
          <a:p>
            <a:pPr algn="ctr"/>
            <a:r>
              <a:rPr lang="en-US">
                <a:cs typeface="Lucida Sans Unicode"/>
              </a:rPr>
              <a:t>Tonight's agenda</a:t>
            </a:r>
          </a:p>
        </p:txBody>
      </p:sp>
    </p:spTree>
    <p:extLst>
      <p:ext uri="{BB962C8B-B14F-4D97-AF65-F5344CB8AC3E}">
        <p14:creationId xmlns:p14="http://schemas.microsoft.com/office/powerpoint/2010/main" val="560892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700"/>
          </a:xfrm>
        </p:spPr>
        <p:txBody>
          <a:bodyPr/>
          <a:lstStyle/>
          <a:p>
            <a:pPr indent="-255270"/>
            <a:r>
              <a:rPr lang="en-US" dirty="0"/>
              <a:t>Keep senior schedule strong</a:t>
            </a:r>
            <a:endParaRPr lang="en-US">
              <a:cs typeface="Lucida Sans Unicode"/>
            </a:endParaRPr>
          </a:p>
          <a:p>
            <a:pPr indent="-255270"/>
            <a:r>
              <a:rPr lang="en-US" dirty="0"/>
              <a:t>Five academic classes </a:t>
            </a:r>
            <a:r>
              <a:rPr lang="en-US"/>
              <a:t>required (each CCP course counts for 2)</a:t>
            </a:r>
            <a:endParaRPr lang="en-US">
              <a:cs typeface="Lucida Sans Unicode"/>
            </a:endParaRPr>
          </a:p>
          <a:p>
            <a:pPr indent="-255270"/>
            <a:r>
              <a:rPr lang="en-US" dirty="0"/>
              <a:t>Final ACT/SAT tests, college campus visits, meet with college reps visiting OOHS, utilize </a:t>
            </a:r>
            <a:r>
              <a:rPr lang="en-US" dirty="0" err="1"/>
              <a:t>Naviance</a:t>
            </a:r>
            <a:r>
              <a:rPr lang="en-US" dirty="0"/>
              <a:t> for research, meet with OOHS counselor.</a:t>
            </a:r>
            <a:endParaRPr lang="en-US">
              <a:cs typeface="Lucida Sans Unicode"/>
            </a:endParaRPr>
          </a:p>
          <a:p>
            <a:pPr indent="-255270"/>
            <a:r>
              <a:rPr lang="en-US" dirty="0"/>
              <a:t>Develop a post-secondary plan, explore options, visit schools and research program requirements, meet application deadline dates</a:t>
            </a:r>
            <a:endParaRPr lang="en-US">
              <a:cs typeface="Lucida Sans Unicode"/>
            </a:endParaRPr>
          </a:p>
          <a:p>
            <a:pPr indent="-255270"/>
            <a:endParaRPr lang="en-US">
              <a:cs typeface="Lucida Sans Unicode"/>
            </a:endParaRPr>
          </a:p>
        </p:txBody>
      </p:sp>
      <p:sp>
        <p:nvSpPr>
          <p:cNvPr id="3" name="Title 2"/>
          <p:cNvSpPr>
            <a:spLocks noGrp="1"/>
          </p:cNvSpPr>
          <p:nvPr>
            <p:ph type="title"/>
          </p:nvPr>
        </p:nvSpPr>
        <p:spPr/>
        <p:txBody>
          <a:bodyPr>
            <a:normAutofit fontScale="90000"/>
          </a:bodyPr>
          <a:lstStyle/>
          <a:p>
            <a:pPr algn="ctr"/>
            <a:r>
              <a:rPr lang="en-US"/>
              <a:t>Tasks of the Senior Year</a:t>
            </a:r>
            <a:r>
              <a:rPr lang="en-US">
                <a:cs typeface="Lucida Sans Unicode"/>
              </a:rPr>
              <a:t/>
            </a:r>
            <a:br>
              <a:rPr lang="en-US">
                <a:cs typeface="Lucida Sans Unicode"/>
              </a:rPr>
            </a:br>
            <a:r>
              <a:rPr lang="en-US" dirty="0"/>
              <a:t/>
            </a:r>
            <a:br>
              <a:rPr lang="en-US" dirty="0"/>
            </a:br>
            <a:endParaRPr lang="en-US">
              <a:cs typeface="Lucida Sans Unicode"/>
            </a:endParaRPr>
          </a:p>
        </p:txBody>
      </p:sp>
    </p:spTree>
    <p:extLst>
      <p:ext uri="{BB962C8B-B14F-4D97-AF65-F5344CB8AC3E}">
        <p14:creationId xmlns:p14="http://schemas.microsoft.com/office/powerpoint/2010/main" val="125762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255270"/>
            <a:r>
              <a:rPr lang="en-US" dirty="0"/>
              <a:t>Schoology course: OOHS Senior Class of 2020-Senior Seminars Sept. 4 &amp; 5, periods 1, 2, 11 and 12</a:t>
            </a:r>
            <a:endParaRPr lang="en-US"/>
          </a:p>
          <a:p>
            <a:pPr indent="-255270"/>
            <a:endParaRPr lang="en-US" dirty="0"/>
          </a:p>
          <a:p>
            <a:pPr indent="-255270"/>
            <a:r>
              <a:rPr lang="en-US" dirty="0"/>
              <a:t>Graduation Requirements/Honors and Awards</a:t>
            </a:r>
            <a:endParaRPr lang="en-US" dirty="0">
              <a:cs typeface="Lucida Sans Unicode"/>
            </a:endParaRPr>
          </a:p>
          <a:p>
            <a:pPr indent="-255270"/>
            <a:endParaRPr lang="en-US" dirty="0"/>
          </a:p>
          <a:p>
            <a:pPr indent="-255270"/>
            <a:r>
              <a:rPr lang="en-US" dirty="0"/>
              <a:t>The College Application Process and Naviance</a:t>
            </a:r>
            <a:endParaRPr lang="en-US">
              <a:cs typeface="Lucida Sans Unicode"/>
            </a:endParaRPr>
          </a:p>
          <a:p>
            <a:pPr marL="623570" indent="-514350">
              <a:buFont typeface="+mj-lt"/>
              <a:buAutoNum type="arabicPeriod"/>
            </a:pPr>
            <a:endParaRPr lang="en-US" dirty="0">
              <a:cs typeface="Lucida Sans Unicode"/>
            </a:endParaRPr>
          </a:p>
        </p:txBody>
      </p:sp>
      <p:sp>
        <p:nvSpPr>
          <p:cNvPr id="3" name="Title 2"/>
          <p:cNvSpPr>
            <a:spLocks noGrp="1"/>
          </p:cNvSpPr>
          <p:nvPr>
            <p:ph type="title"/>
          </p:nvPr>
        </p:nvSpPr>
        <p:spPr>
          <a:xfrm>
            <a:off x="457200" y="274638"/>
            <a:ext cx="8229600" cy="868362"/>
          </a:xfrm>
        </p:spPr>
        <p:txBody>
          <a:bodyPr>
            <a:normAutofit fontScale="90000"/>
          </a:bodyPr>
          <a:lstStyle/>
          <a:p>
            <a:pPr algn="ctr"/>
            <a:r>
              <a:rPr lang="en-US" dirty="0"/>
              <a:t>Resources and Important Information</a:t>
            </a:r>
            <a:r>
              <a:rPr lang="en-US" dirty="0">
                <a:solidFill>
                  <a:schemeClr val="accent2">
                    <a:lumMod val="75000"/>
                  </a:schemeClr>
                </a:solidFill>
              </a:rPr>
              <a:t>	</a:t>
            </a:r>
            <a:endParaRPr lang="en-US">
              <a:solidFill>
                <a:schemeClr val="accent2">
                  <a:lumMod val="75000"/>
                </a:schemeClr>
              </a:solidFill>
            </a:endParaRPr>
          </a:p>
        </p:txBody>
      </p:sp>
    </p:spTree>
    <p:extLst>
      <p:ext uri="{BB962C8B-B14F-4D97-AF65-F5344CB8AC3E}">
        <p14:creationId xmlns:p14="http://schemas.microsoft.com/office/powerpoint/2010/main" val="1800110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dirty="0">
                <a:ea typeface="ＭＳ Ｐゴシック" charset="-128"/>
              </a:rPr>
              <a:t>Using </a:t>
            </a:r>
            <a:r>
              <a:rPr lang="en-US" dirty="0" err="1">
                <a:ea typeface="ＭＳ Ｐゴシック" charset="-128"/>
              </a:rPr>
              <a:t>Naviance</a:t>
            </a:r>
            <a:endParaRPr lang="en-US" dirty="0">
              <a:ea typeface="ＭＳ Ｐゴシック" charset="-128"/>
            </a:endParaRPr>
          </a:p>
        </p:txBody>
      </p:sp>
      <p:sp>
        <p:nvSpPr>
          <p:cNvPr id="3075" name="Rectangle 3" descr="Rectangle: Click to edit Master text styles&#10;Second level&#10;Third level&#10;Fourth level&#10;Fifth level"/>
          <p:cNvSpPr>
            <a:spLocks noGrp="1" noChangeArrowheads="1"/>
          </p:cNvSpPr>
          <p:nvPr>
            <p:ph type="subTitle" idx="1"/>
          </p:nvPr>
        </p:nvSpPr>
        <p:spPr/>
        <p:txBody>
          <a:bodyPr/>
          <a:lstStyle/>
          <a:p>
            <a:pPr eaLnBrk="1" hangingPunct="1">
              <a:buFont typeface="Wingdings" pitchFamily="2" charset="2"/>
              <a:buNone/>
            </a:pPr>
            <a:r>
              <a:rPr lang="en-US">
                <a:ea typeface="ＭＳ Ｐゴシック" charset="-128"/>
              </a:rPr>
              <a:t>Online Resource for Planning &amp; Advising</a:t>
            </a:r>
          </a:p>
          <a:p>
            <a:pPr eaLnBrk="1" hangingPunct="1">
              <a:buFont typeface="Wingdings" pitchFamily="2" charset="2"/>
              <a:buNone/>
            </a:pPr>
            <a:r>
              <a:rPr lang="en-US">
                <a:ea typeface="ＭＳ Ｐゴシック" charset="-128"/>
              </a:rPr>
              <a:t>Overview for Parents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a:spLocks noGrp="1"/>
          </p:cNvSpPr>
          <p:nvPr>
            <p:ph type="sldNum" sz="quarter" idx="11"/>
          </p:nvPr>
        </p:nvSpPr>
        <p:spPr>
          <a:noFill/>
        </p:spPr>
        <p:txBody>
          <a:bodyPr/>
          <a:lstStyle/>
          <a:p>
            <a:fld id="{54E68A7D-A8E9-4FE1-B9B4-71BD5EA5F7D1}" type="slidenum">
              <a:rPr lang="en-US" smtClean="0"/>
              <a:pPr/>
              <a:t>9</a:t>
            </a:fld>
            <a:endParaRPr lang="en-US"/>
          </a:p>
        </p:txBody>
      </p:sp>
      <p:sp>
        <p:nvSpPr>
          <p:cNvPr id="5123" name="Rectangle 2"/>
          <p:cNvSpPr>
            <a:spLocks noGrp="1" noChangeArrowheads="1"/>
          </p:cNvSpPr>
          <p:nvPr>
            <p:ph type="title"/>
          </p:nvPr>
        </p:nvSpPr>
        <p:spPr/>
        <p:txBody>
          <a:bodyPr/>
          <a:lstStyle/>
          <a:p>
            <a:pPr eaLnBrk="1" hangingPunct="1"/>
            <a:r>
              <a:rPr lang="en-US">
                <a:ea typeface="ＭＳ Ｐゴシック" charset="-128"/>
              </a:rPr>
              <a:t>What is it?</a:t>
            </a:r>
          </a:p>
        </p:txBody>
      </p:sp>
      <p:sp>
        <p:nvSpPr>
          <p:cNvPr id="5124" name="Rectangle 3" descr="Rectangle: Click to edit Master text styles&#10;Second level&#10;Third level&#10;Fourth level&#10;Fifth level"/>
          <p:cNvSpPr>
            <a:spLocks noGrp="1" noChangeArrowheads="1"/>
          </p:cNvSpPr>
          <p:nvPr>
            <p:ph type="body" idx="1"/>
          </p:nvPr>
        </p:nvSpPr>
        <p:spPr>
          <a:xfrm>
            <a:off x="457200" y="1371600"/>
            <a:ext cx="8229600" cy="4953000"/>
          </a:xfrm>
        </p:spPr>
        <p:txBody>
          <a:bodyPr/>
          <a:lstStyle/>
          <a:p>
            <a:pPr eaLnBrk="1" hangingPunct="1">
              <a:buFont typeface="Wingdings" pitchFamily="2" charset="2"/>
              <a:buChar char="Ø"/>
            </a:pPr>
            <a:r>
              <a:rPr lang="en-US" dirty="0" err="1">
                <a:ea typeface="ＭＳ Ｐゴシック" charset="-128"/>
              </a:rPr>
              <a:t>Naviance</a:t>
            </a:r>
            <a:r>
              <a:rPr lang="en-US" dirty="0">
                <a:ea typeface="ＭＳ Ｐゴシック" charset="-128"/>
              </a:rPr>
              <a:t> is on the Web</a:t>
            </a:r>
          </a:p>
          <a:p>
            <a:pPr lvl="1" eaLnBrk="1" hangingPunct="1"/>
            <a:r>
              <a:rPr lang="en-US" sz="2400" b="1" dirty="0" err="1">
                <a:solidFill>
                  <a:schemeClr val="accent1">
                    <a:lumMod val="75000"/>
                  </a:schemeClr>
                </a:solidFill>
                <a:ea typeface="ＭＳ Ｐゴシック" charset="-128"/>
              </a:rPr>
              <a:t>Naviance</a:t>
            </a:r>
            <a:r>
              <a:rPr lang="en-US" sz="2400" b="1" dirty="0">
                <a:solidFill>
                  <a:schemeClr val="accent1">
                    <a:lumMod val="75000"/>
                  </a:schemeClr>
                </a:solidFill>
                <a:ea typeface="ＭＳ Ｐゴシック" charset="-128"/>
              </a:rPr>
              <a:t> icon on OLSD</a:t>
            </a:r>
          </a:p>
          <a:p>
            <a:pPr lvl="1" eaLnBrk="1" hangingPunct="1"/>
            <a:r>
              <a:rPr lang="en-US" sz="2400" dirty="0">
                <a:ea typeface="ＭＳ Ｐゴシック" charset="-128"/>
              </a:rPr>
              <a:t>Web-based resource that supports career and college planning</a:t>
            </a:r>
          </a:p>
          <a:p>
            <a:pPr lvl="1" eaLnBrk="1" hangingPunct="1"/>
            <a:r>
              <a:rPr lang="en-US" sz="2400" dirty="0">
                <a:ea typeface="ＭＳ Ｐゴシック" charset="-128"/>
              </a:rPr>
              <a:t>Promotes communication between guidance counselors, teachers, students and parents</a:t>
            </a:r>
          </a:p>
          <a:p>
            <a:pPr eaLnBrk="1" hangingPunct="1">
              <a:buFont typeface="Wingdings" pitchFamily="2" charset="2"/>
              <a:buChar char="Ø"/>
            </a:pPr>
            <a:r>
              <a:rPr lang="en-US" dirty="0">
                <a:ea typeface="ＭＳ Ｐゴシック" charset="-128"/>
              </a:rPr>
              <a:t>Student accounts</a:t>
            </a:r>
          </a:p>
          <a:p>
            <a:pPr eaLnBrk="1" hangingPunct="1">
              <a:buFont typeface="Wingdings" pitchFamily="2" charset="2"/>
              <a:buChar char="Ø"/>
            </a:pPr>
            <a:r>
              <a:rPr lang="en-US" dirty="0">
                <a:ea typeface="ＭＳ Ｐゴシック" charset="-128"/>
              </a:rPr>
              <a:t>Teacher accounts</a:t>
            </a:r>
          </a:p>
          <a:p>
            <a:pPr eaLnBrk="1" hangingPunct="1">
              <a:buFont typeface="Wingdings" pitchFamily="2" charset="2"/>
              <a:buChar char="Ø"/>
            </a:pPr>
            <a:r>
              <a:rPr lang="en-US" dirty="0">
                <a:ea typeface="ＭＳ Ｐゴシック" charset="-128"/>
              </a:rPr>
              <a:t>School Counselor and Registrar access to all accounts</a:t>
            </a:r>
          </a:p>
          <a:p>
            <a:pPr eaLnBrk="1" hangingPunct="1"/>
            <a:endParaRPr lang="en-US" dirty="0">
              <a:ea typeface="ＭＳ Ｐゴシック"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a:spLocks noGrp="1"/>
          </p:cNvSpPr>
          <p:nvPr>
            <p:ph type="sldNum" sz="quarter" idx="11"/>
          </p:nvPr>
        </p:nvSpPr>
        <p:spPr>
          <a:noFill/>
        </p:spPr>
        <p:txBody>
          <a:bodyPr/>
          <a:lstStyle/>
          <a:p>
            <a:fld id="{F3B2AFF2-CC17-499A-80F2-740E20B01B37}" type="slidenum">
              <a:rPr lang="en-US" smtClean="0"/>
              <a:pPr/>
              <a:t>10</a:t>
            </a:fld>
            <a:endParaRPr lang="en-US"/>
          </a:p>
        </p:txBody>
      </p:sp>
      <p:sp>
        <p:nvSpPr>
          <p:cNvPr id="7171" name="Rectangle 2"/>
          <p:cNvSpPr>
            <a:spLocks noGrp="1" noChangeArrowheads="1"/>
          </p:cNvSpPr>
          <p:nvPr>
            <p:ph type="title"/>
          </p:nvPr>
        </p:nvSpPr>
        <p:spPr/>
        <p:txBody>
          <a:bodyPr>
            <a:normAutofit fontScale="90000"/>
          </a:bodyPr>
          <a:lstStyle/>
          <a:p>
            <a:pPr eaLnBrk="1" hangingPunct="1"/>
            <a:r>
              <a:rPr lang="en-US" dirty="0">
                <a:ea typeface="ＭＳ Ｐゴシック" charset="-128"/>
              </a:rPr>
              <a:t>What can students do in </a:t>
            </a:r>
            <a:r>
              <a:rPr lang="en-US" dirty="0" err="1">
                <a:ea typeface="ＭＳ Ｐゴシック" charset="-128"/>
              </a:rPr>
              <a:t>Naviance</a:t>
            </a:r>
            <a:r>
              <a:rPr lang="en-US" dirty="0">
                <a:ea typeface="ＭＳ Ｐゴシック" charset="-128"/>
              </a:rPr>
              <a:t>?</a:t>
            </a:r>
          </a:p>
        </p:txBody>
      </p:sp>
      <p:sp>
        <p:nvSpPr>
          <p:cNvPr id="7172" name="Rectangle 3" descr="Rectangle: Click to edit Master text styles&#10;Second level&#10;Third level&#10;Fourth level&#10;Fifth level"/>
          <p:cNvSpPr>
            <a:spLocks noGrp="1" noChangeArrowheads="1"/>
          </p:cNvSpPr>
          <p:nvPr>
            <p:ph type="body" idx="1"/>
          </p:nvPr>
        </p:nvSpPr>
        <p:spPr/>
        <p:txBody>
          <a:bodyPr/>
          <a:lstStyle/>
          <a:p>
            <a:pPr indent="-255270"/>
            <a:r>
              <a:rPr lang="en-US" sz="2400" dirty="0"/>
              <a:t>Students have been working with Naviance since their freshman year at OOHS.</a:t>
            </a:r>
            <a:endParaRPr lang="en-US" sz="2400">
              <a:cs typeface="Lucida Sans Unicode"/>
            </a:endParaRPr>
          </a:p>
          <a:p>
            <a:pPr indent="-255270"/>
            <a:r>
              <a:rPr lang="en-US" sz="2400" dirty="0"/>
              <a:t>Classroom lessons/activities</a:t>
            </a:r>
            <a:endParaRPr lang="en-US" sz="2400">
              <a:cs typeface="Lucida Sans Unicode"/>
            </a:endParaRPr>
          </a:p>
          <a:p>
            <a:pPr indent="-255270"/>
            <a:r>
              <a:rPr lang="en-US" sz="2400" dirty="0"/>
              <a:t>Career planning tools/inventories </a:t>
            </a:r>
            <a:endParaRPr lang="en-US" sz="2400">
              <a:cs typeface="Lucida Sans Unicode"/>
            </a:endParaRPr>
          </a:p>
          <a:p>
            <a:pPr indent="-255270"/>
            <a:r>
              <a:rPr lang="en-US" sz="2400" dirty="0">
                <a:ea typeface="ＭＳ Ｐゴシック"/>
              </a:rPr>
              <a:t>Research colleges </a:t>
            </a:r>
            <a:endParaRPr lang="en-US" sz="2400">
              <a:ea typeface="ＭＳ Ｐゴシック" charset="-128"/>
              <a:cs typeface="Lucida Sans Unicode"/>
            </a:endParaRPr>
          </a:p>
          <a:p>
            <a:pPr indent="-255270"/>
            <a:r>
              <a:rPr lang="en-US" sz="2400" dirty="0">
                <a:ea typeface="ＭＳ Ｐゴシック"/>
              </a:rPr>
              <a:t>Link to selected third party resources (ACT, SAT, Common Application)</a:t>
            </a:r>
            <a:endParaRPr lang="en-US" sz="2400">
              <a:ea typeface="ＭＳ Ｐゴシック"/>
              <a:cs typeface="Lucida Sans Unicode"/>
            </a:endParaRPr>
          </a:p>
          <a:p>
            <a:pPr indent="-255270"/>
            <a:r>
              <a:rPr lang="en-US" sz="2400" dirty="0">
                <a:ea typeface="ＭＳ Ｐゴシック"/>
              </a:rPr>
              <a:t>Sign up for informational sessions with college representatives visiting OOHS</a:t>
            </a:r>
            <a:endParaRPr lang="en-US" sz="2400" dirty="0">
              <a:ea typeface="ＭＳ Ｐゴシック"/>
              <a:cs typeface="Lucida Sans Unicode"/>
            </a:endParaRPr>
          </a:p>
          <a:p>
            <a:pPr indent="-255270" eaLnBrk="1" hangingPunct="1"/>
            <a:endParaRPr lang="en-US" dirty="0">
              <a:ea typeface="ＭＳ Ｐゴシック" charset="-128"/>
              <a:cs typeface="Lucida Sans Unicod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a:spLocks noGrp="1"/>
          </p:cNvSpPr>
          <p:nvPr>
            <p:ph type="sldNum" sz="quarter" idx="11"/>
          </p:nvPr>
        </p:nvSpPr>
        <p:spPr>
          <a:noFill/>
        </p:spPr>
        <p:txBody>
          <a:bodyPr/>
          <a:lstStyle/>
          <a:p>
            <a:fld id="{F3B2AFF2-CC17-499A-80F2-740E20B01B37}" type="slidenum">
              <a:rPr lang="en-US" smtClean="0"/>
              <a:pPr/>
              <a:t>11</a:t>
            </a:fld>
            <a:endParaRPr lang="en-US"/>
          </a:p>
        </p:txBody>
      </p:sp>
      <p:sp>
        <p:nvSpPr>
          <p:cNvPr id="7171" name="Rectangle 2"/>
          <p:cNvSpPr>
            <a:spLocks noGrp="1" noChangeArrowheads="1"/>
          </p:cNvSpPr>
          <p:nvPr>
            <p:ph type="title"/>
          </p:nvPr>
        </p:nvSpPr>
        <p:spPr/>
        <p:txBody>
          <a:bodyPr>
            <a:normAutofit fontScale="90000"/>
          </a:bodyPr>
          <a:lstStyle/>
          <a:p>
            <a:pPr eaLnBrk="1" hangingPunct="1"/>
            <a:r>
              <a:rPr lang="en-US" dirty="0">
                <a:ea typeface="ＭＳ Ｐゴシック"/>
              </a:rPr>
              <a:t>What will seniors do in Naviance?</a:t>
            </a:r>
          </a:p>
        </p:txBody>
      </p:sp>
      <p:sp>
        <p:nvSpPr>
          <p:cNvPr id="7172" name="Rectangle 3" descr="Rectangle: Click to edit Master text styles&#10;Second level&#10;Third level&#10;Fourth level&#10;Fifth level"/>
          <p:cNvSpPr>
            <a:spLocks noGrp="1" noChangeArrowheads="1"/>
          </p:cNvSpPr>
          <p:nvPr>
            <p:ph type="body" idx="1"/>
          </p:nvPr>
        </p:nvSpPr>
        <p:spPr/>
        <p:txBody>
          <a:bodyPr/>
          <a:lstStyle/>
          <a:p>
            <a:pPr marL="0" indent="0" eaLnBrk="1" hangingPunct="1">
              <a:buNone/>
            </a:pPr>
            <a:r>
              <a:rPr lang="en-US" sz="2200" dirty="0">
                <a:ea typeface="ＭＳ Ｐゴシック" charset="-128"/>
              </a:rPr>
              <a:t>We will be working with seniors the first week of September to teach them how to utilize </a:t>
            </a:r>
            <a:r>
              <a:rPr lang="en-US" sz="2200" dirty="0" err="1">
                <a:ea typeface="ＭＳ Ｐゴシック" charset="-128"/>
              </a:rPr>
              <a:t>Naviance</a:t>
            </a:r>
            <a:r>
              <a:rPr lang="en-US" sz="2200" dirty="0">
                <a:ea typeface="ＭＳ Ｐゴシック" charset="-128"/>
              </a:rPr>
              <a:t> during the college application process.  </a:t>
            </a:r>
          </a:p>
          <a:p>
            <a:pPr marL="0" indent="0" eaLnBrk="1" hangingPunct="1">
              <a:buNone/>
            </a:pPr>
            <a:r>
              <a:rPr lang="en-US" sz="2200" dirty="0">
                <a:ea typeface="ＭＳ Ｐゴシック" charset="-128"/>
              </a:rPr>
              <a:t>We will also meet with them one on one after these meetings to field any individual questions they may have as they go through this process.</a:t>
            </a:r>
          </a:p>
          <a:p>
            <a:pPr eaLnBrk="1" hangingPunct="1">
              <a:buFont typeface="Wingdings" pitchFamily="2" charset="2"/>
              <a:buChar char="Ø"/>
            </a:pPr>
            <a:r>
              <a:rPr lang="en-US" sz="2200" dirty="0">
                <a:ea typeface="ＭＳ Ｐゴシック" charset="-128"/>
              </a:rPr>
              <a:t>Request transcripts and track submission dates</a:t>
            </a:r>
          </a:p>
          <a:p>
            <a:pPr eaLnBrk="1" hangingPunct="1">
              <a:buFont typeface="Wingdings" pitchFamily="2" charset="2"/>
              <a:buChar char="Ø"/>
            </a:pPr>
            <a:r>
              <a:rPr lang="en-US" sz="2200" dirty="0">
                <a:ea typeface="ＭＳ Ｐゴシック" charset="-128"/>
              </a:rPr>
              <a:t>Request letters of recommendation and track their submission</a:t>
            </a:r>
          </a:p>
          <a:p>
            <a:pPr eaLnBrk="1" hangingPunct="1">
              <a:buFont typeface="Wingdings" pitchFamily="2" charset="2"/>
              <a:buChar char="Ø"/>
            </a:pPr>
            <a:r>
              <a:rPr lang="en-US" sz="2200" dirty="0">
                <a:ea typeface="ＭＳ Ｐゴシック" charset="-128"/>
              </a:rPr>
              <a:t>Search for scholarships</a:t>
            </a:r>
          </a:p>
          <a:p>
            <a:pPr eaLnBrk="1" hangingPunct="1"/>
            <a:endParaRPr lang="en-US" dirty="0">
              <a:ea typeface="ＭＳ Ｐゴシック" charset="-128"/>
            </a:endParaRPr>
          </a:p>
        </p:txBody>
      </p:sp>
    </p:spTree>
    <p:extLst>
      <p:ext uri="{BB962C8B-B14F-4D97-AF65-F5344CB8AC3E}">
        <p14:creationId xmlns:p14="http://schemas.microsoft.com/office/powerpoint/2010/main" val="1011658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562600"/>
          </a:xfrm>
        </p:spPr>
        <p:txBody>
          <a:bodyPr>
            <a:normAutofit fontScale="25000" lnSpcReduction="20000"/>
          </a:bodyPr>
          <a:lstStyle/>
          <a:p>
            <a:pPr marL="365760" indent="-256032" eaLnBrk="1" fontAlgn="auto" hangingPunct="1">
              <a:spcAft>
                <a:spcPts val="0"/>
              </a:spcAft>
              <a:buFont typeface="Wingdings" pitchFamily="2" charset="2"/>
              <a:buChar char="Ø"/>
              <a:defRPr/>
            </a:pPr>
            <a:endParaRPr lang="en-US" sz="3800" dirty="0"/>
          </a:p>
          <a:p>
            <a:pPr marL="365760" indent="-256032" eaLnBrk="1" fontAlgn="auto" hangingPunct="1">
              <a:spcAft>
                <a:spcPts val="0"/>
              </a:spcAft>
              <a:buFont typeface="Wingdings" pitchFamily="2" charset="2"/>
              <a:buChar char="Ø"/>
              <a:defRPr/>
            </a:pPr>
            <a:endParaRPr lang="en-US" sz="3800" dirty="0"/>
          </a:p>
          <a:p>
            <a:pPr marL="365760" indent="-256032" eaLnBrk="1" fontAlgn="auto" hangingPunct="1">
              <a:spcAft>
                <a:spcPts val="0"/>
              </a:spcAft>
              <a:buFont typeface="Wingdings" pitchFamily="2" charset="2"/>
              <a:buChar char="Ø"/>
              <a:defRPr/>
            </a:pPr>
            <a:r>
              <a:rPr lang="en-US" sz="7000" dirty="0"/>
              <a:t>Application (Common Application or the institution’s application) </a:t>
            </a:r>
          </a:p>
          <a:p>
            <a:pPr marL="621348" lvl="1" indent="-256032" eaLnBrk="1" fontAlgn="auto" hangingPunct="1">
              <a:spcAft>
                <a:spcPts val="0"/>
              </a:spcAft>
              <a:buFont typeface="Wingdings" pitchFamily="2" charset="2"/>
              <a:buChar char="ü"/>
              <a:defRPr/>
            </a:pPr>
            <a:r>
              <a:rPr lang="en-US" sz="6600" dirty="0"/>
              <a:t>Fee</a:t>
            </a:r>
          </a:p>
          <a:p>
            <a:pPr marL="621348" lvl="1" indent="-256032" eaLnBrk="1" fontAlgn="auto" hangingPunct="1">
              <a:spcAft>
                <a:spcPts val="0"/>
              </a:spcAft>
              <a:buFont typeface="Wingdings" pitchFamily="2" charset="2"/>
              <a:buChar char="ü"/>
              <a:defRPr/>
            </a:pPr>
            <a:r>
              <a:rPr lang="en-US" sz="7000" dirty="0"/>
              <a:t>Essay (depending on application)</a:t>
            </a:r>
          </a:p>
          <a:p>
            <a:pPr marL="365760" indent="-256032" eaLnBrk="1" fontAlgn="auto" hangingPunct="1">
              <a:spcAft>
                <a:spcPts val="0"/>
              </a:spcAft>
              <a:buFont typeface="Wingdings" pitchFamily="2" charset="2"/>
              <a:buChar char="Ø"/>
              <a:defRPr/>
            </a:pPr>
            <a:r>
              <a:rPr lang="en-US" sz="7000" dirty="0"/>
              <a:t>Transcript Service - Requested on </a:t>
            </a:r>
            <a:r>
              <a:rPr lang="en-US" sz="7000" dirty="0" err="1"/>
              <a:t>Naviance</a:t>
            </a:r>
            <a:endParaRPr lang="en-US" sz="7000" dirty="0"/>
          </a:p>
          <a:p>
            <a:pPr marL="621348" lvl="1" indent="-256032" eaLnBrk="1" fontAlgn="auto" hangingPunct="1">
              <a:spcAft>
                <a:spcPts val="0"/>
              </a:spcAft>
              <a:buFont typeface="Wingdings" pitchFamily="2" charset="2"/>
              <a:buChar char="ü"/>
              <a:defRPr/>
            </a:pPr>
            <a:r>
              <a:rPr lang="en-US" sz="7000" dirty="0"/>
              <a:t>Includes School Profile </a:t>
            </a:r>
          </a:p>
          <a:p>
            <a:pPr marL="621348" lvl="1" indent="-256032" eaLnBrk="1" fontAlgn="auto" hangingPunct="1">
              <a:spcAft>
                <a:spcPts val="0"/>
              </a:spcAft>
              <a:buFont typeface="Wingdings" pitchFamily="2" charset="2"/>
              <a:buChar char="ü"/>
              <a:defRPr/>
            </a:pPr>
            <a:r>
              <a:rPr lang="en-US" sz="7000" dirty="0"/>
              <a:t>Secondary School Report or Common App Counselor Recommendation form</a:t>
            </a:r>
          </a:p>
          <a:p>
            <a:pPr marL="365760" indent="-256032" eaLnBrk="1" fontAlgn="auto" hangingPunct="1">
              <a:spcAft>
                <a:spcPts val="0"/>
              </a:spcAft>
              <a:buFont typeface="Wingdings" pitchFamily="2" charset="2"/>
              <a:buChar char="Ø"/>
              <a:defRPr/>
            </a:pPr>
            <a:r>
              <a:rPr lang="en-US" sz="7000" dirty="0"/>
              <a:t>Test Scores</a:t>
            </a:r>
          </a:p>
          <a:p>
            <a:pPr marL="621348" lvl="1" indent="-256032" eaLnBrk="1" fontAlgn="auto" hangingPunct="1">
              <a:spcAft>
                <a:spcPts val="0"/>
              </a:spcAft>
              <a:buFont typeface="Wingdings" pitchFamily="2" charset="2"/>
              <a:buChar char="ü"/>
              <a:defRPr/>
            </a:pPr>
            <a:r>
              <a:rPr lang="en-US" sz="7000" dirty="0"/>
              <a:t>Requested from </a:t>
            </a:r>
            <a:r>
              <a:rPr lang="en-US" sz="7000" b="1" dirty="0">
                <a:solidFill>
                  <a:schemeClr val="accent1">
                    <a:lumMod val="75000"/>
                  </a:schemeClr>
                </a:solidFill>
              </a:rPr>
              <a:t>act.org</a:t>
            </a:r>
            <a:r>
              <a:rPr lang="en-US" sz="7000" dirty="0"/>
              <a:t> or </a:t>
            </a:r>
            <a:r>
              <a:rPr lang="en-US" sz="7000" b="1" dirty="0">
                <a:solidFill>
                  <a:schemeClr val="accent1">
                    <a:lumMod val="75000"/>
                  </a:schemeClr>
                </a:solidFill>
              </a:rPr>
              <a:t>collegeboard.org (can take up to 4 weeks to process)</a:t>
            </a:r>
          </a:p>
          <a:p>
            <a:pPr marL="365760" indent="-256032" eaLnBrk="1" fontAlgn="auto" hangingPunct="1">
              <a:spcAft>
                <a:spcPts val="0"/>
              </a:spcAft>
              <a:buFont typeface="Wingdings" pitchFamily="2" charset="2"/>
              <a:buChar char="Ø"/>
              <a:defRPr/>
            </a:pPr>
            <a:r>
              <a:rPr lang="en-US" sz="7000" dirty="0"/>
              <a:t>Letter of Recommendation (depending on the college)</a:t>
            </a:r>
          </a:p>
          <a:p>
            <a:pPr marL="621348" lvl="1" indent="-256032" eaLnBrk="1" fontAlgn="auto" hangingPunct="1">
              <a:spcAft>
                <a:spcPts val="0"/>
              </a:spcAft>
              <a:buFont typeface="Wingdings" pitchFamily="2" charset="2"/>
              <a:buChar char="ü"/>
              <a:defRPr/>
            </a:pPr>
            <a:r>
              <a:rPr lang="en-US" sz="7000" dirty="0"/>
              <a:t>Parent Brag Sheet</a:t>
            </a:r>
          </a:p>
          <a:p>
            <a:pPr marL="621348" lvl="1" indent="-256032" eaLnBrk="1" fontAlgn="auto" hangingPunct="1">
              <a:spcAft>
                <a:spcPts val="0"/>
              </a:spcAft>
              <a:buFont typeface="Wingdings" pitchFamily="2" charset="2"/>
              <a:buChar char="ü"/>
              <a:defRPr/>
            </a:pPr>
            <a:r>
              <a:rPr lang="en-US" sz="7000" dirty="0"/>
              <a:t>Resume</a:t>
            </a:r>
          </a:p>
          <a:p>
            <a:pPr marL="1222566" lvl="1" indent="-857250" eaLnBrk="1" fontAlgn="auto" hangingPunct="1">
              <a:spcAft>
                <a:spcPts val="0"/>
              </a:spcAft>
              <a:buFont typeface="Wingdings" panose="05000000000000000000" pitchFamily="2" charset="2"/>
              <a:buChar char="Ø"/>
              <a:defRPr/>
            </a:pPr>
            <a:r>
              <a:rPr lang="en-US" sz="7000" dirty="0"/>
              <a:t>PAY ATTENTION TO ALL DEADLINE DATES (university, program, scholarship)</a:t>
            </a:r>
          </a:p>
          <a:p>
            <a:pPr marL="365760" indent="-256032" eaLnBrk="1" fontAlgn="auto" hangingPunct="1">
              <a:spcAft>
                <a:spcPts val="0"/>
              </a:spcAft>
              <a:buFont typeface="Wingdings 3"/>
              <a:buNone/>
              <a:defRPr/>
            </a:pPr>
            <a:endParaRPr lang="en-US" dirty="0"/>
          </a:p>
          <a:p>
            <a:pPr marL="365760" indent="-256032" eaLnBrk="1" fontAlgn="auto" hangingPunct="1">
              <a:spcAft>
                <a:spcPts val="0"/>
              </a:spcAft>
              <a:buFont typeface="Wingdings 3"/>
              <a:buNone/>
              <a:defRPr/>
            </a:pPr>
            <a:endParaRPr lang="en-US" dirty="0"/>
          </a:p>
          <a:p>
            <a:pPr marL="365760" indent="-256032" eaLnBrk="1" fontAlgn="auto" hangingPunct="1">
              <a:spcAft>
                <a:spcPts val="0"/>
              </a:spcAft>
              <a:buFont typeface="Wingdings 3"/>
              <a:buNone/>
              <a:defRPr/>
            </a:pPr>
            <a:r>
              <a:rPr lang="en-US" dirty="0"/>
              <a:t>   </a:t>
            </a:r>
          </a:p>
          <a:p>
            <a:pPr marL="365760" indent="-256032" eaLnBrk="1" fontAlgn="auto" hangingPunct="1">
              <a:spcAft>
                <a:spcPts val="0"/>
              </a:spcAft>
              <a:buFont typeface="Wingdings 3"/>
              <a:buNone/>
              <a:defRPr/>
            </a:pPr>
            <a:r>
              <a:rPr lang="en-US" dirty="0"/>
              <a:t>      </a:t>
            </a:r>
          </a:p>
          <a:p>
            <a:pPr marL="365760" indent="-256032" eaLnBrk="1" fontAlgn="auto" hangingPunct="1">
              <a:spcAft>
                <a:spcPts val="0"/>
              </a:spcAft>
              <a:buFont typeface="Wingdings 3"/>
              <a:buNone/>
              <a:defRPr/>
            </a:pPr>
            <a:endParaRPr lang="en-US" dirty="0"/>
          </a:p>
          <a:p>
            <a:pPr marL="365760" indent="-256032" eaLnBrk="1" fontAlgn="auto" hangingPunct="1">
              <a:spcAft>
                <a:spcPts val="0"/>
              </a:spcAft>
              <a:buFont typeface="Wingdings 3"/>
              <a:buNone/>
              <a:defRPr/>
            </a:pPr>
            <a:endParaRPr lang="en-US" dirty="0"/>
          </a:p>
        </p:txBody>
      </p:sp>
      <p:sp>
        <p:nvSpPr>
          <p:cNvPr id="2" name="Title 1"/>
          <p:cNvSpPr>
            <a:spLocks noGrp="1"/>
          </p:cNvSpPr>
          <p:nvPr>
            <p:ph type="title"/>
          </p:nvPr>
        </p:nvSpPr>
        <p:spPr/>
        <p:txBody>
          <a:bodyPr/>
          <a:lstStyle/>
          <a:p>
            <a:pPr algn="ctr" eaLnBrk="1" fontAlgn="auto" hangingPunct="1">
              <a:spcAft>
                <a:spcPts val="0"/>
              </a:spcAft>
              <a:defRPr/>
            </a:pPr>
            <a:r>
              <a:rPr lang="en-US" dirty="0"/>
              <a:t>College Application</a:t>
            </a:r>
          </a:p>
        </p:txBody>
      </p:sp>
    </p:spTree>
    <p:extLst>
      <p:ext uri="{BB962C8B-B14F-4D97-AF65-F5344CB8AC3E}">
        <p14:creationId xmlns:p14="http://schemas.microsoft.com/office/powerpoint/2010/main" val="3739375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Over 900 colleges accept the Common Application</a:t>
            </a:r>
          </a:p>
          <a:p>
            <a:r>
              <a:rPr lang="en-US" dirty="0" err="1"/>
              <a:t>Naviance</a:t>
            </a:r>
            <a:r>
              <a:rPr lang="en-US" dirty="0"/>
              <a:t> and Common App both owned and operated by Hobsons</a:t>
            </a:r>
          </a:p>
          <a:p>
            <a:r>
              <a:rPr lang="en-US" dirty="0"/>
              <a:t>They must sync electronically by a matching process through the student’s </a:t>
            </a:r>
            <a:r>
              <a:rPr lang="en-US" dirty="0" err="1"/>
              <a:t>Naviance</a:t>
            </a:r>
            <a:r>
              <a:rPr lang="en-US" dirty="0"/>
              <a:t> account.</a:t>
            </a:r>
          </a:p>
          <a:p>
            <a:r>
              <a:rPr lang="en-US" dirty="0"/>
              <a:t>To match a student must have a Common App account, list one college on the account and complete the FERPA in Common App</a:t>
            </a:r>
          </a:p>
        </p:txBody>
      </p:sp>
      <p:sp>
        <p:nvSpPr>
          <p:cNvPr id="3" name="Title 2"/>
          <p:cNvSpPr>
            <a:spLocks noGrp="1"/>
          </p:cNvSpPr>
          <p:nvPr>
            <p:ph type="title"/>
          </p:nvPr>
        </p:nvSpPr>
        <p:spPr/>
        <p:txBody>
          <a:bodyPr/>
          <a:lstStyle/>
          <a:p>
            <a:r>
              <a:rPr lang="en-US" dirty="0" err="1"/>
              <a:t>Naviance</a:t>
            </a:r>
            <a:r>
              <a:rPr lang="en-US" dirty="0"/>
              <a:t> and the </a:t>
            </a:r>
            <a:r>
              <a:rPr lang="en-US" dirty="0" err="1"/>
              <a:t>CommonAPP</a:t>
            </a:r>
            <a:endParaRPr lang="en-US" dirty="0"/>
          </a:p>
        </p:txBody>
      </p:sp>
    </p:spTree>
    <p:extLst>
      <p:ext uri="{BB962C8B-B14F-4D97-AF65-F5344CB8AC3E}">
        <p14:creationId xmlns:p14="http://schemas.microsoft.com/office/powerpoint/2010/main" val="3645598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Regular Decision</a:t>
            </a:r>
            <a:r>
              <a:rPr lang="en-US" sz="1600" dirty="0"/>
              <a:t>-The process in which applicant completes the application by the institution’s specified date and then receives decision by April 1.</a:t>
            </a:r>
          </a:p>
          <a:p>
            <a:r>
              <a:rPr lang="en-US" sz="1800" dirty="0"/>
              <a:t>Rolling Admission</a:t>
            </a:r>
            <a:r>
              <a:rPr lang="en-US" sz="1600" dirty="0"/>
              <a:t>-The process in which an institution reviews applicants as they complete the application requirements and renders decisions throughout the admission cycle.</a:t>
            </a:r>
          </a:p>
          <a:p>
            <a:r>
              <a:rPr lang="en-US" sz="1800" dirty="0"/>
              <a:t>Early Action</a:t>
            </a:r>
            <a:r>
              <a:rPr lang="en-US" sz="1600" dirty="0"/>
              <a:t>-The process in which applicants apply to an institution by their EA deadline and my receive a decision well in advance of the institution’s regular response date. The institution may accept, deny or add applicant to the regular applicant pool. Many institutions require applicants apply by the EA deadline to be considered for scholarships and/or honors programs.</a:t>
            </a:r>
          </a:p>
          <a:p>
            <a:r>
              <a:rPr lang="en-US" sz="1800" dirty="0"/>
              <a:t>Early Decision</a:t>
            </a:r>
            <a:r>
              <a:rPr lang="en-US" sz="1600" dirty="0"/>
              <a:t>-The process in which students make a commitment to a first-choice institution where, if admitted, they definitely will enroll. Students may apply to other institutions, but may have only one ED application pending at any time.</a:t>
            </a:r>
          </a:p>
        </p:txBody>
      </p:sp>
      <p:sp>
        <p:nvSpPr>
          <p:cNvPr id="3" name="Title 2"/>
          <p:cNvSpPr>
            <a:spLocks noGrp="1"/>
          </p:cNvSpPr>
          <p:nvPr>
            <p:ph type="title"/>
          </p:nvPr>
        </p:nvSpPr>
        <p:spPr/>
        <p:txBody>
          <a:bodyPr>
            <a:normAutofit fontScale="90000"/>
          </a:bodyPr>
          <a:lstStyle/>
          <a:p>
            <a:r>
              <a:rPr lang="en-US" dirty="0"/>
              <a:t>Admission decisions and deadline dates</a:t>
            </a:r>
            <a:br>
              <a:rPr lang="en-US" dirty="0"/>
            </a:br>
            <a:endParaRPr lang="en-US" dirty="0"/>
          </a:p>
        </p:txBody>
      </p:sp>
    </p:spTree>
    <p:extLst>
      <p:ext uri="{BB962C8B-B14F-4D97-AF65-F5344CB8AC3E}">
        <p14:creationId xmlns:p14="http://schemas.microsoft.com/office/powerpoint/2010/main" val="584572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 y="1752601"/>
            <a:ext cx="8763000" cy="1829761"/>
          </a:xfrm>
        </p:spPr>
        <p:txBody>
          <a:bodyPr/>
          <a:lstStyle/>
          <a:p>
            <a:pPr algn="ctr" eaLnBrk="1" hangingPunct="1"/>
            <a:r>
              <a:rPr lang="en-US" dirty="0">
                <a:ea typeface="ＭＳ Ｐゴシック" charset="-128"/>
              </a:rPr>
              <a:t>Scholarships &amp; Financial Aid</a:t>
            </a:r>
          </a:p>
        </p:txBody>
      </p:sp>
      <p:sp>
        <p:nvSpPr>
          <p:cNvPr id="3075" name="Rectangle 3" descr="Rectangle: Click to edit Master text styles&#10;Second level&#10;Third level&#10;Fourth level&#10;Fifth level"/>
          <p:cNvSpPr>
            <a:spLocks noGrp="1" noChangeArrowheads="1"/>
          </p:cNvSpPr>
          <p:nvPr>
            <p:ph type="subTitle" idx="1"/>
          </p:nvPr>
        </p:nvSpPr>
        <p:spPr/>
        <p:txBody>
          <a:bodyPr/>
          <a:lstStyle/>
          <a:p>
            <a:pPr eaLnBrk="1" hangingPunct="1">
              <a:buFont typeface="Wingdings" pitchFamily="2" charset="2"/>
              <a:buNone/>
            </a:pPr>
            <a:r>
              <a:rPr lang="en-US" dirty="0">
                <a:ea typeface="ＭＳ Ｐゴシック" charset="-128"/>
              </a:rPr>
              <a:t>Merit Based and Need Based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152400" y="1219200"/>
            <a:ext cx="8915400" cy="5105400"/>
          </a:xfrm>
        </p:spPr>
        <p:txBody>
          <a:bodyPr/>
          <a:lstStyle/>
          <a:p>
            <a:pPr eaLnBrk="1" hangingPunct="1">
              <a:buFont typeface="Wingdings" pitchFamily="2" charset="2"/>
              <a:buChar char="Ø"/>
            </a:pPr>
            <a:r>
              <a:rPr lang="en-US" dirty="0"/>
              <a:t>Scholarships (Merit Based)</a:t>
            </a:r>
          </a:p>
          <a:p>
            <a:pPr eaLnBrk="1" hangingPunct="1">
              <a:buFont typeface="Wingdings 3" pitchFamily="18" charset="2"/>
              <a:buNone/>
            </a:pPr>
            <a:r>
              <a:rPr lang="en-US" dirty="0"/>
              <a:t>		--Primarily Awarded by Colleges </a:t>
            </a:r>
          </a:p>
          <a:p>
            <a:pPr eaLnBrk="1" hangingPunct="1">
              <a:buFont typeface="Wingdings 3" pitchFamily="18" charset="2"/>
              <a:buNone/>
            </a:pPr>
            <a:r>
              <a:rPr lang="en-US" sz="1900" dirty="0"/>
              <a:t>Part of admissions application. May be special scholarships with a separate application/deadline. Check college websites.</a:t>
            </a:r>
          </a:p>
          <a:p>
            <a:pPr eaLnBrk="1" hangingPunct="1">
              <a:buFont typeface="Wingdings 3" pitchFamily="18" charset="2"/>
              <a:buNone/>
            </a:pPr>
            <a:r>
              <a:rPr lang="en-US" dirty="0"/>
              <a:t>	--National, Regional and Local also available</a:t>
            </a:r>
          </a:p>
          <a:p>
            <a:pPr eaLnBrk="1" hangingPunct="1"/>
            <a:r>
              <a:rPr lang="en-US" dirty="0"/>
              <a:t>Online databases: </a:t>
            </a:r>
            <a:r>
              <a:rPr lang="en-US" dirty="0" err="1"/>
              <a:t>Fastweb</a:t>
            </a:r>
            <a:r>
              <a:rPr lang="en-US" dirty="0"/>
              <a:t>, </a:t>
            </a:r>
            <a:r>
              <a:rPr lang="en-US" dirty="0" err="1"/>
              <a:t>Highfive</a:t>
            </a:r>
            <a:r>
              <a:rPr lang="en-US" dirty="0"/>
              <a:t> Scholarships, </a:t>
            </a:r>
            <a:r>
              <a:rPr lang="en-US" dirty="0" err="1"/>
              <a:t>Cappex</a:t>
            </a:r>
            <a:r>
              <a:rPr lang="en-US" dirty="0"/>
              <a:t> Scholarships (links on </a:t>
            </a:r>
            <a:r>
              <a:rPr lang="en-US" dirty="0" err="1"/>
              <a:t>Naviance</a:t>
            </a:r>
            <a:r>
              <a:rPr lang="en-US" dirty="0"/>
              <a:t>)</a:t>
            </a:r>
          </a:p>
          <a:p>
            <a:pPr eaLnBrk="1" hangingPunct="1"/>
            <a:r>
              <a:rPr lang="en-US" dirty="0"/>
              <a:t>U.S. Department of Labor Scholarship Search</a:t>
            </a:r>
          </a:p>
          <a:p>
            <a:pPr eaLnBrk="1" hangingPunct="1"/>
            <a:r>
              <a:rPr lang="en-US" dirty="0"/>
              <a:t>Organizations, Employers, Labor Unions, Credit Unions	</a:t>
            </a:r>
          </a:p>
          <a:p>
            <a:pPr eaLnBrk="1" hangingPunct="1"/>
            <a:r>
              <a:rPr lang="en-US" dirty="0" err="1"/>
              <a:t>Naviance</a:t>
            </a:r>
            <a:r>
              <a:rPr lang="en-US" dirty="0"/>
              <a:t> Scholarship List</a:t>
            </a:r>
          </a:p>
        </p:txBody>
      </p:sp>
      <p:sp>
        <p:nvSpPr>
          <p:cNvPr id="2" name="Title 1"/>
          <p:cNvSpPr>
            <a:spLocks noGrp="1"/>
          </p:cNvSpPr>
          <p:nvPr>
            <p:ph type="title"/>
          </p:nvPr>
        </p:nvSpPr>
        <p:spPr/>
        <p:txBody>
          <a:bodyPr/>
          <a:lstStyle/>
          <a:p>
            <a:pPr eaLnBrk="1" fontAlgn="auto" hangingPunct="1">
              <a:spcAft>
                <a:spcPts val="0"/>
              </a:spcAft>
              <a:defRPr/>
            </a:pPr>
            <a:r>
              <a:rPr lang="en-US" dirty="0"/>
              <a:t>Scholarships  / Financial 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457200" y="1219200"/>
            <a:ext cx="8278411" cy="5414538"/>
          </a:xfrm>
        </p:spPr>
        <p:txBody>
          <a:bodyPr/>
          <a:lstStyle/>
          <a:p>
            <a:pPr indent="-255270" eaLnBrk="1" hangingPunct="1">
              <a:buFont typeface="Wingdings" pitchFamily="2" charset="2"/>
              <a:buChar char="Ø"/>
            </a:pPr>
            <a:r>
              <a:rPr lang="en-US" sz="2200" dirty="0"/>
              <a:t>Financial Aid (Need Based)</a:t>
            </a:r>
            <a:endParaRPr lang="en-US"/>
          </a:p>
          <a:p>
            <a:pPr indent="-255270" eaLnBrk="1" hangingPunct="1">
              <a:buFont typeface="Wingdings 3" pitchFamily="18" charset="2"/>
              <a:buNone/>
            </a:pPr>
            <a:r>
              <a:rPr lang="en-US" sz="2200" dirty="0"/>
              <a:t>   --Must Complete Free Application for Federal 	Student Aid (FAFSA).</a:t>
            </a:r>
            <a:endParaRPr lang="en-US" sz="2200" dirty="0">
              <a:cs typeface="Lucida Sans Unicode"/>
            </a:endParaRPr>
          </a:p>
          <a:p>
            <a:pPr indent="-255270" eaLnBrk="1" hangingPunct="1">
              <a:buFont typeface="Wingdings 3" pitchFamily="18" charset="2"/>
              <a:buNone/>
            </a:pPr>
            <a:r>
              <a:rPr lang="en-US" sz="2200" dirty="0"/>
              <a:t>   --FAFSA available after October 1, 2019. 		</a:t>
            </a:r>
            <a:r>
              <a:rPr lang="en-US" sz="2200" b="1" dirty="0">
                <a:solidFill>
                  <a:schemeClr val="accent1">
                    <a:lumMod val="75000"/>
                  </a:schemeClr>
                </a:solidFill>
                <a:hlinkClick r:id="rId2"/>
              </a:rPr>
              <a:t>www.fafsa.ed.gov</a:t>
            </a:r>
            <a:endParaRPr lang="en-US" sz="2200" b="1" dirty="0">
              <a:solidFill>
                <a:schemeClr val="accent1">
                  <a:lumMod val="75000"/>
                </a:schemeClr>
              </a:solidFill>
              <a:cs typeface="Lucida Sans Unicode"/>
            </a:endParaRPr>
          </a:p>
          <a:p>
            <a:pPr indent="-255270" eaLnBrk="1" hangingPunct="1">
              <a:buFont typeface="Wingdings 3" pitchFamily="18" charset="2"/>
              <a:buNone/>
            </a:pPr>
            <a:r>
              <a:rPr lang="en-US" sz="2200" b="1" dirty="0">
                <a:solidFill>
                  <a:schemeClr val="accent1">
                    <a:lumMod val="75000"/>
                  </a:schemeClr>
                </a:solidFill>
              </a:rPr>
              <a:t>   </a:t>
            </a:r>
            <a:r>
              <a:rPr lang="en-US" sz="2200" b="1" dirty="0"/>
              <a:t>--Financial Aid Presentations on October 13 at 1:30 and 3:00 at the Columbus Suburban College Fair hosted at Otterbein University</a:t>
            </a:r>
            <a:endParaRPr lang="en-US" sz="2200" b="1" dirty="0">
              <a:cs typeface="Lucida Sans Unicode"/>
            </a:endParaRPr>
          </a:p>
          <a:p>
            <a:pPr indent="-255270" eaLnBrk="1" hangingPunct="1">
              <a:buFont typeface="Wingdings 3" pitchFamily="18" charset="2"/>
              <a:buNone/>
            </a:pPr>
            <a:r>
              <a:rPr lang="en-US" sz="2200" dirty="0"/>
              <a:t>--Family and University receives an SAR (Student Aid   Report) with the EFC (Expected Family Contribution). </a:t>
            </a:r>
            <a:endParaRPr lang="en-US" sz="2200" dirty="0">
              <a:cs typeface="Lucida Sans Unicode"/>
            </a:endParaRPr>
          </a:p>
          <a:p>
            <a:pPr indent="-255270" eaLnBrk="1" hangingPunct="1">
              <a:buNone/>
            </a:pPr>
            <a:r>
              <a:rPr lang="en-US" sz="2200" dirty="0"/>
              <a:t>--May qualify for Federal Aid (grants, loans,               	work study).  Additional need based aid from the college/university.</a:t>
            </a:r>
            <a:endParaRPr lang="en-US" sz="2200" dirty="0">
              <a:cs typeface="Lucida Sans Unicode"/>
            </a:endParaRPr>
          </a:p>
          <a:p>
            <a:pPr indent="-255270" eaLnBrk="1" hangingPunct="1">
              <a:buNone/>
            </a:pPr>
            <a:r>
              <a:rPr lang="en-US" sz="2200" dirty="0"/>
              <a:t>	--CSS /Financial Aid Profile  </a:t>
            </a:r>
            <a:r>
              <a:rPr lang="en-US" sz="2200" b="1" dirty="0">
                <a:solidFill>
                  <a:schemeClr val="accent1">
                    <a:lumMod val="75000"/>
                  </a:schemeClr>
                </a:solidFill>
              </a:rPr>
              <a:t>student.collegeboard.org/</a:t>
            </a:r>
            <a:r>
              <a:rPr lang="en-US" sz="2200" b="1" dirty="0" err="1">
                <a:solidFill>
                  <a:schemeClr val="accent1">
                    <a:lumMod val="75000"/>
                  </a:schemeClr>
                </a:solidFill>
              </a:rPr>
              <a:t>css</a:t>
            </a:r>
            <a:r>
              <a:rPr lang="en-US" sz="2200" b="1" dirty="0">
                <a:solidFill>
                  <a:schemeClr val="accent1">
                    <a:lumMod val="75000"/>
                  </a:schemeClr>
                </a:solidFill>
              </a:rPr>
              <a:t>-financial-aid-profile</a:t>
            </a:r>
            <a:endParaRPr lang="en-US" sz="2200" b="1" dirty="0">
              <a:solidFill>
                <a:schemeClr val="accent1">
                  <a:lumMod val="75000"/>
                </a:schemeClr>
              </a:solidFill>
              <a:cs typeface="Lucida Sans Unicode"/>
            </a:endParaRPr>
          </a:p>
          <a:p>
            <a:pPr indent="-255270" eaLnBrk="1" hangingPunct="1">
              <a:buNone/>
            </a:pPr>
            <a:endParaRPr lang="en-US" sz="2500" dirty="0">
              <a:cs typeface="Lucida Sans Unicode"/>
            </a:endParaRPr>
          </a:p>
          <a:p>
            <a:pPr indent="-255270" eaLnBrk="1" hangingPunct="1">
              <a:buNone/>
            </a:pPr>
            <a:r>
              <a:rPr lang="en-US" sz="2500" dirty="0"/>
              <a:t>                                   </a:t>
            </a:r>
            <a:endParaRPr lang="en-US" sz="2500" dirty="0">
              <a:cs typeface="Lucida Sans Unicode"/>
            </a:endParaRPr>
          </a:p>
        </p:txBody>
      </p:sp>
      <p:sp>
        <p:nvSpPr>
          <p:cNvPr id="2" name="Title 1"/>
          <p:cNvSpPr>
            <a:spLocks noGrp="1"/>
          </p:cNvSpPr>
          <p:nvPr>
            <p:ph type="title"/>
          </p:nvPr>
        </p:nvSpPr>
        <p:spPr/>
        <p:txBody>
          <a:bodyPr/>
          <a:lstStyle/>
          <a:p>
            <a:pPr eaLnBrk="1" fontAlgn="auto" hangingPunct="1">
              <a:spcAft>
                <a:spcPts val="0"/>
              </a:spcAft>
              <a:defRPr/>
            </a:pPr>
            <a:r>
              <a:rPr lang="en-US"/>
              <a:t>Scholarships  </a:t>
            </a:r>
            <a:r>
              <a:rPr lang="en-US" dirty="0"/>
              <a:t>/ Financial 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2"/>
          </a:xfrm>
        </p:spPr>
        <p:txBody>
          <a:bodyPr>
            <a:noAutofit/>
          </a:bodyPr>
          <a:lstStyle/>
          <a:p>
            <a:pPr marL="365760" indent="-256032" eaLnBrk="1" fontAlgn="auto" hangingPunct="1">
              <a:spcAft>
                <a:spcPts val="0"/>
              </a:spcAft>
              <a:buFont typeface="Wingdings 3" pitchFamily="18" charset="2"/>
              <a:buNone/>
              <a:defRPr/>
            </a:pPr>
            <a:endParaRPr lang="en-US" sz="2100" dirty="0"/>
          </a:p>
          <a:p>
            <a:pPr marL="365760" indent="-256032" eaLnBrk="1" fontAlgn="auto" hangingPunct="1">
              <a:spcAft>
                <a:spcPts val="0"/>
              </a:spcAft>
              <a:buFont typeface="Wingdings" pitchFamily="2" charset="2"/>
              <a:buChar char="Ø"/>
              <a:defRPr/>
            </a:pPr>
            <a:r>
              <a:rPr lang="en-US" sz="2000" b="1" dirty="0"/>
              <a:t>October 1, 2019 </a:t>
            </a:r>
            <a:r>
              <a:rPr lang="en-US" sz="2000" dirty="0"/>
              <a:t>– FAFSA application available </a:t>
            </a:r>
            <a:endParaRPr lang="en-US" sz="2100" dirty="0"/>
          </a:p>
          <a:p>
            <a:pPr marL="365760" indent="-256032" eaLnBrk="1" fontAlgn="auto" hangingPunct="1">
              <a:spcAft>
                <a:spcPts val="0"/>
              </a:spcAft>
              <a:buFont typeface="Wingdings" pitchFamily="2" charset="2"/>
              <a:buChar char="Ø"/>
              <a:defRPr/>
            </a:pPr>
            <a:r>
              <a:rPr lang="en-US" sz="2100" b="1" dirty="0"/>
              <a:t>October 13, 2019</a:t>
            </a:r>
            <a:r>
              <a:rPr lang="en-US" sz="2100" dirty="0"/>
              <a:t>–Financial Aid Workshop at Otterbein University at 1:30 and 3:00 PM</a:t>
            </a:r>
          </a:p>
          <a:p>
            <a:pPr marL="365760" indent="-256032" eaLnBrk="1" fontAlgn="auto" hangingPunct="1">
              <a:spcAft>
                <a:spcPts val="0"/>
              </a:spcAft>
              <a:buFont typeface="Wingdings" pitchFamily="2" charset="2"/>
              <a:buChar char="Ø"/>
              <a:defRPr/>
            </a:pPr>
            <a:r>
              <a:rPr lang="en-US" sz="2100" b="1" dirty="0"/>
              <a:t>October 17, 2019</a:t>
            </a:r>
            <a:r>
              <a:rPr lang="en-US" sz="2100" dirty="0"/>
              <a:t> – Transcript request deadline for</a:t>
            </a:r>
            <a:r>
              <a:rPr lang="en-US" sz="2100" b="1" dirty="0"/>
              <a:t> </a:t>
            </a:r>
            <a:r>
              <a:rPr lang="en-US" sz="2100" dirty="0"/>
              <a:t>November 1</a:t>
            </a:r>
            <a:r>
              <a:rPr lang="en-US" sz="2100" baseline="30000" dirty="0"/>
              <a:t>st</a:t>
            </a:r>
            <a:r>
              <a:rPr lang="en-US" sz="2100" dirty="0"/>
              <a:t> college application deadlines</a:t>
            </a:r>
          </a:p>
          <a:p>
            <a:pPr marL="365760" indent="-256032" eaLnBrk="1" fontAlgn="auto" hangingPunct="1">
              <a:spcAft>
                <a:spcPts val="0"/>
              </a:spcAft>
              <a:buFont typeface="Wingdings" pitchFamily="2" charset="2"/>
              <a:buChar char="Ø"/>
              <a:defRPr/>
            </a:pPr>
            <a:r>
              <a:rPr lang="en-US" sz="2100" b="1" dirty="0"/>
              <a:t>November 13, 2019 </a:t>
            </a:r>
            <a:r>
              <a:rPr lang="en-US" sz="2100" dirty="0"/>
              <a:t>– Transcript request deadline for December 1</a:t>
            </a:r>
            <a:r>
              <a:rPr lang="en-US" sz="2100" baseline="30000" dirty="0"/>
              <a:t>st</a:t>
            </a:r>
            <a:r>
              <a:rPr lang="en-US" sz="2100" dirty="0"/>
              <a:t> college application deadlines </a:t>
            </a:r>
          </a:p>
        </p:txBody>
      </p:sp>
      <p:sp>
        <p:nvSpPr>
          <p:cNvPr id="2" name="Title 1"/>
          <p:cNvSpPr>
            <a:spLocks noGrp="1"/>
          </p:cNvSpPr>
          <p:nvPr>
            <p:ph type="title"/>
          </p:nvPr>
        </p:nvSpPr>
        <p:spPr/>
        <p:txBody>
          <a:bodyPr/>
          <a:lstStyle/>
          <a:p>
            <a:pPr algn="ctr" eaLnBrk="1" fontAlgn="auto" hangingPunct="1">
              <a:spcAft>
                <a:spcPts val="0"/>
              </a:spcAft>
              <a:defRPr/>
            </a:pPr>
            <a:r>
              <a:rPr lang="en-US" dirty="0"/>
              <a:t>Important Dates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304800" y="1481138"/>
            <a:ext cx="8534400" cy="4525962"/>
          </a:xfrm>
        </p:spPr>
        <p:txBody>
          <a:bodyPr/>
          <a:lstStyle/>
          <a:p>
            <a:pPr eaLnBrk="1" hangingPunct="1">
              <a:buFont typeface="Wingdings" pitchFamily="2" charset="2"/>
              <a:buChar char="Ø"/>
            </a:pPr>
            <a:r>
              <a:rPr lang="en-US" sz="2200" b="1" dirty="0"/>
              <a:t>December 6, 2019 </a:t>
            </a:r>
            <a:r>
              <a:rPr lang="en-US" sz="2200" dirty="0"/>
              <a:t>– Transcript request deadline for January 1</a:t>
            </a:r>
            <a:r>
              <a:rPr lang="en-US" sz="2200" baseline="30000" dirty="0"/>
              <a:t>st</a:t>
            </a:r>
            <a:r>
              <a:rPr lang="en-US" sz="2200" dirty="0"/>
              <a:t> college application deadlines </a:t>
            </a:r>
            <a:endParaRPr lang="en-US" sz="2200" b="1" dirty="0"/>
          </a:p>
          <a:p>
            <a:pPr eaLnBrk="1" hangingPunct="1">
              <a:buFont typeface="Wingdings" pitchFamily="2" charset="2"/>
              <a:buChar char="Ø"/>
            </a:pPr>
            <a:r>
              <a:rPr lang="en-US" sz="2200" dirty="0"/>
              <a:t>F</a:t>
            </a:r>
            <a:r>
              <a:rPr lang="en-US" sz="2200" b="1" dirty="0"/>
              <a:t>ebruary 15, 2020 </a:t>
            </a:r>
            <a:r>
              <a:rPr lang="en-US" sz="2200" dirty="0"/>
              <a:t>– FAFSA deadline for many colleges </a:t>
            </a:r>
          </a:p>
          <a:p>
            <a:pPr eaLnBrk="1" hangingPunct="1">
              <a:buFont typeface="Wingdings" pitchFamily="2" charset="2"/>
              <a:buChar char="Ø"/>
            </a:pPr>
            <a:r>
              <a:rPr lang="en-US" sz="2200" b="1" dirty="0"/>
              <a:t>April 1, 2020 </a:t>
            </a:r>
            <a:r>
              <a:rPr lang="en-US" sz="2200" dirty="0"/>
              <a:t>– Deadline for colleges to communicate financial aid packages </a:t>
            </a:r>
          </a:p>
          <a:p>
            <a:pPr eaLnBrk="1" hangingPunct="1">
              <a:buFont typeface="Wingdings" pitchFamily="2" charset="2"/>
              <a:buChar char="Ø"/>
            </a:pPr>
            <a:r>
              <a:rPr lang="en-US" sz="2200" b="1" dirty="0"/>
              <a:t>May 1, 2020 </a:t>
            </a:r>
            <a:r>
              <a:rPr lang="en-US" sz="2200" dirty="0"/>
              <a:t>– National Declaration Day</a:t>
            </a:r>
          </a:p>
          <a:p>
            <a:pPr eaLnBrk="1" hangingPunct="1">
              <a:buFont typeface="Wingdings" pitchFamily="2" charset="2"/>
              <a:buChar char="Ø"/>
            </a:pPr>
            <a:r>
              <a:rPr lang="en-US" sz="2200" b="1" dirty="0"/>
              <a:t>May 11, 2020 </a:t>
            </a:r>
            <a:r>
              <a:rPr lang="en-US" sz="2200" dirty="0"/>
              <a:t>– Senior Award Program-7:00 PM </a:t>
            </a:r>
          </a:p>
          <a:p>
            <a:pPr eaLnBrk="1" hangingPunct="1">
              <a:buFont typeface="Wingdings" pitchFamily="2" charset="2"/>
              <a:buChar char="Ø"/>
            </a:pPr>
            <a:r>
              <a:rPr lang="en-US" sz="2200" b="1" dirty="0"/>
              <a:t>May 17, 2020</a:t>
            </a:r>
            <a:r>
              <a:rPr lang="en-US" sz="2200" dirty="0"/>
              <a:t>– Graduation Day-12:00 P.M.</a:t>
            </a:r>
            <a:endParaRPr lang="en-US" dirty="0"/>
          </a:p>
        </p:txBody>
      </p:sp>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a:t>Important Dates Continue</a:t>
            </a:r>
            <a:br>
              <a:rPr lang="en-US" dirty="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pPr eaLnBrk="1" hangingPunct="1">
              <a:buNone/>
            </a:pPr>
            <a:r>
              <a:rPr lang="en-US" sz="2600" b="1" u="sng" dirty="0"/>
              <a:t>ACT Test Dates</a:t>
            </a:r>
            <a:r>
              <a:rPr lang="en-US" sz="2600" b="1" dirty="0"/>
              <a:t>			</a:t>
            </a:r>
            <a:r>
              <a:rPr lang="en-US" sz="2600" b="1" u="sng" dirty="0"/>
              <a:t>Registration Dates</a:t>
            </a:r>
          </a:p>
          <a:p>
            <a:pPr eaLnBrk="1" hangingPunct="1">
              <a:buNone/>
            </a:pPr>
            <a:r>
              <a:rPr lang="en-US" sz="2500" dirty="0"/>
              <a:t>September 14, 2019		September 1 (late fee)</a:t>
            </a:r>
          </a:p>
          <a:p>
            <a:pPr eaLnBrk="1" hangingPunct="1">
              <a:buNone/>
            </a:pPr>
            <a:r>
              <a:rPr lang="en-US" sz="2500" dirty="0"/>
              <a:t>October 26, 2019		September 27, 2019</a:t>
            </a:r>
          </a:p>
          <a:p>
            <a:pPr eaLnBrk="1" hangingPunct="1">
              <a:buNone/>
            </a:pPr>
            <a:r>
              <a:rPr lang="en-US" sz="2500" dirty="0"/>
              <a:t>December 14, 2019		November 8, 2019</a:t>
            </a:r>
          </a:p>
          <a:p>
            <a:pPr eaLnBrk="1" hangingPunct="1">
              <a:buNone/>
            </a:pPr>
            <a:r>
              <a:rPr lang="en-US" sz="2500" dirty="0"/>
              <a:t>February 08, 2020		January 10, 2020</a:t>
            </a:r>
          </a:p>
          <a:p>
            <a:pPr eaLnBrk="1" hangingPunct="1">
              <a:buNone/>
            </a:pPr>
            <a:endParaRPr lang="en-US" sz="1800" dirty="0"/>
          </a:p>
          <a:p>
            <a:pPr eaLnBrk="1" hangingPunct="1">
              <a:buFont typeface="Wingdings 3" pitchFamily="18" charset="2"/>
              <a:buNone/>
            </a:pPr>
            <a:r>
              <a:rPr lang="en-US" b="1" u="sng" dirty="0"/>
              <a:t>SAT Test Dates</a:t>
            </a:r>
            <a:r>
              <a:rPr lang="en-US" b="1" dirty="0"/>
              <a:t>			</a:t>
            </a:r>
            <a:r>
              <a:rPr lang="en-US" b="1" u="sng" dirty="0"/>
              <a:t>Registration Dates</a:t>
            </a:r>
          </a:p>
          <a:p>
            <a:pPr eaLnBrk="1" hangingPunct="1">
              <a:buFont typeface="Wingdings 3" pitchFamily="18" charset="2"/>
              <a:buNone/>
            </a:pPr>
            <a:r>
              <a:rPr lang="en-US" sz="2400" dirty="0"/>
              <a:t>October 5, 2019			September 6, 2019</a:t>
            </a:r>
          </a:p>
          <a:p>
            <a:pPr eaLnBrk="1" hangingPunct="1">
              <a:buFont typeface="Wingdings 3" pitchFamily="18" charset="2"/>
              <a:buNone/>
            </a:pPr>
            <a:r>
              <a:rPr lang="en-US" sz="2400" dirty="0"/>
              <a:t>November 2, 2019		October 3, 2019</a:t>
            </a:r>
          </a:p>
          <a:p>
            <a:pPr eaLnBrk="1" hangingPunct="1">
              <a:buFont typeface="Wingdings 3" pitchFamily="18" charset="2"/>
              <a:buNone/>
            </a:pPr>
            <a:r>
              <a:rPr lang="en-US" sz="2400" dirty="0"/>
              <a:t>December 7, 2019		November 8, 2019</a:t>
            </a:r>
          </a:p>
          <a:p>
            <a:pPr eaLnBrk="1" hangingPunct="1">
              <a:buFont typeface="Wingdings 3" pitchFamily="18" charset="2"/>
              <a:buNone/>
            </a:pPr>
            <a:endParaRPr lang="en-US" dirty="0"/>
          </a:p>
        </p:txBody>
      </p:sp>
      <p:sp>
        <p:nvSpPr>
          <p:cNvPr id="2" name="Title 1"/>
          <p:cNvSpPr>
            <a:spLocks noGrp="1"/>
          </p:cNvSpPr>
          <p:nvPr>
            <p:ph type="title"/>
          </p:nvPr>
        </p:nvSpPr>
        <p:spPr/>
        <p:txBody>
          <a:bodyPr/>
          <a:lstStyle/>
          <a:p>
            <a:pPr algn="ctr" eaLnBrk="1" fontAlgn="auto" hangingPunct="1">
              <a:spcAft>
                <a:spcPts val="0"/>
              </a:spcAft>
              <a:defRPr/>
            </a:pPr>
            <a:r>
              <a:rPr lang="en-US" dirty="0"/>
              <a:t>ACT &amp; SAT Dates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Must test at least 4-6 weeks prior to an application deadline date</a:t>
            </a:r>
          </a:p>
          <a:p>
            <a:r>
              <a:rPr lang="en-US" dirty="0"/>
              <a:t>Must order scores to be sent from testing agency to university -opportunity to send 4 score reports at time of registration, must pay for subsequent score reports</a:t>
            </a:r>
          </a:p>
          <a:p>
            <a:r>
              <a:rPr lang="en-US" dirty="0"/>
              <a:t>When ordering </a:t>
            </a:r>
            <a:r>
              <a:rPr lang="en-US"/>
              <a:t>score reports, </a:t>
            </a:r>
            <a:r>
              <a:rPr lang="en-US" dirty="0"/>
              <a:t>go directly to ACT or </a:t>
            </a:r>
            <a:r>
              <a:rPr lang="en-US" dirty="0" err="1"/>
              <a:t>Collegeboard</a:t>
            </a:r>
            <a:r>
              <a:rPr lang="en-US" dirty="0"/>
              <a:t> for SAT-allow 4-6 weeks for delivery.</a:t>
            </a:r>
          </a:p>
        </p:txBody>
      </p:sp>
      <p:sp>
        <p:nvSpPr>
          <p:cNvPr id="3" name="Title 2"/>
          <p:cNvSpPr>
            <a:spLocks noGrp="1"/>
          </p:cNvSpPr>
          <p:nvPr>
            <p:ph type="title"/>
          </p:nvPr>
        </p:nvSpPr>
        <p:spPr/>
        <p:txBody>
          <a:bodyPr/>
          <a:lstStyle/>
          <a:p>
            <a:r>
              <a:rPr lang="en-US" dirty="0"/>
              <a:t>ACT/SAT Continued</a:t>
            </a:r>
          </a:p>
        </p:txBody>
      </p:sp>
    </p:spTree>
    <p:extLst>
      <p:ext uri="{BB962C8B-B14F-4D97-AF65-F5344CB8AC3E}">
        <p14:creationId xmlns:p14="http://schemas.microsoft.com/office/powerpoint/2010/main" val="1011908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0400" y="1629134"/>
            <a:ext cx="2743200" cy="4229972"/>
          </a:xfrm>
        </p:spPr>
      </p:pic>
      <p:sp>
        <p:nvSpPr>
          <p:cNvPr id="3" name="Title 2"/>
          <p:cNvSpPr>
            <a:spLocks noGrp="1"/>
          </p:cNvSpPr>
          <p:nvPr>
            <p:ph type="title"/>
          </p:nvPr>
        </p:nvSpPr>
        <p:spPr/>
        <p:txBody>
          <a:bodyPr>
            <a:noAutofit/>
          </a:bodyPr>
          <a:lstStyle/>
          <a:p>
            <a:pPr algn="ctr"/>
            <a:r>
              <a:rPr lang="en-US" sz="3300" dirty="0"/>
              <a:t>Thank you for attending this evening.</a:t>
            </a:r>
          </a:p>
        </p:txBody>
      </p:sp>
    </p:spTree>
    <p:extLst>
      <p:ext uri="{BB962C8B-B14F-4D97-AF65-F5344CB8AC3E}">
        <p14:creationId xmlns:p14="http://schemas.microsoft.com/office/powerpoint/2010/main" val="2793288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2">
      <a:dk1>
        <a:srgbClr val="244582"/>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rgbClr val="244582"/>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2.xml><?xml version="1.0" encoding="utf-8"?>
<a:themeOverride xmlns:a="http://schemas.openxmlformats.org/drawingml/2006/main">
  <a:clrScheme name="Custom 2">
    <a:dk1>
      <a:srgbClr val="244582"/>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3.xml><?xml version="1.0" encoding="utf-8"?>
<a:themeOverride xmlns:a="http://schemas.openxmlformats.org/drawingml/2006/main">
  <a:clrScheme name="Custom 2">
    <a:dk1>
      <a:srgbClr val="244582"/>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4.xml><?xml version="1.0" encoding="utf-8"?>
<a:themeOverride xmlns:a="http://schemas.openxmlformats.org/drawingml/2006/main">
  <a:clrScheme name="Custom 2">
    <a:dk1>
      <a:srgbClr val="244582"/>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C84BEED2FBAB44A1DCF5ECC75F1B2D" ma:contentTypeVersion="11" ma:contentTypeDescription="Create a new document." ma:contentTypeScope="" ma:versionID="0250b90747bf5c4ba0458407ab9daa30">
  <xsd:schema xmlns:xsd="http://www.w3.org/2001/XMLSchema" xmlns:xs="http://www.w3.org/2001/XMLSchema" xmlns:p="http://schemas.microsoft.com/office/2006/metadata/properties" xmlns:ns3="e7122689-2909-4242-9c54-7648a1fd620c" xmlns:ns4="8058719b-5ef5-4a2a-b7a5-8b6ee22dff7c" targetNamespace="http://schemas.microsoft.com/office/2006/metadata/properties" ma:root="true" ma:fieldsID="a36e43d1a9d549185e9d8feeb9d3eb35" ns3:_="" ns4:_="">
    <xsd:import namespace="e7122689-2909-4242-9c54-7648a1fd620c"/>
    <xsd:import namespace="8058719b-5ef5-4a2a-b7a5-8b6ee22dff7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AutoTags"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122689-2909-4242-9c54-7648a1fd620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58719b-5ef5-4a2a-b7a5-8b6ee22dff7c"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375067-D145-4974-87C8-D173C5367E65}">
  <ds:schemaRefs>
    <ds:schemaRef ds:uri="http://schemas.microsoft.com/sharepoint/v3/contenttype/forms"/>
  </ds:schemaRefs>
</ds:datastoreItem>
</file>

<file path=customXml/itemProps2.xml><?xml version="1.0" encoding="utf-8"?>
<ds:datastoreItem xmlns:ds="http://schemas.openxmlformats.org/officeDocument/2006/customXml" ds:itemID="{F67338EC-D3DA-4E72-9661-BB2CA0127A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122689-2909-4242-9c54-7648a1fd620c"/>
    <ds:schemaRef ds:uri="8058719b-5ef5-4a2a-b7a5-8b6ee22dff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67BBB8-DAE9-4093-9FCB-5CDE0B2283D6}">
  <ds:schemaRefs>
    <ds:schemaRef ds:uri="http://purl.org/dc/elements/1.1/"/>
    <ds:schemaRef ds:uri="http://schemas.microsoft.com/office/2006/metadata/properties"/>
    <ds:schemaRef ds:uri="8058719b-5ef5-4a2a-b7a5-8b6ee22dff7c"/>
    <ds:schemaRef ds:uri="http://schemas.microsoft.com/office/2006/documentManagement/types"/>
    <ds:schemaRef ds:uri="http://schemas.openxmlformats.org/package/2006/metadata/core-properties"/>
    <ds:schemaRef ds:uri="http://purl.org/dc/dcmitype/"/>
    <ds:schemaRef ds:uri="e7122689-2909-4242-9c54-7648a1fd620c"/>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3089</TotalTime>
  <Words>808</Words>
  <Application>Microsoft Office PowerPoint</Application>
  <PresentationFormat>On-screen Show (4:3)</PresentationFormat>
  <Paragraphs>146</Paragraphs>
  <Slides>22</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ＭＳ Ｐゴシック</vt:lpstr>
      <vt:lpstr>Arial</vt:lpstr>
      <vt:lpstr>Calibri</vt:lpstr>
      <vt:lpstr>Comic Sans MS</vt:lpstr>
      <vt:lpstr>Lucida Sans Unicode</vt:lpstr>
      <vt:lpstr>Verdana</vt:lpstr>
      <vt:lpstr>Wingdings</vt:lpstr>
      <vt:lpstr>Wingdings 2</vt:lpstr>
      <vt:lpstr>Wingdings 3</vt:lpstr>
      <vt:lpstr>Concourse</vt:lpstr>
      <vt:lpstr>WELCOME TO OLENTANGY   ORANGE HIGH SCHOOL Home of the Pioneers! “An Excellent High School” </vt:lpstr>
      <vt:lpstr>Guidance Department  </vt:lpstr>
      <vt:lpstr>PowerPoint Presentation</vt:lpstr>
      <vt:lpstr>Senior Year  An Important Year of Transition</vt:lpstr>
      <vt:lpstr>Tonight's agenda</vt:lpstr>
      <vt:lpstr>Tasks of the Senior Year  </vt:lpstr>
      <vt:lpstr>Resources and Important Information </vt:lpstr>
      <vt:lpstr>Using Naviance</vt:lpstr>
      <vt:lpstr>What is it?</vt:lpstr>
      <vt:lpstr>What can students do in Naviance?</vt:lpstr>
      <vt:lpstr>What will seniors do in Naviance?</vt:lpstr>
      <vt:lpstr>College Application</vt:lpstr>
      <vt:lpstr>Naviance and the CommonAPP</vt:lpstr>
      <vt:lpstr>Admission decisions and deadline dates </vt:lpstr>
      <vt:lpstr>Scholarships &amp; Financial Aid</vt:lpstr>
      <vt:lpstr>Scholarships  / Financial Aid</vt:lpstr>
      <vt:lpstr>Scholarships  / Financial Aid</vt:lpstr>
      <vt:lpstr>Important Dates</vt:lpstr>
      <vt:lpstr>Important Dates Continue </vt:lpstr>
      <vt:lpstr>ACT &amp; SAT Dates</vt:lpstr>
      <vt:lpstr>ACT/SAT Continued</vt:lpstr>
      <vt:lpstr>Thank you for attending this evening.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Guidance Department A-F Pam Otten G-N Danny Straub O-Z Debbie Harry (Rich Smith) Ann Pfau-Secretary Holly Williams-Secretary</dc:title>
  <dc:creator>Olentangy</dc:creator>
  <cp:lastModifiedBy>julie_priest</cp:lastModifiedBy>
  <cp:revision>170</cp:revision>
  <cp:lastPrinted>2019-08-20T12:24:14Z</cp:lastPrinted>
  <dcterms:created xsi:type="dcterms:W3CDTF">2009-08-28T15:19:35Z</dcterms:created>
  <dcterms:modified xsi:type="dcterms:W3CDTF">2019-08-22T19:01:29Z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0x010100F5C84BEED2FBAB44A1DCF5ECC75F1B2D</vt:lpwstr>
  </property>
</Properties>
</file>