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6" r:id="rId6"/>
    <p:sldId id="262" r:id="rId7"/>
    <p:sldId id="263" r:id="rId8"/>
    <p:sldId id="265" r:id="rId9"/>
    <p:sldId id="260" r:id="rId10"/>
    <p:sldId id="261"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59" d="100"/>
          <a:sy n="59" d="100"/>
        </p:scale>
        <p:origin x="-102" y="-4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5/2/2014</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5/2/2014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5/2/2014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5/2/2014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5/2/2014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5/2/2014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5/2/2014</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zLYECIjmnQs"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WDbxmB7vqEA" TargetMode="External"/><Relationship Id="rId2" Type="http://schemas.openxmlformats.org/officeDocument/2006/relationships/hyperlink" Target="https://www.youtube.com/watch?v=W_VQbtO3ChM" TargetMode="Externa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NRN_e41uExo" TargetMode="External"/><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You only Get One shot</a:t>
            </a:r>
            <a:endParaRPr lang="en-US" dirty="0"/>
          </a:p>
        </p:txBody>
      </p:sp>
      <p:sp>
        <p:nvSpPr>
          <p:cNvPr id="3" name="Subtitle 2"/>
          <p:cNvSpPr>
            <a:spLocks noGrp="1"/>
          </p:cNvSpPr>
          <p:nvPr>
            <p:ph type="subTitle" idx="1"/>
          </p:nvPr>
        </p:nvSpPr>
        <p:spPr/>
        <p:txBody>
          <a:bodyPr/>
          <a:lstStyle/>
          <a:p>
            <a:r>
              <a:rPr lang="en-US" dirty="0" err="1" smtClean="0"/>
              <a:t>MotivatioN</a:t>
            </a:r>
            <a:endParaRPr lang="en-US" dirty="0"/>
          </a:p>
        </p:txBody>
      </p:sp>
    </p:spTree>
    <p:extLst>
      <p:ext uri="{BB962C8B-B14F-4D97-AF65-F5344CB8AC3E}">
        <p14:creationId xmlns:p14="http://schemas.microsoft.com/office/powerpoint/2010/main" val="459303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smtClean="0"/>
              <a:t>As we watch, jot down things that COULD HAVE gotten in their way.</a:t>
            </a:r>
            <a:endParaRPr lang="en-US" cap="small" dirty="0"/>
          </a:p>
        </p:txBody>
      </p:sp>
      <p:sp>
        <p:nvSpPr>
          <p:cNvPr id="4" name="Text Placeholder 3"/>
          <p:cNvSpPr>
            <a:spLocks noGrp="1"/>
          </p:cNvSpPr>
          <p:nvPr>
            <p:ph type="body" idx="1"/>
          </p:nvPr>
        </p:nvSpPr>
        <p:spPr/>
        <p:txBody>
          <a:bodyPr>
            <a:normAutofit/>
          </a:bodyPr>
          <a:lstStyle/>
          <a:p>
            <a:r>
              <a:rPr lang="en-US" dirty="0">
                <a:hlinkClick r:id="rId2"/>
              </a:rPr>
              <a:t>https://</a:t>
            </a:r>
            <a:r>
              <a:rPr lang="en-US" dirty="0" smtClean="0">
                <a:hlinkClick r:id="rId2"/>
              </a:rPr>
              <a:t>www.youtube.com/watch?v=zLYECIjmnQs</a:t>
            </a:r>
            <a:endParaRPr lang="en-US" dirty="0" smtClean="0"/>
          </a:p>
        </p:txBody>
      </p:sp>
    </p:spTree>
    <p:extLst>
      <p:ext uri="{BB962C8B-B14F-4D97-AF65-F5344CB8AC3E}">
        <p14:creationId xmlns:p14="http://schemas.microsoft.com/office/powerpoint/2010/main" val="2344911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1732" y="994896"/>
            <a:ext cx="9525020" cy="2916704"/>
          </a:xfrm>
        </p:spPr>
        <p:txBody>
          <a:bodyPr>
            <a:noAutofit/>
          </a:bodyPr>
          <a:lstStyle/>
          <a:p>
            <a:r>
              <a:rPr lang="en-US" sz="3600" cap="small" dirty="0"/>
              <a:t>With malice toward none; with charity for all; with firmness in the right, as God gives us to see the right, let us strive on to finish the work we are in; to bind up the nation's wounds; to care for him who shall have borne the battle, and for his widow, and his orphan - to do all which may achieve and cherish a just and lasting peace, among ourselves, and with all nations.</a:t>
            </a:r>
          </a:p>
        </p:txBody>
      </p:sp>
      <p:sp>
        <p:nvSpPr>
          <p:cNvPr id="3" name="Text Placeholder 2"/>
          <p:cNvSpPr>
            <a:spLocks noGrp="1"/>
          </p:cNvSpPr>
          <p:nvPr>
            <p:ph type="body" sz="half" idx="13"/>
          </p:nvPr>
        </p:nvSpPr>
        <p:spPr/>
        <p:txBody>
          <a:bodyPr/>
          <a:lstStyle/>
          <a:p>
            <a:endParaRPr lang="en-US"/>
          </a:p>
        </p:txBody>
      </p:sp>
      <p:sp>
        <p:nvSpPr>
          <p:cNvPr id="4" name="Text Placeholder 3"/>
          <p:cNvSpPr>
            <a:spLocks noGrp="1"/>
          </p:cNvSpPr>
          <p:nvPr>
            <p:ph type="body" sz="half" idx="2"/>
          </p:nvPr>
        </p:nvSpPr>
        <p:spPr>
          <a:xfrm>
            <a:off x="685801" y="4430332"/>
            <a:ext cx="10396882" cy="1159099"/>
          </a:xfrm>
        </p:spPr>
        <p:txBody>
          <a:bodyPr>
            <a:normAutofit/>
          </a:bodyPr>
          <a:lstStyle/>
          <a:p>
            <a:r>
              <a:rPr lang="en-US" sz="2400" cap="small" dirty="0" smtClean="0">
                <a:solidFill>
                  <a:schemeClr val="bg1">
                    <a:lumMod val="50000"/>
                  </a:schemeClr>
                </a:solidFill>
              </a:rPr>
              <a:t>Lincoln’s Second Inaugural Address, United States Capital, Washington DC, March 4, 1865</a:t>
            </a:r>
            <a:endParaRPr lang="en-US" sz="2400" cap="small" dirty="0">
              <a:solidFill>
                <a:schemeClr val="bg1">
                  <a:lumMod val="50000"/>
                </a:schemeClr>
              </a:solidFill>
            </a:endParaRPr>
          </a:p>
        </p:txBody>
      </p:sp>
    </p:spTree>
    <p:extLst>
      <p:ext uri="{BB962C8B-B14F-4D97-AF65-F5344CB8AC3E}">
        <p14:creationId xmlns:p14="http://schemas.microsoft.com/office/powerpoint/2010/main" val="48953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82017"/>
            <a:ext cx="11681138" cy="2916704"/>
          </a:xfrm>
        </p:spPr>
        <p:txBody>
          <a:bodyPr>
            <a:noAutofit/>
          </a:bodyPr>
          <a:lstStyle/>
          <a:p>
            <a:r>
              <a:rPr lang="en-US" sz="3200" cap="small" dirty="0"/>
              <a:t>Look, if you had one shot, or one opportunity</a:t>
            </a:r>
            <a:br>
              <a:rPr lang="en-US" sz="3200" cap="small" dirty="0"/>
            </a:br>
            <a:r>
              <a:rPr lang="en-US" sz="3200" cap="small" dirty="0"/>
              <a:t>To seize everything you ever wanted. one moment</a:t>
            </a:r>
            <a:br>
              <a:rPr lang="en-US" sz="3200" cap="small" dirty="0"/>
            </a:br>
            <a:r>
              <a:rPr lang="en-US" sz="3200" cap="small" dirty="0"/>
              <a:t>Would you capture it or just let it slip?</a:t>
            </a:r>
            <a:br>
              <a:rPr lang="en-US" sz="3200" cap="small" dirty="0"/>
            </a:br>
            <a:r>
              <a:rPr lang="en-US" sz="3200" cap="small" dirty="0"/>
              <a:t/>
            </a:r>
            <a:br>
              <a:rPr lang="en-US" sz="3200" cap="small" dirty="0"/>
            </a:br>
            <a:r>
              <a:rPr lang="en-US" sz="3200" cap="small" dirty="0"/>
              <a:t>You better lose yourself in the music, the moment</a:t>
            </a:r>
            <a:br>
              <a:rPr lang="en-US" sz="3200" cap="small" dirty="0"/>
            </a:br>
            <a:r>
              <a:rPr lang="en-US" sz="3200" cap="small" dirty="0"/>
              <a:t>You own it, you better never let it go</a:t>
            </a:r>
            <a:br>
              <a:rPr lang="en-US" sz="3200" cap="small" dirty="0"/>
            </a:br>
            <a:r>
              <a:rPr lang="en-US" sz="3200" cap="small" dirty="0"/>
              <a:t>You only get one shot, do not miss your chance to blow</a:t>
            </a:r>
            <a:br>
              <a:rPr lang="en-US" sz="3200" cap="small" dirty="0"/>
            </a:br>
            <a:r>
              <a:rPr lang="en-US" sz="3200" cap="small" dirty="0"/>
              <a:t>This opportunity comes once in a </a:t>
            </a:r>
            <a:r>
              <a:rPr lang="en-US" sz="3200" cap="small" dirty="0" smtClean="0"/>
              <a:t>lifetime</a:t>
            </a:r>
            <a:endParaRPr lang="en-US" sz="3200" cap="small" dirty="0"/>
          </a:p>
        </p:txBody>
      </p:sp>
      <p:sp>
        <p:nvSpPr>
          <p:cNvPr id="3" name="Text Placeholder 2"/>
          <p:cNvSpPr>
            <a:spLocks noGrp="1"/>
          </p:cNvSpPr>
          <p:nvPr>
            <p:ph type="body" sz="half" idx="13"/>
          </p:nvPr>
        </p:nvSpPr>
        <p:spPr/>
        <p:txBody>
          <a:bodyPr/>
          <a:lstStyle/>
          <a:p>
            <a:endParaRPr lang="en-US" dirty="0"/>
          </a:p>
        </p:txBody>
      </p:sp>
      <p:sp>
        <p:nvSpPr>
          <p:cNvPr id="4" name="Text Placeholder 3"/>
          <p:cNvSpPr>
            <a:spLocks noGrp="1"/>
          </p:cNvSpPr>
          <p:nvPr>
            <p:ph type="body" sz="half" idx="2"/>
          </p:nvPr>
        </p:nvSpPr>
        <p:spPr>
          <a:xfrm>
            <a:off x="685801" y="4430332"/>
            <a:ext cx="10396882" cy="1184857"/>
          </a:xfrm>
        </p:spPr>
        <p:txBody>
          <a:bodyPr>
            <a:normAutofit/>
          </a:bodyPr>
          <a:lstStyle/>
          <a:p>
            <a:r>
              <a:rPr lang="en-US" sz="2400" cap="small" dirty="0" smtClean="0">
                <a:solidFill>
                  <a:schemeClr val="bg1">
                    <a:lumMod val="50000"/>
                  </a:schemeClr>
                </a:solidFill>
              </a:rPr>
              <a:t>“Lose Yourself” by Eminem, Released October 28, 2002</a:t>
            </a:r>
            <a:endParaRPr lang="en-US" sz="2400" cap="small" dirty="0">
              <a:solidFill>
                <a:schemeClr val="bg1">
                  <a:lumMod val="50000"/>
                </a:schemeClr>
              </a:solidFill>
            </a:endParaRPr>
          </a:p>
        </p:txBody>
      </p:sp>
    </p:spTree>
    <p:extLst>
      <p:ext uri="{BB962C8B-B14F-4D97-AF65-F5344CB8AC3E}">
        <p14:creationId xmlns:p14="http://schemas.microsoft.com/office/powerpoint/2010/main" val="97358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3"/>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1026" name="Picture 2" descr="C:\Users\Adam Keel.AdamKeel-PC\Google Drive\Beulah\Counseling Resources\Images-Graphics\education-to-income-lev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685" y="143345"/>
            <a:ext cx="10635916" cy="6458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6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sp>
        <p:nvSpPr>
          <p:cNvPr id="6" name="Text Placeholder 5"/>
          <p:cNvSpPr>
            <a:spLocks noGrp="1"/>
          </p:cNvSpPr>
          <p:nvPr>
            <p:ph type="body" sz="half" idx="2"/>
          </p:nvPr>
        </p:nvSpPr>
        <p:spPr>
          <a:xfrm>
            <a:off x="685779" y="4106333"/>
            <a:ext cx="10394729" cy="1273606"/>
          </a:xfrm>
        </p:spPr>
        <p:txBody>
          <a:bodyPr>
            <a:normAutofit/>
          </a:bodyPr>
          <a:lstStyle/>
          <a:p>
            <a:r>
              <a:rPr lang="en-US" sz="4400" cap="small" dirty="0" smtClean="0">
                <a:solidFill>
                  <a:schemeClr val="bg1">
                    <a:lumMod val="50000"/>
                  </a:schemeClr>
                </a:solidFill>
              </a:rPr>
              <a:t>Hardest Overall?  Hardest Today?</a:t>
            </a:r>
            <a:endParaRPr lang="en-US" sz="4400" cap="small" dirty="0">
              <a:solidFill>
                <a:schemeClr val="bg1">
                  <a:lumMod val="50000"/>
                </a:scheme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799718430"/>
              </p:ext>
            </p:extLst>
          </p:nvPr>
        </p:nvGraphicFramePr>
        <p:xfrm>
          <a:off x="695458" y="695460"/>
          <a:ext cx="10406131" cy="3359332"/>
        </p:xfrm>
        <a:graphic>
          <a:graphicData uri="http://schemas.openxmlformats.org/drawingml/2006/table">
            <a:tbl>
              <a:tblPr firstRow="1" firstCol="1" lastRow="1" lastCol="1" bandRow="1" bandCol="1">
                <a:tableStyleId>{5C22544A-7EE6-4342-B048-85BDC9FD1C3A}</a:tableStyleId>
              </a:tblPr>
              <a:tblGrid>
                <a:gridCol w="2637665"/>
                <a:gridCol w="3071254"/>
                <a:gridCol w="1989289"/>
                <a:gridCol w="2707923"/>
              </a:tblGrid>
              <a:tr h="839833">
                <a:tc>
                  <a:txBody>
                    <a:bodyPr/>
                    <a:lstStyle/>
                    <a:p>
                      <a:pPr marL="0" marR="0">
                        <a:spcBef>
                          <a:spcPts val="0"/>
                        </a:spcBef>
                        <a:spcAft>
                          <a:spcPts val="0"/>
                        </a:spcAft>
                      </a:pPr>
                      <a:r>
                        <a:rPr lang="en-US" sz="2000" b="0" dirty="0">
                          <a:solidFill>
                            <a:schemeClr val="bg1"/>
                          </a:solidFill>
                          <a:effectLst/>
                          <a:sym typeface="Wingdings"/>
                        </a:rPr>
                        <a:t></a:t>
                      </a:r>
                      <a:r>
                        <a:rPr lang="en-US" sz="2000" b="0" dirty="0">
                          <a:solidFill>
                            <a:schemeClr val="bg1"/>
                          </a:solidFill>
                          <a:effectLst/>
                        </a:rPr>
                        <a:t> Lack of Motivation</a:t>
                      </a:r>
                      <a:endParaRPr lang="en-US" sz="2400" b="0" dirty="0">
                        <a:solidFill>
                          <a:schemeClr val="bg1"/>
                        </a:solidFill>
                        <a:effectLst/>
                        <a:latin typeface="Book Antiqua"/>
                        <a:ea typeface="Calibri"/>
                        <a:cs typeface="Times New Roman"/>
                      </a:endParaRPr>
                    </a:p>
                  </a:txBody>
                  <a:tcPr marL="68580" marR="68580" marT="0" marB="0"/>
                </a:tc>
                <a:tc>
                  <a:txBody>
                    <a:bodyPr/>
                    <a:lstStyle/>
                    <a:p>
                      <a:pPr marL="0" marR="0">
                        <a:spcBef>
                          <a:spcPts val="0"/>
                        </a:spcBef>
                        <a:spcAft>
                          <a:spcPts val="0"/>
                        </a:spcAft>
                      </a:pPr>
                      <a:r>
                        <a:rPr lang="en-US" sz="2000" b="0" dirty="0">
                          <a:solidFill>
                            <a:schemeClr val="bg1"/>
                          </a:solidFill>
                          <a:effectLst/>
                          <a:sym typeface="Wingdings"/>
                        </a:rPr>
                        <a:t></a:t>
                      </a:r>
                      <a:r>
                        <a:rPr lang="en-US" sz="2000" b="0" dirty="0">
                          <a:solidFill>
                            <a:schemeClr val="bg1"/>
                          </a:solidFill>
                          <a:effectLst/>
                        </a:rPr>
                        <a:t> Homework Completion</a:t>
                      </a:r>
                      <a:endParaRPr lang="en-US" sz="2400" b="0" dirty="0">
                        <a:solidFill>
                          <a:schemeClr val="bg1"/>
                        </a:solidFill>
                        <a:effectLst/>
                        <a:latin typeface="Book Antiqua"/>
                        <a:ea typeface="Calibri"/>
                        <a:cs typeface="Times New Roman"/>
                      </a:endParaRPr>
                    </a:p>
                  </a:txBody>
                  <a:tcPr marL="68580" marR="68580" marT="0" marB="0"/>
                </a:tc>
                <a:tc>
                  <a:txBody>
                    <a:bodyPr/>
                    <a:lstStyle/>
                    <a:p>
                      <a:pPr marL="0" marR="0">
                        <a:spcBef>
                          <a:spcPts val="0"/>
                        </a:spcBef>
                        <a:spcAft>
                          <a:spcPts val="0"/>
                        </a:spcAft>
                      </a:pPr>
                      <a:r>
                        <a:rPr lang="en-US" sz="2000" b="0">
                          <a:solidFill>
                            <a:schemeClr val="bg1"/>
                          </a:solidFill>
                          <a:effectLst/>
                          <a:sym typeface="Wingdings"/>
                        </a:rPr>
                        <a:t></a:t>
                      </a:r>
                      <a:r>
                        <a:rPr lang="en-US" sz="2000" b="0">
                          <a:solidFill>
                            <a:schemeClr val="bg1"/>
                          </a:solidFill>
                          <a:effectLst/>
                        </a:rPr>
                        <a:t> Distractions</a:t>
                      </a:r>
                      <a:endParaRPr lang="en-US" sz="2400" b="0">
                        <a:solidFill>
                          <a:schemeClr val="bg1"/>
                        </a:solidFill>
                        <a:effectLst/>
                        <a:latin typeface="Book Antiqua"/>
                        <a:ea typeface="Calibri"/>
                        <a:cs typeface="Times New Roman"/>
                      </a:endParaRPr>
                    </a:p>
                  </a:txBody>
                  <a:tcPr marL="68580" marR="68580" marT="0" marB="0"/>
                </a:tc>
                <a:tc>
                  <a:txBody>
                    <a:bodyPr/>
                    <a:lstStyle/>
                    <a:p>
                      <a:pPr marL="0" marR="0">
                        <a:spcBef>
                          <a:spcPts val="0"/>
                        </a:spcBef>
                        <a:spcAft>
                          <a:spcPts val="0"/>
                        </a:spcAft>
                      </a:pPr>
                      <a:r>
                        <a:rPr lang="en-US" sz="2000" b="0">
                          <a:effectLst/>
                          <a:sym typeface="Wingdings"/>
                        </a:rPr>
                        <a:t></a:t>
                      </a:r>
                      <a:r>
                        <a:rPr lang="en-US" sz="2000" b="0">
                          <a:effectLst/>
                        </a:rPr>
                        <a:t> Family Issues</a:t>
                      </a:r>
                      <a:endParaRPr lang="en-US" sz="2400" b="0">
                        <a:effectLst/>
                        <a:latin typeface="Book Antiqua"/>
                        <a:ea typeface="Calibri"/>
                        <a:cs typeface="Times New Roman"/>
                      </a:endParaRPr>
                    </a:p>
                  </a:txBody>
                  <a:tcPr marL="68580" marR="68580" marT="0" marB="0"/>
                </a:tc>
              </a:tr>
              <a:tr h="839833">
                <a:tc>
                  <a:txBody>
                    <a:bodyPr/>
                    <a:lstStyle/>
                    <a:p>
                      <a:pPr marL="0" marR="0">
                        <a:spcBef>
                          <a:spcPts val="0"/>
                        </a:spcBef>
                        <a:spcAft>
                          <a:spcPts val="0"/>
                        </a:spcAft>
                      </a:pPr>
                      <a:r>
                        <a:rPr lang="en-US" sz="2000" b="0">
                          <a:solidFill>
                            <a:schemeClr val="bg1"/>
                          </a:solidFill>
                          <a:effectLst/>
                          <a:sym typeface="Wingdings"/>
                        </a:rPr>
                        <a:t></a:t>
                      </a:r>
                      <a:r>
                        <a:rPr lang="en-US" sz="2000" b="0">
                          <a:solidFill>
                            <a:schemeClr val="bg1"/>
                          </a:solidFill>
                          <a:effectLst/>
                        </a:rPr>
                        <a:t> Lack of Interest</a:t>
                      </a:r>
                      <a:endParaRPr lang="en-US" sz="2400" b="0">
                        <a:solidFill>
                          <a:schemeClr val="bg1"/>
                        </a:solidFill>
                        <a:effectLst/>
                        <a:latin typeface="Book Antiqua"/>
                        <a:ea typeface="Calibri"/>
                        <a:cs typeface="Times New Roman"/>
                      </a:endParaRPr>
                    </a:p>
                  </a:txBody>
                  <a:tcPr marL="68580" marR="68580" marT="0" marB="0"/>
                </a:tc>
                <a:tc>
                  <a:txBody>
                    <a:bodyPr/>
                    <a:lstStyle/>
                    <a:p>
                      <a:pPr marL="0" marR="0">
                        <a:spcBef>
                          <a:spcPts val="0"/>
                        </a:spcBef>
                        <a:spcAft>
                          <a:spcPts val="0"/>
                        </a:spcAft>
                      </a:pPr>
                      <a:r>
                        <a:rPr lang="en-US" sz="2000" b="0" dirty="0">
                          <a:solidFill>
                            <a:schemeClr val="bg1"/>
                          </a:solidFill>
                          <a:effectLst/>
                          <a:sym typeface="Wingdings"/>
                        </a:rPr>
                        <a:t></a:t>
                      </a:r>
                      <a:r>
                        <a:rPr lang="en-US" sz="2000" b="0" dirty="0">
                          <a:solidFill>
                            <a:schemeClr val="bg1"/>
                          </a:solidFill>
                          <a:effectLst/>
                        </a:rPr>
                        <a:t> Poor Tests/Quizzes</a:t>
                      </a:r>
                      <a:endParaRPr lang="en-US" sz="2400" b="0" dirty="0">
                        <a:solidFill>
                          <a:schemeClr val="bg1"/>
                        </a:solidFill>
                        <a:effectLst/>
                        <a:latin typeface="Book Antiqua"/>
                        <a:ea typeface="Calibri"/>
                        <a:cs typeface="Times New Roman"/>
                      </a:endParaRPr>
                    </a:p>
                  </a:txBody>
                  <a:tcPr marL="68580" marR="68580" marT="0" marB="0">
                    <a:solidFill>
                      <a:schemeClr val="accent1"/>
                    </a:solidFill>
                  </a:tcPr>
                </a:tc>
                <a:tc>
                  <a:txBody>
                    <a:bodyPr/>
                    <a:lstStyle/>
                    <a:p>
                      <a:pPr marL="0" marR="0">
                        <a:spcBef>
                          <a:spcPts val="0"/>
                        </a:spcBef>
                        <a:spcAft>
                          <a:spcPts val="0"/>
                        </a:spcAft>
                      </a:pPr>
                      <a:r>
                        <a:rPr lang="en-US" sz="2000" b="0" dirty="0">
                          <a:solidFill>
                            <a:schemeClr val="bg1"/>
                          </a:solidFill>
                          <a:effectLst/>
                          <a:sym typeface="Wingdings"/>
                        </a:rPr>
                        <a:t></a:t>
                      </a:r>
                      <a:r>
                        <a:rPr lang="en-US" sz="2000" b="0" dirty="0">
                          <a:solidFill>
                            <a:schemeClr val="bg1"/>
                          </a:solidFill>
                          <a:effectLst/>
                        </a:rPr>
                        <a:t> Laziness</a:t>
                      </a:r>
                      <a:endParaRPr lang="en-US" sz="2400" b="0" dirty="0">
                        <a:solidFill>
                          <a:schemeClr val="bg1"/>
                        </a:solidFill>
                        <a:effectLst/>
                        <a:latin typeface="Book Antiqua"/>
                        <a:ea typeface="Calibri"/>
                        <a:cs typeface="Times New Roman"/>
                      </a:endParaRPr>
                    </a:p>
                  </a:txBody>
                  <a:tcPr marL="68580" marR="68580" marT="0" marB="0">
                    <a:solidFill>
                      <a:schemeClr val="accent1"/>
                    </a:solidFill>
                  </a:tcPr>
                </a:tc>
                <a:tc>
                  <a:txBody>
                    <a:bodyPr/>
                    <a:lstStyle/>
                    <a:p>
                      <a:pPr marL="0" marR="0">
                        <a:spcBef>
                          <a:spcPts val="0"/>
                        </a:spcBef>
                        <a:spcAft>
                          <a:spcPts val="0"/>
                        </a:spcAft>
                      </a:pPr>
                      <a:r>
                        <a:rPr lang="en-US" sz="2000" b="0">
                          <a:effectLst/>
                          <a:sym typeface="Wingdings"/>
                        </a:rPr>
                        <a:t></a:t>
                      </a:r>
                      <a:r>
                        <a:rPr lang="en-US" sz="2000" b="0">
                          <a:effectLst/>
                        </a:rPr>
                        <a:t> Peer Relationships</a:t>
                      </a:r>
                      <a:endParaRPr lang="en-US" sz="2400" b="0">
                        <a:effectLst/>
                        <a:latin typeface="Book Antiqua"/>
                        <a:ea typeface="Calibri"/>
                        <a:cs typeface="Times New Roman"/>
                      </a:endParaRPr>
                    </a:p>
                  </a:txBody>
                  <a:tcPr marL="68580" marR="68580" marT="0" marB="0"/>
                </a:tc>
              </a:tr>
              <a:tr h="839833">
                <a:tc>
                  <a:txBody>
                    <a:bodyPr/>
                    <a:lstStyle/>
                    <a:p>
                      <a:pPr marL="0" marR="0">
                        <a:spcBef>
                          <a:spcPts val="0"/>
                        </a:spcBef>
                        <a:spcAft>
                          <a:spcPts val="0"/>
                        </a:spcAft>
                      </a:pPr>
                      <a:r>
                        <a:rPr lang="en-US" sz="2000" b="0">
                          <a:solidFill>
                            <a:schemeClr val="bg1"/>
                          </a:solidFill>
                          <a:effectLst/>
                          <a:sym typeface="Wingdings"/>
                        </a:rPr>
                        <a:t></a:t>
                      </a:r>
                      <a:r>
                        <a:rPr lang="en-US" sz="2000" b="0">
                          <a:solidFill>
                            <a:schemeClr val="bg1"/>
                          </a:solidFill>
                          <a:effectLst/>
                        </a:rPr>
                        <a:t> Health Issues</a:t>
                      </a:r>
                      <a:endParaRPr lang="en-US" sz="2400" b="0">
                        <a:solidFill>
                          <a:schemeClr val="bg1"/>
                        </a:solidFill>
                        <a:effectLst/>
                        <a:latin typeface="Book Antiqua"/>
                        <a:ea typeface="Calibri"/>
                        <a:cs typeface="Times New Roman"/>
                      </a:endParaRPr>
                    </a:p>
                  </a:txBody>
                  <a:tcPr marL="68580" marR="68580" marT="0" marB="0"/>
                </a:tc>
                <a:tc>
                  <a:txBody>
                    <a:bodyPr/>
                    <a:lstStyle/>
                    <a:p>
                      <a:pPr marL="0" marR="0">
                        <a:spcBef>
                          <a:spcPts val="0"/>
                        </a:spcBef>
                        <a:spcAft>
                          <a:spcPts val="0"/>
                        </a:spcAft>
                      </a:pPr>
                      <a:r>
                        <a:rPr lang="en-US" sz="2000" b="0">
                          <a:solidFill>
                            <a:schemeClr val="bg1"/>
                          </a:solidFill>
                          <a:effectLst/>
                          <a:sym typeface="Wingdings"/>
                        </a:rPr>
                        <a:t></a:t>
                      </a:r>
                      <a:r>
                        <a:rPr lang="en-US" sz="2000" b="0">
                          <a:solidFill>
                            <a:schemeClr val="bg1"/>
                          </a:solidFill>
                          <a:effectLst/>
                        </a:rPr>
                        <a:t> Negative Relationships</a:t>
                      </a:r>
                      <a:endParaRPr lang="en-US" sz="2400" b="0">
                        <a:solidFill>
                          <a:schemeClr val="bg1"/>
                        </a:solidFill>
                        <a:effectLst/>
                        <a:latin typeface="Book Antiqua"/>
                        <a:ea typeface="Calibri"/>
                        <a:cs typeface="Times New Roman"/>
                      </a:endParaRPr>
                    </a:p>
                  </a:txBody>
                  <a:tcPr marL="68580" marR="68580" marT="0" marB="0">
                    <a:solidFill>
                      <a:schemeClr val="accent1"/>
                    </a:solidFill>
                  </a:tcPr>
                </a:tc>
                <a:tc>
                  <a:txBody>
                    <a:bodyPr/>
                    <a:lstStyle/>
                    <a:p>
                      <a:pPr marL="0" marR="0">
                        <a:spcBef>
                          <a:spcPts val="0"/>
                        </a:spcBef>
                        <a:spcAft>
                          <a:spcPts val="0"/>
                        </a:spcAft>
                      </a:pPr>
                      <a:r>
                        <a:rPr lang="en-US" sz="2000" b="0" dirty="0">
                          <a:solidFill>
                            <a:schemeClr val="bg1"/>
                          </a:solidFill>
                          <a:effectLst/>
                          <a:sym typeface="Wingdings"/>
                        </a:rPr>
                        <a:t></a:t>
                      </a:r>
                      <a:r>
                        <a:rPr lang="en-US" sz="2000" b="0" dirty="0">
                          <a:solidFill>
                            <a:schemeClr val="bg1"/>
                          </a:solidFill>
                          <a:effectLst/>
                        </a:rPr>
                        <a:t> Attendance</a:t>
                      </a:r>
                      <a:endParaRPr lang="en-US" sz="2400" b="0" dirty="0">
                        <a:solidFill>
                          <a:schemeClr val="bg1"/>
                        </a:solidFill>
                        <a:effectLst/>
                        <a:latin typeface="Book Antiqua"/>
                        <a:ea typeface="Calibri"/>
                        <a:cs typeface="Times New Roman"/>
                      </a:endParaRPr>
                    </a:p>
                  </a:txBody>
                  <a:tcPr marL="68580" marR="68580" marT="0" marB="0">
                    <a:solidFill>
                      <a:schemeClr val="accent1"/>
                    </a:solidFill>
                  </a:tcPr>
                </a:tc>
                <a:tc>
                  <a:txBody>
                    <a:bodyPr/>
                    <a:lstStyle/>
                    <a:p>
                      <a:pPr marL="0" marR="0">
                        <a:spcBef>
                          <a:spcPts val="0"/>
                        </a:spcBef>
                        <a:spcAft>
                          <a:spcPts val="0"/>
                        </a:spcAft>
                      </a:pPr>
                      <a:r>
                        <a:rPr lang="en-US" sz="2000" b="0" dirty="0">
                          <a:effectLst/>
                          <a:sym typeface="Wingdings"/>
                        </a:rPr>
                        <a:t></a:t>
                      </a:r>
                      <a:r>
                        <a:rPr lang="en-US" sz="2000" b="0" dirty="0">
                          <a:effectLst/>
                        </a:rPr>
                        <a:t> Teacher Concerns</a:t>
                      </a:r>
                      <a:endParaRPr lang="en-US" sz="2400" b="0" dirty="0">
                        <a:effectLst/>
                        <a:latin typeface="Book Antiqua"/>
                        <a:ea typeface="Calibri"/>
                        <a:cs typeface="Times New Roman"/>
                      </a:endParaRPr>
                    </a:p>
                  </a:txBody>
                  <a:tcPr marL="68580" marR="68580" marT="0" marB="0"/>
                </a:tc>
              </a:tr>
              <a:tr h="839833">
                <a:tc gridSpan="4">
                  <a:txBody>
                    <a:bodyPr/>
                    <a:lstStyle/>
                    <a:p>
                      <a:pPr marL="0" marR="0">
                        <a:spcBef>
                          <a:spcPts val="0"/>
                        </a:spcBef>
                        <a:spcAft>
                          <a:spcPts val="0"/>
                        </a:spcAft>
                      </a:pPr>
                      <a:r>
                        <a:rPr lang="en-US" sz="2000" b="0" dirty="0">
                          <a:solidFill>
                            <a:schemeClr val="bg1"/>
                          </a:solidFill>
                          <a:effectLst/>
                          <a:sym typeface="Wingdings"/>
                        </a:rPr>
                        <a:t></a:t>
                      </a:r>
                      <a:r>
                        <a:rPr lang="en-US" sz="2000" b="0" dirty="0">
                          <a:solidFill>
                            <a:schemeClr val="bg1"/>
                          </a:solidFill>
                          <a:effectLst/>
                        </a:rPr>
                        <a:t> Other:</a:t>
                      </a:r>
                      <a:endParaRPr lang="en-US" sz="2400" b="0" dirty="0">
                        <a:solidFill>
                          <a:schemeClr val="bg1"/>
                        </a:solidFill>
                        <a:effectLst/>
                        <a:latin typeface="Book Antiqua"/>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8" name="Rectangle 7"/>
          <p:cNvSpPr/>
          <p:nvPr/>
        </p:nvSpPr>
        <p:spPr>
          <a:xfrm>
            <a:off x="2850903" y="5124649"/>
            <a:ext cx="6064481" cy="369332"/>
          </a:xfrm>
          <a:prstGeom prst="rect">
            <a:avLst/>
          </a:prstGeom>
        </p:spPr>
        <p:txBody>
          <a:bodyPr wrap="none">
            <a:spAutoFit/>
          </a:bodyPr>
          <a:lstStyle/>
          <a:p>
            <a:r>
              <a:rPr lang="en-US" dirty="0"/>
              <a:t>What is keeping you from overcoming this/these obstacle(s)? </a:t>
            </a:r>
          </a:p>
        </p:txBody>
      </p:sp>
    </p:spTree>
    <p:extLst>
      <p:ext uri="{BB962C8B-B14F-4D97-AF65-F5344CB8AC3E}">
        <p14:creationId xmlns:p14="http://schemas.microsoft.com/office/powerpoint/2010/main" val="393088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1" y="685801"/>
            <a:ext cx="10394707" cy="857250"/>
          </a:xfrm>
        </p:spPr>
        <p:txBody>
          <a:bodyPr/>
          <a:lstStyle/>
          <a:p>
            <a:r>
              <a:rPr lang="en-US" dirty="0" smtClean="0"/>
              <a:t>Test-Taking Tidbits</a:t>
            </a:r>
            <a:endParaRPr lang="en-US" dirty="0"/>
          </a:p>
        </p:txBody>
      </p:sp>
      <p:sp>
        <p:nvSpPr>
          <p:cNvPr id="6" name="Text Placeholder 5"/>
          <p:cNvSpPr>
            <a:spLocks noGrp="1"/>
          </p:cNvSpPr>
          <p:nvPr>
            <p:ph type="body" idx="1"/>
          </p:nvPr>
        </p:nvSpPr>
        <p:spPr>
          <a:xfrm>
            <a:off x="685801" y="1428750"/>
            <a:ext cx="10394707" cy="3953131"/>
          </a:xfrm>
        </p:spPr>
        <p:txBody>
          <a:bodyPr>
            <a:normAutofit/>
          </a:bodyPr>
          <a:lstStyle/>
          <a:p>
            <a:r>
              <a:rPr lang="en-US" sz="3600" b="1" dirty="0" smtClean="0"/>
              <a:t>Prepare your Mind</a:t>
            </a:r>
            <a:r>
              <a:rPr lang="en-US" sz="3600" b="1" dirty="0"/>
              <a:t> </a:t>
            </a:r>
            <a:endParaRPr lang="en-US" sz="3600" dirty="0"/>
          </a:p>
          <a:p>
            <a:r>
              <a:rPr lang="en-US" sz="3600" b="1" dirty="0"/>
              <a:t>Prepare your </a:t>
            </a:r>
            <a:r>
              <a:rPr lang="en-US" sz="3600" b="1" dirty="0" smtClean="0"/>
              <a:t>Body</a:t>
            </a:r>
            <a:endParaRPr lang="en-US" sz="3600" dirty="0"/>
          </a:p>
          <a:p>
            <a:r>
              <a:rPr lang="en-US" sz="3600" b="1" dirty="0"/>
              <a:t>Attitude </a:t>
            </a:r>
            <a:r>
              <a:rPr lang="en-US" sz="3600" b="1" dirty="0" smtClean="0"/>
              <a:t>Counts</a:t>
            </a:r>
            <a:endParaRPr lang="en-US" sz="3600" dirty="0"/>
          </a:p>
          <a:p>
            <a:r>
              <a:rPr lang="en-US" sz="3600" b="1" dirty="0"/>
              <a:t>Before the </a:t>
            </a:r>
            <a:r>
              <a:rPr lang="en-US" sz="3600" b="1" dirty="0" smtClean="0"/>
              <a:t>Test</a:t>
            </a:r>
            <a:endParaRPr lang="en-US" sz="3600" dirty="0"/>
          </a:p>
          <a:p>
            <a:r>
              <a:rPr lang="en-US" sz="3600" b="1" dirty="0"/>
              <a:t>During the </a:t>
            </a:r>
            <a:r>
              <a:rPr lang="en-US" sz="3600" b="1" dirty="0" smtClean="0"/>
              <a:t>Test</a:t>
            </a:r>
            <a:endParaRPr lang="en-US" sz="3600" dirty="0"/>
          </a:p>
        </p:txBody>
      </p:sp>
    </p:spTree>
    <p:extLst>
      <p:ext uri="{BB962C8B-B14F-4D97-AF65-F5344CB8AC3E}">
        <p14:creationId xmlns:p14="http://schemas.microsoft.com/office/powerpoint/2010/main" val="3452210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Push through collage</a:t>
            </a:r>
            <a:endParaRPr lang="en-US" dirty="0"/>
          </a:p>
        </p:txBody>
      </p:sp>
      <p:sp>
        <p:nvSpPr>
          <p:cNvPr id="5" name="Content Placeholder 4"/>
          <p:cNvSpPr>
            <a:spLocks noGrp="1"/>
          </p:cNvSpPr>
          <p:nvPr>
            <p:ph sz="quarter" idx="13"/>
          </p:nvPr>
        </p:nvSpPr>
        <p:spPr/>
        <p:txBody>
          <a:bodyPr>
            <a:normAutofit/>
          </a:bodyPr>
          <a:lstStyle/>
          <a:p>
            <a:r>
              <a:rPr lang="en-US" sz="4400" dirty="0" smtClean="0"/>
              <a:t>On left…</a:t>
            </a:r>
          </a:p>
          <a:p>
            <a:pPr lvl="1"/>
            <a:r>
              <a:rPr lang="en-US" sz="4000" dirty="0" smtClean="0"/>
              <a:t>Who I am and where I’ve been</a:t>
            </a:r>
            <a:endParaRPr lang="en-US" sz="4000" dirty="0"/>
          </a:p>
        </p:txBody>
      </p:sp>
      <p:sp>
        <p:nvSpPr>
          <p:cNvPr id="6" name="Content Placeholder 5"/>
          <p:cNvSpPr>
            <a:spLocks noGrp="1"/>
          </p:cNvSpPr>
          <p:nvPr>
            <p:ph sz="quarter" idx="14"/>
          </p:nvPr>
        </p:nvSpPr>
        <p:spPr>
          <a:xfrm>
            <a:off x="5993970" y="2063396"/>
            <a:ext cx="5950380" cy="3311189"/>
          </a:xfrm>
        </p:spPr>
        <p:txBody>
          <a:bodyPr>
            <a:noAutofit/>
          </a:bodyPr>
          <a:lstStyle/>
          <a:p>
            <a:r>
              <a:rPr lang="en-US" sz="4400" dirty="0" smtClean="0"/>
              <a:t>On right…</a:t>
            </a:r>
          </a:p>
          <a:p>
            <a:pPr lvl="1"/>
            <a:r>
              <a:rPr lang="en-US" sz="4000" dirty="0" smtClean="0"/>
              <a:t>Who I am destined to when I push </a:t>
            </a:r>
            <a:r>
              <a:rPr lang="en-US" sz="4000" smtClean="0"/>
              <a:t>through those obstacles</a:t>
            </a:r>
            <a:endParaRPr lang="en-US" sz="4000" dirty="0"/>
          </a:p>
        </p:txBody>
      </p:sp>
    </p:spTree>
    <p:extLst>
      <p:ext uri="{BB962C8B-B14F-4D97-AF65-F5344CB8AC3E}">
        <p14:creationId xmlns:p14="http://schemas.microsoft.com/office/powerpoint/2010/main" val="1374321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Listen</a:t>
            </a:r>
            <a:endParaRPr lang="en-US" dirty="0"/>
          </a:p>
        </p:txBody>
      </p:sp>
      <p:sp>
        <p:nvSpPr>
          <p:cNvPr id="7" name="Content Placeholder 6"/>
          <p:cNvSpPr>
            <a:spLocks noGrp="1"/>
          </p:cNvSpPr>
          <p:nvPr>
            <p:ph sz="quarter" idx="13"/>
          </p:nvPr>
        </p:nvSpPr>
        <p:spPr/>
        <p:txBody>
          <a:bodyPr/>
          <a:lstStyle/>
          <a:p>
            <a:endParaRPr lang="en-US"/>
          </a:p>
        </p:txBody>
      </p:sp>
      <p:sp>
        <p:nvSpPr>
          <p:cNvPr id="6" name="Text Placeholder 5"/>
          <p:cNvSpPr>
            <a:spLocks noGrp="1"/>
          </p:cNvSpPr>
          <p:nvPr>
            <p:ph type="body" sz="half" idx="2"/>
          </p:nvPr>
        </p:nvSpPr>
        <p:spPr/>
        <p:txBody>
          <a:bodyPr>
            <a:normAutofit/>
          </a:bodyPr>
          <a:lstStyle/>
          <a:p>
            <a:r>
              <a:rPr lang="en-US" dirty="0">
                <a:solidFill>
                  <a:srgbClr val="C00000"/>
                </a:solidFill>
                <a:hlinkClick r:id="rId2"/>
              </a:rPr>
              <a:t>https://www.youtube.com/watch?v=W_VQbtO3ChM</a:t>
            </a:r>
            <a:r>
              <a:rPr lang="en-US" dirty="0">
                <a:solidFill>
                  <a:srgbClr val="C00000"/>
                </a:solidFill>
              </a:rPr>
              <a:t> </a:t>
            </a:r>
            <a:endParaRPr lang="en-US" dirty="0" smtClean="0">
              <a:solidFill>
                <a:srgbClr val="C00000"/>
              </a:solidFill>
            </a:endParaRPr>
          </a:p>
          <a:p>
            <a:r>
              <a:rPr lang="en-US" dirty="0" smtClean="0">
                <a:solidFill>
                  <a:srgbClr val="C00000"/>
                </a:solidFill>
                <a:hlinkClick r:id="rId3"/>
              </a:rPr>
              <a:t>https</a:t>
            </a:r>
            <a:r>
              <a:rPr lang="en-US" dirty="0">
                <a:solidFill>
                  <a:srgbClr val="C00000"/>
                </a:solidFill>
                <a:hlinkClick r:id="rId3"/>
              </a:rPr>
              <a:t>://</a:t>
            </a:r>
            <a:r>
              <a:rPr lang="en-US" dirty="0" smtClean="0">
                <a:solidFill>
                  <a:srgbClr val="C00000"/>
                </a:solidFill>
                <a:hlinkClick r:id="rId3"/>
              </a:rPr>
              <a:t>www.youtube.com/watch?v=WDbxmB7vqEA</a:t>
            </a:r>
            <a:endParaRPr lang="en-US" dirty="0">
              <a:solidFill>
                <a:srgbClr val="C00000"/>
              </a:solidFill>
            </a:endParaRPr>
          </a:p>
        </p:txBody>
      </p:sp>
      <p:pic>
        <p:nvPicPr>
          <p:cNvPr id="4" name="Picture 2" descr="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439" y="63500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640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Watch</a:t>
            </a:r>
            <a:endParaRPr lang="en-US" dirty="0"/>
          </a:p>
        </p:txBody>
      </p:sp>
      <p:pic>
        <p:nvPicPr>
          <p:cNvPr id="2" name="Content Placeholder 1"/>
          <p:cNvPicPr>
            <a:picLocks noGrp="1" noChangeAspect="1"/>
          </p:cNvPicPr>
          <p:nvPr>
            <p:ph sz="quarter" idx="13"/>
          </p:nvPr>
        </p:nvPicPr>
        <p:blipFill rotWithShape="1">
          <a:blip r:embed="rId2">
            <a:extLst>
              <a:ext uri="{28A0092B-C50C-407E-A947-70E740481C1C}">
                <a14:useLocalDpi xmlns:a14="http://schemas.microsoft.com/office/drawing/2010/main" val="0"/>
              </a:ext>
            </a:extLst>
          </a:blip>
          <a:srcRect b="16392"/>
          <a:stretch/>
        </p:blipFill>
        <p:spPr>
          <a:xfrm>
            <a:off x="5682456" y="1177925"/>
            <a:ext cx="4762500" cy="3097861"/>
          </a:xfrm>
        </p:spPr>
      </p:pic>
      <p:sp>
        <p:nvSpPr>
          <p:cNvPr id="6" name="Text Placeholder 5"/>
          <p:cNvSpPr>
            <a:spLocks noGrp="1"/>
          </p:cNvSpPr>
          <p:nvPr>
            <p:ph type="body" sz="half" idx="2"/>
          </p:nvPr>
        </p:nvSpPr>
        <p:spPr/>
        <p:txBody>
          <a:bodyPr>
            <a:normAutofit/>
          </a:bodyPr>
          <a:lstStyle/>
          <a:p>
            <a:r>
              <a:rPr lang="en-US" dirty="0">
                <a:hlinkClick r:id="rId3"/>
              </a:rPr>
              <a:t>https://</a:t>
            </a:r>
            <a:r>
              <a:rPr lang="en-US" dirty="0" smtClean="0">
                <a:hlinkClick r:id="rId3"/>
              </a:rPr>
              <a:t>www.youtube.com/watch?v=NRN_e41uExo</a:t>
            </a:r>
            <a:endParaRPr lang="en-US" dirty="0" smtClean="0"/>
          </a:p>
          <a:p>
            <a:endParaRPr lang="en-US" dirty="0"/>
          </a:p>
        </p:txBody>
      </p:sp>
    </p:spTree>
    <p:extLst>
      <p:ext uri="{BB962C8B-B14F-4D97-AF65-F5344CB8AC3E}">
        <p14:creationId xmlns:p14="http://schemas.microsoft.com/office/powerpoint/2010/main" val="3663835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265857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Main Event</Template>
  <TotalTime>190</TotalTime>
  <Words>245</Words>
  <Application>Microsoft Office PowerPoint</Application>
  <PresentationFormat>Custom</PresentationFormat>
  <Paragraphs>39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Main Event</vt:lpstr>
      <vt:lpstr>You only Get One shot</vt:lpstr>
      <vt:lpstr>As we watch, jot down things that COULD HAVE gotten in their way.</vt:lpstr>
      <vt:lpstr>With malice toward none; with charity for all; with firmness in the right, as God gives us to see the right, let us strive on to finish the work we are in; to bind up the nation's wounds; to care for him who shall have borne the battle, and for his widow, and his orphan - to do all which may achieve and cherish a just and lasting peace, among ourselves, and with all nations.</vt:lpstr>
      <vt:lpstr>Look, if you had one shot, or one opportunity To seize everything you ever wanted. one moment Would you capture it or just let it slip?  You better lose yourself in the music, the moment You own it, you better never let it go You only get one shot, do not miss your chance to blow This opportunity comes once in a lifetime</vt:lpstr>
      <vt:lpstr>PowerPoint Presentation</vt:lpstr>
      <vt:lpstr>PowerPoint Presentation</vt:lpstr>
      <vt:lpstr>Test-Taking Tidbits</vt:lpstr>
      <vt:lpstr>Push through collage</vt:lpstr>
      <vt:lpstr>Listen</vt:lpstr>
      <vt:lpstr>Watch</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Keel,Adam</dc:creator>
  <cp:lastModifiedBy>Adam Keel</cp:lastModifiedBy>
  <cp:revision>15</cp:revision>
  <dcterms:created xsi:type="dcterms:W3CDTF">2014-04-28T17:36:56Z</dcterms:created>
  <dcterms:modified xsi:type="dcterms:W3CDTF">2014-05-02T13:06:27Z</dcterms:modified>
</cp:coreProperties>
</file>