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6" r:id="rId2"/>
    <p:sldId id="418" r:id="rId3"/>
    <p:sldId id="257" r:id="rId4"/>
    <p:sldId id="383" r:id="rId5"/>
    <p:sldId id="384" r:id="rId6"/>
    <p:sldId id="385" r:id="rId7"/>
    <p:sldId id="419" r:id="rId8"/>
    <p:sldId id="386" r:id="rId9"/>
    <p:sldId id="396" r:id="rId10"/>
    <p:sldId id="420" r:id="rId11"/>
    <p:sldId id="387" r:id="rId12"/>
    <p:sldId id="388" r:id="rId13"/>
    <p:sldId id="389" r:id="rId14"/>
    <p:sldId id="421" r:id="rId15"/>
    <p:sldId id="395" r:id="rId16"/>
    <p:sldId id="397" r:id="rId17"/>
    <p:sldId id="422" r:id="rId18"/>
    <p:sldId id="390" r:id="rId19"/>
    <p:sldId id="417" r:id="rId20"/>
    <p:sldId id="423" r:id="rId21"/>
    <p:sldId id="391" r:id="rId22"/>
    <p:sldId id="424" r:id="rId23"/>
    <p:sldId id="413" r:id="rId24"/>
    <p:sldId id="425" r:id="rId25"/>
    <p:sldId id="392" r:id="rId26"/>
    <p:sldId id="398" r:id="rId27"/>
    <p:sldId id="416" r:id="rId28"/>
    <p:sldId id="426" r:id="rId29"/>
    <p:sldId id="393" r:id="rId30"/>
    <p:sldId id="427" r:id="rId31"/>
    <p:sldId id="399" r:id="rId32"/>
    <p:sldId id="428" r:id="rId33"/>
    <p:sldId id="412" r:id="rId34"/>
    <p:sldId id="429" r:id="rId35"/>
    <p:sldId id="375" r:id="rId36"/>
    <p:sldId id="430" r:id="rId37"/>
    <p:sldId id="400" r:id="rId38"/>
    <p:sldId id="415" r:id="rId39"/>
    <p:sldId id="414" r:id="rId4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43979" cy="465773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2" y="0"/>
            <a:ext cx="3043979" cy="465773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C54BB463-BD5A-4753-95DB-75494F844F3A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41738"/>
            <a:ext cx="3043979" cy="46577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2" y="8841738"/>
            <a:ext cx="3043979" cy="46577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1AD8FC8-3DB7-4298-9ED8-89A4CD8F4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4202" tIns="47101" rIns="94202" bIns="4710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4202" tIns="47101" rIns="94202" bIns="47101" rtlCol="0"/>
          <a:lstStyle>
            <a:lvl1pPr algn="r">
              <a:defRPr sz="1200"/>
            </a:lvl1pPr>
          </a:lstStyle>
          <a:p>
            <a:fld id="{38E6788F-B52E-4314-8676-BE7E80E7DAD5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02" tIns="47101" rIns="94202" bIns="4710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4202" tIns="47101" rIns="94202" bIns="4710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4202" tIns="47101" rIns="94202" bIns="4710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4202" tIns="47101" rIns="94202" bIns="47101" rtlCol="0" anchor="b"/>
          <a:lstStyle>
            <a:lvl1pPr algn="r">
              <a:defRPr sz="1200"/>
            </a:lvl1pPr>
          </a:lstStyle>
          <a:p>
            <a:fld id="{1D13F3EF-FA09-4209-A9BD-7B00BD268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9815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3F3EF-FA09-4209-A9BD-7B00BD2680D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0E54CF6-B35B-4AB5-8192-FE4282CC15ED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C5B2DF2-B221-4DBC-8C3D-2D9D73EDE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williamsburg.k12.pa.us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3048000"/>
            <a:ext cx="3313355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Freshmen Orientation</a:t>
            </a:r>
            <a:br>
              <a:rPr lang="en-US" sz="40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>
                <a:solidFill>
                  <a:srgbClr val="002060"/>
                </a:solidFill>
              </a:rPr>
              <a:t>Williamsburg Jr./Sr. High School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029200"/>
            <a:ext cx="3309803" cy="762000"/>
          </a:xfrm>
        </p:spPr>
        <p:txBody>
          <a:bodyPr/>
          <a:lstStyle/>
          <a:p>
            <a:pPr algn="ctr"/>
            <a:r>
              <a:rPr lang="en-US" b="1" dirty="0" smtClean="0"/>
              <a:t>July 28</a:t>
            </a:r>
            <a:r>
              <a:rPr lang="en-US" b="1" baseline="30000" dirty="0" smtClean="0"/>
              <a:t>th</a:t>
            </a:r>
            <a:r>
              <a:rPr lang="en-US" b="1" dirty="0" smtClean="0"/>
              <a:t>, 2016</a:t>
            </a:r>
            <a:endParaRPr lang="en-US" b="1" dirty="0" smtClean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33400" y="2056160"/>
            <a:ext cx="3309803" cy="3277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Mrs. Carrie Loose,</a:t>
            </a:r>
          </a:p>
          <a:p>
            <a:pPr algn="ctr"/>
            <a:r>
              <a:rPr lang="en-US" sz="2400" b="1" dirty="0" smtClean="0"/>
              <a:t>School Counselor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Mr. Travis R. Lee,</a:t>
            </a:r>
          </a:p>
          <a:p>
            <a:pPr algn="ctr"/>
            <a:r>
              <a:rPr lang="en-US" sz="2400" b="1" dirty="0" smtClean="0"/>
              <a:t>High School Principal</a:t>
            </a:r>
          </a:p>
          <a:p>
            <a:pPr algn="ctr"/>
            <a:endParaRPr lang="en-US" b="1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52400"/>
            <a:ext cx="1952625" cy="190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2686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WCSD Mission Statement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508977"/>
          </a:xfrm>
        </p:spPr>
        <p:txBody>
          <a:bodyPr>
            <a:normAutofit/>
          </a:bodyPr>
          <a:lstStyle/>
          <a:p>
            <a:pPr marL="617220" lvl="2" algn="ctr">
              <a:buNone/>
            </a:pPr>
            <a:endParaRPr lang="en-US" sz="2400" dirty="0" smtClean="0"/>
          </a:p>
          <a:p>
            <a:pPr marL="617220" lvl="2" algn="ctr">
              <a:buNone/>
            </a:pPr>
            <a:r>
              <a:rPr lang="en-US" sz="2400" dirty="0" smtClean="0"/>
              <a:t>“All students will be given the opportunity to succeed in a changing world and become positive contributors to society.”</a:t>
            </a:r>
          </a:p>
          <a:p>
            <a:pPr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sz="2900" b="1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Credits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26 Credits for graduation</a:t>
            </a:r>
          </a:p>
          <a:p>
            <a:pPr lvl="1"/>
            <a:r>
              <a:rPr lang="en-US" dirty="0" smtClean="0"/>
              <a:t>4 English</a:t>
            </a:r>
          </a:p>
          <a:p>
            <a:pPr lvl="1"/>
            <a:r>
              <a:rPr lang="en-US" dirty="0" smtClean="0"/>
              <a:t>4 Mathematics</a:t>
            </a:r>
          </a:p>
          <a:p>
            <a:pPr lvl="1"/>
            <a:r>
              <a:rPr lang="en-US" dirty="0" smtClean="0"/>
              <a:t>4 Science</a:t>
            </a:r>
          </a:p>
          <a:p>
            <a:pPr lvl="1"/>
            <a:r>
              <a:rPr lang="en-US" dirty="0" smtClean="0"/>
              <a:t>4 Social Students</a:t>
            </a:r>
          </a:p>
          <a:p>
            <a:pPr lvl="1"/>
            <a:r>
              <a:rPr lang="en-US" dirty="0" smtClean="0"/>
              <a:t>2 Arts and Humanities</a:t>
            </a:r>
          </a:p>
          <a:p>
            <a:pPr lvl="1"/>
            <a:r>
              <a:rPr lang="en-US" dirty="0" smtClean="0"/>
              <a:t>2.6 Health/Physical Education</a:t>
            </a:r>
          </a:p>
          <a:p>
            <a:pPr lvl="1"/>
            <a:r>
              <a:rPr lang="en-US" dirty="0" smtClean="0"/>
              <a:t>5.4 Electives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Credits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26 Credits for graduation (GACTC)</a:t>
            </a:r>
          </a:p>
          <a:p>
            <a:pPr lvl="1"/>
            <a:r>
              <a:rPr lang="en-US" dirty="0" smtClean="0"/>
              <a:t>4 English</a:t>
            </a:r>
          </a:p>
          <a:p>
            <a:pPr lvl="1"/>
            <a:r>
              <a:rPr lang="en-US" dirty="0" smtClean="0"/>
              <a:t>4 Mathematics</a:t>
            </a:r>
          </a:p>
          <a:p>
            <a:pPr lvl="1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3 Science</a:t>
            </a:r>
          </a:p>
          <a:p>
            <a:pPr lvl="1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3 Social Students</a:t>
            </a:r>
          </a:p>
          <a:p>
            <a:pPr lvl="1"/>
            <a:r>
              <a:rPr lang="en-US" dirty="0" smtClean="0"/>
              <a:t>2 Arts and Humanities</a:t>
            </a:r>
          </a:p>
          <a:p>
            <a:pPr lvl="1"/>
            <a:r>
              <a:rPr lang="en-US" dirty="0" smtClean="0"/>
              <a:t>2.6 Health/Physical Education</a:t>
            </a:r>
          </a:p>
          <a:p>
            <a:pPr lvl="1"/>
            <a:r>
              <a:rPr lang="en-US" dirty="0" smtClean="0"/>
              <a:t>7.4 Electives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Credits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Credits for Grade </a:t>
            </a:r>
            <a:r>
              <a:rPr lang="en-US" b="1" dirty="0" smtClean="0"/>
              <a:t>Promotion</a:t>
            </a:r>
          </a:p>
          <a:p>
            <a:pPr lvl="1"/>
            <a:r>
              <a:rPr lang="en-US" dirty="0" smtClean="0"/>
              <a:t>6 Credits – Sophomore</a:t>
            </a:r>
          </a:p>
          <a:p>
            <a:pPr lvl="1"/>
            <a:r>
              <a:rPr lang="en-US" dirty="0" smtClean="0"/>
              <a:t>13 Credits – Junior</a:t>
            </a:r>
          </a:p>
          <a:p>
            <a:pPr lvl="1"/>
            <a:r>
              <a:rPr lang="en-US" dirty="0" smtClean="0"/>
              <a:t>19 Credits – Senior </a:t>
            </a:r>
            <a:endParaRPr lang="en-US" b="1" dirty="0" smtClean="0"/>
          </a:p>
          <a:p>
            <a:r>
              <a:rPr lang="en-US" b="1" dirty="0" smtClean="0"/>
              <a:t>Summer School </a:t>
            </a:r>
            <a:r>
              <a:rPr lang="en-US" b="1" dirty="0" smtClean="0"/>
              <a:t> </a:t>
            </a:r>
          </a:p>
          <a:p>
            <a:pPr lvl="1"/>
            <a:r>
              <a:rPr lang="en-US" dirty="0" smtClean="0"/>
              <a:t>May be required for grade promotion, graduating with peers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sz="2900" b="1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Graduation Portfolio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Career Paper – </a:t>
            </a:r>
            <a:r>
              <a:rPr lang="en-US" dirty="0" smtClean="0">
                <a:solidFill>
                  <a:srgbClr val="FF0000"/>
                </a:solidFill>
              </a:rPr>
              <a:t>Grade 10</a:t>
            </a:r>
          </a:p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Letter of Interest for Employment – </a:t>
            </a:r>
            <a:r>
              <a:rPr lang="en-US" dirty="0" smtClean="0">
                <a:solidFill>
                  <a:srgbClr val="00B050"/>
                </a:solidFill>
              </a:rPr>
              <a:t>Grade 11</a:t>
            </a:r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dirty="0" smtClean="0"/>
              <a:t>Resume – </a:t>
            </a:r>
            <a:r>
              <a:rPr lang="en-US" dirty="0" smtClean="0">
                <a:solidFill>
                  <a:srgbClr val="00B050"/>
                </a:solidFill>
              </a:rPr>
              <a:t>Grade 11</a:t>
            </a:r>
          </a:p>
          <a:p>
            <a:r>
              <a:rPr lang="en-US" dirty="0" smtClean="0"/>
              <a:t>Job Shadowing – </a:t>
            </a:r>
            <a:r>
              <a:rPr lang="en-US" dirty="0" smtClean="0">
                <a:solidFill>
                  <a:srgbClr val="00B050"/>
                </a:solidFill>
              </a:rPr>
              <a:t>Grade 11 (Optional)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Interview – </a:t>
            </a:r>
            <a:r>
              <a:rPr lang="en-US" dirty="0" smtClean="0">
                <a:solidFill>
                  <a:srgbClr val="00B0F0"/>
                </a:solidFill>
              </a:rPr>
              <a:t>Grade 12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2 Completed Applications – </a:t>
            </a:r>
            <a:r>
              <a:rPr lang="en-US" dirty="0" smtClean="0">
                <a:solidFill>
                  <a:srgbClr val="7030A0"/>
                </a:solidFill>
              </a:rPr>
              <a:t>Advisors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Graduation Portfolio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Letters of Reference</a:t>
            </a:r>
          </a:p>
          <a:p>
            <a:r>
              <a:rPr lang="en-US" dirty="0" smtClean="0"/>
              <a:t>20 Community Service Hours</a:t>
            </a:r>
          </a:p>
          <a:p>
            <a:pPr lvl="1"/>
            <a:r>
              <a:rPr lang="en-US" dirty="0" smtClean="0"/>
              <a:t>See guidelines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sz="2900" b="1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Academic Advisors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Academic Advisors serve students by helping them record and keep graduation requirements and to give guidance about various school issues</a:t>
            </a:r>
          </a:p>
          <a:p>
            <a:r>
              <a:rPr lang="en-US" dirty="0" smtClean="0"/>
              <a:t>Students will have the same advisor from 9</a:t>
            </a:r>
            <a:r>
              <a:rPr lang="en-US" baseline="30000" dirty="0" smtClean="0"/>
              <a:t>th</a:t>
            </a:r>
            <a:r>
              <a:rPr lang="en-US" dirty="0" smtClean="0"/>
              <a:t> grade until graduation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Academic Advisors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Homeroom teachers</a:t>
            </a:r>
          </a:p>
          <a:p>
            <a:r>
              <a:rPr lang="en-US" dirty="0" err="1" smtClean="0"/>
              <a:t>Olweus</a:t>
            </a:r>
            <a:r>
              <a:rPr lang="en-US" dirty="0" smtClean="0"/>
              <a:t> Bullying Prevention Program Team Meetings</a:t>
            </a:r>
          </a:p>
          <a:p>
            <a:r>
              <a:rPr lang="en-US" dirty="0" smtClean="0"/>
              <a:t>Mid-point progress reports and report cards</a:t>
            </a:r>
          </a:p>
          <a:p>
            <a:r>
              <a:rPr lang="en-US" dirty="0" smtClean="0"/>
              <a:t>Graduation Portfolio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Academic Advisors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Advisors for the Class of </a:t>
            </a:r>
            <a:r>
              <a:rPr lang="en-US" b="1" dirty="0" smtClean="0"/>
              <a:t>2020</a:t>
            </a:r>
            <a:endParaRPr lang="en-US" b="1" dirty="0" smtClean="0"/>
          </a:p>
          <a:p>
            <a:pPr lvl="1"/>
            <a:r>
              <a:rPr lang="en-US" dirty="0" smtClean="0"/>
              <a:t>Mr. Imler</a:t>
            </a:r>
            <a:endParaRPr lang="en-US" dirty="0" smtClean="0"/>
          </a:p>
          <a:p>
            <a:pPr lvl="1"/>
            <a:r>
              <a:rPr lang="en-US" dirty="0" smtClean="0"/>
              <a:t>Mr. </a:t>
            </a:r>
            <a:r>
              <a:rPr lang="en-US" dirty="0" smtClean="0"/>
              <a:t>Over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sz="2900" b="1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Student Assistance Program (SAP)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SAP is utilized to help students that may be struggling with school or dealing with social and/or emotional issues</a:t>
            </a:r>
          </a:p>
          <a:p>
            <a:r>
              <a:rPr lang="en-US" dirty="0" smtClean="0"/>
              <a:t>Confidential process</a:t>
            </a:r>
          </a:p>
          <a:p>
            <a:r>
              <a:rPr lang="en-US" dirty="0" smtClean="0"/>
              <a:t>Used on an as-needed basis that gives students the varied level of supports that they need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Student Assistance Program (SAP)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Referrals may come from:</a:t>
            </a:r>
          </a:p>
          <a:p>
            <a:pPr lvl="1"/>
            <a:r>
              <a:rPr lang="en-US" dirty="0" smtClean="0"/>
              <a:t>Parent, student, teacher, self</a:t>
            </a:r>
          </a:p>
          <a:p>
            <a:r>
              <a:rPr lang="en-US" dirty="0" smtClean="0"/>
              <a:t>Referrals followed-up with a phone call home and parent permission letter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sz="2900" b="1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Greater Altoona Career and Technology Center (GACTC)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GACTC provides nearly 30 programs and certifications for technical employment and opportunities</a:t>
            </a:r>
          </a:p>
          <a:p>
            <a:pPr lvl="1"/>
            <a:r>
              <a:rPr lang="en-US" dirty="0" smtClean="0"/>
              <a:t>See Student Handbook for programs </a:t>
            </a:r>
            <a:endParaRPr lang="en-US" dirty="0" smtClean="0"/>
          </a:p>
          <a:p>
            <a:pPr lvl="2"/>
            <a:r>
              <a:rPr lang="en-US" dirty="0" smtClean="0"/>
              <a:t>Administrative </a:t>
            </a:r>
            <a:r>
              <a:rPr lang="en-US" dirty="0" smtClean="0"/>
              <a:t>Office Assistant</a:t>
            </a:r>
          </a:p>
          <a:p>
            <a:pPr lvl="2"/>
            <a:r>
              <a:rPr lang="en-US" dirty="0" smtClean="0"/>
              <a:t>Auto/Diesel Technology</a:t>
            </a:r>
          </a:p>
          <a:p>
            <a:pPr lvl="2"/>
            <a:r>
              <a:rPr lang="en-US" dirty="0" smtClean="0"/>
              <a:t>Carpentry/Construction</a:t>
            </a:r>
          </a:p>
          <a:p>
            <a:pPr lvl="2"/>
            <a:r>
              <a:rPr lang="en-US" dirty="0" smtClean="0"/>
              <a:t>Culinary Arts </a:t>
            </a:r>
          </a:p>
          <a:p>
            <a:pPr lvl="2"/>
            <a:r>
              <a:rPr lang="en-US" dirty="0" smtClean="0"/>
              <a:t>Dental Assistant </a:t>
            </a:r>
          </a:p>
          <a:p>
            <a:pPr lvl="2"/>
            <a:r>
              <a:rPr lang="en-US" dirty="0" smtClean="0"/>
              <a:t>Drafting/Design </a:t>
            </a:r>
            <a:r>
              <a:rPr lang="en-US" dirty="0" smtClean="0"/>
              <a:t>Technologies</a:t>
            </a:r>
          </a:p>
          <a:p>
            <a:pPr lvl="2"/>
            <a:r>
              <a:rPr lang="en-US" dirty="0" smtClean="0"/>
              <a:t>Electromechanical Engineering</a:t>
            </a:r>
          </a:p>
          <a:p>
            <a:pPr lvl="2"/>
            <a:r>
              <a:rPr lang="en-US" dirty="0" smtClean="0"/>
              <a:t>Health Occupations</a:t>
            </a:r>
          </a:p>
          <a:p>
            <a:pPr lvl="2"/>
            <a:r>
              <a:rPr lang="en-US" dirty="0" smtClean="0"/>
              <a:t>Visual Arts Technology</a:t>
            </a:r>
          </a:p>
          <a:p>
            <a:pPr lvl="2"/>
            <a:r>
              <a:rPr lang="en-US" dirty="0" smtClean="0"/>
              <a:t>Welding Technology </a:t>
            </a:r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Greater Altoona Career and Technology Center (GACTC)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Fall </a:t>
            </a:r>
            <a:r>
              <a:rPr lang="en-US" dirty="0" smtClean="0"/>
              <a:t>presentation at WHS by GACTC school counselor</a:t>
            </a:r>
          </a:p>
          <a:p>
            <a:r>
              <a:rPr lang="en-US" dirty="0" smtClean="0"/>
              <a:t>Fall 9</a:t>
            </a:r>
            <a:r>
              <a:rPr lang="en-US" baseline="30000" dirty="0" smtClean="0"/>
              <a:t>th</a:t>
            </a:r>
            <a:r>
              <a:rPr lang="en-US" dirty="0" smtClean="0"/>
              <a:t> grade tour of </a:t>
            </a:r>
            <a:r>
              <a:rPr lang="en-US" dirty="0" smtClean="0"/>
              <a:t>GACTC (</a:t>
            </a:r>
            <a:r>
              <a:rPr lang="en-US" sz="1800" dirty="0" smtClean="0"/>
              <a:t>November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Students receive GACTC Catalog </a:t>
            </a:r>
            <a:endParaRPr lang="en-US" dirty="0" smtClean="0"/>
          </a:p>
          <a:p>
            <a:r>
              <a:rPr lang="en-US" dirty="0" smtClean="0"/>
              <a:t>GACTC open house for </a:t>
            </a:r>
            <a:r>
              <a:rPr lang="en-US" dirty="0" smtClean="0"/>
              <a:t>parents (</a:t>
            </a:r>
            <a:r>
              <a:rPr lang="en-US" sz="1800" dirty="0" smtClean="0"/>
              <a:t>December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Applications due before Winter Break </a:t>
            </a:r>
            <a:endParaRPr lang="en-US" dirty="0" smtClean="0"/>
          </a:p>
          <a:p>
            <a:pPr lvl="1"/>
            <a:r>
              <a:rPr lang="en-US" dirty="0" smtClean="0"/>
              <a:t>Online Process </a:t>
            </a:r>
            <a:endParaRPr lang="en-US" dirty="0" smtClean="0"/>
          </a:p>
          <a:p>
            <a:r>
              <a:rPr lang="en-US" dirty="0" smtClean="0"/>
              <a:t>Grades and Testing Results Matter!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sz="2900" b="1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Agricultural 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Career and Technical Education (CTE) Program </a:t>
            </a:r>
          </a:p>
          <a:p>
            <a:pPr lvl="1"/>
            <a:r>
              <a:rPr lang="en-US" dirty="0" smtClean="0"/>
              <a:t>Like the GACTC </a:t>
            </a:r>
            <a:endParaRPr lang="en-US" dirty="0" smtClean="0"/>
          </a:p>
          <a:p>
            <a:r>
              <a:rPr lang="en-US" dirty="0" smtClean="0"/>
              <a:t>Many </a:t>
            </a:r>
            <a:r>
              <a:rPr lang="en-US" dirty="0" smtClean="0"/>
              <a:t>agricultural classes available</a:t>
            </a:r>
          </a:p>
          <a:p>
            <a:pPr lvl="1"/>
            <a:r>
              <a:rPr lang="en-US" dirty="0" smtClean="0"/>
              <a:t>Delaware Valley articulation agreement </a:t>
            </a:r>
            <a:endParaRPr lang="en-US" dirty="0" smtClean="0"/>
          </a:p>
          <a:p>
            <a:pPr lvl="1"/>
            <a:r>
              <a:rPr lang="en-US" dirty="0" smtClean="0"/>
              <a:t>9 Credits </a:t>
            </a:r>
            <a:endParaRPr lang="en-US" dirty="0" smtClean="0"/>
          </a:p>
          <a:p>
            <a:r>
              <a:rPr lang="en-US" dirty="0" smtClean="0"/>
              <a:t>FFA</a:t>
            </a:r>
          </a:p>
          <a:p>
            <a:pPr lvl="1"/>
            <a:r>
              <a:rPr lang="en-US" dirty="0" smtClean="0"/>
              <a:t>Pd. 9: Current Topics in Agriculture </a:t>
            </a:r>
            <a:endParaRPr lang="en-US" dirty="0" smtClean="0"/>
          </a:p>
          <a:p>
            <a:r>
              <a:rPr lang="en-US" dirty="0" smtClean="0"/>
              <a:t>Cooperative Education </a:t>
            </a:r>
          </a:p>
          <a:p>
            <a:pPr lvl="1"/>
            <a:r>
              <a:rPr lang="en-US" dirty="0" smtClean="0"/>
              <a:t>Senior Year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sz="2900" b="1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Planning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Testing</a:t>
            </a:r>
          </a:p>
          <a:p>
            <a:pPr lvl="1"/>
            <a:r>
              <a:rPr lang="en-US" dirty="0" smtClean="0"/>
              <a:t>PSAT 9</a:t>
            </a:r>
          </a:p>
          <a:p>
            <a:pPr lvl="1"/>
            <a:r>
              <a:rPr lang="en-US" dirty="0" smtClean="0"/>
              <a:t>PSAT</a:t>
            </a:r>
          </a:p>
          <a:p>
            <a:pPr lvl="1"/>
            <a:r>
              <a:rPr lang="en-US" dirty="0" smtClean="0"/>
              <a:t>SAT, ACT</a:t>
            </a:r>
          </a:p>
          <a:p>
            <a:pPr lvl="1"/>
            <a:r>
              <a:rPr lang="en-US" dirty="0" smtClean="0"/>
              <a:t>KHAN Academy Preparation </a:t>
            </a:r>
          </a:p>
          <a:p>
            <a:r>
              <a:rPr lang="en-US" b="1" dirty="0" smtClean="0"/>
              <a:t>Financial Planning </a:t>
            </a:r>
            <a:endParaRPr lang="en-US" b="1" dirty="0" smtClean="0"/>
          </a:p>
          <a:p>
            <a:pPr lvl="1"/>
            <a:r>
              <a:rPr lang="en-US" dirty="0" smtClean="0"/>
              <a:t>Underclassmen Financial Aid Presentation</a:t>
            </a:r>
          </a:p>
          <a:p>
            <a:pPr lvl="2"/>
            <a:r>
              <a:rPr lang="en-US" dirty="0" smtClean="0"/>
              <a:t>Tuesday, November 22</a:t>
            </a:r>
            <a:r>
              <a:rPr lang="en-US" baseline="30000" dirty="0" smtClean="0"/>
              <a:t>nd</a:t>
            </a:r>
            <a:r>
              <a:rPr lang="en-US" dirty="0" smtClean="0"/>
              <a:t>, 6:00 pm </a:t>
            </a:r>
            <a:endParaRPr lang="en-US" dirty="0" smtClean="0"/>
          </a:p>
          <a:p>
            <a:pPr lvl="1"/>
            <a:r>
              <a:rPr lang="en-US" dirty="0" err="1" smtClean="0"/>
              <a:t>Raise.Me</a:t>
            </a:r>
            <a:endParaRPr lang="en-US" dirty="0" smtClean="0"/>
          </a:p>
          <a:p>
            <a:pPr lvl="2"/>
            <a:r>
              <a:rPr lang="en-US" dirty="0" smtClean="0"/>
              <a:t>Melissa McHugh</a:t>
            </a:r>
          </a:p>
          <a:p>
            <a:pPr lvl="3"/>
            <a:r>
              <a:rPr lang="en-US" dirty="0" smtClean="0"/>
              <a:t>IU8 AmeriCorps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sz="2900" b="1" dirty="0" smtClean="0"/>
              <a:t>Dual Enrollment </a:t>
            </a:r>
            <a:endParaRPr lang="en-US" sz="2900" b="1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Dual Enrollment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College courses available beginning with the junior year</a:t>
            </a:r>
          </a:p>
          <a:p>
            <a:r>
              <a:rPr lang="en-US" b="1" dirty="0" smtClean="0"/>
              <a:t>Traditional High School</a:t>
            </a:r>
          </a:p>
          <a:p>
            <a:pPr lvl="1"/>
            <a:r>
              <a:rPr lang="en-US" b="1" dirty="0" smtClean="0"/>
              <a:t>Allegany College of </a:t>
            </a:r>
            <a:r>
              <a:rPr lang="en-US" b="1" dirty="0" smtClean="0"/>
              <a:t>Maryland</a:t>
            </a:r>
          </a:p>
          <a:p>
            <a:pPr lvl="2"/>
            <a:r>
              <a:rPr lang="en-US" dirty="0" smtClean="0"/>
              <a:t>Sociology, Psychology, English 101, English 102, Spanish</a:t>
            </a:r>
            <a:endParaRPr lang="en-US" dirty="0" smtClean="0"/>
          </a:p>
          <a:p>
            <a:pPr lvl="1"/>
            <a:r>
              <a:rPr lang="en-US" b="1" dirty="0" smtClean="0"/>
              <a:t>Mount </a:t>
            </a:r>
            <a:r>
              <a:rPr lang="en-US" b="1" dirty="0" smtClean="0"/>
              <a:t>Aloysius</a:t>
            </a:r>
          </a:p>
          <a:p>
            <a:pPr lvl="2"/>
            <a:r>
              <a:rPr lang="en-US" dirty="0" smtClean="0"/>
              <a:t>Human Biology (A &amp; P), College Algebra (Calculus), Statistics </a:t>
            </a:r>
            <a:endParaRPr lang="en-US" dirty="0" smtClean="0"/>
          </a:p>
          <a:p>
            <a:r>
              <a:rPr lang="en-US" b="1" dirty="0" smtClean="0"/>
              <a:t>Online Courses </a:t>
            </a:r>
          </a:p>
          <a:p>
            <a:pPr lvl="1"/>
            <a:r>
              <a:rPr lang="en-US" dirty="0" smtClean="0"/>
              <a:t>See Mrs. Loose for details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Dual Enrollment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On-campus</a:t>
            </a:r>
            <a:endParaRPr lang="en-US" b="1" dirty="0" smtClean="0"/>
          </a:p>
          <a:p>
            <a:pPr lvl="1"/>
            <a:r>
              <a:rPr lang="en-US" dirty="0" smtClean="0"/>
              <a:t>Juniata College</a:t>
            </a:r>
          </a:p>
          <a:p>
            <a:pPr lvl="1"/>
            <a:r>
              <a:rPr lang="en-US" dirty="0" smtClean="0"/>
              <a:t>Penn State Altoona </a:t>
            </a:r>
          </a:p>
          <a:p>
            <a:r>
              <a:rPr lang="en-US" dirty="0" smtClean="0"/>
              <a:t>Must maintain a 93% (“A”) average</a:t>
            </a:r>
          </a:p>
          <a:p>
            <a:r>
              <a:rPr lang="en-US" dirty="0" smtClean="0"/>
              <a:t>Must have credits aligned to graduate and be in good standing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Dual Enrollment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Credit Transfers/Acceptance </a:t>
            </a:r>
          </a:p>
          <a:p>
            <a:pPr lvl="1"/>
            <a:r>
              <a:rPr lang="en-US" dirty="0" smtClean="0"/>
              <a:t>Investigate future college possibilities for acceptance</a:t>
            </a:r>
          </a:p>
          <a:p>
            <a:pPr lvl="2"/>
            <a:r>
              <a:rPr lang="en-US" dirty="0" smtClean="0"/>
              <a:t>There are tools to make this more convenient</a:t>
            </a:r>
          </a:p>
          <a:p>
            <a:pPr lvl="1"/>
            <a:r>
              <a:rPr lang="en-US" dirty="0" smtClean="0"/>
              <a:t>These are great opportunities that are almost always to your benefit! </a:t>
            </a:r>
          </a:p>
          <a:p>
            <a:pPr lvl="1"/>
            <a:r>
              <a:rPr lang="en-US" dirty="0" smtClean="0"/>
              <a:t>Can still get the benefit of these courses without purchasing the credits </a:t>
            </a:r>
          </a:p>
          <a:p>
            <a:r>
              <a:rPr lang="en-US" b="1" dirty="0" smtClean="0"/>
              <a:t>Begin thinking about this process now! 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sz="2900" b="1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Keystone Exams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End of course assessments for Career and College-Readiness Skills </a:t>
            </a:r>
          </a:p>
          <a:p>
            <a:r>
              <a:rPr lang="en-US" dirty="0" smtClean="0"/>
              <a:t>Proficiency in </a:t>
            </a:r>
            <a:r>
              <a:rPr lang="en-US" b="1" dirty="0" smtClean="0"/>
              <a:t>Algebra I</a:t>
            </a:r>
            <a:r>
              <a:rPr lang="en-US" dirty="0" smtClean="0"/>
              <a:t>, </a:t>
            </a:r>
            <a:r>
              <a:rPr lang="en-US" b="1" dirty="0" smtClean="0"/>
              <a:t>Literature</a:t>
            </a:r>
            <a:r>
              <a:rPr lang="en-US" dirty="0" smtClean="0"/>
              <a:t>, and </a:t>
            </a:r>
            <a:r>
              <a:rPr lang="en-US" b="1" dirty="0" smtClean="0"/>
              <a:t>Biology</a:t>
            </a:r>
            <a:r>
              <a:rPr lang="en-US" dirty="0" smtClean="0"/>
              <a:t> are graduation requirements for the class of </a:t>
            </a:r>
            <a:r>
              <a:rPr lang="en-US" dirty="0" smtClean="0"/>
              <a:t>2019 </a:t>
            </a:r>
            <a:r>
              <a:rPr lang="en-US" dirty="0" smtClean="0"/>
              <a:t>and beyond </a:t>
            </a:r>
            <a:endParaRPr lang="en-US" dirty="0" smtClean="0"/>
          </a:p>
          <a:p>
            <a:pPr lvl="2"/>
            <a:r>
              <a:rPr lang="en-US" dirty="0" smtClean="0"/>
              <a:t>Pending future legislation </a:t>
            </a:r>
          </a:p>
          <a:p>
            <a:pPr lvl="2"/>
            <a:r>
              <a:rPr lang="en-US" dirty="0" smtClean="0"/>
              <a:t>These will remain a district requirement </a:t>
            </a:r>
            <a:endParaRPr lang="en-US" dirty="0" smtClean="0"/>
          </a:p>
          <a:p>
            <a:pPr lvl="1"/>
            <a:r>
              <a:rPr lang="en-US" dirty="0" smtClean="0"/>
              <a:t>Multiple opportunities to remediate skills and re-take exams </a:t>
            </a:r>
          </a:p>
          <a:p>
            <a:pPr lvl="1"/>
            <a:r>
              <a:rPr lang="en-US" dirty="0" smtClean="0"/>
              <a:t>Project-Based Assessments </a:t>
            </a:r>
            <a:endParaRPr lang="en-US" dirty="0" smtClean="0"/>
          </a:p>
          <a:p>
            <a:pPr lvl="1"/>
            <a:r>
              <a:rPr lang="en-US" dirty="0" smtClean="0"/>
              <a:t>Alternative Assessments </a:t>
            </a:r>
            <a:endParaRPr lang="en-US" dirty="0" smtClean="0"/>
          </a:p>
          <a:p>
            <a:endParaRPr lang="en-US" sz="1700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sz="2900" b="1" dirty="0" smtClean="0"/>
              <a:t>School Emergency Alerts</a:t>
            </a:r>
            <a:endParaRPr lang="en-US" sz="2900" b="1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Emergency Alerts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OneCall</a:t>
            </a:r>
            <a:endParaRPr lang="en-US" b="1" dirty="0" smtClean="0"/>
          </a:p>
          <a:p>
            <a:pPr lvl="1"/>
            <a:r>
              <a:rPr lang="en-US" dirty="0" smtClean="0"/>
              <a:t>New System</a:t>
            </a:r>
            <a:endParaRPr lang="en-US" dirty="0" smtClean="0"/>
          </a:p>
          <a:p>
            <a:pPr lvl="2"/>
            <a:r>
              <a:rPr lang="en-US" dirty="0" smtClean="0"/>
              <a:t>Email, text message, phone call</a:t>
            </a:r>
          </a:p>
          <a:p>
            <a:pPr lvl="2"/>
            <a:r>
              <a:rPr lang="en-US" dirty="0" smtClean="0"/>
              <a:t>Groups settings</a:t>
            </a:r>
          </a:p>
          <a:p>
            <a:pPr lvl="2"/>
            <a:r>
              <a:rPr lang="en-US" dirty="0" smtClean="0"/>
              <a:t>Attendance </a:t>
            </a:r>
            <a:endParaRPr lang="en-US" dirty="0" smtClean="0"/>
          </a:p>
          <a:p>
            <a:r>
              <a:rPr lang="en-US" b="1" dirty="0" err="1" smtClean="0"/>
              <a:t>Facebook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District </a:t>
            </a:r>
            <a:r>
              <a:rPr lang="en-US" b="1" dirty="0" smtClean="0"/>
              <a:t>Website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sz="2900" b="1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School Website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Website</a:t>
            </a:r>
          </a:p>
          <a:p>
            <a:pPr lvl="1"/>
            <a:r>
              <a:rPr lang="en-US" dirty="0" smtClean="0">
                <a:hlinkClick r:id="rId2"/>
              </a:rPr>
              <a:t>www.williamsburg.k12.pa.us</a:t>
            </a:r>
            <a:endParaRPr lang="en-US" dirty="0" smtClean="0"/>
          </a:p>
          <a:p>
            <a:pPr lvl="1"/>
            <a:r>
              <a:rPr lang="en-US" dirty="0" smtClean="0"/>
              <a:t>*Click on Williamsburg High School from drop-down menu</a:t>
            </a:r>
            <a:endParaRPr lang="en-US" b="1" dirty="0" smtClean="0"/>
          </a:p>
          <a:p>
            <a:pPr lvl="2"/>
            <a:r>
              <a:rPr lang="en-US" b="1" dirty="0" smtClean="0"/>
              <a:t>Resources, Guidance, Activities, Athletics, Emergency Information, Staff Directory </a:t>
            </a:r>
          </a:p>
          <a:p>
            <a:pPr lvl="2"/>
            <a:r>
              <a:rPr lang="en-US" b="1" dirty="0" smtClean="0"/>
              <a:t>Calendar, Grade book, Lunch </a:t>
            </a:r>
            <a:r>
              <a:rPr lang="en-US" b="1" dirty="0" smtClean="0"/>
              <a:t>Menu</a:t>
            </a:r>
          </a:p>
          <a:p>
            <a:r>
              <a:rPr lang="en-US" b="1" dirty="0" smtClean="0"/>
              <a:t>Guidance</a:t>
            </a:r>
          </a:p>
          <a:p>
            <a:pPr lvl="1"/>
            <a:r>
              <a:rPr lang="en-US" dirty="0" smtClean="0"/>
              <a:t>S.A.P</a:t>
            </a:r>
          </a:p>
          <a:p>
            <a:pPr lvl="1"/>
            <a:r>
              <a:rPr lang="en-US" dirty="0" smtClean="0"/>
              <a:t>College Information</a:t>
            </a:r>
          </a:p>
          <a:p>
            <a:pPr lvl="1"/>
            <a:r>
              <a:rPr lang="en-US" dirty="0" smtClean="0"/>
              <a:t>Dual Enrollment</a:t>
            </a:r>
          </a:p>
          <a:p>
            <a:pPr lvl="1"/>
            <a:r>
              <a:rPr lang="en-US" dirty="0" smtClean="0"/>
              <a:t>Community Service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sz="2900" b="1" dirty="0" smtClean="0"/>
              <a:t>School Mission</a:t>
            </a:r>
          </a:p>
          <a:p>
            <a:r>
              <a:rPr lang="en-US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WCSD Mission Statement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508977"/>
          </a:xfrm>
        </p:spPr>
        <p:txBody>
          <a:bodyPr>
            <a:normAutofit/>
          </a:bodyPr>
          <a:lstStyle/>
          <a:p>
            <a:pPr marL="617220" lvl="2" algn="ctr">
              <a:buNone/>
            </a:pPr>
            <a:endParaRPr lang="en-US" sz="2400" dirty="0" smtClean="0"/>
          </a:p>
          <a:p>
            <a:pPr marL="617220" lvl="2" algn="ctr">
              <a:buNone/>
            </a:pPr>
            <a:r>
              <a:rPr lang="en-US" sz="2400" dirty="0" smtClean="0"/>
              <a:t>“All students will be given the opportunity to succeed in a changing world and become positive contributors to society.”</a:t>
            </a:r>
          </a:p>
          <a:p>
            <a:pPr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Credits</a:t>
            </a:r>
          </a:p>
          <a:p>
            <a:r>
              <a:rPr lang="en-US" dirty="0" smtClean="0"/>
              <a:t>Graduation Portfolio</a:t>
            </a:r>
          </a:p>
          <a:p>
            <a:r>
              <a:rPr lang="en-US" dirty="0" smtClean="0"/>
              <a:t>Academic Advisors </a:t>
            </a:r>
          </a:p>
          <a:p>
            <a:r>
              <a:rPr lang="en-US" dirty="0" smtClean="0"/>
              <a:t>Student Assistance Program (SAP)</a:t>
            </a:r>
          </a:p>
          <a:p>
            <a:r>
              <a:rPr lang="en-US" dirty="0" smtClean="0"/>
              <a:t>GACTC</a:t>
            </a:r>
          </a:p>
          <a:p>
            <a:r>
              <a:rPr lang="en-US" dirty="0" smtClean="0"/>
              <a:t>Agricultural Program</a:t>
            </a:r>
          </a:p>
          <a:p>
            <a:r>
              <a:rPr lang="en-US" dirty="0" smtClean="0"/>
              <a:t>College Planning </a:t>
            </a:r>
          </a:p>
          <a:p>
            <a:r>
              <a:rPr lang="en-US" dirty="0" smtClean="0"/>
              <a:t>Dual Enrollment </a:t>
            </a:r>
            <a:endParaRPr lang="en-US" dirty="0" smtClean="0"/>
          </a:p>
          <a:p>
            <a:r>
              <a:rPr lang="en-US" dirty="0" smtClean="0"/>
              <a:t>Keystone Exams</a:t>
            </a:r>
          </a:p>
          <a:p>
            <a:r>
              <a:rPr lang="en-US" dirty="0" smtClean="0"/>
              <a:t>School Emergency Alerts</a:t>
            </a:r>
            <a:endParaRPr lang="en-US" dirty="0" smtClean="0"/>
          </a:p>
          <a:p>
            <a:r>
              <a:rPr lang="en-US" dirty="0" smtClean="0"/>
              <a:t>School Website </a:t>
            </a:r>
          </a:p>
          <a:p>
            <a:r>
              <a:rPr lang="en-US" dirty="0" smtClean="0"/>
              <a:t>School Mission</a:t>
            </a:r>
          </a:p>
          <a:p>
            <a:r>
              <a:rPr lang="en-US" sz="2900" b="1" dirty="0" smtClean="0"/>
              <a:t>Q &amp; A 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Future Orientations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 for expectations and Math/ELA Expectancies?</a:t>
            </a:r>
          </a:p>
          <a:p>
            <a:r>
              <a:rPr lang="en-US" dirty="0" smtClean="0"/>
              <a:t>Slide for SAT preparation and when to take tests?</a:t>
            </a:r>
          </a:p>
          <a:p>
            <a:r>
              <a:rPr lang="en-US" dirty="0" smtClean="0"/>
              <a:t>Slide for proposed Underclassmen financial planning?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WHS Expectations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524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WHS – Home of the BLUE PIRATES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581025" cy="56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2362201"/>
          <a:ext cx="7924800" cy="3438772"/>
        </p:xfrm>
        <a:graphic>
          <a:graphicData uri="http://schemas.openxmlformats.org/drawingml/2006/table">
            <a:tbl>
              <a:tblPr/>
              <a:tblGrid>
                <a:gridCol w="3962400"/>
                <a:gridCol w="3962400"/>
              </a:tblGrid>
              <a:tr h="17275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Times New Roman"/>
                        </a:rPr>
                        <a:t>Be</a:t>
                      </a:r>
                      <a:r>
                        <a:rPr lang="en-US" sz="18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Prepared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Writing utensil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Assignments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Notebook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Binder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Planner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Class-specific</a:t>
                      </a:r>
                      <a:r>
                        <a:rPr lang="en-US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materials 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Times New Roman"/>
                        </a:rPr>
                        <a:t>Be an Active Learner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Take responsibility for your education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Have a positive attitude toward learning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Always do your best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Persevere</a:t>
                      </a:r>
                      <a:r>
                        <a:rPr lang="en-US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through difficult work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Engage yourself with your work 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4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Times New Roman"/>
                        </a:rPr>
                        <a:t>Be Respectful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To students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To staff members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To visitors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To the school and environment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Times New Roman"/>
                        </a:rPr>
                        <a:t>Be Safe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Know school safety procedures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Follow staff member directions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Help others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34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14718</TotalTime>
  <Words>1513</Words>
  <Application>Microsoft Office PowerPoint</Application>
  <PresentationFormat>On-screen Show (4:3)</PresentationFormat>
  <Paragraphs>426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Austin</vt:lpstr>
      <vt:lpstr>Freshmen Orientation  Williamsburg Jr./Sr. High School</vt:lpstr>
      <vt:lpstr>WCSD Mission Statement</vt:lpstr>
      <vt:lpstr>AGENDA</vt:lpstr>
      <vt:lpstr>Credits</vt:lpstr>
      <vt:lpstr>Credits</vt:lpstr>
      <vt:lpstr>Credits</vt:lpstr>
      <vt:lpstr>AGENDA</vt:lpstr>
      <vt:lpstr>Graduation Portfolio</vt:lpstr>
      <vt:lpstr>Graduation Portfolio</vt:lpstr>
      <vt:lpstr>AGENDA</vt:lpstr>
      <vt:lpstr>Academic Advisors</vt:lpstr>
      <vt:lpstr>Academic Advisors</vt:lpstr>
      <vt:lpstr>Academic Advisors</vt:lpstr>
      <vt:lpstr>AGENDA</vt:lpstr>
      <vt:lpstr>Student Assistance Program (SAP)</vt:lpstr>
      <vt:lpstr>Student Assistance Program (SAP)</vt:lpstr>
      <vt:lpstr>AGENDA</vt:lpstr>
      <vt:lpstr>Greater Altoona Career and Technology Center (GACTC)</vt:lpstr>
      <vt:lpstr>Greater Altoona Career and Technology Center (GACTC)</vt:lpstr>
      <vt:lpstr>AGENDA</vt:lpstr>
      <vt:lpstr>Agricultural Program</vt:lpstr>
      <vt:lpstr>AGENDA</vt:lpstr>
      <vt:lpstr>College Planning </vt:lpstr>
      <vt:lpstr>AGENDA</vt:lpstr>
      <vt:lpstr>Dual Enrollment </vt:lpstr>
      <vt:lpstr>Dual Enrollment </vt:lpstr>
      <vt:lpstr>Dual Enrollment </vt:lpstr>
      <vt:lpstr>AGENDA</vt:lpstr>
      <vt:lpstr>Keystone Exams</vt:lpstr>
      <vt:lpstr>AGENDA</vt:lpstr>
      <vt:lpstr>Emergency Alerts</vt:lpstr>
      <vt:lpstr>AGENDA</vt:lpstr>
      <vt:lpstr>School Website </vt:lpstr>
      <vt:lpstr>AGENDA</vt:lpstr>
      <vt:lpstr>WCSD Mission Statement</vt:lpstr>
      <vt:lpstr>AGENDA</vt:lpstr>
      <vt:lpstr>Questions?</vt:lpstr>
      <vt:lpstr>Future Orientations</vt:lpstr>
      <vt:lpstr>WHS Expectations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tlee</dc:creator>
  <cp:lastModifiedBy>tlee</cp:lastModifiedBy>
  <cp:revision>824</cp:revision>
  <dcterms:created xsi:type="dcterms:W3CDTF">2011-07-22T15:51:22Z</dcterms:created>
  <dcterms:modified xsi:type="dcterms:W3CDTF">2016-07-28T21:00:29Z</dcterms:modified>
</cp:coreProperties>
</file>