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7" r:id="rId1"/>
  </p:sldMasterIdLst>
  <p:sldIdLst>
    <p:sldId id="260" r:id="rId2"/>
    <p:sldId id="256" r:id="rId3"/>
    <p:sldId id="257" r:id="rId4"/>
    <p:sldId id="259" r:id="rId5"/>
    <p:sldId id="258" r:id="rId6"/>
    <p:sldId id="262" r:id="rId7"/>
    <p:sldId id="264" r:id="rId8"/>
    <p:sldId id="267" r:id="rId9"/>
    <p:sldId id="265" r:id="rId10"/>
    <p:sldId id="268" r:id="rId11"/>
    <p:sldId id="266" r:id="rId12"/>
    <p:sldId id="263" r:id="rId13"/>
    <p:sldId id="269" r:id="rId14"/>
    <p:sldId id="261"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7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08B9EBBA-996F-894A-B54A-D6246ED52CEA}" type="datetimeFigureOut">
              <a:rPr lang="en-US" smtClean="0"/>
              <a:pPr/>
              <a:t>12/11/2018</a:t>
            </a:fld>
            <a:endParaRPr lang="en-US" dirty="0"/>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D57F1E4F-1CFF-5643-939E-217C01CDF565}" type="slidenum">
              <a:rPr lang="en-US" smtClean="0"/>
              <a:pPr/>
              <a:t>‹#›</a:t>
            </a:fld>
            <a:endParaRPr lang="en-US" dirty="0"/>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204120703"/>
      </p:ext>
    </p:extLst>
  </p:cSld>
  <p:clrMapOvr>
    <a:masterClrMapping/>
  </p:clrMapOvr>
  <p:extLst mod="1">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9357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8DFA1846-DA80-1C48-A609-854EA85C59AD}" type="datetimeFigureOut">
              <a:rPr lang="en-US" smtClean="0"/>
              <a:pPr/>
              <a:t>12/11/2018</a:t>
            </a:fld>
            <a:endParaRPr lang="en-US" dirty="0"/>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US" dirty="0"/>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D57F1E4F-1CFF-5643-939E-217C01CDF565}" type="slidenum">
              <a:rPr lang="en-US" smtClean="0"/>
              <a:pPr/>
              <a:t>‹#›</a:t>
            </a:fld>
            <a:endParaRPr lang="en-US" dirty="0"/>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Tree>
    <p:extLst>
      <p:ext uri="{BB962C8B-B14F-4D97-AF65-F5344CB8AC3E}">
        <p14:creationId xmlns:p14="http://schemas.microsoft.com/office/powerpoint/2010/main" val="4694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62842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12/11/2018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02963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12/11/2018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78945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8818C68F-D26B-8F47-958C-23B49CF8A634}" type="datetimeFigureOut">
              <a:rPr lang="en-US" smtClean="0"/>
              <a:pPr/>
              <a:t>12/11/2018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22597452"/>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smtClean="0"/>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D0DF5E60-9974-AC48-9591-99C2BB44B7CF}" type="datetimeFigureOut">
              <a:rPr lang="en-US" smtClean="0"/>
              <a:pPr/>
              <a:t>12/11/2018</a:t>
            </a:fld>
            <a:endParaRPr lang="en-US" dirty="0"/>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25513805"/>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09B482E8-6E0E-1B4F-B1FD-C69DB9E858D9}" type="datetimeFigureOut">
              <a:rPr lang="en-US" smtClean="0"/>
              <a:pPr/>
              <a:t>12/11/2018</a:t>
            </a:fld>
            <a:endParaRPr lang="en-US" dirty="0"/>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4773648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97804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ED62726E-379B-B349-9EED-81ED093FA806}" type="datetimeFigureOut">
              <a:rPr lang="en-US" smtClean="0"/>
              <a:pPr/>
              <a:t>12/11/2018</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D57F1E4F-1CFF-5643-939E-217C01CDF565}" type="slidenum">
              <a:rPr lang="en-US" smtClean="0"/>
              <a:pPr/>
              <a:t>‹#›</a:t>
            </a:fld>
            <a:endParaRPr lang="en-US" dirty="0"/>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0690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09B482E8-6E0E-1B4F-B1FD-C69DB9E858D9}" type="datetimeFigureOut">
              <a:rPr lang="en-US" smtClean="0"/>
              <a:pPr/>
              <a:t>12/11/2018</a:t>
            </a:fld>
            <a:endParaRPr lang="en-US" dirty="0"/>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D57F1E4F-1CFF-5643-939E-217C01CDF565}" type="slidenum">
              <a:rPr lang="en-US" smtClean="0"/>
              <a:pPr/>
              <a:t>‹#›</a:t>
            </a:fld>
            <a:endParaRPr lang="en-US" dirty="0"/>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6687013"/>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hf sldNum="0" hdr="0" ftr="0" dt="0"/>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now- Pick the best solution</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7124" y="1701800"/>
            <a:ext cx="11597148" cy="4871177"/>
          </a:xfrm>
          <a:prstGeom prst="rect">
            <a:avLst/>
          </a:prstGeom>
        </p:spPr>
      </p:pic>
    </p:spTree>
    <p:extLst>
      <p:ext uri="{BB962C8B-B14F-4D97-AF65-F5344CB8AC3E}">
        <p14:creationId xmlns:p14="http://schemas.microsoft.com/office/powerpoint/2010/main" val="10841876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Lesson 4.1 – More Sampling Methods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648677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normAutofit/>
          </a:bodyPr>
          <a:lstStyle/>
          <a:p>
            <a:r>
              <a:rPr lang="en-US" sz="3200" dirty="0"/>
              <a:t>Describe how to select a sample using stratified random sampling and cluster sampling, distinguish stratified random sampling from cluster sampling, and give an advantage of each method.</a:t>
            </a:r>
          </a:p>
        </p:txBody>
      </p:sp>
    </p:spTree>
    <p:extLst>
      <p:ext uri="{BB962C8B-B14F-4D97-AF65-F5344CB8AC3E}">
        <p14:creationId xmlns:p14="http://schemas.microsoft.com/office/powerpoint/2010/main" val="9708894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sp>
        <p:nvSpPr>
          <p:cNvPr id="3" name="Content Placeholder 2"/>
          <p:cNvSpPr>
            <a:spLocks noGrp="1"/>
          </p:cNvSpPr>
          <p:nvPr>
            <p:ph idx="1"/>
          </p:nvPr>
        </p:nvSpPr>
        <p:spPr/>
        <p:txBody>
          <a:bodyPr>
            <a:normAutofit/>
          </a:bodyPr>
          <a:lstStyle/>
          <a:p>
            <a:r>
              <a:rPr lang="en-US" sz="3200" b="1" dirty="0" smtClean="0"/>
              <a:t>Stratified Random Sample</a:t>
            </a:r>
            <a:r>
              <a:rPr lang="en-US" sz="3200" dirty="0" smtClean="0"/>
              <a:t>: splits population into groups (strata) and chooses an SRS from each group</a:t>
            </a:r>
          </a:p>
          <a:p>
            <a:r>
              <a:rPr lang="en-US" sz="3200" b="1" dirty="0" smtClean="0"/>
              <a:t>Cluster Sampling</a:t>
            </a:r>
            <a:r>
              <a:rPr lang="en-US" sz="3200" dirty="0" smtClean="0"/>
              <a:t>: split population into groups based on location (clusters) and randomly select clusters. Take </a:t>
            </a:r>
            <a:r>
              <a:rPr lang="en-US" sz="3200" b="1" dirty="0" smtClean="0"/>
              <a:t>everyone</a:t>
            </a:r>
            <a:r>
              <a:rPr lang="en-US" sz="3200" dirty="0" smtClean="0"/>
              <a:t> in cluster.</a:t>
            </a:r>
            <a:endParaRPr lang="en-US" sz="3200" dirty="0"/>
          </a:p>
        </p:txBody>
      </p:sp>
    </p:spTree>
    <p:extLst>
      <p:ext uri="{BB962C8B-B14F-4D97-AF65-F5344CB8AC3E}">
        <p14:creationId xmlns:p14="http://schemas.microsoft.com/office/powerpoint/2010/main" val="9834883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Concepts</a:t>
            </a:r>
            <a:endParaRPr lang="en-US" dirty="0"/>
          </a:p>
        </p:txBody>
      </p:sp>
      <p:sp>
        <p:nvSpPr>
          <p:cNvPr id="3" name="Content Placeholder 2"/>
          <p:cNvSpPr>
            <a:spLocks noGrp="1"/>
          </p:cNvSpPr>
          <p:nvPr>
            <p:ph idx="1"/>
          </p:nvPr>
        </p:nvSpPr>
        <p:spPr>
          <a:xfrm>
            <a:off x="1765300" y="2336800"/>
            <a:ext cx="9938971" cy="3753104"/>
          </a:xfrm>
        </p:spPr>
        <p:txBody>
          <a:bodyPr>
            <a:noAutofit/>
          </a:bodyPr>
          <a:lstStyle/>
          <a:p>
            <a:pPr fontAlgn="base"/>
            <a:r>
              <a:rPr lang="en-US" sz="2400" dirty="0"/>
              <a:t>A stratified random sample can be more effective than a simple random sample because it reduces the variability in the sampling distribution.</a:t>
            </a:r>
          </a:p>
          <a:p>
            <a:pPr fontAlgn="base"/>
            <a:r>
              <a:rPr lang="en-US" sz="2400" dirty="0"/>
              <a:t>When choosing the variable to use for stratifying (row or column), pick the one that most reduces the variability in the sampling distribution or the one that is most strongly associated with the response variable (enjoyment).</a:t>
            </a:r>
          </a:p>
          <a:p>
            <a:pPr fontAlgn="base"/>
            <a:r>
              <a:rPr lang="en-US" sz="2400" dirty="0"/>
              <a:t>Stratified random samples take an SRS from each strata, while a cluster sample takes a random sample of clusters then uses all individuals in the selected clusters.</a:t>
            </a:r>
          </a:p>
          <a:p>
            <a:endParaRPr lang="en-US" sz="2400" dirty="0"/>
          </a:p>
        </p:txBody>
      </p:sp>
    </p:spTree>
    <p:extLst>
      <p:ext uri="{BB962C8B-B14F-4D97-AF65-F5344CB8AC3E}">
        <p14:creationId xmlns:p14="http://schemas.microsoft.com/office/powerpoint/2010/main" val="4885128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8700" y="352445"/>
            <a:ext cx="7614871" cy="1560716"/>
          </a:xfrm>
        </p:spPr>
        <p:txBody>
          <a:bodyPr>
            <a:noAutofit/>
          </a:bodyPr>
          <a:lstStyle/>
          <a:p>
            <a:r>
              <a:rPr lang="en-US" sz="4800" dirty="0" smtClean="0"/>
              <a:t>Example</a:t>
            </a:r>
            <a:endParaRPr lang="en-US" sz="4800" dirty="0"/>
          </a:p>
        </p:txBody>
      </p:sp>
      <p:sp>
        <p:nvSpPr>
          <p:cNvPr id="3" name="Content Placeholder 2"/>
          <p:cNvSpPr>
            <a:spLocks noGrp="1"/>
          </p:cNvSpPr>
          <p:nvPr>
            <p:ph idx="1"/>
          </p:nvPr>
        </p:nvSpPr>
        <p:spPr>
          <a:xfrm>
            <a:off x="393700" y="2286000"/>
            <a:ext cx="11310571" cy="3803904"/>
          </a:xfrm>
        </p:spPr>
        <p:txBody>
          <a:bodyPr>
            <a:normAutofit/>
          </a:bodyPr>
          <a:lstStyle/>
          <a:p>
            <a:pPr marL="0" indent="0">
              <a:buNone/>
            </a:pPr>
            <a:r>
              <a:rPr lang="en-US" sz="3200" dirty="0"/>
              <a:t>The student council wants to conduct a survey during the first five minutes of an all-school assembly in the auditorium about use of the school library. They would like to announce the results of the survey at the end of the assembly. The student council president asks your statistics class to help carry out the survey.</a:t>
            </a:r>
            <a:br>
              <a:rPr lang="en-US" sz="3200" dirty="0"/>
            </a:br>
            <a:endParaRPr lang="en-US" sz="3200" dirty="0"/>
          </a:p>
        </p:txBody>
      </p:sp>
    </p:spTree>
    <p:extLst>
      <p:ext uri="{BB962C8B-B14F-4D97-AF65-F5344CB8AC3E}">
        <p14:creationId xmlns:p14="http://schemas.microsoft.com/office/powerpoint/2010/main" val="31973008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200" y="568345"/>
            <a:ext cx="11374071" cy="1560716"/>
          </a:xfrm>
        </p:spPr>
        <p:txBody>
          <a:bodyPr>
            <a:noAutofit/>
          </a:bodyPr>
          <a:lstStyle/>
          <a:p>
            <a:r>
              <a:rPr lang="en-US" sz="2400" dirty="0"/>
              <a:t>There are 800 students present at the assembly. A map of the auditorium is shown on the next page. Note that students are seated by grade level and that the seats are numbered from 1 to 800.</a:t>
            </a:r>
          </a:p>
        </p:txBody>
      </p:sp>
      <p:sp>
        <p:nvSpPr>
          <p:cNvPr id="3" name="Content Placeholder 2"/>
          <p:cNvSpPr>
            <a:spLocks noGrp="1"/>
          </p:cNvSpPr>
          <p:nvPr>
            <p:ph idx="1"/>
          </p:nvPr>
        </p:nvSpPr>
        <p:spPr>
          <a:xfrm>
            <a:off x="8458200" y="2438400"/>
            <a:ext cx="3246071" cy="3651504"/>
          </a:xfrm>
        </p:spPr>
        <p:txBody>
          <a:bodyPr>
            <a:normAutofit/>
          </a:bodyPr>
          <a:lstStyle/>
          <a:p>
            <a:r>
              <a:rPr lang="en-US" sz="2800" b="1" dirty="0" smtClean="0"/>
              <a:t>How you would use your calculator to select 80 students to complete the survey using an SRS?</a:t>
            </a:r>
          </a:p>
          <a:p>
            <a:endParaRPr lang="en-US" sz="2800" dirty="0"/>
          </a:p>
        </p:txBody>
      </p:sp>
      <p:pic>
        <p:nvPicPr>
          <p:cNvPr id="4" name="Picture 3"/>
          <p:cNvPicPr>
            <a:picLocks noChangeAspect="1"/>
          </p:cNvPicPr>
          <p:nvPr/>
        </p:nvPicPr>
        <p:blipFill>
          <a:blip r:embed="rId2"/>
          <a:stretch>
            <a:fillRect/>
          </a:stretch>
        </p:blipFill>
        <p:spPr>
          <a:xfrm>
            <a:off x="330200" y="1987742"/>
            <a:ext cx="7978775" cy="4102162"/>
          </a:xfrm>
          <a:prstGeom prst="rect">
            <a:avLst/>
          </a:prstGeom>
        </p:spPr>
      </p:pic>
    </p:spTree>
    <p:extLst>
      <p:ext uri="{BB962C8B-B14F-4D97-AF65-F5344CB8AC3E}">
        <p14:creationId xmlns:p14="http://schemas.microsoft.com/office/powerpoint/2010/main" val="13726422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a:bodyPr>
          <a:lstStyle/>
          <a:p>
            <a:r>
              <a:rPr lang="en-US" sz="2800" b="1" dirty="0"/>
              <a:t>To take an SRS, we need to choose 80 of the seat numbers at random. Use </a:t>
            </a:r>
            <a:r>
              <a:rPr lang="en-US" sz="2800" b="1" dirty="0" err="1" smtClean="0"/>
              <a:t>randInt</a:t>
            </a:r>
            <a:r>
              <a:rPr lang="en-US" sz="2800" b="1" dirty="0" smtClean="0"/>
              <a:t>(1,800,80)</a:t>
            </a:r>
            <a:r>
              <a:rPr lang="en-US" sz="2800" b="1" dirty="0"/>
              <a:t> on your calculator until 80 different seats are selected. Then give the survey to the students in those seats.</a:t>
            </a:r>
          </a:p>
          <a:p>
            <a:endParaRPr lang="en-US" sz="2800" dirty="0"/>
          </a:p>
        </p:txBody>
      </p:sp>
    </p:spTree>
    <p:extLst>
      <p:ext uri="{BB962C8B-B14F-4D97-AF65-F5344CB8AC3E}">
        <p14:creationId xmlns:p14="http://schemas.microsoft.com/office/powerpoint/2010/main" val="7743514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200" y="568345"/>
            <a:ext cx="11374071" cy="1560716"/>
          </a:xfrm>
        </p:spPr>
        <p:txBody>
          <a:bodyPr>
            <a:noAutofit/>
          </a:bodyPr>
          <a:lstStyle/>
          <a:p>
            <a:r>
              <a:rPr lang="en-US" sz="2400" dirty="0"/>
              <a:t>There are 800 students present at the assembly. A map of the auditorium is shown on the next page. Note that students are seated by grade level and that the seats are numbered from 1 to 800.</a:t>
            </a:r>
          </a:p>
        </p:txBody>
      </p:sp>
      <p:sp>
        <p:nvSpPr>
          <p:cNvPr id="3" name="Content Placeholder 2"/>
          <p:cNvSpPr>
            <a:spLocks noGrp="1"/>
          </p:cNvSpPr>
          <p:nvPr>
            <p:ph idx="1"/>
          </p:nvPr>
        </p:nvSpPr>
        <p:spPr>
          <a:xfrm>
            <a:off x="8458200" y="2438400"/>
            <a:ext cx="3246071" cy="3651504"/>
          </a:xfrm>
        </p:spPr>
        <p:txBody>
          <a:bodyPr>
            <a:normAutofit lnSpcReduction="10000"/>
          </a:bodyPr>
          <a:lstStyle/>
          <a:p>
            <a:r>
              <a:rPr lang="en-US" sz="2800" b="1" dirty="0" smtClean="0"/>
              <a:t>How </a:t>
            </a:r>
            <a:r>
              <a:rPr lang="en-US" sz="2800" b="1" dirty="0"/>
              <a:t>you would use your calculator to select 80 students to complete the survey using </a:t>
            </a:r>
            <a:r>
              <a:rPr lang="en-US" sz="2800" b="1" dirty="0" smtClean="0"/>
              <a:t>a stratified </a:t>
            </a:r>
            <a:r>
              <a:rPr lang="en-US" sz="2800" b="1" dirty="0"/>
              <a:t>random </a:t>
            </a:r>
            <a:r>
              <a:rPr lang="en-US" sz="2800" b="1" dirty="0" smtClean="0"/>
              <a:t>sample</a:t>
            </a:r>
            <a:r>
              <a:rPr lang="en-US" sz="2800" dirty="0" smtClean="0"/>
              <a:t>?</a:t>
            </a:r>
            <a:endParaRPr lang="en-US" sz="2800" b="1" dirty="0"/>
          </a:p>
        </p:txBody>
      </p:sp>
      <p:pic>
        <p:nvPicPr>
          <p:cNvPr id="4" name="Picture 3"/>
          <p:cNvPicPr>
            <a:picLocks noChangeAspect="1"/>
          </p:cNvPicPr>
          <p:nvPr/>
        </p:nvPicPr>
        <p:blipFill>
          <a:blip r:embed="rId2"/>
          <a:stretch>
            <a:fillRect/>
          </a:stretch>
        </p:blipFill>
        <p:spPr>
          <a:xfrm>
            <a:off x="330200" y="1987742"/>
            <a:ext cx="7978775" cy="4102162"/>
          </a:xfrm>
          <a:prstGeom prst="rect">
            <a:avLst/>
          </a:prstGeom>
        </p:spPr>
      </p:pic>
    </p:spTree>
    <p:extLst>
      <p:ext uri="{BB962C8B-B14F-4D97-AF65-F5344CB8AC3E}">
        <p14:creationId xmlns:p14="http://schemas.microsoft.com/office/powerpoint/2010/main" val="36102304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a:xfrm>
            <a:off x="2565400" y="2438400"/>
            <a:ext cx="9138871" cy="3651504"/>
          </a:xfrm>
        </p:spPr>
        <p:txBody>
          <a:bodyPr/>
          <a:lstStyle/>
          <a:p>
            <a:r>
              <a:rPr lang="en-US" b="1" dirty="0"/>
              <a:t>The students in the assembly are seated by grade level. Because students’ library use might be similar within grade levels but different across grade levels, we’ll use the grade level seating areas as our strata. </a:t>
            </a:r>
            <a:endParaRPr lang="en-US" b="1" dirty="0" smtClean="0"/>
          </a:p>
          <a:p>
            <a:r>
              <a:rPr lang="en-US" b="1" dirty="0" smtClean="0"/>
              <a:t>Within </a:t>
            </a:r>
            <a:r>
              <a:rPr lang="en-US" b="1" dirty="0"/>
              <a:t>each grade’s seating area, we’ll select 20 seats at random. For the 9th grade, use </a:t>
            </a:r>
            <a:r>
              <a:rPr lang="en-US" b="1" dirty="0" err="1" smtClean="0"/>
              <a:t>randInt</a:t>
            </a:r>
            <a:r>
              <a:rPr lang="en-US" b="1" dirty="0" smtClean="0"/>
              <a:t>(601,800,20)</a:t>
            </a:r>
            <a:r>
              <a:rPr lang="en-US" b="1" dirty="0"/>
              <a:t> to select 20 different seats. Use </a:t>
            </a:r>
            <a:r>
              <a:rPr lang="en-US" b="1" dirty="0" err="1" smtClean="0"/>
              <a:t>randInt</a:t>
            </a:r>
            <a:r>
              <a:rPr lang="en-US" b="1" dirty="0" smtClean="0"/>
              <a:t>(401,600,20) </a:t>
            </a:r>
            <a:r>
              <a:rPr lang="en-US" b="1" dirty="0"/>
              <a:t>to pick 20 different sophomore seats, </a:t>
            </a:r>
            <a:r>
              <a:rPr lang="en-US" b="1" dirty="0" err="1" smtClean="0"/>
              <a:t>randInt</a:t>
            </a:r>
            <a:r>
              <a:rPr lang="en-US" b="1" dirty="0" smtClean="0"/>
              <a:t>(201,400,20)</a:t>
            </a:r>
            <a:r>
              <a:rPr lang="en-US" b="1" dirty="0"/>
              <a:t> to get 20 different junior seats, and </a:t>
            </a:r>
            <a:r>
              <a:rPr lang="en-US" b="1" dirty="0" err="1"/>
              <a:t>randInt</a:t>
            </a:r>
            <a:r>
              <a:rPr lang="en-US" b="1" dirty="0"/>
              <a:t>(1,200) to choose 20 different senior seats. Give the survey to the students in the selected seats.</a:t>
            </a:r>
          </a:p>
          <a:p>
            <a:endParaRPr lang="en-US" dirty="0"/>
          </a:p>
        </p:txBody>
      </p:sp>
    </p:spTree>
    <p:extLst>
      <p:ext uri="{BB962C8B-B14F-4D97-AF65-F5344CB8AC3E}">
        <p14:creationId xmlns:p14="http://schemas.microsoft.com/office/powerpoint/2010/main" val="15263826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200" y="568345"/>
            <a:ext cx="11374071" cy="1560716"/>
          </a:xfrm>
        </p:spPr>
        <p:txBody>
          <a:bodyPr>
            <a:noAutofit/>
          </a:bodyPr>
          <a:lstStyle/>
          <a:p>
            <a:r>
              <a:rPr lang="en-US" sz="2400" dirty="0"/>
              <a:t>There are 800 students present at the assembly. A map of the auditorium is shown on the next page. Note that students are seated by grade level and that the seats are numbered from 1 to 800.</a:t>
            </a:r>
          </a:p>
        </p:txBody>
      </p:sp>
      <p:sp>
        <p:nvSpPr>
          <p:cNvPr id="3" name="Content Placeholder 2"/>
          <p:cNvSpPr>
            <a:spLocks noGrp="1"/>
          </p:cNvSpPr>
          <p:nvPr>
            <p:ph idx="1"/>
          </p:nvPr>
        </p:nvSpPr>
        <p:spPr>
          <a:xfrm>
            <a:off x="8458200" y="2438400"/>
            <a:ext cx="3246071" cy="3651504"/>
          </a:xfrm>
        </p:spPr>
        <p:txBody>
          <a:bodyPr>
            <a:normAutofit/>
          </a:bodyPr>
          <a:lstStyle/>
          <a:p>
            <a:r>
              <a:rPr lang="en-US" sz="2800" b="1" dirty="0" smtClean="0"/>
              <a:t>How </a:t>
            </a:r>
            <a:r>
              <a:rPr lang="en-US" sz="2800" b="1" dirty="0"/>
              <a:t>you would use your calculator to select 80 students to complete the survey using c</a:t>
            </a:r>
            <a:r>
              <a:rPr lang="en-US" sz="2800" b="1" dirty="0" smtClean="0"/>
              <a:t>luster sample?</a:t>
            </a:r>
            <a:endParaRPr lang="en-US" sz="2800" b="1" dirty="0"/>
          </a:p>
          <a:p>
            <a:endParaRPr lang="en-US" sz="2800" dirty="0"/>
          </a:p>
        </p:txBody>
      </p:sp>
      <p:pic>
        <p:nvPicPr>
          <p:cNvPr id="4" name="Picture 3"/>
          <p:cNvPicPr>
            <a:picLocks noChangeAspect="1"/>
          </p:cNvPicPr>
          <p:nvPr/>
        </p:nvPicPr>
        <p:blipFill>
          <a:blip r:embed="rId2"/>
          <a:stretch>
            <a:fillRect/>
          </a:stretch>
        </p:blipFill>
        <p:spPr>
          <a:xfrm>
            <a:off x="330200" y="1987742"/>
            <a:ext cx="7978775" cy="4102162"/>
          </a:xfrm>
          <a:prstGeom prst="rect">
            <a:avLst/>
          </a:prstGeom>
        </p:spPr>
      </p:pic>
    </p:spTree>
    <p:extLst>
      <p:ext uri="{BB962C8B-B14F-4D97-AF65-F5344CB8AC3E}">
        <p14:creationId xmlns:p14="http://schemas.microsoft.com/office/powerpoint/2010/main" val="14282724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a:bodyPr>
          <a:lstStyle/>
          <a:p>
            <a:r>
              <a:rPr lang="en-US" sz="2400" b="1" dirty="0" smtClean="0"/>
              <a:t>With </a:t>
            </a:r>
            <a:r>
              <a:rPr lang="en-US" sz="2400" b="1" dirty="0"/>
              <a:t>the way students are seated, each column of seats from the stage to the back of the auditorium could be used as a cluster. Note that each cluster contains students from all four grade levels, so each should represent the population well. Because there are 20 clusters, each with 40 seats, we need to choose 2 clusters at random to get 80 students for the survey. Use </a:t>
            </a:r>
            <a:r>
              <a:rPr lang="en-US" sz="2400" b="1" dirty="0" err="1" smtClean="0"/>
              <a:t>randInt</a:t>
            </a:r>
            <a:r>
              <a:rPr lang="en-US" sz="2400" b="1" dirty="0" smtClean="0"/>
              <a:t>(1,20,2)</a:t>
            </a:r>
            <a:r>
              <a:rPr lang="en-US" sz="2400" b="1" dirty="0"/>
              <a:t> to select two clusters, and then give the survey to all 40 students in each column of seats.</a:t>
            </a:r>
          </a:p>
          <a:p>
            <a:pPr marL="0" indent="0">
              <a:buNone/>
            </a:pPr>
            <a:endParaRPr lang="en-US" sz="2400" dirty="0"/>
          </a:p>
        </p:txBody>
      </p:sp>
    </p:spTree>
    <p:extLst>
      <p:ext uri="{BB962C8B-B14F-4D97-AF65-F5344CB8AC3E}">
        <p14:creationId xmlns:p14="http://schemas.microsoft.com/office/powerpoint/2010/main" val="5626781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your understanding</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6089445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Quizizz</a:t>
            </a:r>
            <a:r>
              <a:rPr lang="en-US" dirty="0" smtClean="0"/>
              <a:t> Practice</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760308795"/>
      </p:ext>
    </p:extLst>
  </p:cSld>
  <p:clrMapOvr>
    <a:masterClrMapping/>
  </p:clrMapOvr>
  <p:timing>
    <p:tnLst>
      <p:par>
        <p:cTn id="1" dur="indefinite" restart="never" nodeType="tmRoot"/>
      </p:par>
    </p:tnLst>
  </p:timing>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docProps/app.xml><?xml version="1.0" encoding="utf-8"?>
<Properties xmlns="http://schemas.openxmlformats.org/officeDocument/2006/extended-properties" xmlns:vt="http://schemas.openxmlformats.org/officeDocument/2006/docPropsVTypes">
  <Template>Feathered</Template>
  <TotalTime>562</TotalTime>
  <Words>574</Words>
  <Application>Microsoft Office PowerPoint</Application>
  <PresentationFormat>Widescreen</PresentationFormat>
  <Paragraphs>28</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Calibri</vt:lpstr>
      <vt:lpstr>Century Schoolbook</vt:lpstr>
      <vt:lpstr>Corbel</vt:lpstr>
      <vt:lpstr>Feathered</vt:lpstr>
      <vt:lpstr>Do now- Pick the best solution</vt:lpstr>
      <vt:lpstr>Lesson 4.1 – More Sampling Methods</vt:lpstr>
      <vt:lpstr>Objectives</vt:lpstr>
      <vt:lpstr>Definitions</vt:lpstr>
      <vt:lpstr>Important Concepts</vt:lpstr>
      <vt:lpstr>Example</vt:lpstr>
      <vt:lpstr>There are 800 students present at the assembly. A map of the auditorium is shown on the next page. Note that students are seated by grade level and that the seats are numbered from 1 to 800.</vt:lpstr>
      <vt:lpstr>Solution</vt:lpstr>
      <vt:lpstr>There are 800 students present at the assembly. A map of the auditorium is shown on the next page. Note that students are seated by grade level and that the seats are numbered from 1 to 800.</vt:lpstr>
      <vt:lpstr>Solution</vt:lpstr>
      <vt:lpstr>There are 800 students present at the assembly. A map of the auditorium is shown on the next page. Note that students are seated by grade level and that the seats are numbered from 1 to 800.</vt:lpstr>
      <vt:lpstr>Solution</vt:lpstr>
      <vt:lpstr>Check your understanding</vt:lpstr>
      <vt:lpstr>Quizizz Practice</vt:lpstr>
    </vt:vector>
  </TitlesOfParts>
  <Company>Long Branch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4.1 – More Sampling Methods</dc:title>
  <dc:creator>Brianna Jeffries</dc:creator>
  <cp:lastModifiedBy>Brianna Jeffries</cp:lastModifiedBy>
  <cp:revision>10</cp:revision>
  <dcterms:created xsi:type="dcterms:W3CDTF">2018-12-07T16:12:37Z</dcterms:created>
  <dcterms:modified xsi:type="dcterms:W3CDTF">2018-12-11T17:26:08Z</dcterms:modified>
</cp:coreProperties>
</file>