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handoutMasterIdLst>
    <p:handoutMasterId r:id="rId31"/>
  </p:handoutMasterIdLst>
  <p:sldIdLst>
    <p:sldId id="270" r:id="rId2"/>
    <p:sldId id="313" r:id="rId3"/>
    <p:sldId id="258" r:id="rId4"/>
    <p:sldId id="259" r:id="rId5"/>
    <p:sldId id="265" r:id="rId6"/>
    <p:sldId id="292" r:id="rId7"/>
    <p:sldId id="293" r:id="rId8"/>
    <p:sldId id="294" r:id="rId9"/>
    <p:sldId id="295" r:id="rId10"/>
    <p:sldId id="296" r:id="rId11"/>
    <p:sldId id="297" r:id="rId12"/>
    <p:sldId id="298" r:id="rId13"/>
    <p:sldId id="299" r:id="rId14"/>
    <p:sldId id="302" r:id="rId15"/>
    <p:sldId id="291" r:id="rId16"/>
    <p:sldId id="312" r:id="rId17"/>
    <p:sldId id="316" r:id="rId18"/>
    <p:sldId id="310" r:id="rId19"/>
    <p:sldId id="300" r:id="rId20"/>
    <p:sldId id="301" r:id="rId21"/>
    <p:sldId id="314" r:id="rId22"/>
    <p:sldId id="315" r:id="rId23"/>
    <p:sldId id="317" r:id="rId24"/>
    <p:sldId id="281" r:id="rId25"/>
    <p:sldId id="282" r:id="rId26"/>
    <p:sldId id="307" r:id="rId27"/>
    <p:sldId id="308" r:id="rId28"/>
    <p:sldId id="311" r:id="rId29"/>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253F"/>
    <a:srgbClr val="D3B257"/>
    <a:srgbClr val="60636B"/>
    <a:srgbClr val="D1D3D4"/>
    <a:srgbClr val="004071"/>
    <a:srgbClr val="FFFFFF"/>
    <a:srgbClr val="000000"/>
    <a:srgbClr val="0013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72791" autoAdjust="0"/>
  </p:normalViewPr>
  <p:slideViewPr>
    <p:cSldViewPr snapToGrid="0" snapToObjects="1">
      <p:cViewPr varScale="1">
        <p:scale>
          <a:sx n="48" d="100"/>
          <a:sy n="48" d="100"/>
        </p:scale>
        <p:origin x="179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913"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97313" y="0"/>
            <a:ext cx="2982912" cy="466725"/>
          </a:xfrm>
          <a:prstGeom prst="rect">
            <a:avLst/>
          </a:prstGeom>
        </p:spPr>
        <p:txBody>
          <a:bodyPr vert="horz" lIns="91440" tIns="45720" rIns="91440" bIns="45720" rtlCol="0"/>
          <a:lstStyle>
            <a:lvl1pPr algn="r">
              <a:defRPr sz="1200"/>
            </a:lvl1pPr>
          </a:lstStyle>
          <a:p>
            <a:fld id="{91BA4AA9-662B-49D1-BB53-2D14AC412537}" type="datetimeFigureOut">
              <a:rPr lang="en-US" smtClean="0"/>
              <a:t>4/24/2018</a:t>
            </a:fld>
            <a:endParaRPr lang="en-US"/>
          </a:p>
        </p:txBody>
      </p:sp>
      <p:sp>
        <p:nvSpPr>
          <p:cNvPr id="4" name="Footer Placeholder 3"/>
          <p:cNvSpPr>
            <a:spLocks noGrp="1"/>
          </p:cNvSpPr>
          <p:nvPr>
            <p:ph type="ftr" sz="quarter" idx="2"/>
          </p:nvPr>
        </p:nvSpPr>
        <p:spPr>
          <a:xfrm>
            <a:off x="0" y="8829675"/>
            <a:ext cx="2982913"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97313" y="8829675"/>
            <a:ext cx="2982912" cy="466725"/>
          </a:xfrm>
          <a:prstGeom prst="rect">
            <a:avLst/>
          </a:prstGeom>
        </p:spPr>
        <p:txBody>
          <a:bodyPr vert="horz" lIns="91440" tIns="45720" rIns="91440" bIns="45720" rtlCol="0" anchor="b"/>
          <a:lstStyle>
            <a:lvl1pPr algn="r">
              <a:defRPr sz="1200"/>
            </a:lvl1pPr>
          </a:lstStyle>
          <a:p>
            <a:fld id="{DAAC2D16-17F5-4D97-84D7-B6730737D521}" type="slidenum">
              <a:rPr lang="en-US" smtClean="0"/>
              <a:t>‹#›</a:t>
            </a:fld>
            <a:endParaRPr lang="en-US"/>
          </a:p>
        </p:txBody>
      </p:sp>
    </p:spTree>
    <p:extLst>
      <p:ext uri="{BB962C8B-B14F-4D97-AF65-F5344CB8AC3E}">
        <p14:creationId xmlns:p14="http://schemas.microsoft.com/office/powerpoint/2010/main" val="4224100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6434"/>
          </a:xfrm>
          <a:prstGeom prst="rect">
            <a:avLst/>
          </a:prstGeom>
        </p:spPr>
        <p:txBody>
          <a:bodyPr vert="horz" lIns="92446" tIns="46223" rIns="92446" bIns="46223" rtlCol="0"/>
          <a:lstStyle>
            <a:lvl1pPr algn="r">
              <a:defRPr sz="1200"/>
            </a:lvl1pPr>
          </a:lstStyle>
          <a:p>
            <a:fld id="{E1CCD718-5C9E-0F41-8F48-4EA387E4022C}" type="datetimeFigureOut">
              <a:rPr lang="en-US" smtClean="0"/>
              <a:t>4/24/2018</a:t>
            </a:fld>
            <a:endParaRPr lang="en-US"/>
          </a:p>
        </p:txBody>
      </p:sp>
      <p:sp>
        <p:nvSpPr>
          <p:cNvPr id="4" name="Slide Image Placeholder 3"/>
          <p:cNvSpPr>
            <a:spLocks noGrp="1" noRot="1" noChangeAspect="1"/>
          </p:cNvSpPr>
          <p:nvPr>
            <p:ph type="sldImg" idx="2"/>
          </p:nvPr>
        </p:nvSpPr>
        <p:spPr>
          <a:xfrm>
            <a:off x="1350963" y="1162050"/>
            <a:ext cx="4179887" cy="313690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6433"/>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6433"/>
          </a:xfrm>
          <a:prstGeom prst="rect">
            <a:avLst/>
          </a:prstGeom>
        </p:spPr>
        <p:txBody>
          <a:bodyPr vert="horz" lIns="92446" tIns="46223" rIns="92446" bIns="46223" rtlCol="0" anchor="b"/>
          <a:lstStyle>
            <a:lvl1pPr algn="r">
              <a:defRPr sz="1200"/>
            </a:lvl1pPr>
          </a:lstStyle>
          <a:p>
            <a:fld id="{C2AEE2DE-F569-CB47-AE41-C8EBB0F45B6F}" type="slidenum">
              <a:rPr lang="en-US" smtClean="0"/>
              <a:t>‹#›</a:t>
            </a:fld>
            <a:endParaRPr lang="en-US"/>
          </a:p>
        </p:txBody>
      </p:sp>
    </p:spTree>
    <p:extLst>
      <p:ext uri="{BB962C8B-B14F-4D97-AF65-F5344CB8AC3E}">
        <p14:creationId xmlns:p14="http://schemas.microsoft.com/office/powerpoint/2010/main" val="2046146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1</a:t>
            </a:fld>
            <a:endParaRPr lang="en-US"/>
          </a:p>
        </p:txBody>
      </p:sp>
    </p:spTree>
    <p:extLst>
      <p:ext uri="{BB962C8B-B14F-4D97-AF65-F5344CB8AC3E}">
        <p14:creationId xmlns:p14="http://schemas.microsoft.com/office/powerpoint/2010/main" val="1246537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2</a:t>
            </a:fld>
            <a:endParaRPr lang="en-US"/>
          </a:p>
        </p:txBody>
      </p:sp>
    </p:spTree>
    <p:extLst>
      <p:ext uri="{BB962C8B-B14F-4D97-AF65-F5344CB8AC3E}">
        <p14:creationId xmlns:p14="http://schemas.microsoft.com/office/powerpoint/2010/main" val="106459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DCL- Clarified FAPE</a:t>
            </a:r>
          </a:p>
          <a:p>
            <a:r>
              <a:rPr lang="en-US" dirty="0" smtClean="0"/>
              <a:t>ESSA- passed by congress</a:t>
            </a:r>
          </a:p>
          <a:p>
            <a:endParaRPr lang="en-US" dirty="0" smtClean="0"/>
          </a:p>
          <a:p>
            <a:r>
              <a:rPr lang="en-US" dirty="0" smtClean="0"/>
              <a:t>Develop</a:t>
            </a:r>
            <a:r>
              <a:rPr lang="en-US" baseline="0" dirty="0" smtClean="0"/>
              <a:t> a systematic way of meeting the FAPE DCL and ESSA expectations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3</a:t>
            </a:fld>
            <a:endParaRPr lang="en-US"/>
          </a:p>
        </p:txBody>
      </p:sp>
    </p:spTree>
    <p:extLst>
      <p:ext uri="{BB962C8B-B14F-4D97-AF65-F5344CB8AC3E}">
        <p14:creationId xmlns:p14="http://schemas.microsoft.com/office/powerpoint/2010/main" val="4264295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ESSA document page 4</a:t>
            </a:r>
          </a:p>
        </p:txBody>
      </p:sp>
      <p:sp>
        <p:nvSpPr>
          <p:cNvPr id="4" name="Slide Number Placeholder 3"/>
          <p:cNvSpPr>
            <a:spLocks noGrp="1"/>
          </p:cNvSpPr>
          <p:nvPr>
            <p:ph type="sldNum" sz="quarter" idx="10"/>
          </p:nvPr>
        </p:nvSpPr>
        <p:spPr/>
        <p:txBody>
          <a:bodyPr/>
          <a:lstStyle/>
          <a:p>
            <a:fld id="{C2AEE2DE-F569-CB47-AE41-C8EBB0F45B6F}" type="slidenum">
              <a:rPr lang="en-US" smtClean="0"/>
              <a:t>4</a:t>
            </a:fld>
            <a:endParaRPr lang="en-US"/>
          </a:p>
        </p:txBody>
      </p:sp>
    </p:spTree>
    <p:extLst>
      <p:ext uri="{BB962C8B-B14F-4D97-AF65-F5344CB8AC3E}">
        <p14:creationId xmlns:p14="http://schemas.microsoft.com/office/powerpoint/2010/main" val="3523353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a:t>
            </a:r>
            <a:r>
              <a:rPr lang="en-US" dirty="0" smtClean="0"/>
              <a:t>both the</a:t>
            </a:r>
            <a:r>
              <a:rPr lang="en-US" baseline="0" dirty="0" smtClean="0"/>
              <a:t> Dear Colleague Letter and ESSA, the </a:t>
            </a:r>
            <a:r>
              <a:rPr lang="en-US" b="1" baseline="0" dirty="0" smtClean="0"/>
              <a:t>general education curriculum is defined as state approved grade level content standards.</a:t>
            </a:r>
          </a:p>
          <a:p>
            <a:endParaRPr lang="en-US" baseline="0" dirty="0" smtClean="0"/>
          </a:p>
          <a:p>
            <a:r>
              <a:rPr lang="en-US" baseline="0" dirty="0" smtClean="0"/>
              <a:t>So when looking at this slide, we see that the alternate grade level content standards must be ALIGNED to grade level general education curriculum.  </a:t>
            </a:r>
          </a:p>
          <a:p>
            <a:endParaRPr lang="en-US" baseline="0" dirty="0" smtClean="0"/>
          </a:p>
          <a:p>
            <a:r>
              <a:rPr lang="en-US" baseline="0" dirty="0" smtClean="0"/>
              <a:t>This means that you should see the connection between instruction for students with cognitive disabilities and the general </a:t>
            </a:r>
            <a:r>
              <a:rPr lang="en-US" baseline="0" dirty="0" err="1" smtClean="0"/>
              <a:t>ed</a:t>
            </a:r>
            <a:r>
              <a:rPr lang="en-US" baseline="0" dirty="0" smtClean="0"/>
              <a:t> curriculum.  </a:t>
            </a:r>
          </a:p>
          <a:p>
            <a:endParaRPr lang="en-US" baseline="0" dirty="0" smtClean="0"/>
          </a:p>
          <a:p>
            <a:r>
              <a:rPr lang="en-US" b="1" baseline="0" dirty="0" smtClean="0"/>
              <a:t>We will look closer at alignment and see examples of content that is aligned vs content that is not aligned.</a:t>
            </a:r>
          </a:p>
          <a:p>
            <a:endParaRPr lang="en-US" b="1" baseline="0" dirty="0" smtClean="0"/>
          </a:p>
        </p:txBody>
      </p:sp>
      <p:sp>
        <p:nvSpPr>
          <p:cNvPr id="4" name="Slide Number Placeholder 3"/>
          <p:cNvSpPr>
            <a:spLocks noGrp="1"/>
          </p:cNvSpPr>
          <p:nvPr>
            <p:ph type="sldNum" sz="quarter" idx="10"/>
          </p:nvPr>
        </p:nvSpPr>
        <p:spPr/>
        <p:txBody>
          <a:bodyPr/>
          <a:lstStyle/>
          <a:p>
            <a:fld id="{C2AEE2DE-F569-CB47-AE41-C8EBB0F45B6F}" type="slidenum">
              <a:rPr lang="en-US" smtClean="0"/>
              <a:t>5</a:t>
            </a:fld>
            <a:endParaRPr lang="en-US"/>
          </a:p>
        </p:txBody>
      </p:sp>
    </p:spTree>
    <p:extLst>
      <p:ext uri="{BB962C8B-B14F-4D97-AF65-F5344CB8AC3E}">
        <p14:creationId xmlns:p14="http://schemas.microsoft.com/office/powerpoint/2010/main" val="675473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we</a:t>
            </a:r>
            <a:r>
              <a:rPr lang="en-US" baseline="0" dirty="0" smtClean="0"/>
              <a:t> are going to take a look at what alignment looks like in places other than education.</a:t>
            </a:r>
          </a:p>
          <a:p>
            <a:endParaRPr lang="en-US" baseline="0" dirty="0" smtClean="0"/>
          </a:p>
          <a:p>
            <a:r>
              <a:rPr lang="en-US" baseline="0" dirty="0" smtClean="0"/>
              <a:t>Chiropractor- to align the vertebrae of the back.</a:t>
            </a:r>
          </a:p>
          <a:p>
            <a:endParaRPr lang="en-US" baseline="0" dirty="0" smtClean="0"/>
          </a:p>
          <a:p>
            <a:r>
              <a:rPr lang="en-US" baseline="0" dirty="0" smtClean="0"/>
              <a:t>Garage to align tires on a car.</a:t>
            </a:r>
          </a:p>
          <a:p>
            <a:endParaRPr lang="en-US" baseline="0" dirty="0" smtClean="0"/>
          </a:p>
          <a:p>
            <a:r>
              <a:rPr lang="en-US" b="1" baseline="0" dirty="0" smtClean="0"/>
              <a:t>Both of these make things perform better !!</a:t>
            </a:r>
            <a:endParaRPr lang="en-US" b="1" dirty="0"/>
          </a:p>
        </p:txBody>
      </p:sp>
      <p:sp>
        <p:nvSpPr>
          <p:cNvPr id="4" name="Slide Number Placeholder 3"/>
          <p:cNvSpPr>
            <a:spLocks noGrp="1"/>
          </p:cNvSpPr>
          <p:nvPr>
            <p:ph type="sldNum" sz="quarter" idx="10"/>
          </p:nvPr>
        </p:nvSpPr>
        <p:spPr/>
        <p:txBody>
          <a:bodyPr/>
          <a:lstStyle/>
          <a:p>
            <a:fld id="{C2AEE2DE-F569-CB47-AE41-C8EBB0F45B6F}" type="slidenum">
              <a:rPr lang="en-US" smtClean="0"/>
              <a:t>6</a:t>
            </a:fld>
            <a:endParaRPr lang="en-US"/>
          </a:p>
        </p:txBody>
      </p:sp>
    </p:spTree>
    <p:extLst>
      <p:ext uri="{BB962C8B-B14F-4D97-AF65-F5344CB8AC3E}">
        <p14:creationId xmlns:p14="http://schemas.microsoft.com/office/powerpoint/2010/main" val="3400739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expectation.</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7</a:t>
            </a:fld>
            <a:endParaRPr lang="en-US"/>
          </a:p>
        </p:txBody>
      </p:sp>
    </p:spTree>
    <p:extLst>
      <p:ext uri="{BB962C8B-B14F-4D97-AF65-F5344CB8AC3E}">
        <p14:creationId xmlns:p14="http://schemas.microsoft.com/office/powerpoint/2010/main" val="2187654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lets</a:t>
            </a:r>
            <a:r>
              <a:rPr lang="en-US" baseline="0" dirty="0" smtClean="0"/>
              <a:t> start off with the IEP, then skills taught and finally the state assessment.</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8</a:t>
            </a:fld>
            <a:endParaRPr lang="en-US"/>
          </a:p>
        </p:txBody>
      </p:sp>
    </p:spTree>
    <p:extLst>
      <p:ext uri="{BB962C8B-B14F-4D97-AF65-F5344CB8AC3E}">
        <p14:creationId xmlns:p14="http://schemas.microsoft.com/office/powerpoint/2010/main" val="4029082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we are looking at a particular</a:t>
            </a:r>
            <a:r>
              <a:rPr lang="en-US" baseline="0" dirty="0" smtClean="0"/>
              <a:t> 3</a:t>
            </a:r>
            <a:r>
              <a:rPr lang="en-US" baseline="30000" dirty="0" smtClean="0"/>
              <a:t>rd</a:t>
            </a:r>
            <a:r>
              <a:rPr lang="en-US" baseline="0" dirty="0" smtClean="0"/>
              <a:t> grade standard- multiplication</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9</a:t>
            </a:fld>
            <a:endParaRPr lang="en-US"/>
          </a:p>
        </p:txBody>
      </p:sp>
    </p:spTree>
    <p:extLst>
      <p:ext uri="{BB962C8B-B14F-4D97-AF65-F5344CB8AC3E}">
        <p14:creationId xmlns:p14="http://schemas.microsoft.com/office/powerpoint/2010/main" val="2897339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Here is where we have to be careful.</a:t>
            </a:r>
          </a:p>
          <a:p>
            <a:endParaRPr lang="en-US" b="1" dirty="0" smtClean="0"/>
          </a:p>
          <a:p>
            <a:r>
              <a:rPr lang="en-US" baseline="0" dirty="0" smtClean="0"/>
              <a:t>When students are being removed from general education classes, and receiving instruction in a resource room or a separate class, </a:t>
            </a:r>
          </a:p>
          <a:p>
            <a:endParaRPr lang="en-US" baseline="0" dirty="0" smtClean="0"/>
          </a:p>
          <a:p>
            <a:r>
              <a:rPr lang="en-US" baseline="0" dirty="0" smtClean="0"/>
              <a:t>we have to be sure that the instruction that students are receiving is </a:t>
            </a:r>
            <a:r>
              <a:rPr lang="en-US" b="1" baseline="0" dirty="0" smtClean="0"/>
              <a:t>aligned to grade level content </a:t>
            </a:r>
            <a:r>
              <a:rPr lang="en-US" baseline="0" dirty="0" smtClean="0"/>
              <a:t>so that this does not happen.  </a:t>
            </a:r>
          </a:p>
          <a:p>
            <a:endParaRPr lang="en-US" baseline="0" dirty="0" smtClean="0"/>
          </a:p>
          <a:p>
            <a:r>
              <a:rPr lang="en-US" b="1" baseline="0" dirty="0" smtClean="0"/>
              <a:t>Third grade curriculum is multiplication/combining sets, but during math instruction the student is working on telling time</a:t>
            </a:r>
            <a:r>
              <a:rPr lang="en-US" baseline="0" dirty="0" smtClean="0"/>
              <a:t>. </a:t>
            </a:r>
          </a:p>
          <a:p>
            <a:endParaRPr lang="en-US" baseline="0" dirty="0" smtClean="0"/>
          </a:p>
          <a:p>
            <a:r>
              <a:rPr lang="en-US" baseline="0" dirty="0" smtClean="0"/>
              <a:t>This does not mean that the student shouldn’t learn to tell time.  </a:t>
            </a:r>
          </a:p>
          <a:p>
            <a:endParaRPr lang="en-US" baseline="0" dirty="0" smtClean="0"/>
          </a:p>
          <a:p>
            <a:r>
              <a:rPr lang="en-US" baseline="0" dirty="0" smtClean="0"/>
              <a:t>This skill would be taught in context of following a daily schedule for example.  </a:t>
            </a:r>
          </a:p>
          <a:p>
            <a:endParaRPr lang="en-US" baseline="0" dirty="0" smtClean="0"/>
          </a:p>
          <a:p>
            <a:r>
              <a:rPr lang="en-US" baseline="0" dirty="0" smtClean="0"/>
              <a:t>Daily living skills such as telling time is taught “real time” </a:t>
            </a:r>
            <a:r>
              <a:rPr lang="en-US" baseline="0" dirty="0" smtClean="0">
                <a:sym typeface="Wingdings" panose="05000000000000000000" pitchFamily="2" charset="2"/>
              </a:rPr>
              <a:t> not in isolated math times only/ or it might be part of a center activity. </a:t>
            </a:r>
          </a:p>
          <a:p>
            <a:endParaRPr lang="en-US" baseline="0" dirty="0" smtClean="0">
              <a:sym typeface="Wingdings" panose="05000000000000000000" pitchFamily="2" charset="2"/>
            </a:endParaRPr>
          </a:p>
          <a:p>
            <a:r>
              <a:rPr lang="en-US" b="1" baseline="0" dirty="0" smtClean="0">
                <a:sym typeface="Wingdings" panose="05000000000000000000" pitchFamily="2" charset="2"/>
              </a:rPr>
              <a:t>Functional skills or daily living skills can be addressed </a:t>
            </a:r>
          </a:p>
          <a:p>
            <a:pPr marL="171450" indent="-171450">
              <a:buFont typeface="Arial" panose="020B0604020202020204" pitchFamily="34" charset="0"/>
              <a:buChar char="•"/>
            </a:pPr>
            <a:r>
              <a:rPr lang="en-US" baseline="0" dirty="0" smtClean="0">
                <a:sym typeface="Wingdings" panose="05000000000000000000" pitchFamily="2" charset="2"/>
              </a:rPr>
              <a:t>during naturally occurring routines, </a:t>
            </a:r>
          </a:p>
          <a:p>
            <a:pPr marL="171450" indent="-171450">
              <a:buFont typeface="Arial" panose="020B0604020202020204" pitchFamily="34" charset="0"/>
              <a:buChar char="•"/>
            </a:pPr>
            <a:r>
              <a:rPr lang="en-US" baseline="0" dirty="0" smtClean="0">
                <a:sym typeface="Wingdings" panose="05000000000000000000" pitchFamily="2" charset="2"/>
              </a:rPr>
              <a:t>concurrent with academic instruction, </a:t>
            </a:r>
          </a:p>
          <a:p>
            <a:pPr marL="171450" indent="-171450">
              <a:buFont typeface="Arial" panose="020B0604020202020204" pitchFamily="34" charset="0"/>
              <a:buChar char="•"/>
            </a:pPr>
            <a:r>
              <a:rPr lang="en-US" baseline="0" dirty="0" smtClean="0">
                <a:sym typeface="Wingdings" panose="05000000000000000000" pitchFamily="2" charset="2"/>
              </a:rPr>
              <a:t>or during some time devoted to a high priority IEP goal.  </a:t>
            </a:r>
          </a:p>
          <a:p>
            <a:endParaRPr lang="en-US" baseline="0" dirty="0" smtClean="0">
              <a:sym typeface="Wingdings" panose="05000000000000000000" pitchFamily="2" charset="2"/>
            </a:endParaRPr>
          </a:p>
          <a:p>
            <a:r>
              <a:rPr lang="en-US" baseline="0" dirty="0" smtClean="0">
                <a:sym typeface="Wingdings" panose="05000000000000000000" pitchFamily="2" charset="2"/>
              </a:rPr>
              <a:t>It is important not to hold students back from learning academics just because they are still catching up on some essential life skills.  </a:t>
            </a:r>
            <a:endParaRPr lang="en-US" baseline="0" dirty="0" smtClean="0"/>
          </a:p>
          <a:p>
            <a:endParaRPr lang="en-US" baseline="0" dirty="0" smtClean="0"/>
          </a:p>
          <a:p>
            <a:endParaRPr lang="en-US" baseline="0" dirty="0" smtClean="0"/>
          </a:p>
          <a:p>
            <a:r>
              <a:rPr lang="en-US" b="1" baseline="0" dirty="0" smtClean="0"/>
              <a:t>Activity – grade level content standard (7</a:t>
            </a:r>
            <a:r>
              <a:rPr lang="en-US" b="1" baseline="30000" dirty="0" smtClean="0"/>
              <a:t>th</a:t>
            </a:r>
            <a:r>
              <a:rPr lang="en-US" b="1" baseline="0" dirty="0" smtClean="0"/>
              <a:t> grade) 6 options with discussion.</a:t>
            </a:r>
            <a:endParaRPr lang="en-US" b="1" dirty="0"/>
          </a:p>
        </p:txBody>
      </p:sp>
      <p:sp>
        <p:nvSpPr>
          <p:cNvPr id="4" name="Slide Number Placeholder 3"/>
          <p:cNvSpPr>
            <a:spLocks noGrp="1"/>
          </p:cNvSpPr>
          <p:nvPr>
            <p:ph type="sldNum" sz="quarter" idx="10"/>
          </p:nvPr>
        </p:nvSpPr>
        <p:spPr/>
        <p:txBody>
          <a:bodyPr/>
          <a:lstStyle/>
          <a:p>
            <a:fld id="{C2AEE2DE-F569-CB47-AE41-C8EBB0F45B6F}" type="slidenum">
              <a:rPr lang="en-US" smtClean="0"/>
              <a:t>10</a:t>
            </a:fld>
            <a:endParaRPr lang="en-US"/>
          </a:p>
        </p:txBody>
      </p:sp>
    </p:spTree>
    <p:extLst>
      <p:ext uri="{BB962C8B-B14F-4D97-AF65-F5344CB8AC3E}">
        <p14:creationId xmlns:p14="http://schemas.microsoft.com/office/powerpoint/2010/main" val="1661746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might a student with Significant Cognitive Disability be included in instruction aligned</a:t>
            </a:r>
            <a:r>
              <a:rPr lang="en-US" baseline="0" dirty="0" smtClean="0"/>
              <a:t> to</a:t>
            </a:r>
            <a:r>
              <a:rPr lang="en-US" dirty="0" smtClean="0"/>
              <a:t> this grade level</a:t>
            </a:r>
            <a:r>
              <a:rPr lang="en-US" baseline="0" dirty="0" smtClean="0"/>
              <a:t> standard</a:t>
            </a:r>
            <a:r>
              <a:rPr lang="en-US" dirty="0" smtClean="0"/>
              <a:t>?  </a:t>
            </a:r>
          </a:p>
          <a:p>
            <a:endParaRPr lang="en-US" dirty="0" smtClean="0"/>
          </a:p>
        </p:txBody>
      </p:sp>
      <p:sp>
        <p:nvSpPr>
          <p:cNvPr id="4" name="Slide Number Placeholder 3"/>
          <p:cNvSpPr>
            <a:spLocks noGrp="1"/>
          </p:cNvSpPr>
          <p:nvPr>
            <p:ph type="sldNum" sz="quarter" idx="10"/>
          </p:nvPr>
        </p:nvSpPr>
        <p:spPr/>
        <p:txBody>
          <a:bodyPr/>
          <a:lstStyle/>
          <a:p>
            <a:fld id="{C2AEE2DE-F569-CB47-AE41-C8EBB0F45B6F}" type="slidenum">
              <a:rPr lang="en-US" smtClean="0"/>
              <a:t>11</a:t>
            </a:fld>
            <a:endParaRPr lang="en-US"/>
          </a:p>
        </p:txBody>
      </p:sp>
    </p:spTree>
    <p:extLst>
      <p:ext uri="{BB962C8B-B14F-4D97-AF65-F5344CB8AC3E}">
        <p14:creationId xmlns:p14="http://schemas.microsoft.com/office/powerpoint/2010/main" val="3416614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12</a:t>
            </a:fld>
            <a:endParaRPr lang="en-US"/>
          </a:p>
        </p:txBody>
      </p:sp>
    </p:spTree>
    <p:extLst>
      <p:ext uri="{BB962C8B-B14F-4D97-AF65-F5344CB8AC3E}">
        <p14:creationId xmlns:p14="http://schemas.microsoft.com/office/powerpoint/2010/main" val="23481694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What about life</a:t>
            </a:r>
            <a:r>
              <a:rPr lang="en-US" b="1" baseline="0" dirty="0" smtClean="0"/>
              <a:t> skills curriculum?</a:t>
            </a:r>
            <a:endParaRPr lang="en-US" b="1" dirty="0" smtClean="0"/>
          </a:p>
          <a:p>
            <a:endParaRPr lang="en-US" b="1" dirty="0" smtClean="0"/>
          </a:p>
          <a:p>
            <a:r>
              <a:rPr lang="en-US" b="1" dirty="0" smtClean="0"/>
              <a:t>10</a:t>
            </a:r>
            <a:r>
              <a:rPr lang="en-US" b="1" baseline="30000" dirty="0" smtClean="0"/>
              <a:t>th</a:t>
            </a:r>
            <a:r>
              <a:rPr lang="en-US" b="1" dirty="0" smtClean="0"/>
              <a:t> grade</a:t>
            </a:r>
            <a:r>
              <a:rPr lang="en-US" b="1" baseline="0" dirty="0" smtClean="0"/>
              <a:t> social studies alternate standards</a:t>
            </a:r>
            <a:r>
              <a:rPr lang="en-US" baseline="0" dirty="0" smtClean="0"/>
              <a:t>:</a:t>
            </a:r>
          </a:p>
          <a:p>
            <a:r>
              <a:rPr lang="en-US" baseline="0" dirty="0" smtClean="0"/>
              <a:t>Voting, basic laws</a:t>
            </a:r>
          </a:p>
          <a:p>
            <a:r>
              <a:rPr lang="en-US" baseline="0" dirty="0" smtClean="0"/>
              <a:t>Paying taxes</a:t>
            </a:r>
          </a:p>
          <a:p>
            <a:r>
              <a:rPr lang="en-US" baseline="0" dirty="0" smtClean="0"/>
              <a:t>Citizenship</a:t>
            </a:r>
          </a:p>
          <a:p>
            <a:r>
              <a:rPr lang="en-US" baseline="0" dirty="0" smtClean="0"/>
              <a:t>Rural and Urban similarities and differences</a:t>
            </a:r>
          </a:p>
          <a:p>
            <a:endParaRPr lang="en-US" baseline="0" dirty="0" smtClean="0"/>
          </a:p>
          <a:p>
            <a:r>
              <a:rPr lang="en-US" baseline="0" dirty="0" smtClean="0"/>
              <a:t>Landforms and bodies of water</a:t>
            </a:r>
          </a:p>
          <a:p>
            <a:r>
              <a:rPr lang="en-US" baseline="0" dirty="0" smtClean="0"/>
              <a:t>Map skills</a:t>
            </a:r>
          </a:p>
          <a:p>
            <a:r>
              <a:rPr lang="en-US" baseline="0" dirty="0" smtClean="0"/>
              <a:t>2 political parties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13</a:t>
            </a:fld>
            <a:endParaRPr lang="en-US"/>
          </a:p>
        </p:txBody>
      </p:sp>
    </p:spTree>
    <p:extLst>
      <p:ext uri="{BB962C8B-B14F-4D97-AF65-F5344CB8AC3E}">
        <p14:creationId xmlns:p14="http://schemas.microsoft.com/office/powerpoint/2010/main" val="38347731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Is</a:t>
            </a:r>
            <a:r>
              <a:rPr lang="en-US" b="1" baseline="0" dirty="0" smtClean="0"/>
              <a:t> it really academic ??   </a:t>
            </a:r>
            <a:r>
              <a:rPr lang="en-US" dirty="0" smtClean="0"/>
              <a:t>Sometimes,</a:t>
            </a:r>
            <a:r>
              <a:rPr lang="en-US" baseline="0" dirty="0" smtClean="0"/>
              <a:t> in extending standards, the academic component becomes lost.  </a:t>
            </a:r>
          </a:p>
          <a:p>
            <a:endParaRPr lang="en-US" baseline="0" dirty="0" smtClean="0"/>
          </a:p>
          <a:p>
            <a:r>
              <a:rPr lang="en-US" sz="1800" dirty="0"/>
              <a:t>Example standard of 7</a:t>
            </a:r>
            <a:r>
              <a:rPr lang="en-US" sz="1800" baseline="30000" dirty="0"/>
              <a:t>th</a:t>
            </a:r>
            <a:r>
              <a:rPr lang="en-US" sz="1800" dirty="0"/>
              <a:t> grade ELA:</a:t>
            </a:r>
          </a:p>
          <a:p>
            <a:endParaRPr lang="en-US" sz="1800" b="1" dirty="0"/>
          </a:p>
          <a:p>
            <a:r>
              <a:rPr lang="en-US" sz="1800" b="1" i="1" dirty="0"/>
              <a:t>Determine a theme or central idea of a text and analyze its development over the course of the text; provide an objective summary of the text.</a:t>
            </a:r>
          </a:p>
          <a:p>
            <a:endParaRPr lang="en-US" b="1" i="1" baseline="0" dirty="0" smtClean="0"/>
          </a:p>
          <a:p>
            <a:r>
              <a:rPr lang="en-US" b="0" i="0" dirty="0" smtClean="0"/>
              <a:t>-Camilla</a:t>
            </a:r>
            <a:r>
              <a:rPr lang="en-US" b="0" i="0" baseline="0" dirty="0" smtClean="0"/>
              <a:t> will use her AAC device to greet peers in English class (</a:t>
            </a:r>
            <a:r>
              <a:rPr lang="en-US" b="1" i="0" baseline="0" dirty="0" smtClean="0">
                <a:solidFill>
                  <a:srgbClr val="A7253F"/>
                </a:solidFill>
              </a:rPr>
              <a:t>of course this is going to happen)</a:t>
            </a:r>
          </a:p>
          <a:p>
            <a:r>
              <a:rPr lang="en-US" b="0" i="0" baseline="0" dirty="0" smtClean="0"/>
              <a:t>-Camilla will acquire 20 sight words that relate to activities in her community and home </a:t>
            </a:r>
            <a:r>
              <a:rPr lang="en-US" b="1" i="0" baseline="0" dirty="0" smtClean="0">
                <a:solidFill>
                  <a:srgbClr val="A7253F"/>
                </a:solidFill>
              </a:rPr>
              <a:t>(e.g. may have activities that address these sight words in center activities)</a:t>
            </a:r>
          </a:p>
          <a:p>
            <a:endParaRPr lang="en-US" b="0" i="0" baseline="0" dirty="0" smtClean="0"/>
          </a:p>
          <a:p>
            <a:pPr marL="173336" indent="-173336">
              <a:buFont typeface="Arial" panose="020B0604020202020204" pitchFamily="34" charset="0"/>
              <a:buChar char="•"/>
            </a:pPr>
            <a:r>
              <a:rPr lang="en-US" b="0" i="0" baseline="0" dirty="0" smtClean="0"/>
              <a:t>After hearing text summaries read aloud, Camilla will select the major theme of each using response options that include text with picture symbol support</a:t>
            </a:r>
          </a:p>
          <a:p>
            <a:pPr marL="173336" indent="-173336">
              <a:buFont typeface="Arial" panose="020B0604020202020204" pitchFamily="34" charset="0"/>
              <a:buChar char="•"/>
            </a:pPr>
            <a:r>
              <a:rPr lang="en-US" b="0" i="0" baseline="0" dirty="0" smtClean="0"/>
              <a:t>Camilla will sequence 3 events from text read aloud to her using response options that include text with picture symbol support.</a:t>
            </a:r>
          </a:p>
          <a:p>
            <a:pPr marL="173336" indent="-173336">
              <a:buFont typeface="Arial" panose="020B0604020202020204" pitchFamily="34" charset="0"/>
              <a:buChar char="•"/>
            </a:pPr>
            <a:r>
              <a:rPr lang="en-US" b="0" i="0" baseline="0" dirty="0" smtClean="0"/>
              <a:t>Camilla will organize story grammar elements related to fictional text on a graphic organizer and use the organizer as a support when summarizing the text.</a:t>
            </a:r>
          </a:p>
          <a:p>
            <a:pPr marL="173336" indent="-173336">
              <a:buFont typeface="Arial" panose="020B0604020202020204" pitchFamily="34" charset="0"/>
              <a:buChar char="•"/>
            </a:pPr>
            <a:endParaRPr lang="en-US" b="0" i="0" baseline="0" dirty="0" smtClean="0"/>
          </a:p>
          <a:p>
            <a:pPr marL="173336" indent="-173336">
              <a:buFontTx/>
              <a:buChar char="-"/>
            </a:pPr>
            <a:r>
              <a:rPr lang="en-US" b="0" i="0" baseline="0" dirty="0" smtClean="0"/>
              <a:t>Camilla will identify letter-sound correspondences for initial consonants and vowels and use this skill when writing using software that anticipates spelling from the first letters.</a:t>
            </a:r>
          </a:p>
          <a:p>
            <a:pPr marL="173336" indent="-173336">
              <a:buFontTx/>
              <a:buChar char="-"/>
            </a:pPr>
            <a:endParaRPr lang="en-US" b="0" i="0" baseline="0" dirty="0" smtClean="0"/>
          </a:p>
          <a:p>
            <a:pPr marL="173336" indent="-173336">
              <a:buFontTx/>
              <a:buChar char="-"/>
            </a:pPr>
            <a:endParaRPr lang="en-US" b="0" i="0" baseline="0" dirty="0" smtClean="0"/>
          </a:p>
          <a:p>
            <a:pPr marL="173336" indent="-173336">
              <a:buFontTx/>
              <a:buChar char="-"/>
            </a:pPr>
            <a:endParaRPr lang="en-US" b="0" i="0" baseline="0" dirty="0" smtClean="0"/>
          </a:p>
          <a:p>
            <a:endParaRPr lang="en-US" b="0" i="0" baseline="0" dirty="0" smtClean="0"/>
          </a:p>
        </p:txBody>
      </p:sp>
      <p:sp>
        <p:nvSpPr>
          <p:cNvPr id="4" name="Slide Number Placeholder 3"/>
          <p:cNvSpPr>
            <a:spLocks noGrp="1"/>
          </p:cNvSpPr>
          <p:nvPr>
            <p:ph type="sldNum" sz="quarter" idx="10"/>
          </p:nvPr>
        </p:nvSpPr>
        <p:spPr/>
        <p:txBody>
          <a:bodyPr/>
          <a:lstStyle/>
          <a:p>
            <a:fld id="{C2AEE2DE-F569-CB47-AE41-C8EBB0F45B6F}" type="slidenum">
              <a:rPr lang="en-US" smtClean="0"/>
              <a:t>14</a:t>
            </a:fld>
            <a:endParaRPr lang="en-US"/>
          </a:p>
        </p:txBody>
      </p:sp>
    </p:spTree>
    <p:extLst>
      <p:ext uri="{BB962C8B-B14F-4D97-AF65-F5344CB8AC3E}">
        <p14:creationId xmlns:p14="http://schemas.microsoft.com/office/powerpoint/2010/main" val="589654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where I was talking</a:t>
            </a:r>
            <a:r>
              <a:rPr lang="en-US" baseline="0" dirty="0" smtClean="0"/>
              <a:t> about broad access goals- first bullet point</a:t>
            </a:r>
          </a:p>
          <a:p>
            <a:endParaRPr lang="en-US" baseline="0" dirty="0" smtClean="0"/>
          </a:p>
          <a:p>
            <a:r>
              <a:rPr lang="en-US" baseline="0" dirty="0" smtClean="0"/>
              <a:t>And focus priorities –second bullet point</a:t>
            </a:r>
            <a:endParaRPr lang="en-US" dirty="0" smtClean="0"/>
          </a:p>
          <a:p>
            <a:endParaRPr lang="en-US" dirty="0" smtClean="0"/>
          </a:p>
          <a:p>
            <a:endParaRPr lang="en-US" dirty="0" smtClean="0"/>
          </a:p>
          <a:p>
            <a:endParaRPr lang="en-US" dirty="0" smtClean="0"/>
          </a:p>
          <a:p>
            <a:r>
              <a:rPr lang="en-US" dirty="0" smtClean="0"/>
              <a:t>Notice here how</a:t>
            </a:r>
            <a:r>
              <a:rPr lang="en-US" baseline="0" dirty="0" smtClean="0"/>
              <a:t> </a:t>
            </a:r>
            <a:r>
              <a:rPr lang="en-US" b="1" baseline="0" dirty="0" smtClean="0"/>
              <a:t>access in and progress in---</a:t>
            </a:r>
            <a:r>
              <a:rPr lang="en-US" baseline="0" dirty="0" smtClean="0"/>
              <a:t> is being provided in both of these goals.  </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15</a:t>
            </a:fld>
            <a:endParaRPr lang="en-US"/>
          </a:p>
        </p:txBody>
      </p:sp>
    </p:spTree>
    <p:extLst>
      <p:ext uri="{BB962C8B-B14F-4D97-AF65-F5344CB8AC3E}">
        <p14:creationId xmlns:p14="http://schemas.microsoft.com/office/powerpoint/2010/main" val="14814192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Functional Skill</a:t>
            </a:r>
            <a:r>
              <a:rPr lang="en-US" b="1" baseline="0" dirty="0" smtClean="0"/>
              <a:t> Goals</a:t>
            </a:r>
            <a:r>
              <a:rPr lang="en-US" b="0" baseline="0" dirty="0" smtClean="0"/>
              <a:t>- skills needed for independence in life skills, accessing the community, and vocational skills for adulthood.  Identify embedded vocational skills in the grade level standards.  </a:t>
            </a:r>
            <a:endParaRPr lang="en-US" baseline="0" dirty="0" smtClean="0"/>
          </a:p>
          <a:p>
            <a:endParaRPr lang="en-US" b="1" baseline="0" dirty="0" smtClean="0"/>
          </a:p>
          <a:p>
            <a:r>
              <a:rPr lang="en-US" b="1" baseline="0" dirty="0" smtClean="0"/>
              <a:t>Foundational Skills Goals related to the grade level standard</a:t>
            </a:r>
            <a:r>
              <a:rPr lang="en-US" i="1" baseline="0" dirty="0" smtClean="0"/>
              <a:t>.  Early grades- </a:t>
            </a:r>
            <a:r>
              <a:rPr lang="en-US" baseline="0" dirty="0" smtClean="0"/>
              <a:t>decoding, math facts, writing.  </a:t>
            </a:r>
          </a:p>
          <a:p>
            <a:r>
              <a:rPr lang="en-US" i="1" baseline="0" dirty="0" smtClean="0"/>
              <a:t>                                                                                                          Later grades- </a:t>
            </a:r>
            <a:r>
              <a:rPr lang="en-US" baseline="0" dirty="0" smtClean="0"/>
              <a:t>foundational reading skill goals that are tied to grade level standards requiring reading (main idea, characters, setting, plot).</a:t>
            </a:r>
          </a:p>
          <a:p>
            <a:endParaRPr lang="en-US" baseline="0" dirty="0" smtClean="0"/>
          </a:p>
          <a:p>
            <a:r>
              <a:rPr lang="en-US" b="1" baseline="0" dirty="0" smtClean="0"/>
              <a:t>Access Goals- </a:t>
            </a:r>
            <a:r>
              <a:rPr lang="en-US" baseline="0" dirty="0" smtClean="0"/>
              <a:t>executive functioning (categorizing, organizing materials, time management, study/work skills), social skills, digital skills</a:t>
            </a:r>
          </a:p>
          <a:p>
            <a:endParaRPr lang="en-US" baseline="0" dirty="0" smtClean="0"/>
          </a:p>
          <a:p>
            <a:r>
              <a:rPr lang="en-US" b="1" baseline="0" dirty="0" smtClean="0"/>
              <a:t>Grade Level Alternate Standards-</a:t>
            </a:r>
            <a:r>
              <a:rPr lang="en-US" b="0" baseline="0" dirty="0" smtClean="0"/>
              <a:t>Priority</a:t>
            </a:r>
            <a:r>
              <a:rPr lang="en-US" b="1" baseline="0" dirty="0" smtClean="0"/>
              <a:t> </a:t>
            </a:r>
            <a:r>
              <a:rPr lang="en-US" baseline="0" dirty="0" smtClean="0"/>
              <a:t>Areas/ CORNERSTONE GOALS-key learning targets for that grade. Universal Design for Learning strategies to accommodate learning difficulties  </a:t>
            </a:r>
            <a:r>
              <a:rPr lang="en-US" b="1" baseline="0" dirty="0" smtClean="0"/>
              <a:t>(next slide)</a:t>
            </a:r>
          </a:p>
          <a:p>
            <a:endParaRPr lang="en-US" baseline="0" dirty="0" smtClean="0"/>
          </a:p>
          <a:p>
            <a:r>
              <a:rPr lang="en-US" b="1" baseline="0" dirty="0" smtClean="0"/>
              <a:t>Accommodations-</a:t>
            </a:r>
            <a:endParaRPr lang="en-US" b="1" dirty="0"/>
          </a:p>
        </p:txBody>
      </p:sp>
      <p:sp>
        <p:nvSpPr>
          <p:cNvPr id="4" name="Slide Number Placeholder 3"/>
          <p:cNvSpPr>
            <a:spLocks noGrp="1"/>
          </p:cNvSpPr>
          <p:nvPr>
            <p:ph type="sldNum" sz="quarter" idx="10"/>
          </p:nvPr>
        </p:nvSpPr>
        <p:spPr/>
        <p:txBody>
          <a:bodyPr/>
          <a:lstStyle/>
          <a:p>
            <a:fld id="{C2AEE2DE-F569-CB47-AE41-C8EBB0F45B6F}" type="slidenum">
              <a:rPr lang="en-US" smtClean="0"/>
              <a:t>16</a:t>
            </a:fld>
            <a:endParaRPr lang="en-US"/>
          </a:p>
        </p:txBody>
      </p:sp>
    </p:spTree>
    <p:extLst>
      <p:ext uri="{BB962C8B-B14F-4D97-AF65-F5344CB8AC3E}">
        <p14:creationId xmlns:p14="http://schemas.microsoft.com/office/powerpoint/2010/main" val="29633829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Questions</a:t>
            </a:r>
            <a:r>
              <a:rPr lang="en-US" baseline="0" dirty="0" smtClean="0"/>
              <a:t> for IEP teams to keep in mind when choosing priority areas (grade level alternate standards).</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17</a:t>
            </a:fld>
            <a:endParaRPr lang="en-US"/>
          </a:p>
        </p:txBody>
      </p:sp>
    </p:spTree>
    <p:extLst>
      <p:ext uri="{BB962C8B-B14F-4D97-AF65-F5344CB8AC3E}">
        <p14:creationId xmlns:p14="http://schemas.microsoft.com/office/powerpoint/2010/main" val="14333106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18</a:t>
            </a:fld>
            <a:endParaRPr lang="en-US"/>
          </a:p>
        </p:txBody>
      </p:sp>
    </p:spTree>
    <p:extLst>
      <p:ext uri="{BB962C8B-B14F-4D97-AF65-F5344CB8AC3E}">
        <p14:creationId xmlns:p14="http://schemas.microsoft.com/office/powerpoint/2010/main" val="8148522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NCEO Brief </a:t>
            </a:r>
          </a:p>
          <a:p>
            <a:endParaRPr lang="en-US" dirty="0" smtClean="0"/>
          </a:p>
          <a:p>
            <a:endParaRPr lang="en-US" dirty="0" smtClean="0"/>
          </a:p>
          <a:p>
            <a:r>
              <a:rPr lang="en-US" dirty="0" smtClean="0"/>
              <a:t>ESSA document</a:t>
            </a:r>
            <a:r>
              <a:rPr lang="en-US" baseline="0" dirty="0" smtClean="0"/>
              <a:t> page 6.</a:t>
            </a:r>
          </a:p>
          <a:p>
            <a:endParaRPr lang="en-US" baseline="0" dirty="0" smtClean="0"/>
          </a:p>
          <a:p>
            <a:r>
              <a:rPr lang="en-US" b="1" baseline="0" dirty="0" smtClean="0"/>
              <a:t>Graduated Understandings- </a:t>
            </a:r>
            <a:r>
              <a:rPr lang="en-US" baseline="0" dirty="0" smtClean="0"/>
              <a:t>helps keep the focus on grade aligned content.  Shows how to move a student in small, increasingly challenging steps from where they are starting </a:t>
            </a:r>
            <a:r>
              <a:rPr lang="en-US" b="1" baseline="0" dirty="0" smtClean="0"/>
              <a:t>toward</a:t>
            </a:r>
            <a:r>
              <a:rPr lang="en-US" baseline="0" dirty="0" smtClean="0"/>
              <a:t> critical grade-level academic concepts.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19</a:t>
            </a:fld>
            <a:endParaRPr lang="en-US"/>
          </a:p>
        </p:txBody>
      </p:sp>
    </p:spTree>
    <p:extLst>
      <p:ext uri="{BB962C8B-B14F-4D97-AF65-F5344CB8AC3E}">
        <p14:creationId xmlns:p14="http://schemas.microsoft.com/office/powerpoint/2010/main" val="14135050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does this mean??</a:t>
            </a:r>
          </a:p>
          <a:p>
            <a:endParaRPr lang="en-US" dirty="0" smtClean="0"/>
          </a:p>
          <a:p>
            <a:r>
              <a:rPr lang="en-US" dirty="0" smtClean="0"/>
              <a:t>What</a:t>
            </a:r>
            <a:r>
              <a:rPr lang="en-US" baseline="0" dirty="0" smtClean="0"/>
              <a:t> does this look like on IEPs and what does this look like in the classroom??</a:t>
            </a:r>
          </a:p>
          <a:p>
            <a:endParaRPr lang="en-US" baseline="0" dirty="0" smtClean="0"/>
          </a:p>
          <a:p>
            <a:r>
              <a:rPr lang="en-US" b="1" u="sng" baseline="0" dirty="0" smtClean="0"/>
              <a:t>Hybrid Approach to Inclusion- </a:t>
            </a:r>
            <a:r>
              <a:rPr lang="en-US" b="1" baseline="0" dirty="0" smtClean="0"/>
              <a:t>time in separate setting as well as appropriate time in general education.  </a:t>
            </a:r>
          </a:p>
          <a:p>
            <a:endParaRPr lang="en-US" baseline="0" dirty="0" smtClean="0"/>
          </a:p>
          <a:p>
            <a:r>
              <a:rPr lang="en-US" baseline="0" dirty="0" smtClean="0"/>
              <a:t>ESSA document page 1 – to raise academic expectations and increase inclusion for students with disabilities</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20</a:t>
            </a:fld>
            <a:endParaRPr lang="en-US"/>
          </a:p>
        </p:txBody>
      </p:sp>
    </p:spTree>
    <p:extLst>
      <p:ext uri="{BB962C8B-B14F-4D97-AF65-F5344CB8AC3E}">
        <p14:creationId xmlns:p14="http://schemas.microsoft.com/office/powerpoint/2010/main" val="3004024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21</a:t>
            </a:fld>
            <a:endParaRPr lang="en-US"/>
          </a:p>
        </p:txBody>
      </p:sp>
    </p:spTree>
    <p:extLst>
      <p:ext uri="{BB962C8B-B14F-4D97-AF65-F5344CB8AC3E}">
        <p14:creationId xmlns:p14="http://schemas.microsoft.com/office/powerpoint/2010/main" val="32584068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22</a:t>
            </a:fld>
            <a:endParaRPr lang="en-US"/>
          </a:p>
        </p:txBody>
      </p:sp>
    </p:spTree>
    <p:extLst>
      <p:ext uri="{BB962C8B-B14F-4D97-AF65-F5344CB8AC3E}">
        <p14:creationId xmlns:p14="http://schemas.microsoft.com/office/powerpoint/2010/main" val="34195110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23</a:t>
            </a:fld>
            <a:endParaRPr lang="en-US"/>
          </a:p>
        </p:txBody>
      </p:sp>
    </p:spTree>
    <p:extLst>
      <p:ext uri="{BB962C8B-B14F-4D97-AF65-F5344CB8AC3E}">
        <p14:creationId xmlns:p14="http://schemas.microsoft.com/office/powerpoint/2010/main" val="3341220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have a copy of the Best Practices</a:t>
            </a:r>
            <a:r>
              <a:rPr lang="en-US" baseline="0" dirty="0" smtClean="0"/>
              <a:t> Document in your folder.  </a:t>
            </a:r>
          </a:p>
          <a:p>
            <a:endParaRPr lang="en-US" baseline="0" dirty="0" smtClean="0"/>
          </a:p>
          <a:p>
            <a:r>
              <a:rPr lang="en-US" baseline="0" dirty="0" smtClean="0"/>
              <a:t>These are “best practice” alternate standards for all grade levels for SS, </a:t>
            </a:r>
          </a:p>
          <a:p>
            <a:endParaRPr lang="en-US" baseline="0" dirty="0" smtClean="0"/>
          </a:p>
          <a:p>
            <a:r>
              <a:rPr lang="en-US" baseline="0" dirty="0" smtClean="0"/>
              <a:t>PE/Health and the Arts (music and art only) have just been updated and are to be approved by state board in April.  After approval, an addition will be added to the Social Studies Best Practice Document that will include PE/ Health and the Arts (music and art).  </a:t>
            </a:r>
          </a:p>
          <a:p>
            <a:endParaRPr lang="en-US" baseline="0" dirty="0" smtClean="0"/>
          </a:p>
          <a:p>
            <a:r>
              <a:rPr lang="en-US" baseline="0" dirty="0" smtClean="0"/>
              <a:t>These are not state approved alternate standards since we are not required to write standards for these subjects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24</a:t>
            </a:fld>
            <a:endParaRPr lang="en-US"/>
          </a:p>
        </p:txBody>
      </p:sp>
    </p:spTree>
    <p:extLst>
      <p:ext uri="{BB962C8B-B14F-4D97-AF65-F5344CB8AC3E}">
        <p14:creationId xmlns:p14="http://schemas.microsoft.com/office/powerpoint/2010/main" val="8777090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a:t>
            </a:r>
            <a:r>
              <a:rPr lang="en-US" baseline="0" dirty="0" smtClean="0"/>
              <a:t> new alternate course codes for all credit bearing courses (9-12). </a:t>
            </a:r>
          </a:p>
          <a:p>
            <a:endParaRPr lang="en-US" baseline="0" dirty="0" smtClean="0"/>
          </a:p>
          <a:p>
            <a:r>
              <a:rPr lang="en-US" baseline="0" dirty="0" smtClean="0"/>
              <a:t>I recently received a question about middle school course codes and if we would have alternate codes for these courses as well.  </a:t>
            </a:r>
          </a:p>
          <a:p>
            <a:endParaRPr lang="en-US" baseline="0" dirty="0" smtClean="0"/>
          </a:p>
          <a:p>
            <a:r>
              <a:rPr lang="en-US" baseline="0" dirty="0" smtClean="0"/>
              <a:t>We will not have new course codes for other grade levels.  </a:t>
            </a:r>
          </a:p>
          <a:p>
            <a:endParaRPr lang="en-US" baseline="0" dirty="0" smtClean="0"/>
          </a:p>
          <a:p>
            <a:r>
              <a:rPr lang="en-US" baseline="0" dirty="0" smtClean="0"/>
              <a:t>What we are asking is that schools use the same codes as GEE and add the digit for exceptionality (direction from Joey Wiseman).</a:t>
            </a:r>
          </a:p>
          <a:p>
            <a:endParaRPr lang="en-US" baseline="0" dirty="0" smtClean="0"/>
          </a:p>
          <a:p>
            <a:r>
              <a:rPr lang="en-US" baseline="0" dirty="0" smtClean="0"/>
              <a:t>** Important piece here is that these same courses should be taught in elementary and middle school.  </a:t>
            </a:r>
          </a:p>
          <a:p>
            <a:r>
              <a:rPr lang="en-US" baseline="0" dirty="0" smtClean="0"/>
              <a:t>    All grade levels should be teaching aligned grade level standards (K-12) ….. Not solely functional academics- 7636 course code</a:t>
            </a:r>
          </a:p>
        </p:txBody>
      </p:sp>
      <p:sp>
        <p:nvSpPr>
          <p:cNvPr id="4" name="Slide Number Placeholder 3"/>
          <p:cNvSpPr>
            <a:spLocks noGrp="1"/>
          </p:cNvSpPr>
          <p:nvPr>
            <p:ph type="sldNum" sz="quarter" idx="10"/>
          </p:nvPr>
        </p:nvSpPr>
        <p:spPr/>
        <p:txBody>
          <a:bodyPr/>
          <a:lstStyle/>
          <a:p>
            <a:fld id="{C2AEE2DE-F569-CB47-AE41-C8EBB0F45B6F}" type="slidenum">
              <a:rPr lang="en-US" smtClean="0"/>
              <a:t>25</a:t>
            </a:fld>
            <a:endParaRPr lang="en-US"/>
          </a:p>
        </p:txBody>
      </p:sp>
    </p:spTree>
    <p:extLst>
      <p:ext uri="{BB962C8B-B14F-4D97-AF65-F5344CB8AC3E}">
        <p14:creationId xmlns:p14="http://schemas.microsoft.com/office/powerpoint/2010/main" val="15254466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have</a:t>
            </a:r>
            <a:r>
              <a:rPr lang="en-US" baseline="0" dirty="0" smtClean="0"/>
              <a:t> been getting questions about middle school schedules and course codes.  </a:t>
            </a:r>
          </a:p>
          <a:p>
            <a:r>
              <a:rPr lang="en-US" baseline="0" dirty="0" smtClean="0"/>
              <a:t>Question “ are there alternate course codes for subjects for middle school students”?</a:t>
            </a:r>
          </a:p>
          <a:p>
            <a:r>
              <a:rPr lang="en-US" baseline="0" dirty="0" smtClean="0"/>
              <a:t>Answer- No, the only alternate course codes are written for grades 9-12.  </a:t>
            </a:r>
            <a:endParaRPr lang="en-US" dirty="0" smtClean="0"/>
          </a:p>
          <a:p>
            <a:r>
              <a:rPr lang="en-US" dirty="0" smtClean="0"/>
              <a:t>As you see there really is nothing based on grade level</a:t>
            </a:r>
            <a:r>
              <a:rPr lang="en-US" baseline="0" dirty="0" smtClean="0"/>
              <a:t>  here.</a:t>
            </a:r>
          </a:p>
          <a:p>
            <a:endParaRPr lang="en-US" baseline="0" dirty="0" smtClean="0"/>
          </a:p>
          <a:p>
            <a:r>
              <a:rPr lang="en-US" baseline="0" dirty="0" smtClean="0"/>
              <a:t>NCEO document ESSA criteria # 2 for an alternate diploma- diploma requirements must be aligned with state requirements for a general diploma (which include credit bearing courses).  </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26</a:t>
            </a:fld>
            <a:endParaRPr lang="en-US"/>
          </a:p>
        </p:txBody>
      </p:sp>
    </p:spTree>
    <p:extLst>
      <p:ext uri="{BB962C8B-B14F-4D97-AF65-F5344CB8AC3E}">
        <p14:creationId xmlns:p14="http://schemas.microsoft.com/office/powerpoint/2010/main" val="3644607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middle school schedules (because they are not credit bearing), you are to use the same course codes and add the 5</a:t>
            </a:r>
            <a:r>
              <a:rPr lang="en-US" baseline="30000" dirty="0" smtClean="0"/>
              <a:t>th</a:t>
            </a:r>
            <a:r>
              <a:rPr lang="en-US" baseline="0" dirty="0" smtClean="0"/>
              <a:t> and 6</a:t>
            </a:r>
            <a:r>
              <a:rPr lang="en-US" baseline="30000" dirty="0" smtClean="0"/>
              <a:t>th</a:t>
            </a:r>
            <a:r>
              <a:rPr lang="en-US" baseline="0" dirty="0" smtClean="0"/>
              <a:t> digits.  </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27</a:t>
            </a:fld>
            <a:endParaRPr lang="en-US"/>
          </a:p>
        </p:txBody>
      </p:sp>
    </p:spTree>
    <p:extLst>
      <p:ext uri="{BB962C8B-B14F-4D97-AF65-F5344CB8AC3E}">
        <p14:creationId xmlns:p14="http://schemas.microsoft.com/office/powerpoint/2010/main" val="16022365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28</a:t>
            </a:fld>
            <a:endParaRPr lang="en-US"/>
          </a:p>
        </p:txBody>
      </p:sp>
    </p:spTree>
    <p:extLst>
      <p:ext uri="{BB962C8B-B14F-4D97-AF65-F5344CB8AC3E}">
        <p14:creationId xmlns:p14="http://schemas.microsoft.com/office/powerpoint/2010/main" val="12388029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6280" y="3446398"/>
            <a:ext cx="8875835" cy="1713781"/>
          </a:xfrm>
        </p:spPr>
        <p:txBody>
          <a:bodyPr anchor="b"/>
          <a:lstStyle>
            <a:lvl1pPr algn="ctr">
              <a:defRPr sz="4500">
                <a:solidFill>
                  <a:schemeClr val="bg1"/>
                </a:solidFill>
                <a:latin typeface="Vollkorn" charset="0"/>
                <a:ea typeface="Vollkorn" charset="0"/>
                <a:cs typeface="Vollkorn"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995852" y="5292662"/>
            <a:ext cx="5156689" cy="416477"/>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a:xfrm>
            <a:off x="3545496" y="5841622"/>
            <a:ext cx="2057400" cy="365125"/>
          </a:xfrm>
          <a:prstGeom prst="rect">
            <a:avLst/>
          </a:prstGeom>
        </p:spPr>
        <p:txBody>
          <a:bodyPr/>
          <a:lstStyle>
            <a:lvl1pPr algn="ctr">
              <a:defRPr sz="1200" i="1">
                <a:solidFill>
                  <a:schemeClr val="bg1"/>
                </a:solidFill>
              </a:defRPr>
            </a:lvl1pPr>
          </a:lstStyle>
          <a:p>
            <a:endParaRPr lang="en-US"/>
          </a:p>
        </p:txBody>
      </p:sp>
    </p:spTree>
    <p:extLst>
      <p:ext uri="{BB962C8B-B14F-4D97-AF65-F5344CB8AC3E}">
        <p14:creationId xmlns:p14="http://schemas.microsoft.com/office/powerpoint/2010/main" val="46727920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107843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81353" y="1709741"/>
            <a:ext cx="8545013"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281354" y="4589466"/>
            <a:ext cx="8545013" cy="932104"/>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846720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98939" y="1778734"/>
            <a:ext cx="4114800" cy="3965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12677" y="1778734"/>
            <a:ext cx="4113689" cy="3965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602680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98939" y="1681163"/>
            <a:ext cx="411452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298939" y="2505075"/>
            <a:ext cx="4114525" cy="33212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712677" y="1681163"/>
            <a:ext cx="4114802"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712677" y="2505075"/>
            <a:ext cx="4114802" cy="33212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p>
            <a:fld id="{16630861-4318-414B-8E21-CA5F03E7BD41}" type="slidenum">
              <a:rPr lang="en-US" smtClean="0"/>
              <a:t>‹#›</a:t>
            </a:fld>
            <a:endParaRPr lang="en-US"/>
          </a:p>
        </p:txBody>
      </p:sp>
      <p:sp>
        <p:nvSpPr>
          <p:cNvPr id="11" name="Title 1"/>
          <p:cNvSpPr>
            <a:spLocks noGrp="1"/>
          </p:cNvSpPr>
          <p:nvPr>
            <p:ph type="title"/>
          </p:nvPr>
        </p:nvSpPr>
        <p:spPr>
          <a:xfrm>
            <a:off x="298939" y="143747"/>
            <a:ext cx="8527427" cy="1400159"/>
          </a:xfrm>
        </p:spPr>
        <p:txBody>
          <a:bodyPr/>
          <a:lstStyle/>
          <a:p>
            <a:r>
              <a:rPr lang="en-US" smtClean="0"/>
              <a:t>Click to edit Master title style</a:t>
            </a:r>
            <a:endParaRPr lang="en-US"/>
          </a:p>
        </p:txBody>
      </p:sp>
    </p:spTree>
    <p:extLst>
      <p:ext uri="{BB962C8B-B14F-4D97-AF65-F5344CB8AC3E}">
        <p14:creationId xmlns:p14="http://schemas.microsoft.com/office/powerpoint/2010/main" val="368754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152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509753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4108" y="457200"/>
            <a:ext cx="3429550"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4000500" y="987428"/>
            <a:ext cx="4825866"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34108" y="2057400"/>
            <a:ext cx="3429550"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109344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000500" y="987430"/>
            <a:ext cx="4825866"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Drag picture to placeholder or click icon to add</a:t>
            </a:r>
            <a:endParaRPr lang="en-US"/>
          </a:p>
        </p:txBody>
      </p:sp>
      <p:sp>
        <p:nvSpPr>
          <p:cNvPr id="7" name="Slide Number Placeholder 6"/>
          <p:cNvSpPr>
            <a:spLocks noGrp="1"/>
          </p:cNvSpPr>
          <p:nvPr>
            <p:ph type="sldNum" sz="quarter" idx="12"/>
          </p:nvPr>
        </p:nvSpPr>
        <p:spPr/>
        <p:txBody>
          <a:bodyPr/>
          <a:lstStyle/>
          <a:p>
            <a:fld id="{16630861-4318-414B-8E21-CA5F03E7BD41}" type="slidenum">
              <a:rPr lang="en-US" smtClean="0"/>
              <a:t>‹#›</a:t>
            </a:fld>
            <a:endParaRPr lang="en-US"/>
          </a:p>
        </p:txBody>
      </p:sp>
      <p:sp>
        <p:nvSpPr>
          <p:cNvPr id="10" name="Title 1"/>
          <p:cNvSpPr>
            <a:spLocks noGrp="1"/>
          </p:cNvSpPr>
          <p:nvPr>
            <p:ph type="title"/>
          </p:nvPr>
        </p:nvSpPr>
        <p:spPr>
          <a:xfrm>
            <a:off x="334108" y="457200"/>
            <a:ext cx="3429550" cy="1600200"/>
          </a:xfrm>
        </p:spPr>
        <p:txBody>
          <a:bodyPr anchor="b"/>
          <a:lstStyle>
            <a:lvl1pPr>
              <a:defRPr sz="2400"/>
            </a:lvl1pPr>
          </a:lstStyle>
          <a:p>
            <a:r>
              <a:rPr lang="en-US" smtClean="0"/>
              <a:t>Click to edit Master title style</a:t>
            </a:r>
            <a:endParaRPr lang="en-US"/>
          </a:p>
        </p:txBody>
      </p:sp>
      <p:sp>
        <p:nvSpPr>
          <p:cNvPr id="11" name="Text Placeholder 3"/>
          <p:cNvSpPr>
            <a:spLocks noGrp="1"/>
          </p:cNvSpPr>
          <p:nvPr>
            <p:ph type="body" sz="half" idx="2"/>
          </p:nvPr>
        </p:nvSpPr>
        <p:spPr>
          <a:xfrm>
            <a:off x="334108" y="2057400"/>
            <a:ext cx="3429550"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Tree>
    <p:extLst>
      <p:ext uri="{BB962C8B-B14F-4D97-AF65-F5344CB8AC3E}">
        <p14:creationId xmlns:p14="http://schemas.microsoft.com/office/powerpoint/2010/main" val="29733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76914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4692" y="365126"/>
            <a:ext cx="1971675" cy="547296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5126"/>
            <a:ext cx="6397492" cy="54729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2066195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8939" y="143747"/>
            <a:ext cx="8527427" cy="1400159"/>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98939" y="1723293"/>
            <a:ext cx="8527427" cy="414996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7947136" y="6356353"/>
            <a:ext cx="879230" cy="365125"/>
          </a:xfrm>
          <a:prstGeom prst="rect">
            <a:avLst/>
          </a:prstGeom>
        </p:spPr>
        <p:txBody>
          <a:bodyPr vert="horz" lIns="91440" tIns="45720" rIns="91440" bIns="45720" rtlCol="0" anchor="ctr"/>
          <a:lstStyle>
            <a:lvl1pPr algn="ctr">
              <a:defRPr sz="1050" b="1" i="0">
                <a:solidFill>
                  <a:schemeClr val="bg1"/>
                </a:solidFill>
                <a:latin typeface="Fira Sans Ultra" charset="0"/>
                <a:ea typeface="Fira Sans Ultra" charset="0"/>
                <a:cs typeface="Fira Sans Ultra" charset="0"/>
              </a:defRPr>
            </a:lvl1pPr>
          </a:lstStyle>
          <a:p>
            <a:fld id="{16630861-4318-414B-8E21-CA5F03E7BD41}" type="slidenum">
              <a:rPr lang="en-US" smtClean="0"/>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p:txStyles>
    <p:titleStyle>
      <a:lvl1pPr algn="l" defTabSz="685800" rtl="0" eaLnBrk="1" latinLnBrk="0" hangingPunct="1">
        <a:lnSpc>
          <a:spcPct val="90000"/>
        </a:lnSpc>
        <a:spcBef>
          <a:spcPct val="0"/>
        </a:spcBef>
        <a:buNone/>
        <a:defRPr sz="3300" kern="1200">
          <a:solidFill>
            <a:srgbClr val="004071"/>
          </a:solidFill>
          <a:latin typeface="Vollkorn" charset="0"/>
          <a:ea typeface="Vollkorn" charset="0"/>
          <a:cs typeface="Vollkorn" charset="0"/>
        </a:defRPr>
      </a:lvl1pPr>
    </p:titleStyle>
    <p:bodyStyle>
      <a:lvl1pPr marL="171450" indent="-171450" algn="l" defTabSz="685800" rtl="0" eaLnBrk="1" latinLnBrk="0" hangingPunct="1">
        <a:lnSpc>
          <a:spcPct val="90000"/>
        </a:lnSpc>
        <a:spcBef>
          <a:spcPts val="750"/>
        </a:spcBef>
        <a:buFont typeface="Arial"/>
        <a:buChar char="•"/>
        <a:defRPr sz="2100" kern="1200">
          <a:solidFill>
            <a:srgbClr val="60636B"/>
          </a:solidFill>
          <a:latin typeface="Fira Sans" charset="0"/>
          <a:ea typeface="Fira Sans" charset="0"/>
          <a:cs typeface="Fira Sans" charset="0"/>
        </a:defRPr>
      </a:lvl1pPr>
      <a:lvl2pPr marL="514350" indent="-171450" algn="l" defTabSz="685800" rtl="0" eaLnBrk="1" latinLnBrk="0" hangingPunct="1">
        <a:lnSpc>
          <a:spcPct val="90000"/>
        </a:lnSpc>
        <a:spcBef>
          <a:spcPts val="375"/>
        </a:spcBef>
        <a:buFont typeface="Arial"/>
        <a:buChar char="•"/>
        <a:defRPr sz="1800" kern="1200">
          <a:solidFill>
            <a:srgbClr val="60636B"/>
          </a:solidFill>
          <a:latin typeface="Fira Sans" charset="0"/>
          <a:ea typeface="Fira Sans" charset="0"/>
          <a:cs typeface="Fira Sans" charset="0"/>
        </a:defRPr>
      </a:lvl2pPr>
      <a:lvl3pPr marL="857250" indent="-171450" algn="l" defTabSz="685800" rtl="0" eaLnBrk="1" latinLnBrk="0" hangingPunct="1">
        <a:lnSpc>
          <a:spcPct val="90000"/>
        </a:lnSpc>
        <a:spcBef>
          <a:spcPts val="375"/>
        </a:spcBef>
        <a:buFont typeface="Arial"/>
        <a:buChar char="•"/>
        <a:defRPr sz="1500" kern="1200">
          <a:solidFill>
            <a:srgbClr val="60636B"/>
          </a:solidFill>
          <a:latin typeface="Fira Sans" charset="0"/>
          <a:ea typeface="Fira Sans" charset="0"/>
          <a:cs typeface="Fira Sans" charset="0"/>
        </a:defRPr>
      </a:lvl3pPr>
      <a:lvl4pPr marL="1200150" indent="-171450" algn="l" defTabSz="685800" rtl="0" eaLnBrk="1" latinLnBrk="0" hangingPunct="1">
        <a:lnSpc>
          <a:spcPct val="90000"/>
        </a:lnSpc>
        <a:spcBef>
          <a:spcPts val="375"/>
        </a:spcBef>
        <a:buFont typeface="Arial"/>
        <a:buChar char="•"/>
        <a:defRPr sz="1350" kern="1200">
          <a:solidFill>
            <a:srgbClr val="60636B"/>
          </a:solidFill>
          <a:latin typeface="Fira Sans" charset="0"/>
          <a:ea typeface="Fira Sans" charset="0"/>
          <a:cs typeface="Fira Sans" charset="0"/>
        </a:defRPr>
      </a:lvl4pPr>
      <a:lvl5pPr marL="1543050" indent="-171450" algn="l" defTabSz="685800" rtl="0" eaLnBrk="1" latinLnBrk="0" hangingPunct="1">
        <a:lnSpc>
          <a:spcPct val="90000"/>
        </a:lnSpc>
        <a:spcBef>
          <a:spcPts val="375"/>
        </a:spcBef>
        <a:buFont typeface="Arial"/>
        <a:buChar char="•"/>
        <a:defRPr sz="1350" kern="1200">
          <a:solidFill>
            <a:srgbClr val="60636B"/>
          </a:solidFill>
          <a:latin typeface="Fira Sans" charset="0"/>
          <a:ea typeface="Fira Sans" charset="0"/>
          <a:cs typeface="Fir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36280" y="3211551"/>
            <a:ext cx="8875835" cy="1338147"/>
          </a:xfrm>
        </p:spPr>
        <p:txBody>
          <a:bodyPr>
            <a:normAutofit/>
          </a:bodyPr>
          <a:lstStyle/>
          <a:p>
            <a:r>
              <a:rPr lang="en-US" sz="6600" dirty="0" smtClean="0">
                <a:solidFill>
                  <a:srgbClr val="D3B257"/>
                </a:solidFill>
                <a:latin typeface="Fira Sans"/>
              </a:rPr>
              <a:t>All Things Alternate</a:t>
            </a:r>
            <a:endParaRPr lang="en-US" sz="6600" dirty="0">
              <a:solidFill>
                <a:srgbClr val="D3B257"/>
              </a:solidFill>
              <a:latin typeface="Fira Sans"/>
            </a:endParaRPr>
          </a:p>
        </p:txBody>
      </p:sp>
      <p:sp>
        <p:nvSpPr>
          <p:cNvPr id="6" name="Subtitle 5"/>
          <p:cNvSpPr>
            <a:spLocks noGrp="1"/>
          </p:cNvSpPr>
          <p:nvPr>
            <p:ph type="subTitle" idx="1"/>
          </p:nvPr>
        </p:nvSpPr>
        <p:spPr>
          <a:xfrm>
            <a:off x="1995852" y="5023692"/>
            <a:ext cx="5156689" cy="819547"/>
          </a:xfrm>
          <a:ln w="38100">
            <a:noFill/>
          </a:ln>
        </p:spPr>
        <p:txBody>
          <a:bodyPr>
            <a:noAutofit/>
          </a:bodyPr>
          <a:lstStyle/>
          <a:p>
            <a:r>
              <a:rPr lang="en-US" sz="6000" dirty="0" smtClean="0">
                <a:solidFill>
                  <a:srgbClr val="D3B257"/>
                </a:solidFill>
              </a:rPr>
              <a:t>Part </a:t>
            </a:r>
            <a:r>
              <a:rPr lang="en-US" sz="6000" dirty="0">
                <a:solidFill>
                  <a:srgbClr val="D3B257"/>
                </a:solidFill>
              </a:rPr>
              <a:t>2</a:t>
            </a:r>
          </a:p>
        </p:txBody>
      </p:sp>
      <p:sp>
        <p:nvSpPr>
          <p:cNvPr id="4" name="Slide Number Placeholder 3"/>
          <p:cNvSpPr>
            <a:spLocks noGrp="1"/>
          </p:cNvSpPr>
          <p:nvPr>
            <p:ph type="sldNum" sz="quarter" idx="4294967295"/>
          </p:nvPr>
        </p:nvSpPr>
        <p:spPr>
          <a:xfrm>
            <a:off x="8264525" y="6356350"/>
            <a:ext cx="879475" cy="365125"/>
          </a:xfrm>
        </p:spPr>
        <p:txBody>
          <a:bodyPr/>
          <a:lstStyle/>
          <a:p>
            <a:fld id="{16630861-4318-414B-8E21-CA5F03E7BD41}" type="slidenum">
              <a:rPr lang="en-US" smtClean="0"/>
              <a:t>1</a:t>
            </a:fld>
            <a:endParaRPr lang="en-US"/>
          </a:p>
        </p:txBody>
      </p:sp>
    </p:spTree>
    <p:extLst>
      <p:ext uri="{BB962C8B-B14F-4D97-AF65-F5344CB8AC3E}">
        <p14:creationId xmlns:p14="http://schemas.microsoft.com/office/powerpoint/2010/main" val="9253709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859863"/>
          </a:xfrm>
          <a:solidFill>
            <a:schemeClr val="bg2"/>
          </a:solidFill>
        </p:spPr>
        <p:txBody>
          <a:bodyPr>
            <a:normAutofit fontScale="90000"/>
          </a:bodyPr>
          <a:lstStyle/>
          <a:p>
            <a:pPr algn="ctr"/>
            <a:r>
              <a:rPr lang="en-US" b="1" dirty="0">
                <a:latin typeface="Fira Sans"/>
              </a:rPr>
              <a:t>Alternate Standards, Assessment and Diploma Timeline</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81309344"/>
              </p:ext>
            </p:extLst>
          </p:nvPr>
        </p:nvGraphicFramePr>
        <p:xfrm>
          <a:off x="323385" y="1360448"/>
          <a:ext cx="8502981" cy="3998403"/>
        </p:xfrm>
        <a:graphic>
          <a:graphicData uri="http://schemas.openxmlformats.org/drawingml/2006/table">
            <a:tbl>
              <a:tblPr firstRow="1" firstCol="1" bandRow="1">
                <a:tableStyleId>{5C22544A-7EE6-4342-B048-85BDC9FD1C3A}</a:tableStyleId>
              </a:tblPr>
              <a:tblGrid>
                <a:gridCol w="1672683">
                  <a:extLst>
                    <a:ext uri="{9D8B030D-6E8A-4147-A177-3AD203B41FA5}">
                      <a16:colId xmlns:a16="http://schemas.microsoft.com/office/drawing/2014/main" val="69535963"/>
                    </a:ext>
                  </a:extLst>
                </a:gridCol>
                <a:gridCol w="1713843">
                  <a:extLst>
                    <a:ext uri="{9D8B030D-6E8A-4147-A177-3AD203B41FA5}">
                      <a16:colId xmlns:a16="http://schemas.microsoft.com/office/drawing/2014/main" val="360336882"/>
                    </a:ext>
                  </a:extLst>
                </a:gridCol>
                <a:gridCol w="1705485">
                  <a:extLst>
                    <a:ext uri="{9D8B030D-6E8A-4147-A177-3AD203B41FA5}">
                      <a16:colId xmlns:a16="http://schemas.microsoft.com/office/drawing/2014/main" val="2736785060"/>
                    </a:ext>
                  </a:extLst>
                </a:gridCol>
                <a:gridCol w="1705485">
                  <a:extLst>
                    <a:ext uri="{9D8B030D-6E8A-4147-A177-3AD203B41FA5}">
                      <a16:colId xmlns:a16="http://schemas.microsoft.com/office/drawing/2014/main" val="3924996342"/>
                    </a:ext>
                  </a:extLst>
                </a:gridCol>
                <a:gridCol w="1705485">
                  <a:extLst>
                    <a:ext uri="{9D8B030D-6E8A-4147-A177-3AD203B41FA5}">
                      <a16:colId xmlns:a16="http://schemas.microsoft.com/office/drawing/2014/main" val="2192345279"/>
                    </a:ext>
                  </a:extLst>
                </a:gridCol>
              </a:tblGrid>
              <a:tr h="453837">
                <a:tc>
                  <a:txBody>
                    <a:bodyPr/>
                    <a:lstStyle/>
                    <a:p>
                      <a:pPr marL="0" marR="0">
                        <a:lnSpc>
                          <a:spcPct val="107000"/>
                        </a:lnSpc>
                        <a:spcBef>
                          <a:spcPts val="0"/>
                        </a:spcBef>
                        <a:spcAft>
                          <a:spcPts val="0"/>
                        </a:spcAft>
                      </a:pPr>
                      <a:r>
                        <a:rPr lang="en-US" sz="1600" dirty="0">
                          <a:effectLst/>
                        </a:rPr>
                        <a:t>Year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2017-2018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2018-2019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2019-2020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2020-2021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08227838"/>
                  </a:ext>
                </a:extLst>
              </a:tr>
              <a:tr h="1687198">
                <a:tc>
                  <a:txBody>
                    <a:bodyPr/>
                    <a:lstStyle/>
                    <a:p>
                      <a:pPr marL="0" marR="0">
                        <a:lnSpc>
                          <a:spcPct val="107000"/>
                        </a:lnSpc>
                        <a:spcBef>
                          <a:spcPts val="0"/>
                        </a:spcBef>
                        <a:spcAft>
                          <a:spcPts val="0"/>
                        </a:spcAft>
                      </a:pPr>
                      <a:r>
                        <a:rPr lang="en-US" sz="1600" dirty="0">
                          <a:effectLst/>
                        </a:rPr>
                        <a:t>Alternate Standards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Current Next Gen Standards</a:t>
                      </a:r>
                    </a:p>
                    <a:p>
                      <a:pPr marL="0" marR="0" algn="ctr">
                        <a:lnSpc>
                          <a:spcPct val="107000"/>
                        </a:lnSpc>
                        <a:spcBef>
                          <a:spcPts val="0"/>
                        </a:spcBef>
                        <a:spcAft>
                          <a:spcPts val="0"/>
                        </a:spcAft>
                      </a:pPr>
                      <a:r>
                        <a:rPr lang="en-US" sz="1600" dirty="0">
                          <a:effectLst/>
                        </a:rPr>
                        <a:t> </a:t>
                      </a:r>
                    </a:p>
                    <a:p>
                      <a:pPr marL="0" marR="0" algn="ctr">
                        <a:lnSpc>
                          <a:spcPct val="107000"/>
                        </a:lnSpc>
                        <a:spcBef>
                          <a:spcPts val="0"/>
                        </a:spcBef>
                        <a:spcAft>
                          <a:spcPts val="0"/>
                        </a:spcAft>
                      </a:pPr>
                      <a:r>
                        <a:rPr lang="en-US" sz="1600" b="1" i="1" dirty="0" smtClean="0">
                          <a:solidFill>
                            <a:srgbClr val="A7253F"/>
                          </a:solidFill>
                          <a:effectLst/>
                        </a:rPr>
                        <a:t>9</a:t>
                      </a:r>
                      <a:r>
                        <a:rPr lang="en-US" sz="1600" b="1" i="1" baseline="0" dirty="0" smtClean="0">
                          <a:solidFill>
                            <a:srgbClr val="A7253F"/>
                          </a:solidFill>
                          <a:effectLst/>
                        </a:rPr>
                        <a:t>th</a:t>
                      </a:r>
                      <a:r>
                        <a:rPr lang="en-US" sz="1600" b="1" i="1" dirty="0" smtClean="0">
                          <a:solidFill>
                            <a:srgbClr val="A7253F"/>
                          </a:solidFill>
                          <a:effectLst/>
                        </a:rPr>
                        <a:t> </a:t>
                      </a:r>
                      <a:r>
                        <a:rPr lang="en-US" sz="1600" b="1" i="1" dirty="0">
                          <a:solidFill>
                            <a:srgbClr val="A7253F"/>
                          </a:solidFill>
                          <a:effectLst/>
                        </a:rPr>
                        <a:t>grade </a:t>
                      </a:r>
                      <a:r>
                        <a:rPr lang="en-US" sz="1600" b="1" i="1" dirty="0" smtClean="0">
                          <a:solidFill>
                            <a:srgbClr val="A7253F"/>
                          </a:solidFill>
                          <a:effectLst/>
                        </a:rPr>
                        <a:t>cohort </a:t>
                      </a:r>
                      <a:r>
                        <a:rPr lang="en-US" sz="1100" b="1" i="1" dirty="0" smtClean="0">
                          <a:solidFill>
                            <a:srgbClr val="A7253F"/>
                          </a:solidFill>
                          <a:effectLst/>
                        </a:rPr>
                        <a:t> </a:t>
                      </a:r>
                      <a:endParaRPr lang="en-US" sz="1100" b="1" i="1" dirty="0">
                        <a:solidFill>
                          <a:srgbClr val="A7253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b="1" dirty="0">
                          <a:solidFill>
                            <a:srgbClr val="A7253F"/>
                          </a:solidFill>
                          <a:effectLst/>
                        </a:rPr>
                        <a:t>(New Standards)</a:t>
                      </a:r>
                    </a:p>
                    <a:p>
                      <a:pPr marL="0" marR="0" algn="ctr">
                        <a:lnSpc>
                          <a:spcPct val="107000"/>
                        </a:lnSpc>
                        <a:spcBef>
                          <a:spcPts val="0"/>
                        </a:spcBef>
                        <a:spcAft>
                          <a:spcPts val="0"/>
                        </a:spcAft>
                      </a:pPr>
                      <a:r>
                        <a:rPr lang="en-US" sz="1600" b="1" dirty="0">
                          <a:solidFill>
                            <a:srgbClr val="A7253F"/>
                          </a:solidFill>
                          <a:effectLst/>
                        </a:rPr>
                        <a:t>Policy 2520.16</a:t>
                      </a:r>
                    </a:p>
                    <a:p>
                      <a:pPr marL="0" marR="0" algn="ctr">
                        <a:lnSpc>
                          <a:spcPct val="107000"/>
                        </a:lnSpc>
                        <a:spcBef>
                          <a:spcPts val="0"/>
                        </a:spcBef>
                        <a:spcAft>
                          <a:spcPts val="0"/>
                        </a:spcAft>
                      </a:pPr>
                      <a:r>
                        <a:rPr lang="en-US" sz="1600" b="1" dirty="0">
                          <a:solidFill>
                            <a:srgbClr val="A7253F"/>
                          </a:solidFill>
                          <a:effectLst/>
                        </a:rPr>
                        <a:t>Alternate Academic Achievement Standards</a:t>
                      </a:r>
                      <a:endParaRPr lang="en-US" sz="1600" b="1" dirty="0">
                        <a:solidFill>
                          <a:srgbClr val="A7253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Policy 2520.16</a:t>
                      </a:r>
                    </a:p>
                    <a:p>
                      <a:pPr marL="0" marR="0" algn="ctr">
                        <a:lnSpc>
                          <a:spcPct val="107000"/>
                        </a:lnSpc>
                        <a:spcBef>
                          <a:spcPts val="0"/>
                        </a:spcBef>
                        <a:spcAft>
                          <a:spcPts val="0"/>
                        </a:spcAft>
                      </a:pPr>
                      <a:r>
                        <a:rPr lang="en-US" sz="1600" dirty="0">
                          <a:effectLst/>
                        </a:rPr>
                        <a:t>Alternate Academic Achievement Standards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Policy 2520.16</a:t>
                      </a:r>
                    </a:p>
                    <a:p>
                      <a:pPr marL="0" marR="0" algn="ctr">
                        <a:lnSpc>
                          <a:spcPct val="107000"/>
                        </a:lnSpc>
                        <a:spcBef>
                          <a:spcPts val="0"/>
                        </a:spcBef>
                        <a:spcAft>
                          <a:spcPts val="0"/>
                        </a:spcAft>
                      </a:pPr>
                      <a:r>
                        <a:rPr lang="en-US" sz="1600" dirty="0">
                          <a:effectLst/>
                        </a:rPr>
                        <a:t>Alternate Academic Achievement Standards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5258483"/>
                  </a:ext>
                </a:extLst>
              </a:tr>
              <a:tr h="1403531">
                <a:tc>
                  <a:txBody>
                    <a:bodyPr/>
                    <a:lstStyle/>
                    <a:p>
                      <a:pPr marL="0" marR="0">
                        <a:lnSpc>
                          <a:spcPct val="107000"/>
                        </a:lnSpc>
                        <a:spcBef>
                          <a:spcPts val="0"/>
                        </a:spcBef>
                        <a:spcAft>
                          <a:spcPts val="0"/>
                        </a:spcAft>
                      </a:pPr>
                      <a:r>
                        <a:rPr lang="en-US" sz="1600" dirty="0">
                          <a:effectLst/>
                        </a:rPr>
                        <a:t>Alternate Assessment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Current Alternate Summative Assessment (DLM)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Current Alternate Summative Assessment (DLM)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Current Alternate Summative Assessment (DLM)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b="1" dirty="0">
                          <a:solidFill>
                            <a:srgbClr val="A7253F"/>
                          </a:solidFill>
                          <a:effectLst/>
                        </a:rPr>
                        <a:t>New Alternate Summative Assessment</a:t>
                      </a:r>
                      <a:endParaRPr lang="en-US" sz="1600" b="1" dirty="0">
                        <a:solidFill>
                          <a:srgbClr val="A7253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02493498"/>
                  </a:ext>
                </a:extLst>
              </a:tr>
              <a:tr h="453837">
                <a:tc>
                  <a:txBody>
                    <a:bodyPr/>
                    <a:lstStyle/>
                    <a:p>
                      <a:pPr marL="0" marR="0">
                        <a:lnSpc>
                          <a:spcPct val="107000"/>
                        </a:lnSpc>
                        <a:spcBef>
                          <a:spcPts val="0"/>
                        </a:spcBef>
                        <a:spcAft>
                          <a:spcPts val="0"/>
                        </a:spcAft>
                      </a:pPr>
                      <a:r>
                        <a:rPr lang="en-US" sz="1600" dirty="0">
                          <a:effectLst/>
                        </a:rPr>
                        <a:t>Diploma Type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Modified Diploma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Modified Diploma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Modified Diploma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b="1" dirty="0">
                          <a:solidFill>
                            <a:srgbClr val="A7253F"/>
                          </a:solidFill>
                          <a:effectLst/>
                        </a:rPr>
                        <a:t>Alternate Diploma</a:t>
                      </a:r>
                      <a:endParaRPr lang="en-US" sz="1600" b="1" dirty="0">
                        <a:solidFill>
                          <a:srgbClr val="A7253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52750009"/>
                  </a:ext>
                </a:extLst>
              </a:tr>
            </a:tbl>
          </a:graphicData>
        </a:graphic>
      </p:graphicFrame>
      <p:sp>
        <p:nvSpPr>
          <p:cNvPr id="4" name="Slide Number Placeholder 3"/>
          <p:cNvSpPr>
            <a:spLocks noGrp="1"/>
          </p:cNvSpPr>
          <p:nvPr>
            <p:ph type="sldNum" sz="quarter" idx="12"/>
          </p:nvPr>
        </p:nvSpPr>
        <p:spPr/>
        <p:txBody>
          <a:bodyPr/>
          <a:lstStyle/>
          <a:p>
            <a:fld id="{16630861-4318-414B-8E21-CA5F03E7BD41}" type="slidenum">
              <a:rPr lang="en-US" smtClean="0"/>
              <a:t>2</a:t>
            </a:fld>
            <a:endParaRPr lang="en-US"/>
          </a:p>
        </p:txBody>
      </p:sp>
    </p:spTree>
    <p:extLst>
      <p:ext uri="{BB962C8B-B14F-4D97-AF65-F5344CB8AC3E}">
        <p14:creationId xmlns:p14="http://schemas.microsoft.com/office/powerpoint/2010/main" val="36146101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874348"/>
          </a:xfrm>
          <a:solidFill>
            <a:schemeClr val="bg2"/>
          </a:solidFill>
        </p:spPr>
        <p:txBody>
          <a:bodyPr>
            <a:normAutofit/>
          </a:bodyPr>
          <a:lstStyle/>
          <a:p>
            <a:pPr algn="ctr"/>
            <a:r>
              <a:rPr lang="en-US" b="1" dirty="0" smtClean="0">
                <a:latin typeface="Fira Sans"/>
              </a:rPr>
              <a:t>Special Education Documents/Updates</a:t>
            </a:r>
            <a:endParaRPr lang="en-US" b="1" dirty="0">
              <a:latin typeface="Fira Sans"/>
            </a:endParaRPr>
          </a:p>
        </p:txBody>
      </p:sp>
      <p:sp>
        <p:nvSpPr>
          <p:cNvPr id="3" name="Content Placeholder 2"/>
          <p:cNvSpPr>
            <a:spLocks noGrp="1"/>
          </p:cNvSpPr>
          <p:nvPr>
            <p:ph idx="1"/>
          </p:nvPr>
        </p:nvSpPr>
        <p:spPr>
          <a:xfrm>
            <a:off x="298939" y="1282046"/>
            <a:ext cx="8527427" cy="4479776"/>
          </a:xfrm>
        </p:spPr>
        <p:txBody>
          <a:bodyPr>
            <a:normAutofit/>
          </a:bodyPr>
          <a:lstStyle/>
          <a:p>
            <a:pPr marL="0" indent="0">
              <a:buNone/>
            </a:pPr>
            <a:endParaRPr lang="en-US" sz="2000" b="1" i="1" u="sng" dirty="0" smtClean="0">
              <a:solidFill>
                <a:srgbClr val="A7253F"/>
              </a:solidFill>
            </a:endParaRPr>
          </a:p>
          <a:p>
            <a:pPr marL="0" indent="0">
              <a:buNone/>
            </a:pPr>
            <a:endParaRPr lang="en-US" sz="2000" b="1" i="1" u="sng" dirty="0">
              <a:solidFill>
                <a:srgbClr val="A7253F"/>
              </a:solidFill>
            </a:endParaRPr>
          </a:p>
          <a:p>
            <a:pPr marL="0" indent="0">
              <a:buNone/>
            </a:pPr>
            <a:r>
              <a:rPr lang="en-US" sz="2400" b="1" i="1" u="sng" dirty="0" smtClean="0">
                <a:solidFill>
                  <a:srgbClr val="A7253F"/>
                </a:solidFill>
              </a:rPr>
              <a:t>Every </a:t>
            </a:r>
            <a:r>
              <a:rPr lang="en-US" sz="2400" b="1" i="1" u="sng" dirty="0">
                <a:solidFill>
                  <a:srgbClr val="A7253F"/>
                </a:solidFill>
              </a:rPr>
              <a:t>Student Succeeds Act (ESSA)- </a:t>
            </a:r>
            <a:r>
              <a:rPr lang="en-US" sz="2400" dirty="0"/>
              <a:t>December 2015</a:t>
            </a:r>
          </a:p>
          <a:p>
            <a:pPr marL="0" indent="0">
              <a:buNone/>
            </a:pPr>
            <a:r>
              <a:rPr lang="en-US" sz="2400" dirty="0"/>
              <a:t>Federal Law passed by </a:t>
            </a:r>
            <a:r>
              <a:rPr lang="en-US" sz="2400" dirty="0" smtClean="0"/>
              <a:t>Congress</a:t>
            </a:r>
            <a:endParaRPr lang="en-US" sz="2400" b="1" dirty="0"/>
          </a:p>
          <a:p>
            <a:pPr marL="0" indent="0">
              <a:buNone/>
            </a:pPr>
            <a:endParaRPr lang="en-US" sz="2400" b="1" i="1" u="sng" dirty="0" smtClean="0">
              <a:solidFill>
                <a:srgbClr val="A7253F"/>
              </a:solidFill>
            </a:endParaRPr>
          </a:p>
          <a:p>
            <a:pPr marL="0" indent="0">
              <a:buNone/>
            </a:pPr>
            <a:r>
              <a:rPr lang="en-US" sz="2400" b="1" i="1" u="sng" dirty="0">
                <a:solidFill>
                  <a:srgbClr val="A7253F"/>
                </a:solidFill>
              </a:rPr>
              <a:t>Dear Colleague Letter- </a:t>
            </a:r>
            <a:r>
              <a:rPr lang="en-US" sz="2400" dirty="0"/>
              <a:t>November 2015</a:t>
            </a:r>
          </a:p>
          <a:p>
            <a:pPr marL="0" indent="0">
              <a:buNone/>
            </a:pPr>
            <a:r>
              <a:rPr lang="en-US" sz="2400" dirty="0"/>
              <a:t>Clarified FAPE for Students with Disabilities</a:t>
            </a:r>
          </a:p>
          <a:p>
            <a:pPr marL="0" indent="0">
              <a:buNone/>
            </a:pPr>
            <a:endParaRPr lang="en-US" sz="2400" b="1" u="sng" dirty="0" smtClean="0">
              <a:solidFill>
                <a:srgbClr val="A7253F"/>
              </a:solidFill>
            </a:endParaRPr>
          </a:p>
          <a:p>
            <a:pPr marL="0" indent="0">
              <a:buNone/>
            </a:pPr>
            <a:r>
              <a:rPr lang="en-US" sz="2400" b="1" u="sng" dirty="0" smtClean="0">
                <a:solidFill>
                  <a:srgbClr val="A7253F"/>
                </a:solidFill>
              </a:rPr>
              <a:t>ESSA </a:t>
            </a:r>
            <a:r>
              <a:rPr lang="en-US" sz="2400" b="1" u="sng" dirty="0">
                <a:solidFill>
                  <a:srgbClr val="A7253F"/>
                </a:solidFill>
              </a:rPr>
              <a:t>Frequently Asked Questions (FAQs)</a:t>
            </a:r>
            <a:r>
              <a:rPr lang="en-US" sz="2400" dirty="0">
                <a:solidFill>
                  <a:schemeClr val="tx1"/>
                </a:solidFill>
              </a:rPr>
              <a:t>- 2016</a:t>
            </a:r>
          </a:p>
          <a:p>
            <a:pPr marL="0" indent="0">
              <a:buNone/>
            </a:pPr>
            <a:r>
              <a:rPr lang="en-US" sz="2400" dirty="0">
                <a:solidFill>
                  <a:schemeClr val="tx1"/>
                </a:solidFill>
              </a:rPr>
              <a:t>National Down Syndrome Congress</a:t>
            </a:r>
            <a:endParaRPr lang="en-US" sz="2400" b="1" u="sng" dirty="0">
              <a:solidFill>
                <a:srgbClr val="A7253F"/>
              </a:solidFill>
            </a:endParaRPr>
          </a:p>
          <a:p>
            <a:pPr marL="0" indent="0">
              <a:buNone/>
            </a:pPr>
            <a:endParaRPr lang="en-US" sz="2400" b="1" i="1" u="sng" dirty="0">
              <a:solidFill>
                <a:srgbClr val="A7253F"/>
              </a:solidFill>
            </a:endParaRPr>
          </a:p>
          <a:p>
            <a:endParaRPr lang="en-US" sz="2400" dirty="0" smtClean="0"/>
          </a:p>
          <a:p>
            <a:pPr>
              <a:buFont typeface="Arial" panose="020B0604020202020204" pitchFamily="34" charset="0"/>
              <a:buChar char="•"/>
            </a:pPr>
            <a:endParaRPr lang="en-US" sz="2400" dirty="0"/>
          </a:p>
        </p:txBody>
      </p:sp>
      <p:sp>
        <p:nvSpPr>
          <p:cNvPr id="4" name="Slide Number Placeholder 3"/>
          <p:cNvSpPr>
            <a:spLocks noGrp="1"/>
          </p:cNvSpPr>
          <p:nvPr>
            <p:ph type="sldNum" sz="quarter" idx="12"/>
          </p:nvPr>
        </p:nvSpPr>
        <p:spPr/>
        <p:txBody>
          <a:bodyPr/>
          <a:lstStyle/>
          <a:p>
            <a:fld id="{16630861-4318-414B-8E21-CA5F03E7BD41}" type="slidenum">
              <a:rPr lang="en-US" smtClean="0"/>
              <a:t>3</a:t>
            </a:fld>
            <a:endParaRPr lang="en-US"/>
          </a:p>
        </p:txBody>
      </p:sp>
    </p:spTree>
    <p:extLst>
      <p:ext uri="{BB962C8B-B14F-4D97-AF65-F5344CB8AC3E}">
        <p14:creationId xmlns:p14="http://schemas.microsoft.com/office/powerpoint/2010/main" val="23903636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6630861-4318-414B-8E21-CA5F03E7BD41}" type="slidenum">
              <a:rPr lang="en-US" smtClean="0"/>
              <a:t>4</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031"/>
            <a:ext cx="9144000" cy="5971142"/>
          </a:xfrm>
          <a:prstGeom prst="rect">
            <a:avLst/>
          </a:prstGeom>
        </p:spPr>
      </p:pic>
      <p:sp>
        <p:nvSpPr>
          <p:cNvPr id="6" name="TextBox 5"/>
          <p:cNvSpPr txBox="1"/>
          <p:nvPr/>
        </p:nvSpPr>
        <p:spPr>
          <a:xfrm>
            <a:off x="716096" y="1123721"/>
            <a:ext cx="2060155" cy="2031325"/>
          </a:xfrm>
          <a:prstGeom prst="rect">
            <a:avLst/>
          </a:prstGeom>
          <a:noFill/>
        </p:spPr>
        <p:txBody>
          <a:bodyPr wrap="square" rtlCol="0">
            <a:spAutoFit/>
          </a:bodyPr>
          <a:lstStyle/>
          <a:p>
            <a:r>
              <a:rPr lang="en-US" sz="3600" dirty="0" smtClean="0"/>
              <a:t>        </a:t>
            </a:r>
            <a:r>
              <a:rPr lang="en-US" sz="5400" dirty="0"/>
              <a:t>1980’s</a:t>
            </a:r>
          </a:p>
          <a:p>
            <a:r>
              <a:rPr lang="en-US" sz="3600" dirty="0" smtClean="0"/>
              <a:t>          </a:t>
            </a:r>
            <a:endParaRPr lang="en-US" sz="6000" dirty="0"/>
          </a:p>
        </p:txBody>
      </p:sp>
      <p:sp>
        <p:nvSpPr>
          <p:cNvPr id="7" name="TextBox 6"/>
          <p:cNvSpPr txBox="1"/>
          <p:nvPr/>
        </p:nvSpPr>
        <p:spPr>
          <a:xfrm>
            <a:off x="3580482" y="1674564"/>
            <a:ext cx="2655065" cy="923330"/>
          </a:xfrm>
          <a:prstGeom prst="rect">
            <a:avLst/>
          </a:prstGeom>
          <a:noFill/>
        </p:spPr>
        <p:txBody>
          <a:bodyPr wrap="square" rtlCol="0">
            <a:spAutoFit/>
          </a:bodyPr>
          <a:lstStyle/>
          <a:p>
            <a:r>
              <a:rPr lang="en-US" sz="5400" dirty="0" smtClean="0"/>
              <a:t>  1990’s</a:t>
            </a:r>
            <a:endParaRPr lang="en-US" sz="5400" dirty="0"/>
          </a:p>
        </p:txBody>
      </p:sp>
      <p:sp>
        <p:nvSpPr>
          <p:cNvPr id="8" name="TextBox 7"/>
          <p:cNvSpPr txBox="1"/>
          <p:nvPr/>
        </p:nvSpPr>
        <p:spPr>
          <a:xfrm>
            <a:off x="6940628" y="1674564"/>
            <a:ext cx="1696596" cy="923330"/>
          </a:xfrm>
          <a:prstGeom prst="rect">
            <a:avLst/>
          </a:prstGeom>
          <a:noFill/>
        </p:spPr>
        <p:txBody>
          <a:bodyPr wrap="square" rtlCol="0">
            <a:spAutoFit/>
          </a:bodyPr>
          <a:lstStyle/>
          <a:p>
            <a:r>
              <a:rPr lang="en-US" sz="5400" dirty="0" smtClean="0"/>
              <a:t>2015</a:t>
            </a:r>
            <a:endParaRPr lang="en-US" sz="5400" dirty="0"/>
          </a:p>
        </p:txBody>
      </p:sp>
      <p:sp>
        <p:nvSpPr>
          <p:cNvPr id="9" name="TextBox 8"/>
          <p:cNvSpPr txBox="1"/>
          <p:nvPr/>
        </p:nvSpPr>
        <p:spPr>
          <a:xfrm>
            <a:off x="716096" y="4272458"/>
            <a:ext cx="2489812" cy="1323439"/>
          </a:xfrm>
          <a:prstGeom prst="rect">
            <a:avLst/>
          </a:prstGeom>
          <a:noFill/>
        </p:spPr>
        <p:txBody>
          <a:bodyPr wrap="square" rtlCol="0">
            <a:spAutoFit/>
          </a:bodyPr>
          <a:lstStyle/>
          <a:p>
            <a:r>
              <a:rPr lang="en-US" sz="2000" b="1" i="1" dirty="0" smtClean="0">
                <a:solidFill>
                  <a:srgbClr val="A7253F"/>
                </a:solidFill>
              </a:rPr>
              <a:t>Functional Life-Skills Curriculum </a:t>
            </a:r>
            <a:r>
              <a:rPr lang="en-US" sz="2000" b="1" dirty="0" smtClean="0"/>
              <a:t>to participate fully in community </a:t>
            </a:r>
            <a:endParaRPr lang="en-US" sz="2000" b="1" dirty="0"/>
          </a:p>
        </p:txBody>
      </p:sp>
      <p:sp>
        <p:nvSpPr>
          <p:cNvPr id="10" name="TextBox 9"/>
          <p:cNvSpPr txBox="1"/>
          <p:nvPr/>
        </p:nvSpPr>
        <p:spPr>
          <a:xfrm>
            <a:off x="3745735" y="4438245"/>
            <a:ext cx="2181340" cy="1015663"/>
          </a:xfrm>
          <a:prstGeom prst="rect">
            <a:avLst/>
          </a:prstGeom>
          <a:noFill/>
        </p:spPr>
        <p:txBody>
          <a:bodyPr wrap="square" rtlCol="0">
            <a:spAutoFit/>
          </a:bodyPr>
          <a:lstStyle/>
          <a:p>
            <a:r>
              <a:rPr lang="en-US" sz="2000" b="1" i="1" dirty="0" smtClean="0">
                <a:solidFill>
                  <a:srgbClr val="A7253F"/>
                </a:solidFill>
              </a:rPr>
              <a:t>INCLUSION</a:t>
            </a:r>
            <a:r>
              <a:rPr lang="en-US" sz="2000" b="1" dirty="0" smtClean="0"/>
              <a:t> with same age peers in home school</a:t>
            </a:r>
            <a:endParaRPr lang="en-US" sz="2000" b="1" dirty="0"/>
          </a:p>
        </p:txBody>
      </p:sp>
      <p:sp>
        <p:nvSpPr>
          <p:cNvPr id="11" name="TextBox 10"/>
          <p:cNvSpPr txBox="1"/>
          <p:nvPr/>
        </p:nvSpPr>
        <p:spPr>
          <a:xfrm>
            <a:off x="6742324" y="4272458"/>
            <a:ext cx="2084042" cy="1477328"/>
          </a:xfrm>
          <a:prstGeom prst="rect">
            <a:avLst/>
          </a:prstGeom>
          <a:noFill/>
        </p:spPr>
        <p:txBody>
          <a:bodyPr wrap="square" rtlCol="0">
            <a:spAutoFit/>
          </a:bodyPr>
          <a:lstStyle/>
          <a:p>
            <a:r>
              <a:rPr lang="en-US" b="1" i="1" dirty="0" smtClean="0">
                <a:solidFill>
                  <a:srgbClr val="A7253F"/>
                </a:solidFill>
              </a:rPr>
              <a:t>INVOLVEMENT and PROGRESS in </a:t>
            </a:r>
            <a:r>
              <a:rPr lang="en-US" b="1" dirty="0" smtClean="0"/>
              <a:t>General Education Curriculum for ALL students</a:t>
            </a:r>
            <a:endParaRPr lang="en-US" b="1" dirty="0"/>
          </a:p>
        </p:txBody>
      </p:sp>
    </p:spTree>
    <p:extLst>
      <p:ext uri="{BB962C8B-B14F-4D97-AF65-F5344CB8AC3E}">
        <p14:creationId xmlns:p14="http://schemas.microsoft.com/office/powerpoint/2010/main" val="35906928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990990"/>
          </a:xfrm>
          <a:solidFill>
            <a:schemeClr val="bg2"/>
          </a:solidFill>
        </p:spPr>
        <p:txBody>
          <a:bodyPr>
            <a:normAutofit/>
          </a:bodyPr>
          <a:lstStyle/>
          <a:p>
            <a:pPr algn="ctr"/>
            <a:r>
              <a:rPr lang="en-US" sz="4000" b="1" dirty="0" smtClean="0">
                <a:latin typeface="Fira Sans"/>
              </a:rPr>
              <a:t>Alignment</a:t>
            </a:r>
            <a:endParaRPr lang="en-US" sz="4000" b="1" dirty="0">
              <a:latin typeface="Fira Sans"/>
            </a:endParaRPr>
          </a:p>
        </p:txBody>
      </p:sp>
      <p:sp>
        <p:nvSpPr>
          <p:cNvPr id="3" name="Content Placeholder 2"/>
          <p:cNvSpPr>
            <a:spLocks noGrp="1"/>
          </p:cNvSpPr>
          <p:nvPr>
            <p:ph idx="1"/>
          </p:nvPr>
        </p:nvSpPr>
        <p:spPr>
          <a:xfrm>
            <a:off x="298939" y="1310327"/>
            <a:ext cx="8527427" cy="4242174"/>
          </a:xfrm>
        </p:spPr>
        <p:txBody>
          <a:bodyPr>
            <a:normAutofit/>
          </a:bodyPr>
          <a:lstStyle/>
          <a:p>
            <a:pPr marL="0" indent="0">
              <a:buNone/>
            </a:pPr>
            <a:endParaRPr lang="en-US" sz="3200" dirty="0" smtClean="0"/>
          </a:p>
          <a:p>
            <a:pPr marL="0" indent="0">
              <a:buNone/>
            </a:pPr>
            <a:endParaRPr lang="en-US" sz="3200" dirty="0"/>
          </a:p>
          <a:p>
            <a:pPr marL="0" indent="0">
              <a:buNone/>
            </a:pPr>
            <a:r>
              <a:rPr lang="en-US" sz="3200" dirty="0" smtClean="0"/>
              <a:t>General 					State Approved</a:t>
            </a:r>
          </a:p>
          <a:p>
            <a:pPr marL="0" indent="0">
              <a:buNone/>
            </a:pPr>
            <a:r>
              <a:rPr lang="en-US" sz="3200" dirty="0" smtClean="0"/>
              <a:t>Education 				</a:t>
            </a:r>
            <a:r>
              <a:rPr lang="en-US" sz="3200" dirty="0"/>
              <a:t> </a:t>
            </a:r>
            <a:r>
              <a:rPr lang="en-US" sz="3200" dirty="0" smtClean="0"/>
              <a:t>     Grade Level	</a:t>
            </a:r>
          </a:p>
          <a:p>
            <a:pPr marL="0" indent="0">
              <a:buNone/>
            </a:pPr>
            <a:r>
              <a:rPr lang="en-US" sz="3200" dirty="0" smtClean="0"/>
              <a:t>Curriculum					Content Standards</a:t>
            </a:r>
          </a:p>
          <a:p>
            <a:pPr marL="0" indent="0">
              <a:buNone/>
            </a:pPr>
            <a:r>
              <a:rPr lang="en-US" sz="3200" dirty="0"/>
              <a:t>	</a:t>
            </a:r>
            <a:r>
              <a:rPr lang="en-US" sz="3200" dirty="0" smtClean="0"/>
              <a:t>						(Alternate)					</a:t>
            </a:r>
            <a:endParaRPr lang="en-US" sz="3200" dirty="0"/>
          </a:p>
        </p:txBody>
      </p:sp>
      <p:sp>
        <p:nvSpPr>
          <p:cNvPr id="4" name="Slide Number Placeholder 3"/>
          <p:cNvSpPr>
            <a:spLocks noGrp="1"/>
          </p:cNvSpPr>
          <p:nvPr>
            <p:ph type="sldNum" sz="quarter" idx="12"/>
          </p:nvPr>
        </p:nvSpPr>
        <p:spPr/>
        <p:txBody>
          <a:bodyPr/>
          <a:lstStyle/>
          <a:p>
            <a:fld id="{16630861-4318-414B-8E21-CA5F03E7BD41}" type="slidenum">
              <a:rPr lang="en-US" smtClean="0"/>
              <a:t>5</a:t>
            </a:fld>
            <a:endParaRPr lang="en-US"/>
          </a:p>
        </p:txBody>
      </p:sp>
      <p:sp>
        <p:nvSpPr>
          <p:cNvPr id="5" name="Right Arrow 4"/>
          <p:cNvSpPr/>
          <p:nvPr/>
        </p:nvSpPr>
        <p:spPr>
          <a:xfrm>
            <a:off x="2412694" y="2789650"/>
            <a:ext cx="2566929"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31892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38" y="187543"/>
            <a:ext cx="8527427" cy="902855"/>
          </a:xfrm>
          <a:solidFill>
            <a:schemeClr val="bg2"/>
          </a:solidFill>
        </p:spPr>
        <p:txBody>
          <a:bodyPr>
            <a:normAutofit/>
          </a:bodyPr>
          <a:lstStyle/>
          <a:p>
            <a:pPr algn="ctr"/>
            <a:r>
              <a:rPr lang="en-US" sz="4000" b="1" dirty="0" smtClean="0">
                <a:latin typeface="Fira Sans"/>
              </a:rPr>
              <a:t>Alignment</a:t>
            </a:r>
            <a:endParaRPr lang="en-US" sz="4000" b="1" dirty="0">
              <a:latin typeface="Fira Sans"/>
            </a:endParaRPr>
          </a:p>
        </p:txBody>
      </p:sp>
      <p:sp>
        <p:nvSpPr>
          <p:cNvPr id="3" name="Content Placeholder 2"/>
          <p:cNvSpPr>
            <a:spLocks noGrp="1"/>
          </p:cNvSpPr>
          <p:nvPr>
            <p:ph idx="1"/>
          </p:nvPr>
        </p:nvSpPr>
        <p:spPr>
          <a:xfrm>
            <a:off x="298939" y="1333041"/>
            <a:ext cx="8527427" cy="4540221"/>
          </a:xfrm>
        </p:spPr>
        <p:txBody>
          <a:bodyPr>
            <a:normAutofit/>
          </a:bodyPr>
          <a:lstStyle/>
          <a:p>
            <a:pPr marL="0" indent="0">
              <a:buNone/>
            </a:pPr>
            <a:endParaRPr lang="en-US" sz="3600" dirty="0" smtClean="0"/>
          </a:p>
          <a:p>
            <a:pPr marL="0" indent="0">
              <a:buNone/>
            </a:pPr>
            <a:r>
              <a:rPr lang="en-US" sz="3600" dirty="0" smtClean="0"/>
              <a:t>The process of matching educational components of:</a:t>
            </a:r>
          </a:p>
          <a:p>
            <a:pPr>
              <a:buFont typeface="Arial" panose="020B0604020202020204" pitchFamily="34" charset="0"/>
              <a:buChar char="•"/>
            </a:pPr>
            <a:endParaRPr lang="en-US" sz="3600" dirty="0" smtClean="0"/>
          </a:p>
          <a:p>
            <a:pPr>
              <a:buFont typeface="Arial" panose="020B0604020202020204" pitchFamily="34" charset="0"/>
              <a:buChar char="•"/>
            </a:pPr>
            <a:r>
              <a:rPr lang="en-US" sz="3600" dirty="0" smtClean="0"/>
              <a:t>Standards</a:t>
            </a:r>
          </a:p>
          <a:p>
            <a:pPr>
              <a:buFont typeface="Arial" panose="020B0604020202020204" pitchFamily="34" charset="0"/>
              <a:buChar char="•"/>
            </a:pPr>
            <a:r>
              <a:rPr lang="en-US" sz="3600" dirty="0" smtClean="0"/>
              <a:t>Instruction</a:t>
            </a:r>
          </a:p>
          <a:p>
            <a:pPr>
              <a:buFont typeface="Arial" panose="020B0604020202020204" pitchFamily="34" charset="0"/>
              <a:buChar char="•"/>
            </a:pPr>
            <a:r>
              <a:rPr lang="en-US" sz="3600" dirty="0" smtClean="0"/>
              <a:t>Assessment</a:t>
            </a:r>
            <a:endParaRPr lang="en-US" sz="3600" dirty="0"/>
          </a:p>
        </p:txBody>
      </p:sp>
      <p:sp>
        <p:nvSpPr>
          <p:cNvPr id="4" name="Slide Number Placeholder 3"/>
          <p:cNvSpPr>
            <a:spLocks noGrp="1"/>
          </p:cNvSpPr>
          <p:nvPr>
            <p:ph type="sldNum" sz="quarter" idx="12"/>
          </p:nvPr>
        </p:nvSpPr>
        <p:spPr/>
        <p:txBody>
          <a:bodyPr/>
          <a:lstStyle/>
          <a:p>
            <a:fld id="{16630861-4318-414B-8E21-CA5F03E7BD41}" type="slidenum">
              <a:rPr lang="en-US" smtClean="0"/>
              <a:t>6</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4892" y="3243206"/>
            <a:ext cx="1983034" cy="184785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4466" y="3518089"/>
            <a:ext cx="3771900" cy="1209675"/>
          </a:xfrm>
          <a:prstGeom prst="rect">
            <a:avLst/>
          </a:prstGeom>
        </p:spPr>
      </p:pic>
    </p:spTree>
    <p:extLst>
      <p:ext uri="{BB962C8B-B14F-4D97-AF65-F5344CB8AC3E}">
        <p14:creationId xmlns:p14="http://schemas.microsoft.com/office/powerpoint/2010/main" val="16376281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98939" y="143747"/>
            <a:ext cx="8527427" cy="1113827"/>
          </a:xfrm>
          <a:solidFill>
            <a:schemeClr val="bg2"/>
          </a:solidFill>
        </p:spPr>
        <p:txBody>
          <a:bodyPr>
            <a:noAutofit/>
          </a:bodyPr>
          <a:lstStyle/>
          <a:p>
            <a:pPr algn="ctr"/>
            <a:r>
              <a:rPr lang="en-US" sz="4000" b="1" dirty="0" smtClean="0">
                <a:latin typeface="Fira Sans"/>
              </a:rPr>
              <a:t>When Education Components Align</a:t>
            </a:r>
            <a:endParaRPr lang="en-US" sz="4000" b="1" dirty="0">
              <a:latin typeface="Fira Sans"/>
            </a:endParaRPr>
          </a:p>
        </p:txBody>
      </p:sp>
      <p:sp>
        <p:nvSpPr>
          <p:cNvPr id="6" name="Content Placeholder 5"/>
          <p:cNvSpPr>
            <a:spLocks noGrp="1"/>
          </p:cNvSpPr>
          <p:nvPr>
            <p:ph idx="1"/>
          </p:nvPr>
        </p:nvSpPr>
        <p:spPr>
          <a:xfrm>
            <a:off x="298939" y="1740665"/>
            <a:ext cx="8527427" cy="4132597"/>
          </a:xfrm>
        </p:spPr>
        <p:txBody>
          <a:bodyPr/>
          <a:lstStyle/>
          <a:p>
            <a:pPr marL="0" indent="0" algn="ctr">
              <a:buNone/>
            </a:pPr>
            <a:r>
              <a:rPr lang="en-US" b="1" dirty="0" smtClean="0"/>
              <a:t>General Curriculum</a:t>
            </a:r>
          </a:p>
          <a:p>
            <a:pPr marL="0" indent="0" algn="ctr">
              <a:buNone/>
            </a:pPr>
            <a:r>
              <a:rPr lang="en-US" b="1" dirty="0" smtClean="0"/>
              <a:t>(state standards)</a:t>
            </a:r>
          </a:p>
          <a:p>
            <a:pPr marL="0" indent="0" algn="ctr">
              <a:buNone/>
            </a:pPr>
            <a:endParaRPr lang="en-US" b="1" dirty="0"/>
          </a:p>
          <a:p>
            <a:pPr marL="0" indent="0">
              <a:buNone/>
            </a:pPr>
            <a:endParaRPr lang="en-US" b="1" dirty="0"/>
          </a:p>
          <a:p>
            <a:pPr marL="0" indent="0">
              <a:buNone/>
            </a:pPr>
            <a:endParaRPr lang="en-US" b="1" dirty="0" smtClean="0"/>
          </a:p>
          <a:p>
            <a:pPr marL="0" indent="0">
              <a:buNone/>
            </a:pPr>
            <a:r>
              <a:rPr lang="en-US" b="1" dirty="0" smtClean="0"/>
              <a:t>                  Assessment	                              Instruction                                                              		</a:t>
            </a:r>
          </a:p>
          <a:p>
            <a:pPr marL="0" indent="0" algn="ctr">
              <a:buNone/>
            </a:pPr>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7</a:t>
            </a:fld>
            <a:endParaRPr lang="en-US"/>
          </a:p>
        </p:txBody>
      </p:sp>
      <p:cxnSp>
        <p:nvCxnSpPr>
          <p:cNvPr id="18" name="Straight Arrow Connector 17"/>
          <p:cNvCxnSpPr/>
          <p:nvPr/>
        </p:nvCxnSpPr>
        <p:spPr>
          <a:xfrm flipV="1">
            <a:off x="2379468" y="2439682"/>
            <a:ext cx="782197" cy="93092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5947273" y="2428665"/>
            <a:ext cx="925417" cy="95296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3525398" y="3875724"/>
            <a:ext cx="2016086"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1388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891839"/>
          </a:xfrm>
          <a:solidFill>
            <a:schemeClr val="bg2"/>
          </a:solidFill>
        </p:spPr>
        <p:txBody>
          <a:bodyPr>
            <a:normAutofit/>
          </a:bodyPr>
          <a:lstStyle/>
          <a:p>
            <a:pPr algn="ctr"/>
            <a:r>
              <a:rPr lang="en-US" sz="4000" b="1" dirty="0" smtClean="0">
                <a:latin typeface="Fira Sans"/>
              </a:rPr>
              <a:t>When IEPs Promote Alignment</a:t>
            </a:r>
            <a:endParaRPr lang="en-US" sz="4000" b="1" dirty="0">
              <a:latin typeface="Fira Sans"/>
            </a:endParaRPr>
          </a:p>
        </p:txBody>
      </p:sp>
      <p:sp>
        <p:nvSpPr>
          <p:cNvPr id="3" name="Content Placeholder 2"/>
          <p:cNvSpPr>
            <a:spLocks noGrp="1"/>
          </p:cNvSpPr>
          <p:nvPr>
            <p:ph idx="1"/>
          </p:nvPr>
        </p:nvSpPr>
        <p:spPr>
          <a:xfrm>
            <a:off x="298939" y="1509311"/>
            <a:ext cx="8527427" cy="4363951"/>
          </a:xfrm>
        </p:spPr>
        <p:txBody>
          <a:bodyPr/>
          <a:lstStyle/>
          <a:p>
            <a:pPr marL="0" indent="0" algn="ctr">
              <a:buNone/>
            </a:pPr>
            <a:endParaRPr lang="en-US" dirty="0" smtClean="0"/>
          </a:p>
          <a:p>
            <a:pPr marL="0" indent="0" algn="ctr">
              <a:buNone/>
            </a:pPr>
            <a:r>
              <a:rPr lang="en-US" b="1" dirty="0" smtClean="0"/>
              <a:t>General Curriculum</a:t>
            </a:r>
          </a:p>
          <a:p>
            <a:pPr marL="0" indent="0" algn="ctr">
              <a:buNone/>
            </a:pPr>
            <a:r>
              <a:rPr lang="en-US" dirty="0" smtClean="0"/>
              <a:t>(state standards)</a:t>
            </a:r>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a:t> </a:t>
            </a:r>
            <a:r>
              <a:rPr lang="en-US" dirty="0" smtClean="0"/>
              <a:t>         </a:t>
            </a:r>
            <a:r>
              <a:rPr lang="en-US" b="1" dirty="0" smtClean="0"/>
              <a:t>IEP</a:t>
            </a:r>
            <a:r>
              <a:rPr lang="en-US" dirty="0" smtClean="0"/>
              <a:t>		</a:t>
            </a:r>
            <a:r>
              <a:rPr lang="en-US" dirty="0"/>
              <a:t> </a:t>
            </a:r>
            <a:r>
              <a:rPr lang="en-US" dirty="0" smtClean="0"/>
              <a:t>                   </a:t>
            </a:r>
            <a:r>
              <a:rPr lang="en-US" b="1" dirty="0" smtClean="0"/>
              <a:t>Instruction</a:t>
            </a:r>
            <a:r>
              <a:rPr lang="en-US" dirty="0" smtClean="0"/>
              <a:t>		</a:t>
            </a:r>
            <a:r>
              <a:rPr lang="en-US" b="1" dirty="0" smtClean="0"/>
              <a:t>Assessment</a:t>
            </a:r>
          </a:p>
          <a:p>
            <a:pPr marL="0" indent="0">
              <a:buNone/>
            </a:pPr>
            <a:r>
              <a:rPr lang="en-US" dirty="0"/>
              <a:t> </a:t>
            </a:r>
            <a:r>
              <a:rPr lang="en-US" dirty="0" smtClean="0"/>
              <a:t>                                            (skills taught)		  (state test)</a:t>
            </a: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8</a:t>
            </a:fld>
            <a:endParaRPr lang="en-US"/>
          </a:p>
        </p:txBody>
      </p:sp>
      <p:cxnSp>
        <p:nvCxnSpPr>
          <p:cNvPr id="6" name="Straight Arrow Connector 5"/>
          <p:cNvCxnSpPr/>
          <p:nvPr/>
        </p:nvCxnSpPr>
        <p:spPr>
          <a:xfrm>
            <a:off x="4483865" y="2783501"/>
            <a:ext cx="0" cy="90778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607586" y="2677099"/>
            <a:ext cx="1641513" cy="101418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431316" y="4140129"/>
            <a:ext cx="1101687"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113" y="3192220"/>
            <a:ext cx="1816062" cy="1800225"/>
          </a:xfrm>
          <a:prstGeom prst="rect">
            <a:avLst/>
          </a:prstGeom>
        </p:spPr>
      </p:pic>
      <p:sp>
        <p:nvSpPr>
          <p:cNvPr id="10" name="TextBox 9"/>
          <p:cNvSpPr txBox="1"/>
          <p:nvPr/>
        </p:nvSpPr>
        <p:spPr>
          <a:xfrm>
            <a:off x="1222872" y="3842355"/>
            <a:ext cx="833997" cy="461665"/>
          </a:xfrm>
          <a:prstGeom prst="rect">
            <a:avLst/>
          </a:prstGeom>
          <a:noFill/>
        </p:spPr>
        <p:txBody>
          <a:bodyPr wrap="square" rtlCol="0">
            <a:spAutoFit/>
          </a:bodyPr>
          <a:lstStyle/>
          <a:p>
            <a:r>
              <a:rPr lang="en-US" sz="2400" b="1" dirty="0" smtClean="0"/>
              <a:t>IEP</a:t>
            </a:r>
            <a:endParaRPr lang="en-US" sz="2400" b="1" dirty="0"/>
          </a:p>
        </p:txBody>
      </p:sp>
      <p:cxnSp>
        <p:nvCxnSpPr>
          <p:cNvPr id="12" name="Straight Arrow Connector 11"/>
          <p:cNvCxnSpPr/>
          <p:nvPr/>
        </p:nvCxnSpPr>
        <p:spPr>
          <a:xfrm flipV="1">
            <a:off x="1875054" y="2553112"/>
            <a:ext cx="1266728" cy="107740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599981" y="4073187"/>
            <a:ext cx="1167788"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24489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880822"/>
          </a:xfrm>
          <a:solidFill>
            <a:schemeClr val="bg2"/>
          </a:solidFill>
        </p:spPr>
        <p:txBody>
          <a:bodyPr>
            <a:normAutofit/>
          </a:bodyPr>
          <a:lstStyle/>
          <a:p>
            <a:pPr algn="ctr"/>
            <a:r>
              <a:rPr lang="en-US" b="1" dirty="0" smtClean="0">
                <a:latin typeface="Fira Sans"/>
              </a:rPr>
              <a:t>Alignment for 3</a:t>
            </a:r>
            <a:r>
              <a:rPr lang="en-US" b="1" baseline="30000" dirty="0" smtClean="0">
                <a:latin typeface="Fira Sans"/>
              </a:rPr>
              <a:t>rd</a:t>
            </a:r>
            <a:r>
              <a:rPr lang="en-US" b="1" dirty="0" smtClean="0">
                <a:latin typeface="Fira Sans"/>
              </a:rPr>
              <a:t> Grade Math Standard</a:t>
            </a:r>
            <a:endParaRPr lang="en-US" b="1" dirty="0">
              <a:latin typeface="Fira Sans"/>
            </a:endParaRPr>
          </a:p>
        </p:txBody>
      </p:sp>
      <p:sp>
        <p:nvSpPr>
          <p:cNvPr id="3" name="Content Placeholder 2"/>
          <p:cNvSpPr>
            <a:spLocks noGrp="1"/>
          </p:cNvSpPr>
          <p:nvPr>
            <p:ph idx="1"/>
          </p:nvPr>
        </p:nvSpPr>
        <p:spPr>
          <a:xfrm>
            <a:off x="298939" y="1432193"/>
            <a:ext cx="8527427" cy="4441069"/>
          </a:xfrm>
        </p:spPr>
        <p:txBody>
          <a:bodyPr/>
          <a:lstStyle/>
          <a:p>
            <a:pPr marL="0" indent="0" algn="ctr">
              <a:buNone/>
            </a:pPr>
            <a:endParaRPr lang="en-US" dirty="0" smtClean="0"/>
          </a:p>
          <a:p>
            <a:pPr marL="0" indent="0" algn="ctr">
              <a:buNone/>
            </a:pPr>
            <a:r>
              <a:rPr lang="en-US" b="1" dirty="0" smtClean="0"/>
              <a:t>Multiplication is a </a:t>
            </a:r>
          </a:p>
          <a:p>
            <a:pPr marL="0" indent="0" algn="ctr">
              <a:buNone/>
            </a:pPr>
            <a:r>
              <a:rPr lang="en-US" b="1" dirty="0" smtClean="0"/>
              <a:t>third-grade standard</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a:t>	</a:t>
            </a:r>
            <a:r>
              <a:rPr lang="en-US" dirty="0" smtClean="0"/>
              <a:t>   Instruction						Multiplication          									    items</a:t>
            </a:r>
          </a:p>
          <a:p>
            <a:pPr marL="0" indent="0">
              <a:buNone/>
            </a:pPr>
            <a:r>
              <a:rPr lang="en-US" dirty="0"/>
              <a:t> </a:t>
            </a:r>
            <a:r>
              <a:rPr lang="en-US" dirty="0" smtClean="0"/>
              <a:t>         to multiply by 1-12		                         (state alternate             									assessment)</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9</a:t>
            </a:fld>
            <a:endParaRPr lang="en-US"/>
          </a:p>
        </p:txBody>
      </p:sp>
      <p:cxnSp>
        <p:nvCxnSpPr>
          <p:cNvPr id="6" name="Straight Arrow Connector 5"/>
          <p:cNvCxnSpPr/>
          <p:nvPr/>
        </p:nvCxnSpPr>
        <p:spPr>
          <a:xfrm flipV="1">
            <a:off x="1900585" y="2707042"/>
            <a:ext cx="1393458" cy="114575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6213513" y="2707042"/>
            <a:ext cx="1090670" cy="103558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886419" y="4312185"/>
            <a:ext cx="3327094"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00756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913872"/>
          </a:xfrm>
          <a:solidFill>
            <a:schemeClr val="bg2"/>
          </a:solidFill>
        </p:spPr>
        <p:txBody>
          <a:bodyPr>
            <a:normAutofit/>
          </a:bodyPr>
          <a:lstStyle/>
          <a:p>
            <a:pPr algn="ctr"/>
            <a:r>
              <a:rPr lang="en-US" sz="3600" b="1" dirty="0" smtClean="0">
                <a:latin typeface="Fira Sans"/>
              </a:rPr>
              <a:t>Instruction Not Aligned to Standards</a:t>
            </a:r>
            <a:endParaRPr lang="en-US" sz="3600" b="1" dirty="0">
              <a:latin typeface="Fira Sans"/>
            </a:endParaRPr>
          </a:p>
        </p:txBody>
      </p:sp>
      <p:sp>
        <p:nvSpPr>
          <p:cNvPr id="3" name="Content Placeholder 2"/>
          <p:cNvSpPr>
            <a:spLocks noGrp="1"/>
          </p:cNvSpPr>
          <p:nvPr>
            <p:ph idx="1"/>
          </p:nvPr>
        </p:nvSpPr>
        <p:spPr>
          <a:xfrm>
            <a:off x="165901" y="1508485"/>
            <a:ext cx="8527427" cy="4397002"/>
          </a:xfrm>
        </p:spPr>
        <p:txBody>
          <a:bodyPr/>
          <a:lstStyle/>
          <a:p>
            <a:pPr marL="0" indent="0" algn="ctr">
              <a:buNone/>
            </a:pPr>
            <a:r>
              <a:rPr lang="en-US" dirty="0" smtClean="0"/>
              <a:t>Curriculum:</a:t>
            </a:r>
          </a:p>
          <a:p>
            <a:pPr marL="0" indent="0" algn="ctr">
              <a:buNone/>
            </a:pPr>
            <a:r>
              <a:rPr lang="en-US" b="1" dirty="0" smtClean="0"/>
              <a:t>Multiplication</a:t>
            </a:r>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	    Instruction on					State alternate</a:t>
            </a:r>
          </a:p>
          <a:p>
            <a:pPr marL="0" indent="0">
              <a:buNone/>
            </a:pPr>
            <a:r>
              <a:rPr lang="en-US" dirty="0"/>
              <a:t>	</a:t>
            </a:r>
            <a:r>
              <a:rPr lang="en-US" dirty="0" smtClean="0"/>
              <a:t>       IEP skill:				           assessment:</a:t>
            </a:r>
          </a:p>
          <a:p>
            <a:pPr marL="0" indent="0">
              <a:buNone/>
            </a:pPr>
            <a:r>
              <a:rPr lang="en-US" dirty="0"/>
              <a:t>	</a:t>
            </a:r>
            <a:r>
              <a:rPr lang="en-US" dirty="0" smtClean="0"/>
              <a:t>     </a:t>
            </a:r>
            <a:r>
              <a:rPr lang="en-US" b="1" dirty="0" smtClean="0"/>
              <a:t>Telling time</a:t>
            </a:r>
            <a:r>
              <a:rPr lang="en-US" dirty="0" smtClean="0"/>
              <a:t>					 </a:t>
            </a:r>
            <a:r>
              <a:rPr lang="en-US" b="1" dirty="0" smtClean="0"/>
              <a:t>Combine sets</a:t>
            </a:r>
            <a:endParaRPr lang="en-US" b="1" dirty="0"/>
          </a:p>
        </p:txBody>
      </p:sp>
      <p:sp>
        <p:nvSpPr>
          <p:cNvPr id="4" name="Slide Number Placeholder 3"/>
          <p:cNvSpPr>
            <a:spLocks noGrp="1"/>
          </p:cNvSpPr>
          <p:nvPr>
            <p:ph type="sldNum" sz="quarter" idx="12"/>
          </p:nvPr>
        </p:nvSpPr>
        <p:spPr/>
        <p:txBody>
          <a:bodyPr/>
          <a:lstStyle/>
          <a:p>
            <a:fld id="{16630861-4318-414B-8E21-CA5F03E7BD41}" type="slidenum">
              <a:rPr lang="en-US" smtClean="0"/>
              <a:t>10</a:t>
            </a:fld>
            <a:endParaRPr lang="en-US"/>
          </a:p>
        </p:txBody>
      </p:sp>
      <p:cxnSp>
        <p:nvCxnSpPr>
          <p:cNvPr id="8" name="Straight Arrow Connector 7"/>
          <p:cNvCxnSpPr/>
          <p:nvPr/>
        </p:nvCxnSpPr>
        <p:spPr>
          <a:xfrm>
            <a:off x="5199961" y="2330068"/>
            <a:ext cx="969485" cy="98050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55865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990990"/>
          </a:xfrm>
          <a:solidFill>
            <a:schemeClr val="bg2"/>
          </a:solidFill>
        </p:spPr>
        <p:txBody>
          <a:bodyPr>
            <a:normAutofit/>
          </a:bodyPr>
          <a:lstStyle/>
          <a:p>
            <a:pPr algn="ctr"/>
            <a:r>
              <a:rPr lang="en-US" sz="3200" b="1" dirty="0" smtClean="0">
                <a:latin typeface="Fira Sans"/>
              </a:rPr>
              <a:t>3</a:t>
            </a:r>
            <a:r>
              <a:rPr lang="en-US" sz="3200" b="1" baseline="30000" dirty="0" smtClean="0">
                <a:latin typeface="Fira Sans"/>
              </a:rPr>
              <a:t>rd</a:t>
            </a:r>
            <a:r>
              <a:rPr lang="en-US" sz="3200" b="1" dirty="0" smtClean="0">
                <a:latin typeface="Fira Sans"/>
              </a:rPr>
              <a:t> Grade Math Instruction Aligned to Standard</a:t>
            </a:r>
            <a:endParaRPr lang="en-US" sz="3200" b="1" dirty="0">
              <a:latin typeface="Fira Sans"/>
            </a:endParaRPr>
          </a:p>
        </p:txBody>
      </p:sp>
      <p:sp>
        <p:nvSpPr>
          <p:cNvPr id="3" name="Content Placeholder 2"/>
          <p:cNvSpPr>
            <a:spLocks noGrp="1"/>
          </p:cNvSpPr>
          <p:nvPr>
            <p:ph idx="1"/>
          </p:nvPr>
        </p:nvSpPr>
        <p:spPr>
          <a:xfrm>
            <a:off x="298939" y="1553379"/>
            <a:ext cx="8527427" cy="4319884"/>
          </a:xfrm>
        </p:spPr>
        <p:txBody>
          <a:bodyPr/>
          <a:lstStyle/>
          <a:p>
            <a:pPr marL="0" indent="0" algn="ctr">
              <a:buNone/>
            </a:pPr>
            <a:r>
              <a:rPr lang="en-US" dirty="0" smtClean="0"/>
              <a:t>Third-grade standard:</a:t>
            </a:r>
          </a:p>
          <a:p>
            <a:pPr marL="0" indent="0" algn="ctr">
              <a:buNone/>
            </a:pPr>
            <a:r>
              <a:rPr lang="en-US" b="1" dirty="0" smtClean="0"/>
              <a:t>Multiplication</a:t>
            </a:r>
          </a:p>
          <a:p>
            <a:pPr marL="0" indent="0" algn="ctr">
              <a:buNone/>
            </a:pPr>
            <a:endParaRPr lang="en-US" dirty="0"/>
          </a:p>
          <a:p>
            <a:pPr marL="0" indent="0" algn="ctr">
              <a:buNone/>
            </a:pPr>
            <a:endParaRPr lang="en-US" dirty="0" smtClean="0"/>
          </a:p>
          <a:p>
            <a:pPr marL="0" indent="0">
              <a:buNone/>
            </a:pPr>
            <a:endParaRPr lang="en-US" dirty="0"/>
          </a:p>
          <a:p>
            <a:pPr marL="0" indent="0">
              <a:buNone/>
            </a:pPr>
            <a:r>
              <a:rPr lang="en-US" dirty="0" smtClean="0"/>
              <a:t>	Multiplication instruction:		  State Alternate Assess</a:t>
            </a:r>
          </a:p>
          <a:p>
            <a:pPr marL="0" indent="0">
              <a:buNone/>
            </a:pPr>
            <a:r>
              <a:rPr lang="en-US" dirty="0"/>
              <a:t> </a:t>
            </a:r>
            <a:r>
              <a:rPr lang="en-US" dirty="0" smtClean="0"/>
              <a:t>          </a:t>
            </a:r>
            <a:r>
              <a:rPr lang="en-US" b="1" dirty="0" smtClean="0"/>
              <a:t>Combining Sets		    	        Combining Sets</a:t>
            </a:r>
            <a:endParaRPr lang="en-US" b="1" dirty="0"/>
          </a:p>
        </p:txBody>
      </p:sp>
      <p:sp>
        <p:nvSpPr>
          <p:cNvPr id="4" name="Slide Number Placeholder 3"/>
          <p:cNvSpPr>
            <a:spLocks noGrp="1"/>
          </p:cNvSpPr>
          <p:nvPr>
            <p:ph type="sldNum" sz="quarter" idx="12"/>
          </p:nvPr>
        </p:nvSpPr>
        <p:spPr/>
        <p:txBody>
          <a:bodyPr/>
          <a:lstStyle/>
          <a:p>
            <a:fld id="{16630861-4318-414B-8E21-CA5F03E7BD41}" type="slidenum">
              <a:rPr lang="en-US" smtClean="0"/>
              <a:t>11</a:t>
            </a:fld>
            <a:endParaRPr lang="en-US"/>
          </a:p>
        </p:txBody>
      </p:sp>
      <p:cxnSp>
        <p:nvCxnSpPr>
          <p:cNvPr id="6" name="Straight Arrow Connector 5"/>
          <p:cNvCxnSpPr/>
          <p:nvPr/>
        </p:nvCxnSpPr>
        <p:spPr>
          <a:xfrm flipV="1">
            <a:off x="2335576" y="2346594"/>
            <a:ext cx="1090670" cy="94744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5580971" y="2236424"/>
            <a:ext cx="1062200" cy="116778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894211" y="4107457"/>
            <a:ext cx="1336881"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24580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924889"/>
          </a:xfrm>
          <a:solidFill>
            <a:schemeClr val="bg2"/>
          </a:solidFill>
        </p:spPr>
        <p:txBody>
          <a:bodyPr>
            <a:normAutofit/>
          </a:bodyPr>
          <a:lstStyle/>
          <a:p>
            <a:pPr algn="ctr"/>
            <a:r>
              <a:rPr lang="en-US" sz="3600" b="1" dirty="0" smtClean="0">
                <a:latin typeface="Fira Sans"/>
              </a:rPr>
              <a:t>Aligned IEP Goal</a:t>
            </a:r>
            <a:endParaRPr lang="en-US" sz="3600" b="1" dirty="0">
              <a:latin typeface="Fira Sans"/>
            </a:endParaRPr>
          </a:p>
        </p:txBody>
      </p:sp>
      <p:sp>
        <p:nvSpPr>
          <p:cNvPr id="3" name="Content Placeholder 2"/>
          <p:cNvSpPr>
            <a:spLocks noGrp="1"/>
          </p:cNvSpPr>
          <p:nvPr>
            <p:ph idx="1"/>
          </p:nvPr>
        </p:nvSpPr>
        <p:spPr>
          <a:xfrm>
            <a:off x="298939" y="1410159"/>
            <a:ext cx="8527427" cy="4463103"/>
          </a:xfrm>
        </p:spPr>
        <p:txBody>
          <a:bodyPr/>
          <a:lstStyle/>
          <a:p>
            <a:pPr marL="0" indent="0" algn="ctr">
              <a:buNone/>
            </a:pPr>
            <a:r>
              <a:rPr lang="en-US" b="1" dirty="0" smtClean="0"/>
              <a:t>Third-grade math standard</a:t>
            </a:r>
          </a:p>
          <a:p>
            <a:endParaRPr lang="en-US" dirty="0" smtClean="0"/>
          </a:p>
          <a:p>
            <a:endParaRPr lang="en-US" dirty="0"/>
          </a:p>
          <a:p>
            <a:endParaRPr lang="en-US" dirty="0" smtClean="0"/>
          </a:p>
          <a:p>
            <a:endParaRPr lang="en-US" dirty="0"/>
          </a:p>
          <a:p>
            <a:pPr marL="0" indent="0">
              <a:buNone/>
            </a:pPr>
            <a:r>
              <a:rPr lang="en-US" sz="2000" b="1" dirty="0" smtClean="0"/>
              <a:t>Skills for IEP</a:t>
            </a:r>
            <a:r>
              <a:rPr lang="en-US" sz="2000" dirty="0" smtClean="0"/>
              <a:t>: Identify 		  Instruction			State alternate</a:t>
            </a:r>
          </a:p>
          <a:p>
            <a:pPr marL="0" indent="0">
              <a:buNone/>
            </a:pPr>
            <a:r>
              <a:rPr lang="en-US" sz="2000" dirty="0" smtClean="0"/>
              <a:t>Numerals with AAC 		  on creating                     assessment:</a:t>
            </a:r>
          </a:p>
          <a:p>
            <a:pPr marL="0" indent="0">
              <a:buNone/>
            </a:pPr>
            <a:r>
              <a:rPr lang="en-US" sz="2000" dirty="0"/>
              <a:t>d</a:t>
            </a:r>
            <a:r>
              <a:rPr lang="en-US" sz="2000" dirty="0" smtClean="0"/>
              <a:t>evice; count with one-                  and			 Combine sets</a:t>
            </a:r>
          </a:p>
          <a:p>
            <a:pPr marL="0" indent="0">
              <a:buNone/>
            </a:pPr>
            <a:r>
              <a:rPr lang="en-US" sz="2000" dirty="0"/>
              <a:t>t</a:t>
            </a:r>
            <a:r>
              <a:rPr lang="en-US" sz="2000" dirty="0" smtClean="0"/>
              <a:t>o-one correspondence	          combining sets</a:t>
            </a:r>
            <a:endParaRPr lang="en-US" sz="2000" dirty="0"/>
          </a:p>
        </p:txBody>
      </p:sp>
      <p:sp>
        <p:nvSpPr>
          <p:cNvPr id="4" name="Slide Number Placeholder 3"/>
          <p:cNvSpPr>
            <a:spLocks noGrp="1"/>
          </p:cNvSpPr>
          <p:nvPr>
            <p:ph type="sldNum" sz="quarter" idx="12"/>
          </p:nvPr>
        </p:nvSpPr>
        <p:spPr/>
        <p:txBody>
          <a:bodyPr/>
          <a:lstStyle/>
          <a:p>
            <a:fld id="{16630861-4318-414B-8E21-CA5F03E7BD41}" type="slidenum">
              <a:rPr lang="en-US" smtClean="0"/>
              <a:t>12</a:t>
            </a:fld>
            <a:endParaRPr lang="en-US"/>
          </a:p>
        </p:txBody>
      </p:sp>
      <p:cxnSp>
        <p:nvCxnSpPr>
          <p:cNvPr id="6" name="Straight Arrow Connector 5"/>
          <p:cNvCxnSpPr/>
          <p:nvPr/>
        </p:nvCxnSpPr>
        <p:spPr>
          <a:xfrm>
            <a:off x="2785412" y="3975253"/>
            <a:ext cx="9144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1255923" y="2006906"/>
            <a:ext cx="1292627" cy="106680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315858" y="2017923"/>
            <a:ext cx="0" cy="90338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6307157" y="2006906"/>
            <a:ext cx="914400" cy="9144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5629619" y="3975253"/>
            <a:ext cx="677538"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39275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891839"/>
          </a:xfrm>
          <a:solidFill>
            <a:schemeClr val="bg2"/>
          </a:solidFill>
        </p:spPr>
        <p:txBody>
          <a:bodyPr>
            <a:normAutofit fontScale="90000"/>
          </a:bodyPr>
          <a:lstStyle/>
          <a:p>
            <a:pPr algn="ctr"/>
            <a:r>
              <a:rPr lang="en-US" b="1" dirty="0" smtClean="0">
                <a:latin typeface="Fira Sans"/>
              </a:rPr>
              <a:t>IEP Includes Life Skills and the General Curriculu</a:t>
            </a:r>
            <a:r>
              <a:rPr lang="en-US" b="1" dirty="0">
                <a:latin typeface="Fira Sans"/>
              </a:rPr>
              <a:t>m</a:t>
            </a:r>
          </a:p>
        </p:txBody>
      </p:sp>
      <p:sp>
        <p:nvSpPr>
          <p:cNvPr id="3" name="Content Placeholder 2"/>
          <p:cNvSpPr>
            <a:spLocks noGrp="1"/>
          </p:cNvSpPr>
          <p:nvPr>
            <p:ph idx="1"/>
          </p:nvPr>
        </p:nvSpPr>
        <p:spPr>
          <a:xfrm>
            <a:off x="298939" y="1487277"/>
            <a:ext cx="8527427" cy="4385985"/>
          </a:xfrm>
          <a:solidFill>
            <a:schemeClr val="bg1"/>
          </a:solidFill>
        </p:spPr>
        <p:txBody>
          <a:bodyPr/>
          <a:lstStyle/>
          <a:p>
            <a:pPr marL="0" indent="0" algn="ctr">
              <a:buNone/>
            </a:pPr>
            <a:r>
              <a:rPr lang="en-US" dirty="0" smtClean="0"/>
              <a:t>10</a:t>
            </a:r>
            <a:r>
              <a:rPr lang="en-US" baseline="30000" dirty="0" smtClean="0"/>
              <a:t>th</a:t>
            </a:r>
            <a:r>
              <a:rPr lang="en-US" dirty="0" smtClean="0"/>
              <a:t> grade academic standards</a:t>
            </a:r>
          </a:p>
          <a:p>
            <a:pPr marL="0" indent="0">
              <a:buNone/>
            </a:pPr>
            <a:endParaRPr lang="en-US" dirty="0"/>
          </a:p>
          <a:p>
            <a:pPr marL="0" indent="0">
              <a:buNone/>
            </a:pPr>
            <a:endParaRPr lang="en-US" dirty="0" smtClean="0"/>
          </a:p>
          <a:p>
            <a:pPr marL="0" indent="0">
              <a:buNone/>
            </a:pPr>
            <a:endParaRPr lang="en-US" dirty="0"/>
          </a:p>
          <a:p>
            <a:pPr marL="0" indent="0">
              <a:buNone/>
            </a:pPr>
            <a:r>
              <a:rPr lang="en-US" b="1" dirty="0" smtClean="0"/>
              <a:t>       </a:t>
            </a:r>
            <a:r>
              <a:rPr lang="en-US" dirty="0" smtClean="0"/>
              <a:t>IEP				Instruction			State Alternate</a:t>
            </a:r>
          </a:p>
          <a:p>
            <a:pPr marL="0" indent="0">
              <a:buNone/>
            </a:pPr>
            <a:r>
              <a:rPr lang="en-US" dirty="0"/>
              <a:t> </a:t>
            </a:r>
            <a:r>
              <a:rPr lang="en-US" dirty="0" smtClean="0"/>
              <a:t>                                                                                     assessment</a:t>
            </a:r>
          </a:p>
          <a:p>
            <a:pPr marL="0" indent="0">
              <a:buNone/>
            </a:pPr>
            <a:endParaRPr lang="en-US" dirty="0"/>
          </a:p>
          <a:p>
            <a:pPr marL="0" indent="0">
              <a:buNone/>
            </a:pPr>
            <a:endParaRPr lang="en-US" dirty="0" smtClean="0"/>
          </a:p>
          <a:p>
            <a:pPr marL="0" indent="0">
              <a:buNone/>
            </a:pPr>
            <a:r>
              <a:rPr lang="en-US" dirty="0"/>
              <a:t>	</a:t>
            </a:r>
            <a:r>
              <a:rPr lang="en-US" dirty="0" smtClean="0"/>
              <a:t>			</a:t>
            </a:r>
            <a:r>
              <a:rPr lang="en-US" dirty="0"/>
              <a:t> </a:t>
            </a:r>
            <a:r>
              <a:rPr lang="en-US" dirty="0" smtClean="0"/>
              <a:t>    Life skills curriculum</a:t>
            </a:r>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13</a:t>
            </a:fld>
            <a:endParaRPr lang="en-US"/>
          </a:p>
        </p:txBody>
      </p:sp>
      <p:cxnSp>
        <p:nvCxnSpPr>
          <p:cNvPr id="6" name="Straight Arrow Connector 5"/>
          <p:cNvCxnSpPr/>
          <p:nvPr/>
        </p:nvCxnSpPr>
        <p:spPr>
          <a:xfrm flipH="1">
            <a:off x="1860846" y="1983036"/>
            <a:ext cx="1154104" cy="87584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4562652" y="2148289"/>
            <a:ext cx="0" cy="71058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279614" y="1983036"/>
            <a:ext cx="974571" cy="87584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672552" y="3680269"/>
            <a:ext cx="1342398" cy="118844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6200062" y="3955973"/>
            <a:ext cx="1054123" cy="81249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562652" y="3680269"/>
            <a:ext cx="0" cy="71454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1860845" y="3257868"/>
            <a:ext cx="173166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5299114" y="3257869"/>
            <a:ext cx="1183492"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75349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803704"/>
          </a:xfrm>
          <a:solidFill>
            <a:schemeClr val="bg2"/>
          </a:solidFill>
        </p:spPr>
        <p:txBody>
          <a:bodyPr>
            <a:normAutofit/>
          </a:bodyPr>
          <a:lstStyle/>
          <a:p>
            <a:pPr algn="ctr"/>
            <a:r>
              <a:rPr lang="en-US" b="1" dirty="0" smtClean="0">
                <a:latin typeface="Fira Sans"/>
              </a:rPr>
              <a:t>Writing IEPs that Align to State Standards</a:t>
            </a:r>
            <a:endParaRPr lang="en-US" b="1" dirty="0">
              <a:latin typeface="Fira Sans"/>
            </a:endParaRPr>
          </a:p>
        </p:txBody>
      </p:sp>
      <p:sp>
        <p:nvSpPr>
          <p:cNvPr id="3" name="Content Placeholder 2"/>
          <p:cNvSpPr>
            <a:spLocks noGrp="1"/>
          </p:cNvSpPr>
          <p:nvPr>
            <p:ph idx="1"/>
          </p:nvPr>
        </p:nvSpPr>
        <p:spPr>
          <a:xfrm>
            <a:off x="298939" y="1355075"/>
            <a:ext cx="8527427" cy="4518187"/>
          </a:xfrm>
        </p:spPr>
        <p:txBody>
          <a:bodyPr>
            <a:normAutofit/>
          </a:bodyPr>
          <a:lstStyle/>
          <a:p>
            <a:pPr marL="457200" indent="-457200">
              <a:buFont typeface="+mj-lt"/>
              <a:buAutoNum type="arabicPeriod"/>
            </a:pPr>
            <a:endParaRPr lang="en-US" sz="2800" dirty="0" smtClean="0"/>
          </a:p>
          <a:p>
            <a:pPr marL="457200" indent="-457200">
              <a:buFont typeface="+mj-lt"/>
              <a:buAutoNum type="arabicPeriod"/>
            </a:pPr>
            <a:r>
              <a:rPr lang="en-US" sz="2800" dirty="0" smtClean="0"/>
              <a:t>Become familiar with the </a:t>
            </a:r>
            <a:r>
              <a:rPr lang="en-US" sz="2800" b="1" dirty="0" smtClean="0"/>
              <a:t>state standards.</a:t>
            </a:r>
          </a:p>
          <a:p>
            <a:pPr marL="457200" indent="-457200">
              <a:buFont typeface="+mj-lt"/>
              <a:buAutoNum type="arabicPeriod"/>
            </a:pPr>
            <a:r>
              <a:rPr lang="en-US" sz="2800" dirty="0" smtClean="0"/>
              <a:t>Become familiar with the </a:t>
            </a:r>
            <a:r>
              <a:rPr lang="en-US" sz="2800" b="1" dirty="0" smtClean="0"/>
              <a:t>alternate achievement standards.</a:t>
            </a:r>
          </a:p>
          <a:p>
            <a:pPr marL="457200" indent="-457200">
              <a:buFont typeface="+mj-lt"/>
              <a:buAutoNum type="arabicPeriod"/>
            </a:pPr>
            <a:r>
              <a:rPr lang="en-US" sz="2800" dirty="0" smtClean="0"/>
              <a:t>Keep the planning student focused towards </a:t>
            </a:r>
            <a:r>
              <a:rPr lang="en-US" sz="2800" b="1" dirty="0" smtClean="0"/>
              <a:t>graduation and post school opportunities</a:t>
            </a:r>
            <a:r>
              <a:rPr lang="en-US" sz="2800" dirty="0" smtClean="0"/>
              <a:t>.</a:t>
            </a:r>
          </a:p>
          <a:p>
            <a:pPr marL="457200" indent="-457200">
              <a:buFont typeface="+mj-lt"/>
              <a:buAutoNum type="arabicPeriod"/>
            </a:pPr>
            <a:r>
              <a:rPr lang="en-US" sz="2800" dirty="0" smtClean="0"/>
              <a:t>Consider both </a:t>
            </a:r>
            <a:r>
              <a:rPr lang="en-US" sz="2800" b="1" dirty="0" smtClean="0"/>
              <a:t>specific goals </a:t>
            </a:r>
            <a:r>
              <a:rPr lang="en-US" sz="2800" dirty="0" smtClean="0"/>
              <a:t>and </a:t>
            </a:r>
            <a:r>
              <a:rPr lang="en-US" sz="2800" b="1" dirty="0" smtClean="0"/>
              <a:t>broad access goals</a:t>
            </a:r>
            <a:r>
              <a:rPr lang="en-US" sz="2800" dirty="0" smtClean="0"/>
              <a:t>.</a:t>
            </a:r>
            <a:endParaRPr lang="en-US" sz="2800" b="1" dirty="0" smtClean="0"/>
          </a:p>
          <a:p>
            <a:pPr marL="457200" indent="-457200">
              <a:buFont typeface="+mj-lt"/>
              <a:buAutoNum type="arabicPeriod"/>
            </a:pPr>
            <a:r>
              <a:rPr lang="en-US" sz="2800" dirty="0" smtClean="0">
                <a:solidFill>
                  <a:srgbClr val="A7253F"/>
                </a:solidFill>
              </a:rPr>
              <a:t>Ask the question </a:t>
            </a:r>
            <a:r>
              <a:rPr lang="en-US" sz="2800" b="1" dirty="0" smtClean="0">
                <a:solidFill>
                  <a:srgbClr val="A7253F"/>
                </a:solidFill>
              </a:rPr>
              <a:t>“Is it really academic?”</a:t>
            </a:r>
          </a:p>
        </p:txBody>
      </p:sp>
      <p:sp>
        <p:nvSpPr>
          <p:cNvPr id="4" name="Slide Number Placeholder 3"/>
          <p:cNvSpPr>
            <a:spLocks noGrp="1"/>
          </p:cNvSpPr>
          <p:nvPr>
            <p:ph type="sldNum" sz="quarter" idx="12"/>
          </p:nvPr>
        </p:nvSpPr>
        <p:spPr/>
        <p:txBody>
          <a:bodyPr/>
          <a:lstStyle/>
          <a:p>
            <a:fld id="{16630861-4318-414B-8E21-CA5F03E7BD41}" type="slidenum">
              <a:rPr lang="en-US" smtClean="0"/>
              <a:t>14</a:t>
            </a:fld>
            <a:endParaRPr lang="en-US"/>
          </a:p>
        </p:txBody>
      </p:sp>
    </p:spTree>
    <p:extLst>
      <p:ext uri="{BB962C8B-B14F-4D97-AF65-F5344CB8AC3E}">
        <p14:creationId xmlns:p14="http://schemas.microsoft.com/office/powerpoint/2010/main" val="27409208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924889"/>
          </a:xfrm>
          <a:solidFill>
            <a:schemeClr val="bg2"/>
          </a:solidFill>
        </p:spPr>
        <p:txBody>
          <a:bodyPr>
            <a:normAutofit/>
          </a:bodyPr>
          <a:lstStyle/>
          <a:p>
            <a:pPr algn="ctr"/>
            <a:r>
              <a:rPr lang="en-US" b="1" dirty="0" smtClean="0">
                <a:latin typeface="Fira Sans"/>
              </a:rPr>
              <a:t>Standards-Based IEPs and Access Goals</a:t>
            </a:r>
            <a:endParaRPr lang="en-US" b="1" dirty="0">
              <a:latin typeface="Fira Sans"/>
            </a:endParaRPr>
          </a:p>
        </p:txBody>
      </p:sp>
      <p:sp>
        <p:nvSpPr>
          <p:cNvPr id="3" name="Content Placeholder 2"/>
          <p:cNvSpPr>
            <a:spLocks noGrp="1"/>
          </p:cNvSpPr>
          <p:nvPr>
            <p:ph idx="1"/>
          </p:nvPr>
        </p:nvSpPr>
        <p:spPr>
          <a:xfrm>
            <a:off x="298939" y="1509311"/>
            <a:ext cx="8527427" cy="4363951"/>
          </a:xfrm>
        </p:spPr>
        <p:txBody>
          <a:bodyPr>
            <a:normAutofit lnSpcReduction="10000"/>
          </a:bodyPr>
          <a:lstStyle/>
          <a:p>
            <a:endParaRPr lang="en-US" dirty="0" smtClean="0"/>
          </a:p>
          <a:p>
            <a:pPr marL="0" indent="0">
              <a:buNone/>
            </a:pPr>
            <a:r>
              <a:rPr lang="en-US" sz="2400" b="1" dirty="0" smtClean="0"/>
              <a:t>Promote goals for the </a:t>
            </a:r>
            <a:r>
              <a:rPr lang="en-US" sz="2400" b="1" i="1" dirty="0" smtClean="0">
                <a:solidFill>
                  <a:srgbClr val="A7253F"/>
                </a:solidFill>
              </a:rPr>
              <a:t>strategies</a:t>
            </a:r>
            <a:r>
              <a:rPr lang="en-US" sz="2400" b="1" dirty="0" smtClean="0"/>
              <a:t> students need to develop to learn the general curriculum content. </a:t>
            </a:r>
          </a:p>
          <a:p>
            <a:pPr>
              <a:buFont typeface="Arial" panose="020B0604020202020204" pitchFamily="34" charset="0"/>
              <a:buChar char="•"/>
            </a:pPr>
            <a:r>
              <a:rPr lang="en-US" sz="2000" i="1" dirty="0" smtClean="0">
                <a:solidFill>
                  <a:schemeClr val="accent1">
                    <a:lumMod val="75000"/>
                  </a:schemeClr>
                </a:solidFill>
              </a:rPr>
              <a:t>When given a graphic organizer</a:t>
            </a:r>
            <a:r>
              <a:rPr lang="en-US" sz="2000" dirty="0" smtClean="0">
                <a:solidFill>
                  <a:schemeClr val="accent1">
                    <a:lumMod val="75000"/>
                  </a:schemeClr>
                </a:solidFill>
              </a:rPr>
              <a:t>, Bobby will identify key details in a story/text… (doesn’t matter the content area) 8 out of 10 times as documented by student work samples and teacher made assessment.</a:t>
            </a:r>
          </a:p>
          <a:p>
            <a:pPr marL="0" indent="0">
              <a:buNone/>
            </a:pPr>
            <a:endParaRPr lang="en-US" sz="2000" dirty="0" smtClean="0">
              <a:solidFill>
                <a:schemeClr val="accent1">
                  <a:lumMod val="75000"/>
                </a:schemeClr>
              </a:solidFill>
            </a:endParaRPr>
          </a:p>
          <a:p>
            <a:pPr marL="0" indent="0">
              <a:buNone/>
            </a:pPr>
            <a:r>
              <a:rPr lang="en-US" sz="2400" b="1" dirty="0" smtClean="0"/>
              <a:t>Goals help </a:t>
            </a:r>
            <a:r>
              <a:rPr lang="en-US" sz="2400" b="1" i="1" dirty="0" smtClean="0">
                <a:solidFill>
                  <a:srgbClr val="A7253F"/>
                </a:solidFill>
              </a:rPr>
              <a:t>focus priorities </a:t>
            </a:r>
            <a:r>
              <a:rPr lang="en-US" sz="2400" b="1" dirty="0" smtClean="0"/>
              <a:t>within the </a:t>
            </a:r>
            <a:r>
              <a:rPr lang="en-US" sz="2400" b="1" i="1" dirty="0" smtClean="0">
                <a:solidFill>
                  <a:srgbClr val="A7253F"/>
                </a:solidFill>
              </a:rPr>
              <a:t>general curriculum</a:t>
            </a:r>
            <a:r>
              <a:rPr lang="en-US" sz="2400" b="1" dirty="0" smtClean="0">
                <a:solidFill>
                  <a:srgbClr val="A7253F"/>
                </a:solidFill>
              </a:rPr>
              <a:t> </a:t>
            </a:r>
            <a:r>
              <a:rPr lang="en-US" sz="2400" b="1" dirty="0" smtClean="0"/>
              <a:t>for students who take the alternate assessment.</a:t>
            </a:r>
          </a:p>
          <a:p>
            <a:pPr>
              <a:buFont typeface="Arial" panose="020B0604020202020204" pitchFamily="34" charset="0"/>
              <a:buChar char="•"/>
            </a:pPr>
            <a:r>
              <a:rPr lang="en-US" sz="2000" i="1" dirty="0" smtClean="0">
                <a:solidFill>
                  <a:schemeClr val="accent1">
                    <a:lumMod val="75000"/>
                  </a:schemeClr>
                </a:solidFill>
              </a:rPr>
              <a:t>When presented with a detail (picture of character or setting) from the text and a distractor that is not-text related, Maria will select the detail with 50% accuracy as documented by student work samples and teacher made assessment.</a:t>
            </a:r>
            <a:endParaRPr lang="en-US" sz="2000" i="1" dirty="0">
              <a:solidFill>
                <a:schemeClr val="accent1">
                  <a:lumMod val="75000"/>
                </a:schemeClr>
              </a:solidFill>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15</a:t>
            </a:fld>
            <a:endParaRPr lang="en-US"/>
          </a:p>
        </p:txBody>
      </p:sp>
    </p:spTree>
    <p:extLst>
      <p:ext uri="{BB962C8B-B14F-4D97-AF65-F5344CB8AC3E}">
        <p14:creationId xmlns:p14="http://schemas.microsoft.com/office/powerpoint/2010/main" val="28752952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16630861-4318-414B-8E21-CA5F03E7BD41}" type="slidenum">
              <a:rPr lang="en-US" smtClean="0"/>
              <a:t>16</a:t>
            </a:fld>
            <a:endParaRPr lang="en-US"/>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298939" y="1"/>
            <a:ext cx="8527427" cy="5597842"/>
          </a:xfrm>
          <a:prstGeom prst="rect">
            <a:avLst/>
          </a:prstGeom>
          <a:noFill/>
        </p:spPr>
      </p:pic>
    </p:spTree>
    <p:extLst>
      <p:ext uri="{BB962C8B-B14F-4D97-AF65-F5344CB8AC3E}">
        <p14:creationId xmlns:p14="http://schemas.microsoft.com/office/powerpoint/2010/main" val="16465365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919243"/>
          </a:xfrm>
          <a:solidFill>
            <a:schemeClr val="bg2"/>
          </a:solidFill>
        </p:spPr>
        <p:txBody>
          <a:bodyPr/>
          <a:lstStyle/>
          <a:p>
            <a:pPr algn="ctr"/>
            <a:r>
              <a:rPr lang="en-US" b="1" dirty="0" smtClean="0"/>
              <a:t>Determining Priority Areas</a:t>
            </a:r>
            <a:endParaRPr lang="en-US" b="1" dirty="0"/>
          </a:p>
        </p:txBody>
      </p:sp>
      <p:sp>
        <p:nvSpPr>
          <p:cNvPr id="3" name="Content Placeholder 2"/>
          <p:cNvSpPr>
            <a:spLocks noGrp="1"/>
          </p:cNvSpPr>
          <p:nvPr>
            <p:ph idx="1"/>
          </p:nvPr>
        </p:nvSpPr>
        <p:spPr>
          <a:xfrm>
            <a:off x="298939" y="1428751"/>
            <a:ext cx="8527427" cy="4444512"/>
          </a:xfrm>
        </p:spPr>
        <p:txBody>
          <a:bodyPr/>
          <a:lstStyle/>
          <a:p>
            <a:pPr marL="0" indent="0">
              <a:buNone/>
            </a:pPr>
            <a:endParaRPr lang="en-US" dirty="0" smtClean="0"/>
          </a:p>
          <a:p>
            <a:pPr marL="457200" indent="-457200">
              <a:buFont typeface="+mj-lt"/>
              <a:buAutoNum type="arabicPeriod"/>
            </a:pPr>
            <a:r>
              <a:rPr lang="en-US" sz="2400" dirty="0" smtClean="0"/>
              <a:t>Are we preparing the student to be more independent and to improve his quality of life? </a:t>
            </a:r>
          </a:p>
          <a:p>
            <a:pPr marL="457200" indent="-457200">
              <a:buFont typeface="+mj-lt"/>
              <a:buAutoNum type="arabicPeriod"/>
            </a:pPr>
            <a:r>
              <a:rPr lang="en-US" sz="2400" dirty="0" smtClean="0"/>
              <a:t>How can we broaden his/her world?</a:t>
            </a:r>
          </a:p>
          <a:p>
            <a:pPr marL="457200" indent="-457200">
              <a:buFont typeface="+mj-lt"/>
              <a:buAutoNum type="arabicPeriod"/>
            </a:pPr>
            <a:r>
              <a:rPr lang="en-US" sz="2400" dirty="0" smtClean="0"/>
              <a:t>How do we facilitate regular and ongoing interactions with typical peers and promote social inclusion?</a:t>
            </a:r>
          </a:p>
          <a:p>
            <a:pPr marL="457200" indent="-457200">
              <a:buFont typeface="+mj-lt"/>
              <a:buAutoNum type="arabicPeriod"/>
            </a:pPr>
            <a:r>
              <a:rPr lang="en-US" sz="2400" dirty="0" smtClean="0"/>
              <a:t>What instructional activities will enable the student to gain self-dependence and control over the environment?</a:t>
            </a:r>
          </a:p>
          <a:p>
            <a:pPr marL="0" indent="0">
              <a:buNone/>
            </a:pPr>
            <a:r>
              <a:rPr lang="en-US" sz="2400" dirty="0"/>
              <a:t> </a:t>
            </a:r>
            <a:r>
              <a:rPr lang="en-US" sz="2400" dirty="0" smtClean="0"/>
              <a:t>                                                              (</a:t>
            </a:r>
            <a:r>
              <a:rPr lang="en-US" sz="2400" dirty="0" err="1" smtClean="0"/>
              <a:t>Sarathy</a:t>
            </a:r>
            <a:r>
              <a:rPr lang="en-US" sz="2400" dirty="0" smtClean="0"/>
              <a:t>, 2014)</a:t>
            </a:r>
            <a:endParaRPr lang="en-US" sz="2400" dirty="0"/>
          </a:p>
        </p:txBody>
      </p:sp>
      <p:sp>
        <p:nvSpPr>
          <p:cNvPr id="4" name="Slide Number Placeholder 3"/>
          <p:cNvSpPr>
            <a:spLocks noGrp="1"/>
          </p:cNvSpPr>
          <p:nvPr>
            <p:ph type="sldNum" sz="quarter" idx="12"/>
          </p:nvPr>
        </p:nvSpPr>
        <p:spPr/>
        <p:txBody>
          <a:bodyPr/>
          <a:lstStyle/>
          <a:p>
            <a:fld id="{16630861-4318-414B-8E21-CA5F03E7BD41}" type="slidenum">
              <a:rPr lang="en-US" smtClean="0"/>
              <a:t>17</a:t>
            </a:fld>
            <a:endParaRPr lang="en-US"/>
          </a:p>
        </p:txBody>
      </p:sp>
    </p:spTree>
    <p:extLst>
      <p:ext uri="{BB962C8B-B14F-4D97-AF65-F5344CB8AC3E}">
        <p14:creationId xmlns:p14="http://schemas.microsoft.com/office/powerpoint/2010/main" val="24310020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971375"/>
          </a:xfrm>
          <a:solidFill>
            <a:schemeClr val="bg2"/>
          </a:solidFill>
        </p:spPr>
        <p:txBody>
          <a:bodyPr/>
          <a:lstStyle/>
          <a:p>
            <a:pPr algn="ctr"/>
            <a:r>
              <a:rPr lang="en-US" b="1" dirty="0" smtClean="0">
                <a:latin typeface="Fira Sans"/>
              </a:rPr>
              <a:t>Priority Area Considerations</a:t>
            </a:r>
            <a:endParaRPr lang="en-US" b="1" dirty="0">
              <a:latin typeface="Fira Sans"/>
            </a:endParaRPr>
          </a:p>
        </p:txBody>
      </p:sp>
      <p:sp>
        <p:nvSpPr>
          <p:cNvPr id="3" name="Content Placeholder 2"/>
          <p:cNvSpPr>
            <a:spLocks noGrp="1"/>
          </p:cNvSpPr>
          <p:nvPr>
            <p:ph idx="1"/>
          </p:nvPr>
        </p:nvSpPr>
        <p:spPr>
          <a:xfrm>
            <a:off x="298939" y="1527717"/>
            <a:ext cx="8527427" cy="4345545"/>
          </a:xfrm>
        </p:spPr>
        <p:txBody>
          <a:bodyPr/>
          <a:lstStyle/>
          <a:p>
            <a:pPr marL="457200" indent="-457200">
              <a:buFont typeface="+mj-lt"/>
              <a:buAutoNum type="arabicPeriod"/>
            </a:pPr>
            <a:endParaRPr lang="en-US" sz="3600" dirty="0" smtClean="0"/>
          </a:p>
          <a:p>
            <a:pPr marL="457200" indent="-457200">
              <a:buFont typeface="+mj-lt"/>
              <a:buAutoNum type="arabicPeriod"/>
            </a:pPr>
            <a:r>
              <a:rPr lang="en-US" sz="3600" dirty="0" smtClean="0"/>
              <a:t>The frequency the skill will be used grade level to grade level;</a:t>
            </a:r>
          </a:p>
          <a:p>
            <a:pPr marL="457200" indent="-457200">
              <a:buFont typeface="+mj-lt"/>
              <a:buAutoNum type="arabicPeriod"/>
            </a:pPr>
            <a:r>
              <a:rPr lang="en-US" sz="3600" dirty="0" smtClean="0"/>
              <a:t>Whether the mastery of the skill will increase independence; and </a:t>
            </a:r>
          </a:p>
          <a:p>
            <a:pPr marL="457200" indent="-457200">
              <a:buFont typeface="+mj-lt"/>
              <a:buAutoNum type="arabicPeriod"/>
            </a:pPr>
            <a:r>
              <a:rPr lang="en-US" sz="3600" dirty="0" smtClean="0"/>
              <a:t>Whether the skill will assist the student in controlling his own environment.</a:t>
            </a:r>
          </a:p>
          <a:p>
            <a:pPr marL="457200" indent="-45720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18</a:t>
            </a:fld>
            <a:endParaRPr lang="en-US"/>
          </a:p>
        </p:txBody>
      </p:sp>
    </p:spTree>
    <p:extLst>
      <p:ext uri="{BB962C8B-B14F-4D97-AF65-F5344CB8AC3E}">
        <p14:creationId xmlns:p14="http://schemas.microsoft.com/office/powerpoint/2010/main" val="8336282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98939" y="143747"/>
            <a:ext cx="8527427" cy="1332513"/>
          </a:xfrm>
          <a:solidFill>
            <a:schemeClr val="bg2"/>
          </a:solidFill>
        </p:spPr>
        <p:txBody>
          <a:bodyPr>
            <a:normAutofit fontScale="90000"/>
          </a:bodyPr>
          <a:lstStyle/>
          <a:p>
            <a:pPr algn="ctr"/>
            <a:r>
              <a:rPr lang="en-US" b="1" dirty="0" smtClean="0">
                <a:latin typeface="Fira Sans"/>
              </a:rPr>
              <a:t>ESSA Requirement #1 for the Alternate Diploma:</a:t>
            </a:r>
            <a:br>
              <a:rPr lang="en-US" b="1" dirty="0" smtClean="0">
                <a:latin typeface="Fira Sans"/>
              </a:rPr>
            </a:br>
            <a:r>
              <a:rPr lang="en-US" b="1" dirty="0" smtClean="0">
                <a:latin typeface="Fira Sans"/>
              </a:rPr>
              <a:t>Be Standards Based</a:t>
            </a:r>
            <a:endParaRPr lang="en-US" b="1" dirty="0">
              <a:latin typeface="Fira Sans"/>
            </a:endParaRPr>
          </a:p>
        </p:txBody>
      </p:sp>
      <p:sp>
        <p:nvSpPr>
          <p:cNvPr id="3" name="Content Placeholder 2"/>
          <p:cNvSpPr>
            <a:spLocks noGrp="1"/>
          </p:cNvSpPr>
          <p:nvPr>
            <p:ph idx="1"/>
          </p:nvPr>
        </p:nvSpPr>
        <p:spPr>
          <a:xfrm>
            <a:off x="298939" y="1344059"/>
            <a:ext cx="8527427" cy="4529204"/>
          </a:xfrm>
        </p:spPr>
        <p:txBody>
          <a:bodyPr>
            <a:normAutofit/>
          </a:bodyPr>
          <a:lstStyle/>
          <a:p>
            <a:pPr marL="0" indent="0">
              <a:buNone/>
            </a:pPr>
            <a:endParaRPr lang="en-US" sz="3600" b="1" dirty="0" smtClean="0"/>
          </a:p>
          <a:p>
            <a:pPr marL="0" indent="0">
              <a:buNone/>
            </a:pPr>
            <a:r>
              <a:rPr lang="en-US" sz="2600" u="sng" dirty="0" smtClean="0"/>
              <a:t>Breadth</a:t>
            </a:r>
            <a:r>
              <a:rPr lang="en-US" sz="2600" dirty="0" smtClean="0"/>
              <a:t>- the number of grade-level content standards that are addressed</a:t>
            </a:r>
          </a:p>
          <a:p>
            <a:pPr marL="0" indent="0">
              <a:buNone/>
            </a:pPr>
            <a:endParaRPr lang="en-US" sz="2600" dirty="0" smtClean="0"/>
          </a:p>
          <a:p>
            <a:pPr marL="0" indent="0">
              <a:buNone/>
            </a:pPr>
            <a:r>
              <a:rPr lang="en-US" sz="2600" u="sng" dirty="0" smtClean="0"/>
              <a:t>Depth</a:t>
            </a:r>
            <a:r>
              <a:rPr lang="en-US" sz="2600" dirty="0" smtClean="0"/>
              <a:t>- </a:t>
            </a:r>
            <a:r>
              <a:rPr lang="en-US" sz="2600" dirty="0"/>
              <a:t>the number of objectives considered within any of the content </a:t>
            </a:r>
            <a:r>
              <a:rPr lang="en-US" sz="2600" dirty="0" smtClean="0"/>
              <a:t>standards</a:t>
            </a:r>
          </a:p>
          <a:p>
            <a:pPr marL="0" indent="0">
              <a:buNone/>
            </a:pPr>
            <a:endParaRPr lang="en-US" sz="2600" dirty="0"/>
          </a:p>
          <a:p>
            <a:pPr marL="0" indent="0">
              <a:buNone/>
            </a:pPr>
            <a:r>
              <a:rPr lang="en-US" sz="2600" u="sng" dirty="0" smtClean="0"/>
              <a:t>Complexity</a:t>
            </a:r>
            <a:r>
              <a:rPr lang="en-US" sz="2600" dirty="0" smtClean="0"/>
              <a:t>- the requisite skills needed for successful completion of the material covered by the standards.</a:t>
            </a:r>
            <a:endParaRPr lang="en-US" sz="2600" dirty="0"/>
          </a:p>
          <a:p>
            <a:pPr marL="0" indent="0">
              <a:buNone/>
            </a:pPr>
            <a:endParaRPr lang="en-US" sz="4000" b="1" dirty="0"/>
          </a:p>
        </p:txBody>
      </p:sp>
      <p:sp>
        <p:nvSpPr>
          <p:cNvPr id="4" name="Slide Number Placeholder 3"/>
          <p:cNvSpPr>
            <a:spLocks noGrp="1"/>
          </p:cNvSpPr>
          <p:nvPr>
            <p:ph type="sldNum" sz="quarter" idx="12"/>
          </p:nvPr>
        </p:nvSpPr>
        <p:spPr/>
        <p:txBody>
          <a:bodyPr/>
          <a:lstStyle/>
          <a:p>
            <a:fld id="{16630861-4318-414B-8E21-CA5F03E7BD41}" type="slidenum">
              <a:rPr lang="en-US" smtClean="0"/>
              <a:t>19</a:t>
            </a:fld>
            <a:endParaRPr lang="en-US"/>
          </a:p>
        </p:txBody>
      </p:sp>
    </p:spTree>
    <p:extLst>
      <p:ext uri="{BB962C8B-B14F-4D97-AF65-F5344CB8AC3E}">
        <p14:creationId xmlns:p14="http://schemas.microsoft.com/office/powerpoint/2010/main" val="12333484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968957"/>
          </a:xfrm>
          <a:solidFill>
            <a:schemeClr val="bg2"/>
          </a:solidFill>
        </p:spPr>
        <p:txBody>
          <a:bodyPr/>
          <a:lstStyle/>
          <a:p>
            <a:pPr algn="ctr"/>
            <a:r>
              <a:rPr lang="en-US" b="1" dirty="0" smtClean="0">
                <a:latin typeface="Fira Sans"/>
              </a:rPr>
              <a:t>Meaningful Partial Participation</a:t>
            </a:r>
            <a:endParaRPr lang="en-US" b="1" dirty="0">
              <a:latin typeface="Fira Sans"/>
            </a:endParaRPr>
          </a:p>
        </p:txBody>
      </p:sp>
      <p:sp>
        <p:nvSpPr>
          <p:cNvPr id="3" name="Content Placeholder 2"/>
          <p:cNvSpPr>
            <a:spLocks noGrp="1"/>
          </p:cNvSpPr>
          <p:nvPr>
            <p:ph idx="1"/>
          </p:nvPr>
        </p:nvSpPr>
        <p:spPr>
          <a:xfrm>
            <a:off x="298939" y="1498295"/>
            <a:ext cx="8527427" cy="4374968"/>
          </a:xfrm>
        </p:spPr>
        <p:txBody>
          <a:bodyPr/>
          <a:lstStyle/>
          <a:p>
            <a:pPr marL="0" indent="0" algn="ctr">
              <a:buNone/>
            </a:pPr>
            <a:endParaRPr lang="en-US" dirty="0" smtClean="0"/>
          </a:p>
          <a:p>
            <a:pPr marL="0" indent="0" algn="ctr">
              <a:buNone/>
            </a:pPr>
            <a:endParaRPr lang="en-US" dirty="0"/>
          </a:p>
          <a:p>
            <a:pPr marL="0" indent="0" algn="ctr">
              <a:buNone/>
            </a:pPr>
            <a:r>
              <a:rPr lang="en-US" sz="3200" dirty="0" smtClean="0"/>
              <a:t>By </a:t>
            </a:r>
            <a:r>
              <a:rPr lang="en-US" sz="3200" b="1" i="1" dirty="0" smtClean="0"/>
              <a:t>appropriately</a:t>
            </a:r>
            <a:r>
              <a:rPr lang="en-US" sz="3200" dirty="0" smtClean="0"/>
              <a:t> including students with the most significant cognitive disabilities through </a:t>
            </a:r>
            <a:r>
              <a:rPr lang="en-US" sz="3200" b="1" dirty="0" smtClean="0">
                <a:solidFill>
                  <a:srgbClr val="D3B257"/>
                </a:solidFill>
              </a:rPr>
              <a:t>manipulations</a:t>
            </a:r>
            <a:r>
              <a:rPr lang="en-US" sz="3200" dirty="0" smtClean="0"/>
              <a:t> of </a:t>
            </a:r>
            <a:r>
              <a:rPr lang="en-US" sz="3200" b="1" dirty="0" smtClean="0">
                <a:solidFill>
                  <a:srgbClr val="A7253F"/>
                </a:solidFill>
              </a:rPr>
              <a:t>breadth, depth, or complexity</a:t>
            </a:r>
            <a:r>
              <a:rPr lang="en-US" sz="3200" dirty="0" smtClean="0"/>
              <a:t>, at least some subset of grade-level content standards will be within the student’s educational experience</a:t>
            </a:r>
            <a:endParaRPr lang="en-US" sz="3200" dirty="0"/>
          </a:p>
        </p:txBody>
      </p:sp>
      <p:sp>
        <p:nvSpPr>
          <p:cNvPr id="4" name="Slide Number Placeholder 3"/>
          <p:cNvSpPr>
            <a:spLocks noGrp="1"/>
          </p:cNvSpPr>
          <p:nvPr>
            <p:ph type="sldNum" sz="quarter" idx="12"/>
          </p:nvPr>
        </p:nvSpPr>
        <p:spPr/>
        <p:txBody>
          <a:bodyPr/>
          <a:lstStyle/>
          <a:p>
            <a:fld id="{16630861-4318-414B-8E21-CA5F03E7BD41}" type="slidenum">
              <a:rPr lang="en-US" smtClean="0"/>
              <a:t>20</a:t>
            </a:fld>
            <a:endParaRPr lang="en-US"/>
          </a:p>
        </p:txBody>
      </p:sp>
    </p:spTree>
    <p:extLst>
      <p:ext uri="{BB962C8B-B14F-4D97-AF65-F5344CB8AC3E}">
        <p14:creationId xmlns:p14="http://schemas.microsoft.com/office/powerpoint/2010/main" val="253159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1124983"/>
          </a:xfrm>
          <a:solidFill>
            <a:schemeClr val="bg2"/>
          </a:solidFill>
        </p:spPr>
        <p:txBody>
          <a:bodyPr/>
          <a:lstStyle/>
          <a:p>
            <a:pPr algn="ctr"/>
            <a:r>
              <a:rPr lang="en-US" b="1" dirty="0" smtClean="0"/>
              <a:t>Example of Adapted Grade-Aligned Content</a:t>
            </a:r>
            <a:endParaRPr lang="en-US" b="1" dirty="0"/>
          </a:p>
        </p:txBody>
      </p:sp>
      <p:sp>
        <p:nvSpPr>
          <p:cNvPr id="3" name="Content Placeholder 2"/>
          <p:cNvSpPr>
            <a:spLocks noGrp="1"/>
          </p:cNvSpPr>
          <p:nvPr>
            <p:ph idx="1"/>
          </p:nvPr>
        </p:nvSpPr>
        <p:spPr>
          <a:xfrm>
            <a:off x="298939" y="1268730"/>
            <a:ext cx="8527427" cy="4604533"/>
          </a:xfrm>
        </p:spPr>
        <p:txBody>
          <a:bodyPr/>
          <a:lstStyle/>
          <a:p>
            <a:endParaRPr lang="en-US" dirty="0" smtClean="0"/>
          </a:p>
          <a:p>
            <a:r>
              <a:rPr lang="en-US" dirty="0" smtClean="0"/>
              <a:t>Multi-grade class reading </a:t>
            </a:r>
            <a:r>
              <a:rPr lang="en-US" b="1" i="1" dirty="0" smtClean="0"/>
              <a:t>The Broken Shard</a:t>
            </a:r>
            <a:r>
              <a:rPr lang="en-US" dirty="0" smtClean="0"/>
              <a:t>.</a:t>
            </a:r>
            <a:endParaRPr lang="en-US" b="1" dirty="0" smtClean="0"/>
          </a:p>
          <a:p>
            <a:r>
              <a:rPr lang="en-US" dirty="0" smtClean="0"/>
              <a:t>State Standards for grades 6,7, and 8 include a focus of students being able to (a) </a:t>
            </a:r>
            <a:r>
              <a:rPr lang="en-US" b="1" i="1" dirty="0" smtClean="0"/>
              <a:t>analyze how a theme is developed over time with plot and characters and (b) summarize the text. </a:t>
            </a:r>
          </a:p>
          <a:p>
            <a:r>
              <a:rPr lang="en-US" dirty="0"/>
              <a:t>Students with SCD accesses the text through a teacher or peer read aloud, technology, or by independently reading the simplified text</a:t>
            </a:r>
            <a:r>
              <a:rPr lang="en-US" dirty="0" smtClean="0"/>
              <a:t>.</a:t>
            </a:r>
          </a:p>
          <a:p>
            <a:r>
              <a:rPr lang="en-US" dirty="0" smtClean="0"/>
              <a:t>Student working towards grade level achievement- write about the story using details to support points made.</a:t>
            </a:r>
          </a:p>
          <a:p>
            <a:r>
              <a:rPr lang="en-US" dirty="0" smtClean="0"/>
              <a:t>Student with SCD working toward alternate achievement may prepare a similar essay by filling in a graphic organizer using words or pictures.  </a:t>
            </a:r>
          </a:p>
          <a:p>
            <a:pPr marL="0"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21</a:t>
            </a:fld>
            <a:endParaRPr lang="en-US"/>
          </a:p>
        </p:txBody>
      </p:sp>
    </p:spTree>
    <p:extLst>
      <p:ext uri="{BB962C8B-B14F-4D97-AF65-F5344CB8AC3E}">
        <p14:creationId xmlns:p14="http://schemas.microsoft.com/office/powerpoint/2010/main" val="11524706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976393"/>
          </a:xfrm>
          <a:solidFill>
            <a:schemeClr val="bg2"/>
          </a:solidFill>
        </p:spPr>
        <p:txBody>
          <a:bodyPr>
            <a:normAutofit fontScale="90000"/>
          </a:bodyPr>
          <a:lstStyle/>
          <a:p>
            <a:pPr algn="ctr"/>
            <a:r>
              <a:rPr lang="en-US" b="1" dirty="0"/>
              <a:t>Example of Adapted Grade-Aligned Content</a:t>
            </a:r>
          </a:p>
        </p:txBody>
      </p:sp>
      <p:sp>
        <p:nvSpPr>
          <p:cNvPr id="3" name="Content Placeholder 2"/>
          <p:cNvSpPr>
            <a:spLocks noGrp="1"/>
          </p:cNvSpPr>
          <p:nvPr>
            <p:ph idx="1"/>
          </p:nvPr>
        </p:nvSpPr>
        <p:spPr>
          <a:xfrm>
            <a:off x="298939" y="1508761"/>
            <a:ext cx="8527427" cy="4364502"/>
          </a:xfrm>
        </p:spPr>
        <p:txBody>
          <a:bodyPr/>
          <a:lstStyle/>
          <a:p>
            <a:pPr marL="0" indent="0">
              <a:buNone/>
            </a:pPr>
            <a:r>
              <a:rPr lang="en-US" sz="2800" dirty="0" smtClean="0"/>
              <a:t>Although </a:t>
            </a:r>
            <a:r>
              <a:rPr lang="en-US" sz="2800" b="1" dirty="0" smtClean="0">
                <a:solidFill>
                  <a:srgbClr val="A7253F"/>
                </a:solidFill>
              </a:rPr>
              <a:t>performance expectations are different </a:t>
            </a:r>
            <a:r>
              <a:rPr lang="en-US" sz="2800" dirty="0" smtClean="0"/>
              <a:t>for students with significant cognitive disabilities, the </a:t>
            </a:r>
            <a:r>
              <a:rPr lang="en-US" sz="2800" b="1" dirty="0" smtClean="0">
                <a:solidFill>
                  <a:srgbClr val="A7253F"/>
                </a:solidFill>
              </a:rPr>
              <a:t>content is the same </a:t>
            </a:r>
            <a:r>
              <a:rPr lang="en-US" sz="2800" dirty="0" smtClean="0"/>
              <a:t>through the use of: </a:t>
            </a:r>
          </a:p>
          <a:p>
            <a:pPr>
              <a:buFont typeface="Arial" panose="020B0604020202020204" pitchFamily="34" charset="0"/>
              <a:buChar char="•"/>
            </a:pPr>
            <a:r>
              <a:rPr lang="en-US" sz="2800" dirty="0" smtClean="0"/>
              <a:t>The same novel</a:t>
            </a:r>
          </a:p>
          <a:p>
            <a:pPr>
              <a:buFont typeface="Arial" panose="020B0604020202020204" pitchFamily="34" charset="0"/>
              <a:buChar char="•"/>
            </a:pPr>
            <a:r>
              <a:rPr lang="en-US" sz="2800" dirty="0" smtClean="0"/>
              <a:t>The same general activity (reading and writing about the text), and</a:t>
            </a:r>
          </a:p>
          <a:p>
            <a:pPr>
              <a:buFont typeface="Arial" panose="020B0604020202020204" pitchFamily="34" charset="0"/>
              <a:buChar char="•"/>
            </a:pPr>
            <a:r>
              <a:rPr lang="en-US" sz="2800" dirty="0" smtClean="0"/>
              <a:t>The same state content standards (analyzing theme).</a:t>
            </a:r>
          </a:p>
          <a:p>
            <a:pPr marL="0" indent="0">
              <a:buNone/>
            </a:pPr>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22</a:t>
            </a:fld>
            <a:endParaRPr lang="en-US"/>
          </a:p>
        </p:txBody>
      </p:sp>
    </p:spTree>
    <p:extLst>
      <p:ext uri="{BB962C8B-B14F-4D97-AF65-F5344CB8AC3E}">
        <p14:creationId xmlns:p14="http://schemas.microsoft.com/office/powerpoint/2010/main" val="22625369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896383"/>
          </a:xfrm>
          <a:solidFill>
            <a:schemeClr val="bg2"/>
          </a:solidFill>
        </p:spPr>
        <p:txBody>
          <a:bodyPr>
            <a:normAutofit fontScale="90000"/>
          </a:bodyPr>
          <a:lstStyle/>
          <a:p>
            <a:pPr algn="ctr"/>
            <a:r>
              <a:rPr lang="en-US" b="1" dirty="0" smtClean="0"/>
              <a:t>Systematic Instruction and </a:t>
            </a:r>
            <a:br>
              <a:rPr lang="en-US" b="1" dirty="0" smtClean="0"/>
            </a:br>
            <a:r>
              <a:rPr lang="en-US" b="1" dirty="0" smtClean="0"/>
              <a:t>Instructional Strategies</a:t>
            </a:r>
            <a:endParaRPr lang="en-US" b="1" dirty="0"/>
          </a:p>
        </p:txBody>
      </p:sp>
      <p:sp>
        <p:nvSpPr>
          <p:cNvPr id="3" name="Content Placeholder 2"/>
          <p:cNvSpPr>
            <a:spLocks noGrp="1"/>
          </p:cNvSpPr>
          <p:nvPr>
            <p:ph idx="1"/>
          </p:nvPr>
        </p:nvSpPr>
        <p:spPr>
          <a:xfrm>
            <a:off x="298939" y="1463041"/>
            <a:ext cx="8527427" cy="4410222"/>
          </a:xfrm>
        </p:spPr>
        <p:txBody>
          <a:bodyPr>
            <a:normAutofit/>
          </a:bodyPr>
          <a:lstStyle/>
          <a:p>
            <a:pPr marL="0" indent="0">
              <a:buNone/>
            </a:pPr>
            <a:r>
              <a:rPr lang="en-US" dirty="0" smtClean="0"/>
              <a:t>For all instruction, there are three major decisions that must happen before the instruction begins:</a:t>
            </a:r>
          </a:p>
          <a:p>
            <a:pPr>
              <a:buFont typeface="Wingdings" panose="05000000000000000000" pitchFamily="2" charset="2"/>
              <a:buChar char="Ø"/>
            </a:pPr>
            <a:r>
              <a:rPr lang="en-US" dirty="0" smtClean="0"/>
              <a:t>What will be taught?</a:t>
            </a:r>
          </a:p>
          <a:p>
            <a:pPr>
              <a:buFont typeface="Wingdings" panose="05000000000000000000" pitchFamily="2" charset="2"/>
              <a:buChar char="Ø"/>
            </a:pPr>
            <a:r>
              <a:rPr lang="en-US" dirty="0" smtClean="0"/>
              <a:t>How will it be taught?</a:t>
            </a:r>
          </a:p>
          <a:p>
            <a:pPr>
              <a:buFont typeface="Wingdings" panose="05000000000000000000" pitchFamily="2" charset="2"/>
              <a:buChar char="Ø"/>
            </a:pPr>
            <a:r>
              <a:rPr lang="en-US" dirty="0" smtClean="0"/>
              <a:t>Where will it be taught?</a:t>
            </a:r>
          </a:p>
          <a:p>
            <a:pPr marL="0" indent="0">
              <a:buNone/>
            </a:pPr>
            <a:endParaRPr lang="en-US" dirty="0"/>
          </a:p>
          <a:p>
            <a:pPr marL="0" indent="0">
              <a:buNone/>
            </a:pPr>
            <a:r>
              <a:rPr lang="en-US" dirty="0" smtClean="0"/>
              <a:t>For students with significant cognitive disabilities, this decision breaks the standards down to their core learning targets and brings them to the application and functional living level while continuing to </a:t>
            </a:r>
            <a:r>
              <a:rPr lang="en-US" dirty="0"/>
              <a:t>b</a:t>
            </a:r>
            <a:r>
              <a:rPr lang="en-US" dirty="0" smtClean="0"/>
              <a:t>e challenging and grade-level core aligned. </a:t>
            </a:r>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23</a:t>
            </a:fld>
            <a:endParaRPr lang="en-US"/>
          </a:p>
        </p:txBody>
      </p:sp>
    </p:spTree>
    <p:extLst>
      <p:ext uri="{BB962C8B-B14F-4D97-AF65-F5344CB8AC3E}">
        <p14:creationId xmlns:p14="http://schemas.microsoft.com/office/powerpoint/2010/main" val="1709616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748618"/>
          </a:xfrm>
          <a:solidFill>
            <a:schemeClr val="bg2"/>
          </a:solidFill>
        </p:spPr>
        <p:txBody>
          <a:bodyPr>
            <a:normAutofit/>
          </a:bodyPr>
          <a:lstStyle/>
          <a:p>
            <a:pPr algn="ctr"/>
            <a:r>
              <a:rPr lang="en-US" sz="4000" b="1" dirty="0" smtClean="0">
                <a:latin typeface="Fira Sans"/>
              </a:rPr>
              <a:t>Best Practice Document</a:t>
            </a:r>
            <a:endParaRPr lang="en-US" sz="4000" b="1" dirty="0">
              <a:latin typeface="Fira Sans"/>
            </a:endParaRPr>
          </a:p>
        </p:txBody>
      </p:sp>
      <p:sp>
        <p:nvSpPr>
          <p:cNvPr id="3" name="Content Placeholder 2"/>
          <p:cNvSpPr>
            <a:spLocks noGrp="1"/>
          </p:cNvSpPr>
          <p:nvPr>
            <p:ph idx="1"/>
          </p:nvPr>
        </p:nvSpPr>
        <p:spPr>
          <a:xfrm>
            <a:off x="298939" y="1288973"/>
            <a:ext cx="8527427" cy="4584290"/>
          </a:xfrm>
        </p:spPr>
        <p:txBody>
          <a:bodyPr>
            <a:normAutofit/>
          </a:bodyPr>
          <a:lstStyle/>
          <a:p>
            <a:pPr algn="ctr"/>
            <a:endParaRPr lang="en-US" sz="3600" dirty="0" smtClean="0"/>
          </a:p>
          <a:p>
            <a:pPr marL="0" indent="0" algn="ctr">
              <a:buNone/>
            </a:pPr>
            <a:endParaRPr lang="en-US" sz="3600" dirty="0" smtClean="0"/>
          </a:p>
          <a:p>
            <a:pPr marL="0" indent="0" algn="ctr">
              <a:buNone/>
            </a:pPr>
            <a:r>
              <a:rPr lang="en-US" sz="6000" b="1" dirty="0" smtClean="0">
                <a:solidFill>
                  <a:srgbClr val="C00000"/>
                </a:solidFill>
              </a:rPr>
              <a:t>Social Studies</a:t>
            </a:r>
          </a:p>
          <a:p>
            <a:pPr marL="0" indent="0" algn="ctr">
              <a:buNone/>
            </a:pPr>
            <a:r>
              <a:rPr lang="en-US" sz="5400" dirty="0" smtClean="0"/>
              <a:t>(PE/Health and the Arts to come)</a:t>
            </a:r>
          </a:p>
        </p:txBody>
      </p:sp>
      <p:sp>
        <p:nvSpPr>
          <p:cNvPr id="4" name="Slide Number Placeholder 3"/>
          <p:cNvSpPr>
            <a:spLocks noGrp="1"/>
          </p:cNvSpPr>
          <p:nvPr>
            <p:ph type="sldNum" sz="quarter" idx="12"/>
          </p:nvPr>
        </p:nvSpPr>
        <p:spPr/>
        <p:txBody>
          <a:bodyPr/>
          <a:lstStyle/>
          <a:p>
            <a:fld id="{16630861-4318-414B-8E21-CA5F03E7BD41}" type="slidenum">
              <a:rPr lang="en-US" smtClean="0"/>
              <a:t>24</a:t>
            </a:fld>
            <a:endParaRPr lang="en-US"/>
          </a:p>
        </p:txBody>
      </p:sp>
    </p:spTree>
    <p:extLst>
      <p:ext uri="{BB962C8B-B14F-4D97-AF65-F5344CB8AC3E}">
        <p14:creationId xmlns:p14="http://schemas.microsoft.com/office/powerpoint/2010/main" val="34208912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1002007"/>
          </a:xfrm>
          <a:solidFill>
            <a:schemeClr val="bg2"/>
          </a:solidFill>
        </p:spPr>
        <p:txBody>
          <a:bodyPr>
            <a:normAutofit/>
          </a:bodyPr>
          <a:lstStyle/>
          <a:p>
            <a:pPr algn="ctr"/>
            <a:r>
              <a:rPr lang="en-US" sz="4000" b="1" dirty="0" smtClean="0">
                <a:latin typeface="Fira Sans"/>
              </a:rPr>
              <a:t>Course Codes</a:t>
            </a:r>
            <a:endParaRPr lang="en-US" sz="4000" b="1" dirty="0">
              <a:latin typeface="Fira Sans"/>
            </a:endParaRPr>
          </a:p>
        </p:txBody>
      </p:sp>
      <p:sp>
        <p:nvSpPr>
          <p:cNvPr id="3" name="Content Placeholder 2"/>
          <p:cNvSpPr>
            <a:spLocks noGrp="1"/>
          </p:cNvSpPr>
          <p:nvPr>
            <p:ph idx="1"/>
          </p:nvPr>
        </p:nvSpPr>
        <p:spPr/>
        <p:txBody>
          <a:bodyPr/>
          <a:lstStyle/>
          <a:p>
            <a:r>
              <a:rPr lang="en-US" dirty="0"/>
              <a:t>A</a:t>
            </a:r>
            <a:r>
              <a:rPr lang="en-US" dirty="0" smtClean="0"/>
              <a:t>ll </a:t>
            </a:r>
            <a:r>
              <a:rPr lang="en-US" dirty="0"/>
              <a:t>9</a:t>
            </a:r>
            <a:r>
              <a:rPr lang="en-US" baseline="30000" dirty="0"/>
              <a:t>th</a:t>
            </a:r>
            <a:r>
              <a:rPr lang="en-US" dirty="0"/>
              <a:t> grade students that are currently on Alternate Assessment, being instructed on the alternate standards, </a:t>
            </a:r>
            <a:r>
              <a:rPr lang="en-US" dirty="0" smtClean="0"/>
              <a:t>should have already had their </a:t>
            </a:r>
            <a:r>
              <a:rPr lang="en-US" dirty="0"/>
              <a:t>schedules </a:t>
            </a:r>
            <a:r>
              <a:rPr lang="en-US" dirty="0" smtClean="0"/>
              <a:t>updated </a:t>
            </a:r>
            <a:r>
              <a:rPr lang="en-US" dirty="0"/>
              <a:t>with the new course </a:t>
            </a:r>
            <a:r>
              <a:rPr lang="en-US" dirty="0" smtClean="0"/>
              <a:t>codes. </a:t>
            </a:r>
            <a:endParaRPr lang="en-US" dirty="0"/>
          </a:p>
          <a:p>
            <a:r>
              <a:rPr lang="en-US" dirty="0"/>
              <a:t>The course codes have been developed and can be found on the </a:t>
            </a:r>
            <a:r>
              <a:rPr lang="en-US" b="1" dirty="0">
                <a:solidFill>
                  <a:srgbClr val="A7253F"/>
                </a:solidFill>
              </a:rPr>
              <a:t>WVEIS website under the Support Tab (Course Code Change Document 2017-2018).</a:t>
            </a:r>
          </a:p>
          <a:p>
            <a:pPr>
              <a:buFont typeface="Arial" panose="020B0604020202020204" pitchFamily="34" charset="0"/>
              <a:buChar char="•"/>
            </a:pPr>
            <a:r>
              <a:rPr lang="en-US" dirty="0"/>
              <a:t>D</a:t>
            </a:r>
            <a:r>
              <a:rPr lang="en-US" dirty="0" smtClean="0"/>
              <a:t>istrict </a:t>
            </a:r>
            <a:r>
              <a:rPr lang="en-US" dirty="0"/>
              <a:t>WVEIS personnel </a:t>
            </a:r>
            <a:r>
              <a:rPr lang="en-US" dirty="0" smtClean="0"/>
              <a:t>and/or </a:t>
            </a:r>
            <a:r>
              <a:rPr lang="en-US" dirty="0"/>
              <a:t>school counselors have been making the changes to student’s schedules.  It is a district decision about particular digits within the course codes (WVEIS course codes are 4 digit numbers), districts/schools add the remaining digits.  </a:t>
            </a:r>
          </a:p>
        </p:txBody>
      </p:sp>
      <p:sp>
        <p:nvSpPr>
          <p:cNvPr id="4" name="Slide Number Placeholder 3"/>
          <p:cNvSpPr>
            <a:spLocks noGrp="1"/>
          </p:cNvSpPr>
          <p:nvPr>
            <p:ph type="sldNum" sz="quarter" idx="12"/>
          </p:nvPr>
        </p:nvSpPr>
        <p:spPr/>
        <p:txBody>
          <a:bodyPr/>
          <a:lstStyle/>
          <a:p>
            <a:fld id="{16630861-4318-414B-8E21-CA5F03E7BD41}" type="slidenum">
              <a:rPr lang="en-US" smtClean="0"/>
              <a:t>25</a:t>
            </a:fld>
            <a:endParaRPr lang="en-US"/>
          </a:p>
        </p:txBody>
      </p:sp>
    </p:spTree>
    <p:extLst>
      <p:ext uri="{BB962C8B-B14F-4D97-AF65-F5344CB8AC3E}">
        <p14:creationId xmlns:p14="http://schemas.microsoft.com/office/powerpoint/2010/main" val="17820994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1096455"/>
          </a:xfrm>
          <a:solidFill>
            <a:schemeClr val="bg2"/>
          </a:solidFill>
        </p:spPr>
        <p:txBody>
          <a:bodyPr/>
          <a:lstStyle/>
          <a:p>
            <a:pPr algn="ctr"/>
            <a:r>
              <a:rPr lang="en-US" b="1" dirty="0" smtClean="0">
                <a:latin typeface="Fira Sans"/>
              </a:rPr>
              <a:t>Current Middle School Example from WV District</a:t>
            </a:r>
            <a:endParaRPr lang="en-US" b="1" dirty="0">
              <a:latin typeface="Fira Sans"/>
            </a:endParaRPr>
          </a:p>
        </p:txBody>
      </p:sp>
      <p:sp>
        <p:nvSpPr>
          <p:cNvPr id="3" name="Content Placeholder 2"/>
          <p:cNvSpPr>
            <a:spLocks noGrp="1"/>
          </p:cNvSpPr>
          <p:nvPr>
            <p:ph idx="1"/>
          </p:nvPr>
        </p:nvSpPr>
        <p:spPr/>
        <p:txBody>
          <a:bodyPr>
            <a:normAutofit/>
          </a:bodyPr>
          <a:lstStyle/>
          <a:p>
            <a:pPr marL="0" indent="0">
              <a:buNone/>
            </a:pPr>
            <a:r>
              <a:rPr lang="en-US" sz="3600" dirty="0" smtClean="0"/>
              <a:t>76110J- Social Skills</a:t>
            </a:r>
          </a:p>
          <a:p>
            <a:pPr marL="0" indent="0">
              <a:buNone/>
            </a:pPr>
            <a:r>
              <a:rPr lang="en-US" sz="3600" dirty="0" smtClean="0"/>
              <a:t>76100J- Daily Living Skills</a:t>
            </a:r>
          </a:p>
          <a:p>
            <a:pPr marL="0" indent="0">
              <a:buNone/>
            </a:pPr>
            <a:r>
              <a:rPr lang="en-US" sz="3600" dirty="0" smtClean="0"/>
              <a:t>31080J- Work Skills</a:t>
            </a:r>
          </a:p>
          <a:p>
            <a:pPr marL="0" indent="0">
              <a:buNone/>
            </a:pPr>
            <a:r>
              <a:rPr lang="en-US" sz="3600" dirty="0" smtClean="0"/>
              <a:t>48100J- Reading Support</a:t>
            </a:r>
          </a:p>
          <a:p>
            <a:pPr marL="0" indent="0">
              <a:buNone/>
            </a:pPr>
            <a:r>
              <a:rPr lang="en-US" sz="3600" dirty="0" smtClean="0"/>
              <a:t>68070- Health (related arts)</a:t>
            </a:r>
          </a:p>
          <a:p>
            <a:pPr marL="0" indent="0">
              <a:buNone/>
            </a:pPr>
            <a:r>
              <a:rPr lang="en-US" sz="3600" dirty="0" smtClean="0"/>
              <a:t>59117- Library Skills (related arts)</a:t>
            </a:r>
            <a:endParaRPr lang="en-US" sz="3600" dirty="0"/>
          </a:p>
        </p:txBody>
      </p:sp>
      <p:sp>
        <p:nvSpPr>
          <p:cNvPr id="4" name="Slide Number Placeholder 3"/>
          <p:cNvSpPr>
            <a:spLocks noGrp="1"/>
          </p:cNvSpPr>
          <p:nvPr>
            <p:ph type="sldNum" sz="quarter" idx="12"/>
          </p:nvPr>
        </p:nvSpPr>
        <p:spPr/>
        <p:txBody>
          <a:bodyPr/>
          <a:lstStyle/>
          <a:p>
            <a:fld id="{16630861-4318-414B-8E21-CA5F03E7BD41}" type="slidenum">
              <a:rPr lang="en-US" smtClean="0"/>
              <a:t>26</a:t>
            </a:fld>
            <a:endParaRPr lang="en-US"/>
          </a:p>
        </p:txBody>
      </p:sp>
    </p:spTree>
    <p:extLst>
      <p:ext uri="{BB962C8B-B14F-4D97-AF65-F5344CB8AC3E}">
        <p14:creationId xmlns:p14="http://schemas.microsoft.com/office/powerpoint/2010/main" val="35783654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1096455"/>
          </a:xfrm>
          <a:solidFill>
            <a:schemeClr val="bg2"/>
          </a:solidFill>
        </p:spPr>
        <p:txBody>
          <a:bodyPr>
            <a:normAutofit/>
          </a:bodyPr>
          <a:lstStyle/>
          <a:p>
            <a:pPr algn="ctr"/>
            <a:r>
              <a:rPr lang="en-US" sz="4000" b="1" dirty="0" smtClean="0">
                <a:latin typeface="Fira Sans"/>
              </a:rPr>
              <a:t>Better Middle School Example</a:t>
            </a:r>
            <a:endParaRPr lang="en-US" sz="4000" b="1" dirty="0">
              <a:latin typeface="Fira Sans"/>
            </a:endParaRPr>
          </a:p>
        </p:txBody>
      </p:sp>
      <p:sp>
        <p:nvSpPr>
          <p:cNvPr id="3" name="Content Placeholder 2"/>
          <p:cNvSpPr>
            <a:spLocks noGrp="1"/>
          </p:cNvSpPr>
          <p:nvPr>
            <p:ph idx="1"/>
          </p:nvPr>
        </p:nvSpPr>
        <p:spPr/>
        <p:txBody>
          <a:bodyPr>
            <a:normAutofit fontScale="92500" lnSpcReduction="20000"/>
          </a:bodyPr>
          <a:lstStyle/>
          <a:p>
            <a:pPr marL="0" indent="0">
              <a:buNone/>
            </a:pPr>
            <a:r>
              <a:rPr lang="en-US" sz="2000" dirty="0" smtClean="0"/>
              <a:t>ENGLISH LANGUAGE ARTS 8 Alternate Standards      4008_ J or K</a:t>
            </a:r>
          </a:p>
          <a:p>
            <a:pPr marL="0" indent="0">
              <a:buNone/>
            </a:pPr>
            <a:r>
              <a:rPr lang="en-US" sz="2000" dirty="0" smtClean="0"/>
              <a:t>MATH 8 Alternate Standards	</a:t>
            </a:r>
            <a:r>
              <a:rPr lang="en-US" sz="2000" dirty="0"/>
              <a:t> </a:t>
            </a:r>
            <a:r>
              <a:rPr lang="en-US" sz="2000" dirty="0" smtClean="0"/>
              <a:t>			       3008_ J or K</a:t>
            </a:r>
          </a:p>
          <a:p>
            <a:pPr marL="0" indent="0">
              <a:buNone/>
            </a:pPr>
            <a:r>
              <a:rPr lang="en-US" sz="2000" dirty="0" smtClean="0"/>
              <a:t>SCIENCE 8 Alternate Standards		        	       6008_ J or K</a:t>
            </a:r>
          </a:p>
          <a:p>
            <a:pPr marL="0" indent="0">
              <a:buNone/>
            </a:pPr>
            <a:r>
              <a:rPr lang="en-US" sz="2000" dirty="0" smtClean="0"/>
              <a:t>WV STUDIES 8 Alternate Standards		</a:t>
            </a:r>
            <a:r>
              <a:rPr lang="en-US" sz="2000" dirty="0"/>
              <a:t> </a:t>
            </a:r>
            <a:r>
              <a:rPr lang="en-US" sz="2000" dirty="0" smtClean="0"/>
              <a:t>                7008_ J or K</a:t>
            </a:r>
          </a:p>
          <a:p>
            <a:pPr marL="0" indent="0">
              <a:buNone/>
            </a:pPr>
            <a:r>
              <a:rPr lang="en-US" sz="2000" dirty="0" smtClean="0"/>
              <a:t>ART Alternate Standards				                 7946_ J or K</a:t>
            </a:r>
          </a:p>
          <a:p>
            <a:pPr marL="0" indent="0">
              <a:buNone/>
            </a:pPr>
            <a:r>
              <a:rPr lang="en-US" sz="2000" dirty="0" smtClean="0"/>
              <a:t>PHYS ED 8 Alternate Standards			</a:t>
            </a:r>
            <a:r>
              <a:rPr lang="en-US" sz="2000" smtClean="0"/>
              <a:t>       6608</a:t>
            </a:r>
            <a:r>
              <a:rPr lang="en-US" sz="2000" dirty="0" smtClean="0"/>
              <a:t>_ J or K</a:t>
            </a:r>
          </a:p>
          <a:p>
            <a:pPr marL="0" indent="0">
              <a:buNone/>
            </a:pPr>
            <a:r>
              <a:rPr lang="en-US" sz="2000" dirty="0" smtClean="0"/>
              <a:t>DAILY LIVING SKILLS					       7610_ J or K</a:t>
            </a:r>
          </a:p>
          <a:p>
            <a:pPr marL="0" indent="0">
              <a:buNone/>
            </a:pPr>
            <a:endParaRPr lang="en-US" sz="2000" dirty="0" smtClean="0"/>
          </a:p>
          <a:p>
            <a:endParaRPr lang="en-US" sz="2000" dirty="0"/>
          </a:p>
          <a:p>
            <a:r>
              <a:rPr lang="en-US" sz="2000" dirty="0" smtClean="0"/>
              <a:t>The _ in the </a:t>
            </a:r>
            <a:r>
              <a:rPr lang="en-US" sz="2000" b="1" dirty="0" smtClean="0"/>
              <a:t>5</a:t>
            </a:r>
            <a:r>
              <a:rPr lang="en-US" sz="2000" b="1" baseline="30000" dirty="0" smtClean="0"/>
              <a:t>th</a:t>
            </a:r>
            <a:r>
              <a:rPr lang="en-US" sz="2000" b="1" dirty="0" smtClean="0"/>
              <a:t> digit </a:t>
            </a:r>
            <a:r>
              <a:rPr lang="en-US" sz="2000" dirty="0" smtClean="0"/>
              <a:t>is decided by LEA </a:t>
            </a:r>
          </a:p>
          <a:p>
            <a:endParaRPr lang="en-US" sz="2000" dirty="0"/>
          </a:p>
          <a:p>
            <a:r>
              <a:rPr lang="en-US" sz="2000" dirty="0"/>
              <a:t>T</a:t>
            </a:r>
            <a:r>
              <a:rPr lang="en-US" sz="2000" dirty="0" smtClean="0"/>
              <a:t>he </a:t>
            </a:r>
            <a:r>
              <a:rPr lang="en-US" sz="2000" b="1" dirty="0" smtClean="0"/>
              <a:t>6</a:t>
            </a:r>
            <a:r>
              <a:rPr lang="en-US" sz="2000" b="1" baseline="30000" dirty="0" smtClean="0"/>
              <a:t>th</a:t>
            </a:r>
            <a:r>
              <a:rPr lang="en-US" sz="2000" b="1" dirty="0" smtClean="0"/>
              <a:t> digit </a:t>
            </a:r>
            <a:r>
              <a:rPr lang="en-US" sz="2000" dirty="0" smtClean="0"/>
              <a:t>is determined by Special Education Category which is found on the course code document in WVEIS</a:t>
            </a:r>
            <a:endParaRPr lang="en-US" sz="2000" dirty="0"/>
          </a:p>
        </p:txBody>
      </p:sp>
      <p:sp>
        <p:nvSpPr>
          <p:cNvPr id="4" name="Slide Number Placeholder 3"/>
          <p:cNvSpPr>
            <a:spLocks noGrp="1"/>
          </p:cNvSpPr>
          <p:nvPr>
            <p:ph type="sldNum" sz="quarter" idx="12"/>
          </p:nvPr>
        </p:nvSpPr>
        <p:spPr/>
        <p:txBody>
          <a:bodyPr/>
          <a:lstStyle/>
          <a:p>
            <a:fld id="{16630861-4318-414B-8E21-CA5F03E7BD41}" type="slidenum">
              <a:rPr lang="en-US" smtClean="0"/>
              <a:t>27</a:t>
            </a:fld>
            <a:endParaRPr lang="en-US"/>
          </a:p>
        </p:txBody>
      </p:sp>
    </p:spTree>
    <p:extLst>
      <p:ext uri="{BB962C8B-B14F-4D97-AF65-F5344CB8AC3E}">
        <p14:creationId xmlns:p14="http://schemas.microsoft.com/office/powerpoint/2010/main" val="2126811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88527" y="591014"/>
            <a:ext cx="5943599" cy="5185317"/>
          </a:xfrm>
        </p:spPr>
      </p:pic>
      <p:sp>
        <p:nvSpPr>
          <p:cNvPr id="4" name="Slide Number Placeholder 3"/>
          <p:cNvSpPr>
            <a:spLocks noGrp="1"/>
          </p:cNvSpPr>
          <p:nvPr>
            <p:ph type="sldNum" sz="quarter" idx="12"/>
          </p:nvPr>
        </p:nvSpPr>
        <p:spPr/>
        <p:txBody>
          <a:bodyPr/>
          <a:lstStyle/>
          <a:p>
            <a:fld id="{16630861-4318-414B-8E21-CA5F03E7BD41}" type="slidenum">
              <a:rPr lang="en-US" smtClean="0"/>
              <a:t>28</a:t>
            </a:fld>
            <a:endParaRPr lang="en-US"/>
          </a:p>
        </p:txBody>
      </p:sp>
      <p:sp>
        <p:nvSpPr>
          <p:cNvPr id="6" name="TextBox 5"/>
          <p:cNvSpPr txBox="1"/>
          <p:nvPr/>
        </p:nvSpPr>
        <p:spPr>
          <a:xfrm>
            <a:off x="479501" y="1739590"/>
            <a:ext cx="3412275" cy="923330"/>
          </a:xfrm>
          <a:prstGeom prst="rect">
            <a:avLst/>
          </a:prstGeom>
          <a:noFill/>
        </p:spPr>
        <p:txBody>
          <a:bodyPr wrap="square" rtlCol="0">
            <a:spAutoFit/>
          </a:bodyPr>
          <a:lstStyle/>
          <a:p>
            <a:r>
              <a:rPr lang="en-US" b="1" i="1" dirty="0" smtClean="0"/>
              <a:t>Dawn Embrey-King</a:t>
            </a:r>
          </a:p>
          <a:p>
            <a:r>
              <a:rPr lang="en-US" b="1" i="1" dirty="0" smtClean="0"/>
              <a:t>Coordinator, WVDE</a:t>
            </a:r>
          </a:p>
          <a:p>
            <a:r>
              <a:rPr lang="en-US" b="1" i="1" dirty="0" smtClean="0"/>
              <a:t>dembreyking@k12.wv.us</a:t>
            </a:r>
            <a:endParaRPr lang="en-US" b="1" i="1" dirty="0"/>
          </a:p>
        </p:txBody>
      </p:sp>
    </p:spTree>
    <p:extLst>
      <p:ext uri="{BB962C8B-B14F-4D97-AF65-F5344CB8AC3E}">
        <p14:creationId xmlns:p14="http://schemas.microsoft.com/office/powerpoint/2010/main" val="3888726958"/>
      </p:ext>
    </p:extLst>
  </p:cSld>
  <p:clrMapOvr>
    <a:masterClrMapping/>
  </p:clrMapOvr>
  <p:timing>
    <p:tnLst>
      <p:par>
        <p:cTn id="1" dur="indefinite" restart="never" nodeType="tmRoot"/>
      </p:par>
    </p:tnLst>
  </p:timing>
</p:sld>
</file>

<file path=ppt/theme/theme1.xml><?xml version="1.0" encoding="utf-8"?>
<a:theme xmlns:a="http://schemas.openxmlformats.org/drawingml/2006/main" name="WVDE_2017Theme2">
  <a:themeElements>
    <a:clrScheme name="Custom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VDE_2017Theme2" id="{44F0BE6C-34C6-EC46-AFE6-CDB91FC5A479}" vid="{EC7969FB-EEA3-4642-839C-4BC21861693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WVDE_2017Theme2</Template>
  <TotalTime>35928</TotalTime>
  <Words>2308</Words>
  <Application>Microsoft Office PowerPoint</Application>
  <PresentationFormat>On-screen Show (4:3)</PresentationFormat>
  <Paragraphs>405</Paragraphs>
  <Slides>28</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Calibri</vt:lpstr>
      <vt:lpstr>Fira Sans</vt:lpstr>
      <vt:lpstr>Fira Sans Ultra</vt:lpstr>
      <vt:lpstr>Times New Roman</vt:lpstr>
      <vt:lpstr>Vollkorn</vt:lpstr>
      <vt:lpstr>Wingdings</vt:lpstr>
      <vt:lpstr>WVDE_2017Theme2</vt:lpstr>
      <vt:lpstr>All Things Alternate</vt:lpstr>
      <vt:lpstr>Alternate Standards, Assessment and Diploma Timeline</vt:lpstr>
      <vt:lpstr>Special Education Documents/Updates</vt:lpstr>
      <vt:lpstr>PowerPoint Presentation</vt:lpstr>
      <vt:lpstr>Alignment</vt:lpstr>
      <vt:lpstr>Alignment</vt:lpstr>
      <vt:lpstr>When Education Components Align</vt:lpstr>
      <vt:lpstr>When IEPs Promote Alignment</vt:lpstr>
      <vt:lpstr>Alignment for 3rd Grade Math Standard</vt:lpstr>
      <vt:lpstr>Instruction Not Aligned to Standards</vt:lpstr>
      <vt:lpstr>3rd Grade Math Instruction Aligned to Standard</vt:lpstr>
      <vt:lpstr>Aligned IEP Goal</vt:lpstr>
      <vt:lpstr>IEP Includes Life Skills and the General Curriculum</vt:lpstr>
      <vt:lpstr>Writing IEPs that Align to State Standards</vt:lpstr>
      <vt:lpstr>Standards-Based IEPs and Access Goals</vt:lpstr>
      <vt:lpstr>PowerPoint Presentation</vt:lpstr>
      <vt:lpstr>Determining Priority Areas</vt:lpstr>
      <vt:lpstr>Priority Area Considerations</vt:lpstr>
      <vt:lpstr>ESSA Requirement #1 for the Alternate Diploma: Be Standards Based</vt:lpstr>
      <vt:lpstr>Meaningful Partial Participation</vt:lpstr>
      <vt:lpstr>Example of Adapted Grade-Aligned Content</vt:lpstr>
      <vt:lpstr>Example of Adapted Grade-Aligned Content</vt:lpstr>
      <vt:lpstr>Systematic Instruction and  Instructional Strategies</vt:lpstr>
      <vt:lpstr>Best Practice Document</vt:lpstr>
      <vt:lpstr>Course Codes</vt:lpstr>
      <vt:lpstr>Current Middle School Example from WV District</vt:lpstr>
      <vt:lpstr>Better Middle School Example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Daniels</dc:creator>
  <cp:lastModifiedBy>Dawn Embrey-King</cp:lastModifiedBy>
  <cp:revision>158</cp:revision>
  <cp:lastPrinted>2018-04-23T13:17:45Z</cp:lastPrinted>
  <dcterms:created xsi:type="dcterms:W3CDTF">2017-05-08T14:21:19Z</dcterms:created>
  <dcterms:modified xsi:type="dcterms:W3CDTF">2018-04-24T18:17:32Z</dcterms:modified>
</cp:coreProperties>
</file>