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handoutMasterIdLst>
    <p:handoutMasterId r:id="rId36"/>
  </p:handoutMasterIdLst>
  <p:sldIdLst>
    <p:sldId id="271" r:id="rId2"/>
    <p:sldId id="301" r:id="rId3"/>
    <p:sldId id="297" r:id="rId4"/>
    <p:sldId id="273" r:id="rId5"/>
    <p:sldId id="298" r:id="rId6"/>
    <p:sldId id="299" r:id="rId7"/>
    <p:sldId id="274" r:id="rId8"/>
    <p:sldId id="272" r:id="rId9"/>
    <p:sldId id="295" r:id="rId10"/>
    <p:sldId id="294" r:id="rId11"/>
    <p:sldId id="275" r:id="rId12"/>
    <p:sldId id="276" r:id="rId13"/>
    <p:sldId id="277" r:id="rId14"/>
    <p:sldId id="278" r:id="rId15"/>
    <p:sldId id="279" r:id="rId16"/>
    <p:sldId id="280" r:id="rId17"/>
    <p:sldId id="312" r:id="rId18"/>
    <p:sldId id="313" r:id="rId19"/>
    <p:sldId id="304" r:id="rId20"/>
    <p:sldId id="293" r:id="rId21"/>
    <p:sldId id="305" r:id="rId22"/>
    <p:sldId id="306" r:id="rId23"/>
    <p:sldId id="307" r:id="rId24"/>
    <p:sldId id="308" r:id="rId25"/>
    <p:sldId id="309" r:id="rId26"/>
    <p:sldId id="310" r:id="rId27"/>
    <p:sldId id="285" r:id="rId28"/>
    <p:sldId id="282" r:id="rId29"/>
    <p:sldId id="288" r:id="rId30"/>
    <p:sldId id="289" r:id="rId31"/>
    <p:sldId id="315" r:id="rId32"/>
    <p:sldId id="296" r:id="rId33"/>
    <p:sldId id="292"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253F"/>
    <a:srgbClr val="D3B257"/>
    <a:srgbClr val="60636B"/>
    <a:srgbClr val="004071"/>
    <a:srgbClr val="FFFFFF"/>
    <a:srgbClr val="000000"/>
    <a:srgbClr val="D1D3D4"/>
    <a:srgbClr val="0013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48" autoAdjust="0"/>
    <p:restoredTop sz="78002" autoAdjust="0"/>
  </p:normalViewPr>
  <p:slideViewPr>
    <p:cSldViewPr snapToGrid="0" snapToObjects="1">
      <p:cViewPr>
        <p:scale>
          <a:sx n="82" d="100"/>
          <a:sy n="82" d="100"/>
        </p:scale>
        <p:origin x="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649"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134" y="1"/>
            <a:ext cx="3038648" cy="466725"/>
          </a:xfrm>
          <a:prstGeom prst="rect">
            <a:avLst/>
          </a:prstGeom>
        </p:spPr>
        <p:txBody>
          <a:bodyPr vert="horz" lIns="91440" tIns="45720" rIns="91440" bIns="45720" rtlCol="0"/>
          <a:lstStyle>
            <a:lvl1pPr algn="r">
              <a:defRPr sz="1200"/>
            </a:lvl1pPr>
          </a:lstStyle>
          <a:p>
            <a:fld id="{23D539CE-492E-4E7C-8783-BA1585197E1E}" type="datetimeFigureOut">
              <a:rPr lang="en-US" smtClean="0"/>
              <a:t>1/28/2019</a:t>
            </a:fld>
            <a:endParaRPr lang="en-US"/>
          </a:p>
        </p:txBody>
      </p:sp>
      <p:sp>
        <p:nvSpPr>
          <p:cNvPr id="4" name="Footer Placeholder 3"/>
          <p:cNvSpPr>
            <a:spLocks noGrp="1"/>
          </p:cNvSpPr>
          <p:nvPr>
            <p:ph type="ftr" sz="quarter" idx="2"/>
          </p:nvPr>
        </p:nvSpPr>
        <p:spPr>
          <a:xfrm>
            <a:off x="0" y="8829676"/>
            <a:ext cx="3038649"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134" y="8829676"/>
            <a:ext cx="3038648" cy="466725"/>
          </a:xfrm>
          <a:prstGeom prst="rect">
            <a:avLst/>
          </a:prstGeom>
        </p:spPr>
        <p:txBody>
          <a:bodyPr vert="horz" lIns="91440" tIns="45720" rIns="91440" bIns="45720" rtlCol="0" anchor="b"/>
          <a:lstStyle>
            <a:lvl1pPr algn="r">
              <a:defRPr sz="1200"/>
            </a:lvl1pPr>
          </a:lstStyle>
          <a:p>
            <a:fld id="{4F8D4702-AA82-4DFF-9F98-4EB27AA76250}" type="slidenum">
              <a:rPr lang="en-US" smtClean="0"/>
              <a:t>‹#›</a:t>
            </a:fld>
            <a:endParaRPr lang="en-US"/>
          </a:p>
        </p:txBody>
      </p:sp>
    </p:spTree>
    <p:extLst>
      <p:ext uri="{BB962C8B-B14F-4D97-AF65-F5344CB8AC3E}">
        <p14:creationId xmlns:p14="http://schemas.microsoft.com/office/powerpoint/2010/main" val="18540753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2446" tIns="46223" rIns="92446" bIns="46223" rtlCol="0"/>
          <a:lstStyle>
            <a:lvl1pPr algn="r">
              <a:defRPr sz="1200"/>
            </a:lvl1pPr>
          </a:lstStyle>
          <a:p>
            <a:fld id="{E1CCD718-5C9E-0F41-8F48-4EA387E4022C}" type="datetimeFigureOut">
              <a:rPr lang="en-US" smtClean="0"/>
              <a:t>1/28/2019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2446" tIns="46223" rIns="92446" bIns="46223" rtlCol="0" anchor="b"/>
          <a:lstStyle>
            <a:lvl1pPr algn="r">
              <a:defRPr sz="1200"/>
            </a:lvl1pPr>
          </a:lstStyle>
          <a:p>
            <a:fld id="{C2AEE2DE-F569-CB47-AE41-C8EBB0F45B6F}" type="slidenum">
              <a:rPr lang="en-US" smtClean="0"/>
              <a:t>‹#›</a:t>
            </a:fld>
            <a:endParaRPr lang="en-US"/>
          </a:p>
        </p:txBody>
      </p:sp>
    </p:spTree>
    <p:extLst>
      <p:ext uri="{BB962C8B-B14F-4D97-AF65-F5344CB8AC3E}">
        <p14:creationId xmlns:p14="http://schemas.microsoft.com/office/powerpoint/2010/main" val="2046146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a:t>
            </a:r>
            <a:r>
              <a:rPr lang="en-US" baseline="0" dirty="0" smtClean="0"/>
              <a:t> each</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a:t>
            </a:fld>
            <a:endParaRPr lang="en-US"/>
          </a:p>
        </p:txBody>
      </p:sp>
    </p:spTree>
    <p:extLst>
      <p:ext uri="{BB962C8B-B14F-4D97-AF65-F5344CB8AC3E}">
        <p14:creationId xmlns:p14="http://schemas.microsoft.com/office/powerpoint/2010/main" val="3925258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of these briefs are from </a:t>
            </a:r>
            <a:r>
              <a:rPr lang="en-US" dirty="0" err="1" smtClean="0"/>
              <a:t>ncsc</a:t>
            </a:r>
            <a:r>
              <a:rPr lang="en-US" dirty="0" smtClean="0"/>
              <a:t>- National</a:t>
            </a:r>
            <a:r>
              <a:rPr lang="en-US" baseline="0" dirty="0" smtClean="0"/>
              <a:t> Center and State Collaborative </a:t>
            </a:r>
          </a:p>
          <a:p>
            <a:endParaRPr lang="en-US" baseline="0" dirty="0" smtClean="0"/>
          </a:p>
          <a:p>
            <a:r>
              <a:rPr lang="en-US" baseline="0" dirty="0" smtClean="0"/>
              <a:t>Each brief helps to lay a foundation as to why we are talking about these changes in special education in regards to students with significant cognitive disabilities.</a:t>
            </a:r>
          </a:p>
          <a:p>
            <a:endParaRPr lang="en-US" baseline="0" dirty="0" smtClean="0"/>
          </a:p>
          <a:p>
            <a:r>
              <a:rPr lang="en-US" baseline="0" dirty="0" smtClean="0"/>
              <a:t>Each brief gives information about the increased rigor of instruction for students with significant cognitive disabilities.</a:t>
            </a:r>
          </a:p>
          <a:p>
            <a:endParaRPr lang="en-US" baseline="0" dirty="0" smtClean="0"/>
          </a:p>
          <a:p>
            <a:r>
              <a:rPr lang="en-US" baseline="0" dirty="0" smtClean="0"/>
              <a:t>Divide the participants into groups.  Give each group member a copy of the brief assigned for their group. </a:t>
            </a:r>
          </a:p>
          <a:p>
            <a:endParaRPr lang="en-US" baseline="0" dirty="0" smtClean="0"/>
          </a:p>
          <a:p>
            <a:r>
              <a:rPr lang="en-US" baseline="0" dirty="0" smtClean="0"/>
              <a:t>Give each group 1 copy of the brief notes page.</a:t>
            </a:r>
          </a:p>
          <a:p>
            <a:endParaRPr lang="en-US" baseline="0" dirty="0" smtClean="0"/>
          </a:p>
          <a:p>
            <a:r>
              <a:rPr lang="en-US" baseline="0" dirty="0" smtClean="0"/>
              <a:t>Give participants 10-15 minutes of silent reading time to independently read brief.</a:t>
            </a:r>
          </a:p>
          <a:p>
            <a:r>
              <a:rPr lang="en-US" baseline="0" dirty="0" smtClean="0"/>
              <a:t>Give them 10-15 minutes to talk with their group about the article, and select someone from group to report out on the notes page.</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3</a:t>
            </a:fld>
            <a:endParaRPr lang="en-US"/>
          </a:p>
        </p:txBody>
      </p:sp>
    </p:spTree>
    <p:extLst>
      <p:ext uri="{BB962C8B-B14F-4D97-AF65-F5344CB8AC3E}">
        <p14:creationId xmlns:p14="http://schemas.microsoft.com/office/powerpoint/2010/main" val="236598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ESSA- Federal law passed </a:t>
            </a:r>
            <a:r>
              <a:rPr lang="en-US" dirty="0" smtClean="0"/>
              <a:t>by </a:t>
            </a:r>
            <a:r>
              <a:rPr lang="en-US" dirty="0" smtClean="0"/>
              <a:t>congress in 2015.  Replaced</a:t>
            </a:r>
            <a:r>
              <a:rPr lang="en-US" baseline="0" dirty="0" smtClean="0"/>
              <a:t> No Child Left Behind</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Dear</a:t>
            </a:r>
            <a:r>
              <a:rPr lang="en-US" baseline="0" dirty="0" smtClean="0"/>
              <a:t> </a:t>
            </a:r>
            <a:r>
              <a:rPr lang="en-US" dirty="0" smtClean="0"/>
              <a:t>Colleague Letter- Clarified</a:t>
            </a:r>
            <a:r>
              <a:rPr lang="en-US" baseline="0" dirty="0" smtClean="0"/>
              <a:t> (</a:t>
            </a:r>
            <a:r>
              <a:rPr lang="en-US" dirty="0" smtClean="0"/>
              <a:t>FAPE) free and appropriate public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Have participants take</a:t>
            </a:r>
            <a:r>
              <a:rPr lang="en-US" baseline="0" dirty="0" smtClean="0"/>
              <a:t> out the Dear Colleague Letter. Read portions of the letter to the audience pausing at particular words that you want them to say out loud.  (first paragraph page 1 and page 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PAGE ONE highlights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Rigorous academic standards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High expectations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Alignment to grade level content standards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General Education curriculum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PAGE 5 highlights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Small number (1% of total number of all students at tested grade levels per subject) of children with the most significant cognitive disabilities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Alignment to grade level content standards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May be restricted in scope or complexity or take on the form of introductory or prerequisite skills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4</a:t>
            </a:fld>
            <a:endParaRPr lang="en-US"/>
          </a:p>
        </p:txBody>
      </p:sp>
    </p:spTree>
    <p:extLst>
      <p:ext uri="{BB962C8B-B14F-4D97-AF65-F5344CB8AC3E}">
        <p14:creationId xmlns:p14="http://schemas.microsoft.com/office/powerpoint/2010/main" val="2639732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Endrew</a:t>
            </a:r>
            <a:r>
              <a:rPr lang="en-US" dirty="0" smtClean="0"/>
              <a:t> F is a student</a:t>
            </a:r>
            <a:r>
              <a:rPr lang="en-US" baseline="0" dirty="0" smtClean="0"/>
              <a:t> with autism.  His parents took their case to the supreme court and won.  The case was built around the fact that </a:t>
            </a:r>
            <a:r>
              <a:rPr lang="en-US" baseline="0" dirty="0" err="1" smtClean="0"/>
              <a:t>Endrew</a:t>
            </a:r>
            <a:r>
              <a:rPr lang="en-US" baseline="0" dirty="0" smtClean="0"/>
              <a:t> (Drew) had not been receiving FAPE because the goals and objectives written in his IEP had not been updated to reflect progress or lack there of.  </a:t>
            </a:r>
          </a:p>
          <a:p>
            <a:endParaRPr lang="en-US" baseline="0" dirty="0" smtClean="0"/>
          </a:p>
          <a:p>
            <a:r>
              <a:rPr lang="en-US" baseline="0" dirty="0" smtClean="0"/>
              <a:t>Implication for WV School system- Teachers and IEP members must be sure to update goals and objectives based on assessment and relevant information.  Do not copy and past goals and objectives from one IEP to the next.  </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5</a:t>
            </a:fld>
            <a:endParaRPr lang="en-US"/>
          </a:p>
        </p:txBody>
      </p:sp>
    </p:spTree>
    <p:extLst>
      <p:ext uri="{BB962C8B-B14F-4D97-AF65-F5344CB8AC3E}">
        <p14:creationId xmlns:p14="http://schemas.microsoft.com/office/powerpoint/2010/main" val="2892820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this</a:t>
            </a:r>
            <a:r>
              <a:rPr lang="en-US" baseline="0" dirty="0" smtClean="0"/>
              <a:t> quote in relation to </a:t>
            </a:r>
            <a:r>
              <a:rPr lang="en-US" baseline="0" dirty="0" err="1" smtClean="0"/>
              <a:t>Endrew</a:t>
            </a:r>
            <a:r>
              <a:rPr lang="en-US" baseline="0" dirty="0" smtClean="0"/>
              <a:t> F. decision</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6</a:t>
            </a:fld>
            <a:endParaRPr lang="en-US"/>
          </a:p>
        </p:txBody>
      </p:sp>
    </p:spTree>
    <p:extLst>
      <p:ext uri="{BB962C8B-B14F-4D97-AF65-F5344CB8AC3E}">
        <p14:creationId xmlns:p14="http://schemas.microsoft.com/office/powerpoint/2010/main" val="963007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Take a look at this chart and decide where you think your district and specific school would be on the timeline. </a:t>
            </a:r>
          </a:p>
          <a:p>
            <a:endParaRPr lang="en-US" baseline="0" dirty="0" smtClean="0"/>
          </a:p>
          <a:p>
            <a:r>
              <a:rPr lang="en-US" baseline="0" dirty="0" smtClean="0"/>
              <a:t>What evidence do you have to support your thoughts?</a:t>
            </a:r>
            <a:endParaRPr lang="en-US" baseline="0" dirty="0" smtClean="0"/>
          </a:p>
        </p:txBody>
      </p:sp>
      <p:sp>
        <p:nvSpPr>
          <p:cNvPr id="4" name="Slide Number Placeholder 3"/>
          <p:cNvSpPr>
            <a:spLocks noGrp="1"/>
          </p:cNvSpPr>
          <p:nvPr>
            <p:ph type="sldNum" sz="quarter" idx="10"/>
          </p:nvPr>
        </p:nvSpPr>
        <p:spPr/>
        <p:txBody>
          <a:bodyPr/>
          <a:lstStyle/>
          <a:p>
            <a:fld id="{C2AEE2DE-F569-CB47-AE41-C8EBB0F45B6F}" type="slidenum">
              <a:rPr lang="en-US" smtClean="0"/>
              <a:t>7</a:t>
            </a:fld>
            <a:endParaRPr lang="en-US"/>
          </a:p>
        </p:txBody>
      </p:sp>
    </p:spTree>
    <p:extLst>
      <p:ext uri="{BB962C8B-B14F-4D97-AF65-F5344CB8AC3E}">
        <p14:creationId xmlns:p14="http://schemas.microsoft.com/office/powerpoint/2010/main" val="3459445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timeline shows what changes have been happening</a:t>
            </a:r>
            <a:r>
              <a:rPr lang="en-US" baseline="0" dirty="0" smtClean="0"/>
              <a:t> and are to happen in the areas of the Alternate Standards, Alternate Assessment, and Diploma Type</a:t>
            </a:r>
          </a:p>
          <a:p>
            <a:endParaRPr lang="en-US" baseline="0" dirty="0" smtClean="0"/>
          </a:p>
          <a:p>
            <a:r>
              <a:rPr lang="en-US" baseline="0" dirty="0" smtClean="0"/>
              <a:t>Read each section of the chart aloud to participants.</a:t>
            </a:r>
          </a:p>
          <a:p>
            <a:endParaRPr lang="en-US" baseline="0" dirty="0" smtClean="0"/>
          </a:p>
          <a:p>
            <a:r>
              <a:rPr lang="en-US" baseline="0" dirty="0" smtClean="0"/>
              <a:t>Last years 9</a:t>
            </a:r>
            <a:r>
              <a:rPr lang="en-US" baseline="30000" dirty="0" smtClean="0"/>
              <a:t>th</a:t>
            </a:r>
            <a:r>
              <a:rPr lang="en-US" baseline="0" dirty="0" smtClean="0"/>
              <a:t> grade cohort is the first cohort to have the opportunity to graduate with an alternate diploma in 2020-2021. </a:t>
            </a:r>
          </a:p>
          <a:p>
            <a:r>
              <a:rPr lang="en-US" baseline="0" dirty="0" smtClean="0"/>
              <a:t>July 2018 the new alternate academic achievement standards went into effect (policy 2520.16)</a:t>
            </a:r>
          </a:p>
          <a:p>
            <a:r>
              <a:rPr lang="en-US" baseline="0" dirty="0" smtClean="0"/>
              <a:t>DLM will continue to be our alternate assessment (at least though) 2021</a:t>
            </a:r>
          </a:p>
          <a:p>
            <a:r>
              <a:rPr lang="en-US" baseline="0" dirty="0" smtClean="0"/>
              <a:t>2020-2021 will be the first year for the Alternate Diploma</a:t>
            </a:r>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8</a:t>
            </a:fld>
            <a:endParaRPr lang="en-US"/>
          </a:p>
        </p:txBody>
      </p:sp>
    </p:spTree>
    <p:extLst>
      <p:ext uri="{BB962C8B-B14F-4D97-AF65-F5344CB8AC3E}">
        <p14:creationId xmlns:p14="http://schemas.microsoft.com/office/powerpoint/2010/main" val="347086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 participants</a:t>
            </a:r>
            <a:r>
              <a:rPr lang="en-US" baseline="0" dirty="0" smtClean="0"/>
              <a:t> to the NCEO brief Considerations for Developing State Defined Alternate Diplomas for Students with Significant Cognitive Disabilities</a:t>
            </a:r>
          </a:p>
          <a:p>
            <a:endParaRPr lang="en-US" baseline="0" dirty="0" smtClean="0"/>
          </a:p>
          <a:p>
            <a:r>
              <a:rPr lang="en-US" baseline="0" dirty="0" smtClean="0"/>
              <a:t>This brief gives the 3 alternate diploma criteria </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9</a:t>
            </a:fld>
            <a:endParaRPr lang="en-US"/>
          </a:p>
        </p:txBody>
      </p:sp>
    </p:spTree>
    <p:extLst>
      <p:ext uri="{BB962C8B-B14F-4D97-AF65-F5344CB8AC3E}">
        <p14:creationId xmlns:p14="http://schemas.microsoft.com/office/powerpoint/2010/main" val="2718588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a:t>
            </a:r>
            <a:r>
              <a:rPr lang="en-US" baseline="0" dirty="0" smtClean="0"/>
              <a:t> to each criteria section of the brief</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10</a:t>
            </a:fld>
            <a:endParaRPr lang="en-US"/>
          </a:p>
        </p:txBody>
      </p:sp>
    </p:spTree>
    <p:extLst>
      <p:ext uri="{BB962C8B-B14F-4D97-AF65-F5344CB8AC3E}">
        <p14:creationId xmlns:p14="http://schemas.microsoft.com/office/powerpoint/2010/main" val="3674608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t>
            </a:r>
            <a:r>
              <a:rPr lang="en-US" dirty="0" smtClean="0"/>
              <a:t>both the</a:t>
            </a:r>
            <a:r>
              <a:rPr lang="en-US" baseline="0" dirty="0" smtClean="0"/>
              <a:t> Dear Colleague Letter and ESSA, the </a:t>
            </a:r>
            <a:r>
              <a:rPr lang="en-US" b="1" baseline="0" dirty="0" smtClean="0"/>
              <a:t>general education curriculum is defined as state approved grade level content standards.</a:t>
            </a:r>
          </a:p>
          <a:p>
            <a:endParaRPr lang="en-US" baseline="0" dirty="0" smtClean="0"/>
          </a:p>
          <a:p>
            <a:r>
              <a:rPr lang="en-US" baseline="0" dirty="0" smtClean="0"/>
              <a:t>So when looking at this slide, we see that the alternate grade level content standards must be ALIGNED to grade level general education curriculum.  </a:t>
            </a:r>
          </a:p>
          <a:p>
            <a:endParaRPr lang="en-US" baseline="0" dirty="0" smtClean="0"/>
          </a:p>
          <a:p>
            <a:r>
              <a:rPr lang="en-US" baseline="0" dirty="0" smtClean="0"/>
              <a:t>This means that you should see the connection between instruction for students with cognitive disabilities and the general </a:t>
            </a:r>
            <a:r>
              <a:rPr lang="en-US" baseline="0" dirty="0" err="1" smtClean="0"/>
              <a:t>ed</a:t>
            </a:r>
            <a:r>
              <a:rPr lang="en-US" baseline="0" dirty="0" smtClean="0"/>
              <a:t> curriculum.  </a:t>
            </a:r>
          </a:p>
          <a:p>
            <a:endParaRPr lang="en-US" baseline="0" dirty="0" smtClean="0"/>
          </a:p>
          <a:p>
            <a:r>
              <a:rPr lang="en-US" b="1" baseline="0" dirty="0" smtClean="0"/>
              <a:t>We will look closer at alignment and see examples of content that is aligned vs content that is not aligned.</a:t>
            </a:r>
          </a:p>
          <a:p>
            <a:endParaRPr lang="en-US" b="1" baseline="0" dirty="0" smtClean="0"/>
          </a:p>
        </p:txBody>
      </p:sp>
      <p:sp>
        <p:nvSpPr>
          <p:cNvPr id="4" name="Slide Number Placeholder 3"/>
          <p:cNvSpPr>
            <a:spLocks noGrp="1"/>
          </p:cNvSpPr>
          <p:nvPr>
            <p:ph type="sldNum" sz="quarter" idx="10"/>
          </p:nvPr>
        </p:nvSpPr>
        <p:spPr/>
        <p:txBody>
          <a:bodyPr/>
          <a:lstStyle/>
          <a:p>
            <a:fld id="{C2AEE2DE-F569-CB47-AE41-C8EBB0F45B6F}" type="slidenum">
              <a:rPr lang="en-US" smtClean="0"/>
              <a:t>11</a:t>
            </a:fld>
            <a:endParaRPr lang="en-US"/>
          </a:p>
        </p:txBody>
      </p:sp>
    </p:spTree>
    <p:extLst>
      <p:ext uri="{BB962C8B-B14F-4D97-AF65-F5344CB8AC3E}">
        <p14:creationId xmlns:p14="http://schemas.microsoft.com/office/powerpoint/2010/main" val="1729821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a:t>
            </a:r>
            <a:r>
              <a:rPr lang="en-US" baseline="0" dirty="0" smtClean="0"/>
              <a:t> are going to take a look at what alignment looks like in places other than education.</a:t>
            </a:r>
          </a:p>
          <a:p>
            <a:endParaRPr lang="en-US" baseline="0" dirty="0" smtClean="0"/>
          </a:p>
          <a:p>
            <a:r>
              <a:rPr lang="en-US" baseline="0" dirty="0" smtClean="0"/>
              <a:t>Chiropractor- to align the vertebrae of the back.</a:t>
            </a:r>
          </a:p>
          <a:p>
            <a:endParaRPr lang="en-US" baseline="0" dirty="0" smtClean="0"/>
          </a:p>
          <a:p>
            <a:r>
              <a:rPr lang="en-US" baseline="0" dirty="0" smtClean="0"/>
              <a:t>Garage to align tires on a car.</a:t>
            </a:r>
          </a:p>
          <a:p>
            <a:endParaRPr lang="en-US" baseline="0" dirty="0" smtClean="0"/>
          </a:p>
          <a:p>
            <a:r>
              <a:rPr lang="en-US" b="1" baseline="0" dirty="0" smtClean="0"/>
              <a:t>Both of these make things perform better !!</a:t>
            </a:r>
            <a:endParaRPr lang="en-US" b="1" dirty="0"/>
          </a:p>
        </p:txBody>
      </p:sp>
      <p:sp>
        <p:nvSpPr>
          <p:cNvPr id="4" name="Slide Number Placeholder 3"/>
          <p:cNvSpPr>
            <a:spLocks noGrp="1"/>
          </p:cNvSpPr>
          <p:nvPr>
            <p:ph type="sldNum" sz="quarter" idx="10"/>
          </p:nvPr>
        </p:nvSpPr>
        <p:spPr/>
        <p:txBody>
          <a:bodyPr/>
          <a:lstStyle/>
          <a:p>
            <a:fld id="{C2AEE2DE-F569-CB47-AE41-C8EBB0F45B6F}" type="slidenum">
              <a:rPr lang="en-US" smtClean="0"/>
              <a:t>12</a:t>
            </a:fld>
            <a:endParaRPr lang="en-US"/>
          </a:p>
        </p:txBody>
      </p:sp>
    </p:spTree>
    <p:extLst>
      <p:ext uri="{BB962C8B-B14F-4D97-AF65-F5344CB8AC3E}">
        <p14:creationId xmlns:p14="http://schemas.microsoft.com/office/powerpoint/2010/main" val="987460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lets</a:t>
            </a:r>
            <a:r>
              <a:rPr lang="en-US" baseline="0" dirty="0" smtClean="0"/>
              <a:t> start off with the IEP, then skills taught and finally the state assessment.</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13</a:t>
            </a:fld>
            <a:endParaRPr lang="en-US"/>
          </a:p>
        </p:txBody>
      </p:sp>
    </p:spTree>
    <p:extLst>
      <p:ext uri="{BB962C8B-B14F-4D97-AF65-F5344CB8AC3E}">
        <p14:creationId xmlns:p14="http://schemas.microsoft.com/office/powerpoint/2010/main" val="2328931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Here is where we have to be careful.</a:t>
            </a:r>
          </a:p>
          <a:p>
            <a:endParaRPr lang="en-US" b="1" dirty="0" smtClean="0"/>
          </a:p>
          <a:p>
            <a:r>
              <a:rPr lang="en-US" baseline="0" dirty="0" smtClean="0"/>
              <a:t>When students are being removed from general education classes, and receiving instruction in a resource room or a separate class, </a:t>
            </a:r>
          </a:p>
          <a:p>
            <a:endParaRPr lang="en-US" baseline="0" dirty="0" smtClean="0"/>
          </a:p>
          <a:p>
            <a:r>
              <a:rPr lang="en-US" baseline="0" dirty="0" smtClean="0"/>
              <a:t>we have to be sure that the instruction that students are receiving is </a:t>
            </a:r>
            <a:r>
              <a:rPr lang="en-US" b="1" baseline="0" dirty="0" smtClean="0"/>
              <a:t>aligned to grade level content </a:t>
            </a:r>
            <a:r>
              <a:rPr lang="en-US" baseline="0" dirty="0" smtClean="0"/>
              <a:t>so that this does not happen.  </a:t>
            </a:r>
          </a:p>
          <a:p>
            <a:endParaRPr lang="en-US" baseline="0" dirty="0" smtClean="0"/>
          </a:p>
          <a:p>
            <a:r>
              <a:rPr lang="en-US" b="1" baseline="0" dirty="0" smtClean="0"/>
              <a:t>Third grade curriculum is multiplication/combining sets, but during math instruction the student is working on telling time</a:t>
            </a:r>
            <a:r>
              <a:rPr lang="en-US" baseline="0" dirty="0" smtClean="0"/>
              <a:t>. </a:t>
            </a:r>
          </a:p>
          <a:p>
            <a:endParaRPr lang="en-US" baseline="0" dirty="0" smtClean="0"/>
          </a:p>
          <a:p>
            <a:r>
              <a:rPr lang="en-US" baseline="0" dirty="0" smtClean="0"/>
              <a:t>This does not mean that the student shouldn’t learn to tell time.  </a:t>
            </a:r>
          </a:p>
          <a:p>
            <a:endParaRPr lang="en-US" baseline="0" dirty="0" smtClean="0"/>
          </a:p>
          <a:p>
            <a:r>
              <a:rPr lang="en-US" baseline="0" dirty="0" smtClean="0"/>
              <a:t>This skill would be taught in context of following a daily schedule for example.  </a:t>
            </a:r>
          </a:p>
          <a:p>
            <a:endParaRPr lang="en-US" baseline="0" dirty="0" smtClean="0"/>
          </a:p>
          <a:p>
            <a:r>
              <a:rPr lang="en-US" baseline="0" dirty="0" smtClean="0"/>
              <a:t>Daily living skills such as telling time is taught “real time” </a:t>
            </a:r>
            <a:r>
              <a:rPr lang="en-US" baseline="0" dirty="0" smtClean="0">
                <a:sym typeface="Wingdings" panose="05000000000000000000" pitchFamily="2" charset="2"/>
              </a:rPr>
              <a:t> not in isolated math times only/ or it might be part of a center activity. </a:t>
            </a:r>
          </a:p>
          <a:p>
            <a:endParaRPr lang="en-US" baseline="0" dirty="0" smtClean="0">
              <a:sym typeface="Wingdings" panose="05000000000000000000" pitchFamily="2" charset="2"/>
            </a:endParaRPr>
          </a:p>
          <a:p>
            <a:r>
              <a:rPr lang="en-US" b="1" baseline="0" dirty="0" smtClean="0">
                <a:sym typeface="Wingdings" panose="05000000000000000000" pitchFamily="2" charset="2"/>
              </a:rPr>
              <a:t>Functional skills or daily living skills can be addressed </a:t>
            </a:r>
          </a:p>
          <a:p>
            <a:pPr marL="173336" indent="-173336">
              <a:buFont typeface="Arial" panose="020B0604020202020204" pitchFamily="34" charset="0"/>
              <a:buChar char="•"/>
            </a:pPr>
            <a:r>
              <a:rPr lang="en-US" baseline="0" dirty="0" smtClean="0">
                <a:sym typeface="Wingdings" panose="05000000000000000000" pitchFamily="2" charset="2"/>
              </a:rPr>
              <a:t>during naturally occurring routines, </a:t>
            </a:r>
          </a:p>
          <a:p>
            <a:pPr marL="173336" indent="-173336">
              <a:buFont typeface="Arial" panose="020B0604020202020204" pitchFamily="34" charset="0"/>
              <a:buChar char="•"/>
            </a:pPr>
            <a:r>
              <a:rPr lang="en-US" baseline="0" dirty="0" smtClean="0">
                <a:sym typeface="Wingdings" panose="05000000000000000000" pitchFamily="2" charset="2"/>
              </a:rPr>
              <a:t>concurrent with academic instruction, </a:t>
            </a:r>
          </a:p>
          <a:p>
            <a:pPr marL="173336" indent="-173336">
              <a:buFont typeface="Arial" panose="020B0604020202020204" pitchFamily="34" charset="0"/>
              <a:buChar char="•"/>
            </a:pPr>
            <a:r>
              <a:rPr lang="en-US" baseline="0" dirty="0" smtClean="0">
                <a:sym typeface="Wingdings" panose="05000000000000000000" pitchFamily="2" charset="2"/>
              </a:rPr>
              <a:t>or during some time devoted to a high priority IEP goal.  </a:t>
            </a:r>
          </a:p>
          <a:p>
            <a:endParaRPr lang="en-US" baseline="0" dirty="0" smtClean="0">
              <a:sym typeface="Wingdings" panose="05000000000000000000" pitchFamily="2" charset="2"/>
            </a:endParaRPr>
          </a:p>
          <a:p>
            <a:r>
              <a:rPr lang="en-US" baseline="0" dirty="0" smtClean="0">
                <a:sym typeface="Wingdings" panose="05000000000000000000" pitchFamily="2" charset="2"/>
              </a:rPr>
              <a:t>It is important not to hold students back from learning academics just because they are still catching up on some essential life skills.  </a:t>
            </a:r>
            <a:endParaRPr lang="en-US" baseline="0" dirty="0" smtClean="0"/>
          </a:p>
          <a:p>
            <a:endParaRPr lang="en-US" baseline="0" dirty="0" smtClean="0"/>
          </a:p>
          <a:p>
            <a:endParaRPr lang="en-US" baseline="0" dirty="0" smtClean="0"/>
          </a:p>
          <a:p>
            <a:r>
              <a:rPr lang="en-US" b="1" baseline="0" dirty="0" smtClean="0"/>
              <a:t>Coming up Clarissa slide </a:t>
            </a:r>
            <a:r>
              <a:rPr lang="en-US" b="1" baseline="0" dirty="0" smtClean="0"/>
              <a:t>– grade level content standard (7</a:t>
            </a:r>
            <a:r>
              <a:rPr lang="en-US" b="1" baseline="30000" dirty="0" smtClean="0"/>
              <a:t>th</a:t>
            </a:r>
            <a:r>
              <a:rPr lang="en-US" b="1" baseline="0" dirty="0" smtClean="0"/>
              <a:t> grade) 6 options with discussion.</a:t>
            </a:r>
            <a:endParaRPr lang="en-US" b="1" dirty="0"/>
          </a:p>
        </p:txBody>
      </p:sp>
      <p:sp>
        <p:nvSpPr>
          <p:cNvPr id="4" name="Slide Number Placeholder 3"/>
          <p:cNvSpPr>
            <a:spLocks noGrp="1"/>
          </p:cNvSpPr>
          <p:nvPr>
            <p:ph type="sldNum" sz="quarter" idx="10"/>
          </p:nvPr>
        </p:nvSpPr>
        <p:spPr/>
        <p:txBody>
          <a:bodyPr/>
          <a:lstStyle/>
          <a:p>
            <a:fld id="{C2AEE2DE-F569-CB47-AE41-C8EBB0F45B6F}" type="slidenum">
              <a:rPr lang="en-US" smtClean="0"/>
              <a:t>14</a:t>
            </a:fld>
            <a:endParaRPr lang="en-US"/>
          </a:p>
        </p:txBody>
      </p:sp>
    </p:spTree>
    <p:extLst>
      <p:ext uri="{BB962C8B-B14F-4D97-AF65-F5344CB8AC3E}">
        <p14:creationId xmlns:p14="http://schemas.microsoft.com/office/powerpoint/2010/main" val="17556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Notice here that Life Skills</a:t>
            </a:r>
            <a:r>
              <a:rPr lang="en-US" baseline="0" dirty="0" smtClean="0"/>
              <a:t> Curriculum continues to be appropriate instruction for students with significant cognitive disabilities</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15</a:t>
            </a:fld>
            <a:endParaRPr lang="en-US"/>
          </a:p>
        </p:txBody>
      </p:sp>
    </p:spTree>
    <p:extLst>
      <p:ext uri="{BB962C8B-B14F-4D97-AF65-F5344CB8AC3E}">
        <p14:creationId xmlns:p14="http://schemas.microsoft.com/office/powerpoint/2010/main" val="2244724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Is</a:t>
            </a:r>
            <a:r>
              <a:rPr lang="en-US" b="1" baseline="0" dirty="0" smtClean="0"/>
              <a:t> it </a:t>
            </a:r>
            <a:r>
              <a:rPr lang="en-US" b="1" baseline="0" dirty="0" smtClean="0"/>
              <a:t>standards based </a:t>
            </a:r>
            <a:r>
              <a:rPr lang="en-US" b="1" baseline="0" dirty="0" smtClean="0"/>
              <a:t>??   </a:t>
            </a:r>
            <a:r>
              <a:rPr lang="en-US" dirty="0" smtClean="0"/>
              <a:t>Sometimes,</a:t>
            </a:r>
            <a:r>
              <a:rPr lang="en-US" baseline="0" dirty="0" smtClean="0"/>
              <a:t> in extending standards, the academic component becomes lost.  </a:t>
            </a:r>
          </a:p>
          <a:p>
            <a:endParaRPr lang="en-US" baseline="0" dirty="0" smtClean="0"/>
          </a:p>
          <a:p>
            <a:r>
              <a:rPr lang="en-US" sz="1800" dirty="0"/>
              <a:t>Example standard of 7</a:t>
            </a:r>
            <a:r>
              <a:rPr lang="en-US" sz="1800" baseline="30000" dirty="0"/>
              <a:t>th</a:t>
            </a:r>
            <a:r>
              <a:rPr lang="en-US" sz="1800" dirty="0"/>
              <a:t> grade ELA</a:t>
            </a:r>
            <a:r>
              <a:rPr lang="en-US" sz="1800" dirty="0" smtClean="0"/>
              <a:t>: (upcoming slide)</a:t>
            </a:r>
            <a:endParaRPr lang="en-US" sz="1800" dirty="0"/>
          </a:p>
          <a:p>
            <a:endParaRPr lang="en-US" sz="1800" b="1" dirty="0"/>
          </a:p>
          <a:p>
            <a:r>
              <a:rPr lang="en-US" sz="1800" b="1" i="1" dirty="0"/>
              <a:t>Determine a theme or central idea of a text and analyze its development over the course of the text; provide an objective summary of the text.</a:t>
            </a:r>
          </a:p>
          <a:p>
            <a:endParaRPr lang="en-US" b="1" i="1" baseline="0" dirty="0" smtClean="0"/>
          </a:p>
          <a:p>
            <a:r>
              <a:rPr lang="en-US" b="0" i="0" dirty="0" smtClean="0"/>
              <a:t>-Camilla</a:t>
            </a:r>
            <a:r>
              <a:rPr lang="en-US" b="0" i="0" baseline="0" dirty="0" smtClean="0"/>
              <a:t> will use her AAC device to greet peers in English class (</a:t>
            </a:r>
            <a:r>
              <a:rPr lang="en-US" b="1" i="0" baseline="0" dirty="0" smtClean="0">
                <a:solidFill>
                  <a:srgbClr val="A7253F"/>
                </a:solidFill>
              </a:rPr>
              <a:t>of course this is going to happen)</a:t>
            </a:r>
          </a:p>
          <a:p>
            <a:r>
              <a:rPr lang="en-US" b="0" i="0" baseline="0" dirty="0" smtClean="0"/>
              <a:t>-Camilla will acquire 20 sight words that relate to activities in her community and home </a:t>
            </a:r>
            <a:r>
              <a:rPr lang="en-US" b="1" i="0" baseline="0" dirty="0" smtClean="0">
                <a:solidFill>
                  <a:srgbClr val="A7253F"/>
                </a:solidFill>
              </a:rPr>
              <a:t>(e.g. may have activities that address these sight words in center activities)</a:t>
            </a:r>
          </a:p>
          <a:p>
            <a:endParaRPr lang="en-US" b="0" i="0" baseline="0" dirty="0" smtClean="0"/>
          </a:p>
          <a:p>
            <a:pPr marL="175243" indent="-175243">
              <a:buFont typeface="Arial" panose="020B0604020202020204" pitchFamily="34" charset="0"/>
              <a:buChar char="•"/>
            </a:pPr>
            <a:r>
              <a:rPr lang="en-US" b="0" i="0" baseline="0" dirty="0" smtClean="0"/>
              <a:t>After hearing text summaries read aloud, Camilla will select the major theme of each using response options that include text with picture symbol support</a:t>
            </a:r>
          </a:p>
          <a:p>
            <a:pPr marL="175243" indent="-175243">
              <a:buFont typeface="Arial" panose="020B0604020202020204" pitchFamily="34" charset="0"/>
              <a:buChar char="•"/>
            </a:pPr>
            <a:r>
              <a:rPr lang="en-US" b="0" i="0" baseline="0" dirty="0" smtClean="0"/>
              <a:t>Camilla will sequence 3 events from text read aloud to her using response options that include text with picture symbol support.</a:t>
            </a:r>
          </a:p>
          <a:p>
            <a:pPr marL="175243" indent="-175243">
              <a:buFont typeface="Arial" panose="020B0604020202020204" pitchFamily="34" charset="0"/>
              <a:buChar char="•"/>
            </a:pPr>
            <a:r>
              <a:rPr lang="en-US" b="0" i="0" baseline="0" dirty="0" smtClean="0"/>
              <a:t>Camilla will organize story grammar elements related to fictional text on a graphic organizer and use the organizer as a support when summarizing the text.</a:t>
            </a:r>
          </a:p>
          <a:p>
            <a:pPr marL="175243" indent="-175243">
              <a:buFont typeface="Arial" panose="020B0604020202020204" pitchFamily="34" charset="0"/>
              <a:buChar char="•"/>
            </a:pPr>
            <a:endParaRPr lang="en-US" b="0" i="0" baseline="0" dirty="0" smtClean="0"/>
          </a:p>
          <a:p>
            <a:pPr marL="175243" indent="-175243">
              <a:buFontTx/>
              <a:buChar char="-"/>
            </a:pPr>
            <a:r>
              <a:rPr lang="en-US" b="0" i="0" baseline="0" dirty="0" smtClean="0"/>
              <a:t>Camilla will identify letter-sound correspondences for initial consonants and vowels and use this skill when writing using software that anticipates spelling from the first letters.</a:t>
            </a:r>
          </a:p>
          <a:p>
            <a:pPr marL="175243" indent="-175243">
              <a:buFontTx/>
              <a:buChar char="-"/>
            </a:pPr>
            <a:endParaRPr lang="en-US" b="0" i="0" baseline="0" dirty="0" smtClean="0"/>
          </a:p>
          <a:p>
            <a:pPr marL="175243" indent="-175243">
              <a:buFontTx/>
              <a:buChar char="-"/>
            </a:pPr>
            <a:endParaRPr lang="en-US" b="0" i="0" baseline="0" dirty="0" smtClean="0"/>
          </a:p>
          <a:p>
            <a:pPr marL="175243" indent="-175243">
              <a:buFontTx/>
              <a:buChar char="-"/>
            </a:pPr>
            <a:endParaRPr lang="en-US" b="0" i="0" baseline="0" dirty="0" smtClean="0"/>
          </a:p>
        </p:txBody>
      </p:sp>
      <p:sp>
        <p:nvSpPr>
          <p:cNvPr id="4" name="Slide Number Placeholder 3"/>
          <p:cNvSpPr>
            <a:spLocks noGrp="1"/>
          </p:cNvSpPr>
          <p:nvPr>
            <p:ph type="sldNum" sz="quarter" idx="10"/>
          </p:nvPr>
        </p:nvSpPr>
        <p:spPr/>
        <p:txBody>
          <a:bodyPr/>
          <a:lstStyle/>
          <a:p>
            <a:fld id="{C2AEE2DE-F569-CB47-AE41-C8EBB0F45B6F}" type="slidenum">
              <a:rPr lang="en-US" smtClean="0"/>
              <a:t>16</a:t>
            </a:fld>
            <a:endParaRPr lang="en-US"/>
          </a:p>
        </p:txBody>
      </p:sp>
    </p:spTree>
    <p:extLst>
      <p:ext uri="{BB962C8B-B14F-4D97-AF65-F5344CB8AC3E}">
        <p14:creationId xmlns:p14="http://schemas.microsoft.com/office/powerpoint/2010/main" val="3548819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a:t>
            </a:r>
            <a:r>
              <a:rPr lang="en-US" baseline="0" dirty="0"/>
              <a:t>slide gives you a snapshot of a “cross-walk” between the WVCCR standards and the AAA standards.  </a:t>
            </a:r>
          </a:p>
          <a:p>
            <a:endParaRPr lang="en-US" baseline="0" dirty="0"/>
          </a:p>
          <a:p>
            <a:r>
              <a:rPr lang="en-US" baseline="0" dirty="0"/>
              <a:t>This example </a:t>
            </a:r>
            <a:r>
              <a:rPr lang="en-US" baseline="0" dirty="0" smtClean="0"/>
              <a:t>looks at </a:t>
            </a:r>
            <a:r>
              <a:rPr lang="en-US" baseline="0" dirty="0"/>
              <a:t>three 4</a:t>
            </a:r>
            <a:r>
              <a:rPr lang="en-US" baseline="30000" dirty="0"/>
              <a:t>th</a:t>
            </a:r>
            <a:r>
              <a:rPr lang="en-US" baseline="0" dirty="0"/>
              <a:t> grade standards.  </a:t>
            </a:r>
          </a:p>
          <a:p>
            <a:endParaRPr lang="en-US" baseline="0" dirty="0"/>
          </a:p>
          <a:p>
            <a:r>
              <a:rPr lang="en-US" baseline="0" dirty="0"/>
              <a:t>I chose these </a:t>
            </a:r>
            <a:r>
              <a:rPr lang="en-US" baseline="0" dirty="0" smtClean="0"/>
              <a:t>standard </a:t>
            </a:r>
            <a:r>
              <a:rPr lang="en-US" baseline="0" dirty="0"/>
              <a:t>because this snapshot </a:t>
            </a:r>
            <a:r>
              <a:rPr lang="en-US" baseline="0" dirty="0" smtClean="0"/>
              <a:t>is </a:t>
            </a:r>
            <a:r>
              <a:rPr lang="en-US" baseline="0" dirty="0"/>
              <a:t>pretty similar standard to standard.  This is not the case for all standards.  There is not a one to one match up.</a:t>
            </a:r>
          </a:p>
          <a:p>
            <a:endParaRPr lang="en-US" baseline="0" dirty="0"/>
          </a:p>
          <a:p>
            <a:r>
              <a:rPr lang="en-US" baseline="0" dirty="0"/>
              <a:t>But I did want to see both standards (general and alternate) and how they do mirror the same “big idea” regarding grade level content standards.</a:t>
            </a:r>
          </a:p>
          <a:p>
            <a:endParaRPr lang="en-US" baseline="0" dirty="0"/>
          </a:p>
          <a:p>
            <a:r>
              <a:rPr lang="en-US" baseline="0" dirty="0"/>
              <a:t>We must be sure and make the distinction between which students with ID would take which assessment.</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17</a:t>
            </a:fld>
            <a:endParaRPr lang="en-US"/>
          </a:p>
        </p:txBody>
      </p:sp>
    </p:spTree>
    <p:extLst>
      <p:ext uri="{BB962C8B-B14F-4D97-AF65-F5344CB8AC3E}">
        <p14:creationId xmlns:p14="http://schemas.microsoft.com/office/powerpoint/2010/main" val="669551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This is a sample section</a:t>
            </a:r>
            <a:r>
              <a:rPr lang="en-US" baseline="0" dirty="0" smtClean="0"/>
              <a:t> of the Alternate Standards Support Document.</a:t>
            </a:r>
          </a:p>
          <a:p>
            <a:endParaRPr lang="en-US" baseline="0" dirty="0" smtClean="0"/>
          </a:p>
          <a:p>
            <a:r>
              <a:rPr lang="en-US" baseline="0" dirty="0" smtClean="0"/>
              <a:t>Notice that the standards are the same as the previous slide.  </a:t>
            </a:r>
          </a:p>
          <a:p>
            <a:endParaRPr lang="en-US" baseline="0" dirty="0" smtClean="0"/>
          </a:p>
          <a:p>
            <a:r>
              <a:rPr lang="en-US" baseline="0" dirty="0" smtClean="0"/>
              <a:t>This slide shows the progression from step one to step three.  </a:t>
            </a:r>
          </a:p>
          <a:p>
            <a:endParaRPr lang="en-US" baseline="0" dirty="0" smtClean="0"/>
          </a:p>
          <a:p>
            <a:r>
              <a:rPr lang="en-US" baseline="0" dirty="0" smtClean="0"/>
              <a:t>Step one is the farthest away from the standard and step three is the closest to the standard.</a:t>
            </a:r>
          </a:p>
          <a:p>
            <a:endParaRPr lang="en-US" baseline="0" dirty="0" smtClean="0"/>
          </a:p>
          <a:p>
            <a:r>
              <a:rPr lang="en-US" baseline="0" dirty="0" smtClean="0"/>
              <a:t>This means that step one might be an appropriate place to begin instruction towards the alternate standard for a very low functioning student with a significant cognitive disability.</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18</a:t>
            </a:fld>
            <a:endParaRPr lang="en-US"/>
          </a:p>
        </p:txBody>
      </p:sp>
    </p:spTree>
    <p:extLst>
      <p:ext uri="{BB962C8B-B14F-4D97-AF65-F5344CB8AC3E}">
        <p14:creationId xmlns:p14="http://schemas.microsoft.com/office/powerpoint/2010/main" val="3679342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Meet</a:t>
            </a:r>
            <a:r>
              <a:rPr lang="en-US" baseline="0" dirty="0" smtClean="0"/>
              <a:t> Camilla : </a:t>
            </a:r>
          </a:p>
          <a:p>
            <a:pPr marL="171450" indent="-171450">
              <a:buFontTx/>
              <a:buChar char="-"/>
            </a:pPr>
            <a:r>
              <a:rPr lang="en-US" baseline="0" dirty="0" smtClean="0"/>
              <a:t>Read the slide</a:t>
            </a:r>
          </a:p>
          <a:p>
            <a:pPr marL="171450" indent="-171450">
              <a:buFontTx/>
              <a:buChar char="-"/>
            </a:pPr>
            <a:r>
              <a:rPr lang="en-US" baseline="0" dirty="0" smtClean="0"/>
              <a:t>Explain that we are going to look at a 7</a:t>
            </a:r>
            <a:r>
              <a:rPr lang="en-US" baseline="30000" dirty="0" smtClean="0"/>
              <a:t>th</a:t>
            </a:r>
            <a:r>
              <a:rPr lang="en-US" baseline="0" dirty="0" smtClean="0"/>
              <a:t> grade ELA standard and decide which instructional goal options “are standards based”</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19</a:t>
            </a:fld>
            <a:endParaRPr lang="en-US"/>
          </a:p>
        </p:txBody>
      </p:sp>
    </p:spTree>
    <p:extLst>
      <p:ext uri="{BB962C8B-B14F-4D97-AF65-F5344CB8AC3E}">
        <p14:creationId xmlns:p14="http://schemas.microsoft.com/office/powerpoint/2010/main" val="3665276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the standard</a:t>
            </a:r>
            <a:r>
              <a:rPr lang="en-US" baseline="0" dirty="0" smtClean="0"/>
              <a:t> </a:t>
            </a:r>
            <a:r>
              <a:rPr lang="en-US" dirty="0" smtClean="0"/>
              <a:t>aloud.</a:t>
            </a:r>
          </a:p>
          <a:p>
            <a:endParaRPr lang="en-US" dirty="0" smtClean="0"/>
          </a:p>
          <a:p>
            <a:r>
              <a:rPr lang="en-US" dirty="0" smtClean="0"/>
              <a:t>Discuss</a:t>
            </a:r>
            <a:r>
              <a:rPr lang="en-US" baseline="0" dirty="0" smtClean="0"/>
              <a:t> that this is a grade level standard that is often thought of as too difficult for a student with a significant cognitive disability.  </a:t>
            </a:r>
          </a:p>
          <a:p>
            <a:endParaRPr lang="en-US" baseline="0" dirty="0" smtClean="0"/>
          </a:p>
          <a:p>
            <a:r>
              <a:rPr lang="en-US" baseline="0" dirty="0" smtClean="0"/>
              <a:t>Read each option below and ask the participants to give a thumb up or thumb down as to whether the goal/objective is “standards based”- DIRECTLY RELATED TO THE STANDARD </a:t>
            </a:r>
          </a:p>
          <a:p>
            <a:endParaRPr lang="en-US" baseline="0" dirty="0" smtClean="0"/>
          </a:p>
          <a:p>
            <a:r>
              <a:rPr lang="en-US" baseline="0" dirty="0" smtClean="0"/>
              <a:t>Discuss the fact that all options are appropriate for Clarissa based upon her needs, but NOT ALL OPTIONS ARE RELATED TO THE GRADE LEVEL STANDARD.  </a:t>
            </a:r>
          </a:p>
          <a:p>
            <a:endParaRPr lang="en-US" baseline="0" dirty="0" smtClean="0"/>
          </a:p>
          <a:p>
            <a:r>
              <a:rPr lang="en-US" baseline="0" dirty="0" smtClean="0"/>
              <a:t>The following options ARE grade level standards based: </a:t>
            </a:r>
          </a:p>
          <a:p>
            <a:r>
              <a:rPr lang="en-US" baseline="0" dirty="0" smtClean="0"/>
              <a:t>3, 4, 5 </a:t>
            </a:r>
          </a:p>
          <a:p>
            <a:endParaRPr lang="en-US" dirty="0" smtClean="0"/>
          </a:p>
          <a:p>
            <a:r>
              <a:rPr lang="en-US" dirty="0" smtClean="0"/>
              <a:t>Options 1, 2</a:t>
            </a:r>
            <a:r>
              <a:rPr lang="en-US" baseline="0" dirty="0" smtClean="0"/>
              <a:t> </a:t>
            </a:r>
            <a:r>
              <a:rPr lang="en-US" dirty="0" smtClean="0"/>
              <a:t>and 6 are</a:t>
            </a:r>
            <a:r>
              <a:rPr lang="en-US" baseline="0" dirty="0" smtClean="0"/>
              <a:t> all appropriate areas of instruction for Camilla.  However, these options ARE NOT aligned or based on the listed 7</a:t>
            </a:r>
            <a:r>
              <a:rPr lang="en-US" baseline="30000" dirty="0" smtClean="0"/>
              <a:t>th</a:t>
            </a:r>
            <a:r>
              <a:rPr lang="en-US" baseline="0" dirty="0" smtClean="0"/>
              <a:t> grade standard. </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20</a:t>
            </a:fld>
            <a:endParaRPr lang="en-US"/>
          </a:p>
        </p:txBody>
      </p:sp>
    </p:spTree>
    <p:extLst>
      <p:ext uri="{BB962C8B-B14F-4D97-AF65-F5344CB8AC3E}">
        <p14:creationId xmlns:p14="http://schemas.microsoft.com/office/powerpoint/2010/main" val="2901094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Meet Max:</a:t>
            </a:r>
          </a:p>
          <a:p>
            <a:endParaRPr lang="en-US" dirty="0" smtClean="0"/>
          </a:p>
          <a:p>
            <a:pPr marL="171450" indent="-171450">
              <a:buFontTx/>
              <a:buChar char="-"/>
            </a:pPr>
            <a:r>
              <a:rPr lang="en-US" baseline="0" dirty="0" smtClean="0"/>
              <a:t>Read each bullet point</a:t>
            </a:r>
          </a:p>
          <a:p>
            <a:pPr marL="171450" indent="-171450">
              <a:buFontTx/>
              <a:buChar char="-"/>
            </a:pPr>
            <a:endParaRPr lang="en-US" baseline="0" dirty="0" smtClean="0"/>
          </a:p>
          <a:p>
            <a:pPr marL="171450" indent="-171450">
              <a:buFontTx/>
              <a:buChar char="-"/>
            </a:pPr>
            <a:r>
              <a:rPr lang="en-US" baseline="0" dirty="0" smtClean="0"/>
              <a:t>Like Camilla Max has a significant cognitive disability.  </a:t>
            </a:r>
          </a:p>
          <a:p>
            <a:pPr marL="171450" indent="-171450">
              <a:buFontTx/>
              <a:buChar char="-"/>
            </a:pPr>
            <a:r>
              <a:rPr lang="en-US" baseline="0" dirty="0" smtClean="0"/>
              <a:t>His parents want him involved and making progress in general education.  </a:t>
            </a:r>
          </a:p>
          <a:p>
            <a:pPr marL="171450" indent="-171450">
              <a:buFontTx/>
              <a:buChar char="-"/>
            </a:pPr>
            <a:r>
              <a:rPr lang="en-US" baseline="0" dirty="0" smtClean="0"/>
              <a:t>We are going to look at the same kind of information as we did with Clarissa with Max in math.  </a:t>
            </a:r>
          </a:p>
          <a:p>
            <a:pPr marL="0" indent="0">
              <a:buFontTx/>
              <a:buNone/>
            </a:pP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21</a:t>
            </a:fld>
            <a:endParaRPr lang="en-US"/>
          </a:p>
        </p:txBody>
      </p:sp>
    </p:spTree>
    <p:extLst>
      <p:ext uri="{BB962C8B-B14F-4D97-AF65-F5344CB8AC3E}">
        <p14:creationId xmlns:p14="http://schemas.microsoft.com/office/powerpoint/2010/main" val="2628547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we know about courses</a:t>
            </a:r>
            <a:r>
              <a:rPr lang="en-US" baseline="0" dirty="0" smtClean="0"/>
              <a:t> for students with significant cognitive disabilities?</a:t>
            </a:r>
          </a:p>
          <a:p>
            <a:r>
              <a:rPr lang="en-US" baseline="0" dirty="0" smtClean="0"/>
              <a:t>Reduced depth, breadth, and complexity</a:t>
            </a:r>
          </a:p>
          <a:p>
            <a:endParaRPr lang="en-US" baseline="0" dirty="0" smtClean="0"/>
          </a:p>
          <a:p>
            <a:r>
              <a:rPr lang="en-US" baseline="0" dirty="0" smtClean="0"/>
              <a:t>May </a:t>
            </a:r>
            <a:r>
              <a:rPr lang="en-US" baseline="0" dirty="0" smtClean="0"/>
              <a:t>be </a:t>
            </a:r>
            <a:r>
              <a:rPr lang="en-US" baseline="0" dirty="0" smtClean="0"/>
              <a:t>introductory or pre-requisite skills</a:t>
            </a:r>
          </a:p>
          <a:p>
            <a:endParaRPr lang="en-US" baseline="0" dirty="0" smtClean="0"/>
          </a:p>
          <a:p>
            <a:r>
              <a:rPr lang="en-US" baseline="0" dirty="0" smtClean="0"/>
              <a:t>Should be addressed through the lens of functional/life skills.  </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22</a:t>
            </a:fld>
            <a:endParaRPr lang="en-US"/>
          </a:p>
        </p:txBody>
      </p:sp>
    </p:spTree>
    <p:extLst>
      <p:ext uri="{BB962C8B-B14F-4D97-AF65-F5344CB8AC3E}">
        <p14:creationId xmlns:p14="http://schemas.microsoft.com/office/powerpoint/2010/main" val="4127338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are going</a:t>
            </a:r>
            <a:r>
              <a:rPr lang="en-US" baseline="0" dirty="0" smtClean="0"/>
              <a:t> to look at a HS math standard that would be appropriate for Max.</a:t>
            </a:r>
          </a:p>
          <a:p>
            <a:endParaRPr lang="en-US" baseline="0" dirty="0" smtClean="0"/>
          </a:p>
          <a:p>
            <a:r>
              <a:rPr lang="en-US" baseline="0" dirty="0" smtClean="0"/>
              <a:t>Remember we are choosing standards and viewing them through the lens of vocational activity.</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23</a:t>
            </a:fld>
            <a:endParaRPr lang="en-US"/>
          </a:p>
        </p:txBody>
      </p:sp>
    </p:spTree>
    <p:extLst>
      <p:ext uri="{BB962C8B-B14F-4D97-AF65-F5344CB8AC3E}">
        <p14:creationId xmlns:p14="http://schemas.microsoft.com/office/powerpoint/2010/main" val="2380962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a:t>
            </a:r>
            <a:r>
              <a:rPr lang="en-US" baseline="0" dirty="0" smtClean="0"/>
              <a:t> participants look up this alternate standard in support document</a:t>
            </a:r>
            <a:endParaRPr lang="en-US" dirty="0" smtClean="0"/>
          </a:p>
          <a:p>
            <a:endParaRPr lang="en-US" dirty="0" smtClean="0"/>
          </a:p>
          <a:p>
            <a:r>
              <a:rPr lang="en-US" dirty="0" smtClean="0"/>
              <a:t>Read each</a:t>
            </a:r>
            <a:r>
              <a:rPr lang="en-US" baseline="0" dirty="0" smtClean="0"/>
              <a:t> bullet point</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24</a:t>
            </a:fld>
            <a:endParaRPr lang="en-US"/>
          </a:p>
        </p:txBody>
      </p:sp>
    </p:spTree>
    <p:extLst>
      <p:ext uri="{BB962C8B-B14F-4D97-AF65-F5344CB8AC3E}">
        <p14:creationId xmlns:p14="http://schemas.microsoft.com/office/powerpoint/2010/main" val="294123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does this mean??</a:t>
            </a:r>
          </a:p>
          <a:p>
            <a:endParaRPr lang="en-US" dirty="0" smtClean="0"/>
          </a:p>
          <a:p>
            <a:r>
              <a:rPr lang="en-US" dirty="0" smtClean="0"/>
              <a:t>What</a:t>
            </a:r>
            <a:r>
              <a:rPr lang="en-US" baseline="0" dirty="0" smtClean="0"/>
              <a:t> does this look like on IEPs and what does this look like in the classroom??</a:t>
            </a:r>
          </a:p>
          <a:p>
            <a:endParaRPr lang="en-US" baseline="0" dirty="0" smtClean="0"/>
          </a:p>
          <a:p>
            <a:r>
              <a:rPr lang="en-US" b="1" u="sng" baseline="0" dirty="0" smtClean="0"/>
              <a:t>Hybrid Approach to Inclusion- </a:t>
            </a:r>
            <a:r>
              <a:rPr lang="en-US" b="1" baseline="0" dirty="0" smtClean="0"/>
              <a:t>time in separate setting as well as appropriate time in general education.  </a:t>
            </a:r>
          </a:p>
          <a:p>
            <a:endParaRPr lang="en-US" baseline="0" dirty="0" smtClean="0"/>
          </a:p>
          <a:p>
            <a:r>
              <a:rPr lang="en-US" baseline="0" dirty="0" smtClean="0"/>
              <a:t>ESSA document page 1 – to raise academic expectations and increase inclusion for students with disabilities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27</a:t>
            </a:fld>
            <a:endParaRPr lang="en-US"/>
          </a:p>
        </p:txBody>
      </p:sp>
    </p:spTree>
    <p:extLst>
      <p:ext uri="{BB962C8B-B14F-4D97-AF65-F5344CB8AC3E}">
        <p14:creationId xmlns:p14="http://schemas.microsoft.com/office/powerpoint/2010/main" val="39868897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Questions</a:t>
            </a:r>
            <a:r>
              <a:rPr lang="en-US" baseline="0" dirty="0" smtClean="0"/>
              <a:t> for IEP teams to keep in mind when choosing priority areas (grade level alternate standards).</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28</a:t>
            </a:fld>
            <a:endParaRPr lang="en-US"/>
          </a:p>
        </p:txBody>
      </p:sp>
    </p:spTree>
    <p:extLst>
      <p:ext uri="{BB962C8B-B14F-4D97-AF65-F5344CB8AC3E}">
        <p14:creationId xmlns:p14="http://schemas.microsoft.com/office/powerpoint/2010/main" val="3670451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These are “best practice” alternate standards for all grade levels for </a:t>
            </a:r>
            <a:r>
              <a:rPr lang="en-US" baseline="0" dirty="0" smtClean="0"/>
              <a:t>SS </a:t>
            </a:r>
            <a:endParaRPr lang="en-US" baseline="0" dirty="0" smtClean="0"/>
          </a:p>
          <a:p>
            <a:endParaRPr lang="en-US" baseline="0" dirty="0" smtClean="0"/>
          </a:p>
          <a:p>
            <a:r>
              <a:rPr lang="en-US" baseline="0" dirty="0" smtClean="0"/>
              <a:t>PE/Health and the Arts (music and art only) have </a:t>
            </a:r>
            <a:r>
              <a:rPr lang="en-US" baseline="0" dirty="0" smtClean="0"/>
              <a:t>been updated.   A best practice PE/Health and Art/Music Best Practice Document will be coming.  </a:t>
            </a:r>
            <a:endParaRPr lang="en-US" baseline="0" dirty="0" smtClean="0"/>
          </a:p>
          <a:p>
            <a:endParaRPr lang="en-US" baseline="0" dirty="0" smtClean="0"/>
          </a:p>
          <a:p>
            <a:r>
              <a:rPr lang="en-US" baseline="0" dirty="0" smtClean="0"/>
              <a:t>These </a:t>
            </a:r>
            <a:r>
              <a:rPr lang="en-US" baseline="0" dirty="0" smtClean="0"/>
              <a:t>are not state approved alternate standards since we are not required to write standards for these </a:t>
            </a:r>
            <a:r>
              <a:rPr lang="en-US" baseline="0" dirty="0" smtClean="0"/>
              <a:t>subjects (therefore… Best Practice Documents)</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29</a:t>
            </a:fld>
            <a:endParaRPr lang="en-US"/>
          </a:p>
        </p:txBody>
      </p:sp>
    </p:spTree>
    <p:extLst>
      <p:ext uri="{BB962C8B-B14F-4D97-AF65-F5344CB8AC3E}">
        <p14:creationId xmlns:p14="http://schemas.microsoft.com/office/powerpoint/2010/main" val="2140729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a:t>
            </a:r>
            <a:r>
              <a:rPr lang="en-US" baseline="0" dirty="0" smtClean="0"/>
              <a:t> new alternate course codes for all credit bearing courses (9-12). </a:t>
            </a:r>
          </a:p>
          <a:p>
            <a:endParaRPr lang="en-US" baseline="0" dirty="0" smtClean="0"/>
          </a:p>
          <a:p>
            <a:r>
              <a:rPr lang="en-US" baseline="0" dirty="0" smtClean="0"/>
              <a:t>I recently received a question about middle school course codes and if we would have alternate codes for these courses as well.  </a:t>
            </a:r>
          </a:p>
          <a:p>
            <a:endParaRPr lang="en-US" baseline="0" dirty="0" smtClean="0"/>
          </a:p>
          <a:p>
            <a:r>
              <a:rPr lang="en-US" baseline="0" dirty="0" smtClean="0"/>
              <a:t>We will not have new course codes for other grade </a:t>
            </a:r>
            <a:r>
              <a:rPr lang="en-US" baseline="0" dirty="0" smtClean="0"/>
              <a:t>levels (at least for now).  </a:t>
            </a:r>
            <a:endParaRPr lang="en-US" baseline="0" dirty="0" smtClean="0"/>
          </a:p>
          <a:p>
            <a:endParaRPr lang="en-US" baseline="0" dirty="0" smtClean="0"/>
          </a:p>
          <a:p>
            <a:r>
              <a:rPr lang="en-US" baseline="0" dirty="0" smtClean="0"/>
              <a:t>What we are asking is that schools use the same codes as GEE and add the digit for exceptionality (direction from Joey Wiseman).</a:t>
            </a:r>
          </a:p>
          <a:p>
            <a:endParaRPr lang="en-US" baseline="0" dirty="0" smtClean="0"/>
          </a:p>
          <a:p>
            <a:r>
              <a:rPr lang="en-US" baseline="0" dirty="0" smtClean="0"/>
              <a:t>** Important piece here is that </a:t>
            </a:r>
            <a:r>
              <a:rPr lang="en-US" baseline="0" dirty="0" smtClean="0"/>
              <a:t>alternate standards should </a:t>
            </a:r>
            <a:r>
              <a:rPr lang="en-US" baseline="0" dirty="0" smtClean="0"/>
              <a:t>be taught in elementary and middle school.  </a:t>
            </a:r>
          </a:p>
          <a:p>
            <a:r>
              <a:rPr lang="en-US" baseline="0" dirty="0" smtClean="0"/>
              <a:t>    All grade levels should be teaching aligned grade level standards (K-12) ….. Not solely functional academics- 7636 course code</a:t>
            </a:r>
          </a:p>
        </p:txBody>
      </p:sp>
      <p:sp>
        <p:nvSpPr>
          <p:cNvPr id="4" name="Slide Number Placeholder 3"/>
          <p:cNvSpPr>
            <a:spLocks noGrp="1"/>
          </p:cNvSpPr>
          <p:nvPr>
            <p:ph type="sldNum" sz="quarter" idx="10"/>
          </p:nvPr>
        </p:nvSpPr>
        <p:spPr/>
        <p:txBody>
          <a:bodyPr/>
          <a:lstStyle/>
          <a:p>
            <a:fld id="{C2AEE2DE-F569-CB47-AE41-C8EBB0F45B6F}" type="slidenum">
              <a:rPr lang="en-US" smtClean="0"/>
              <a:t>30</a:t>
            </a:fld>
            <a:endParaRPr lang="en-US"/>
          </a:p>
        </p:txBody>
      </p:sp>
    </p:spTree>
    <p:extLst>
      <p:ext uri="{BB962C8B-B14F-4D97-AF65-F5344CB8AC3E}">
        <p14:creationId xmlns:p14="http://schemas.microsoft.com/office/powerpoint/2010/main" val="3273252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a:t>
            </a:r>
            <a:r>
              <a:rPr lang="en-US" baseline="0" dirty="0" smtClean="0"/>
              <a:t> the differences of these two schedules.</a:t>
            </a:r>
          </a:p>
          <a:p>
            <a:endParaRPr lang="en-US" baseline="0" dirty="0" smtClean="0"/>
          </a:p>
          <a:p>
            <a:r>
              <a:rPr lang="en-US" baseline="0" dirty="0" smtClean="0"/>
              <a:t>Previous schedule- focusing on Life Skills to the exception of grade level content areas</a:t>
            </a:r>
          </a:p>
          <a:p>
            <a:endParaRPr lang="en-US" baseline="0" dirty="0" smtClean="0"/>
          </a:p>
          <a:p>
            <a:r>
              <a:rPr lang="en-US" baseline="0" dirty="0" smtClean="0"/>
              <a:t>Current schedule- focusing on grade level content areas (ESSA requirement for alternate diploma) for 9-12.  The example above is for 8</a:t>
            </a:r>
            <a:r>
              <a:rPr lang="en-US" baseline="30000" dirty="0" smtClean="0"/>
              <a:t>th</a:t>
            </a:r>
            <a:r>
              <a:rPr lang="en-US" baseline="0" dirty="0" smtClean="0"/>
              <a:t> grade.</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31</a:t>
            </a:fld>
            <a:endParaRPr lang="en-US"/>
          </a:p>
        </p:txBody>
      </p:sp>
    </p:spTree>
    <p:extLst>
      <p:ext uri="{BB962C8B-B14F-4D97-AF65-F5344CB8AC3E}">
        <p14:creationId xmlns:p14="http://schemas.microsoft.com/office/powerpoint/2010/main" val="7060368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gives information</a:t>
            </a:r>
            <a:r>
              <a:rPr lang="en-US" baseline="0" dirty="0" smtClean="0"/>
              <a:t> about enrollment codes and special education status courses.</a:t>
            </a:r>
          </a:p>
          <a:p>
            <a:endParaRPr lang="en-US" baseline="0" dirty="0" smtClean="0"/>
          </a:p>
          <a:p>
            <a:r>
              <a:rPr lang="en-US" baseline="0" dirty="0" smtClean="0"/>
              <a:t>Many questions are asked about what happens when students and/or parents (IEP teams) make the decision for the student to stay in school until age 21.</a:t>
            </a:r>
          </a:p>
          <a:p>
            <a:endParaRPr lang="en-US" baseline="0" dirty="0" smtClean="0"/>
          </a:p>
          <a:p>
            <a:r>
              <a:rPr lang="en-US" baseline="0" dirty="0" smtClean="0"/>
              <a:t>Each bullet point gives input as to how schools report graduates and returning students.</a:t>
            </a:r>
          </a:p>
          <a:p>
            <a:endParaRPr lang="en-US" baseline="0" dirty="0" smtClean="0"/>
          </a:p>
          <a:p>
            <a:r>
              <a:rPr lang="en-US" baseline="0" dirty="0" smtClean="0"/>
              <a:t>Last bullet point addresses what happens if the student/family change their mind and do not stay until 21.</a:t>
            </a:r>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32</a:t>
            </a:fld>
            <a:endParaRPr lang="en-US"/>
          </a:p>
        </p:txBody>
      </p:sp>
    </p:spTree>
    <p:extLst>
      <p:ext uri="{BB962C8B-B14F-4D97-AF65-F5344CB8AC3E}">
        <p14:creationId xmlns:p14="http://schemas.microsoft.com/office/powerpoint/2010/main" val="485802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AEE2DE-F569-CB47-AE41-C8EBB0F45B6F}" type="slidenum">
              <a:rPr lang="en-US" smtClean="0"/>
              <a:t>33</a:t>
            </a:fld>
            <a:endParaRPr lang="en-US"/>
          </a:p>
        </p:txBody>
      </p:sp>
    </p:spTree>
    <p:extLst>
      <p:ext uri="{BB962C8B-B14F-4D97-AF65-F5344CB8AC3E}">
        <p14:creationId xmlns:p14="http://schemas.microsoft.com/office/powerpoint/2010/main" val="39195576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280" y="3446398"/>
            <a:ext cx="8875835" cy="1713781"/>
          </a:xfrm>
        </p:spPr>
        <p:txBody>
          <a:bodyPr anchor="b"/>
          <a:lstStyle>
            <a:lvl1pPr algn="ctr">
              <a:defRPr sz="4500">
                <a:solidFill>
                  <a:schemeClr val="bg1"/>
                </a:solidFill>
                <a:latin typeface="Vollkorn" charset="0"/>
                <a:ea typeface="Vollkorn" charset="0"/>
                <a:cs typeface="Vollkorn"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995852" y="5292662"/>
            <a:ext cx="5156689" cy="41647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a:xfrm>
            <a:off x="3545496" y="5841622"/>
            <a:ext cx="2057400" cy="365125"/>
          </a:xfrm>
          <a:prstGeom prst="rect">
            <a:avLst/>
          </a:prstGeom>
        </p:spPr>
        <p:txBody>
          <a:bodyPr/>
          <a:lstStyle>
            <a:lvl1pPr algn="ctr">
              <a:defRPr sz="1200" i="1">
                <a:solidFill>
                  <a:schemeClr val="bg1"/>
                </a:solidFill>
              </a:defRPr>
            </a:lvl1pPr>
          </a:lstStyle>
          <a:p>
            <a:endParaRPr lang="en-US"/>
          </a:p>
        </p:txBody>
      </p:sp>
    </p:spTree>
    <p:extLst>
      <p:ext uri="{BB962C8B-B14F-4D97-AF65-F5344CB8AC3E}">
        <p14:creationId xmlns:p14="http://schemas.microsoft.com/office/powerpoint/2010/main" val="4672792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1353" y="1709741"/>
            <a:ext cx="8545013"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281354" y="4589466"/>
            <a:ext cx="8545013" cy="932104"/>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84672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8939" y="1778734"/>
            <a:ext cx="4114800" cy="3965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2677" y="1778734"/>
            <a:ext cx="4113689" cy="3965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8939" y="1681163"/>
            <a:ext cx="411452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298939" y="2505075"/>
            <a:ext cx="4114525" cy="33212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712677" y="1681163"/>
            <a:ext cx="4114802"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12677" y="2505075"/>
            <a:ext cx="4114802" cy="33212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16630861-4318-414B-8E21-CA5F03E7BD41}" type="slidenum">
              <a:rPr lang="en-US" smtClean="0"/>
              <a:t>‹#›</a:t>
            </a:fld>
            <a:endParaRPr lang="en-US"/>
          </a:p>
        </p:txBody>
      </p:sp>
      <p:sp>
        <p:nvSpPr>
          <p:cNvPr id="11" name="Title 1"/>
          <p:cNvSpPr>
            <a:spLocks noGrp="1"/>
          </p:cNvSpPr>
          <p:nvPr>
            <p:ph type="title"/>
          </p:nvPr>
        </p:nvSpPr>
        <p:spPr>
          <a:xfrm>
            <a:off x="298939" y="143747"/>
            <a:ext cx="8527427" cy="1400159"/>
          </a:xfrm>
        </p:spPr>
        <p:txBody>
          <a:bodyPr/>
          <a:lstStyle/>
          <a:p>
            <a:r>
              <a:rPr lang="en-US" smtClean="0"/>
              <a:t>Click to edit Master title style</a:t>
            </a:r>
            <a:endParaRPr lang="en-US"/>
          </a:p>
        </p:txBody>
      </p:sp>
    </p:spTree>
    <p:extLst>
      <p:ext uri="{BB962C8B-B14F-4D97-AF65-F5344CB8AC3E}">
        <p14:creationId xmlns:p14="http://schemas.microsoft.com/office/powerpoint/2010/main" val="36875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50975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4108" y="457200"/>
            <a:ext cx="3429550"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4000500" y="987428"/>
            <a:ext cx="4825866"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34108" y="2057400"/>
            <a:ext cx="3429550"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934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00500" y="987430"/>
            <a:ext cx="4825866"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
        <p:nvSpPr>
          <p:cNvPr id="10" name="Title 1"/>
          <p:cNvSpPr>
            <a:spLocks noGrp="1"/>
          </p:cNvSpPr>
          <p:nvPr>
            <p:ph type="title"/>
          </p:nvPr>
        </p:nvSpPr>
        <p:spPr>
          <a:xfrm>
            <a:off x="334108" y="457200"/>
            <a:ext cx="3429550" cy="1600200"/>
          </a:xfrm>
        </p:spPr>
        <p:txBody>
          <a:bodyPr anchor="b"/>
          <a:lstStyle>
            <a:lvl1pPr>
              <a:defRPr sz="2400"/>
            </a:lvl1pPr>
          </a:lstStyle>
          <a:p>
            <a:r>
              <a:rPr lang="en-US" smtClean="0"/>
              <a:t>Click to edit Master title style</a:t>
            </a:r>
            <a:endParaRPr lang="en-US"/>
          </a:p>
        </p:txBody>
      </p:sp>
      <p:sp>
        <p:nvSpPr>
          <p:cNvPr id="11" name="Text Placeholder 3"/>
          <p:cNvSpPr>
            <a:spLocks noGrp="1"/>
          </p:cNvSpPr>
          <p:nvPr>
            <p:ph type="body" sz="half" idx="2"/>
          </p:nvPr>
        </p:nvSpPr>
        <p:spPr>
          <a:xfrm>
            <a:off x="334108" y="2057400"/>
            <a:ext cx="3429550"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Tree>
    <p:extLst>
      <p:ext uri="{BB962C8B-B14F-4D97-AF65-F5344CB8AC3E}">
        <p14:creationId xmlns:p14="http://schemas.microsoft.com/office/powerpoint/2010/main" val="2973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76914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4692" y="365126"/>
            <a:ext cx="1971675" cy="547296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5126"/>
            <a:ext cx="6397492" cy="54729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206619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8939" y="143747"/>
            <a:ext cx="8527427" cy="140015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98939" y="1723293"/>
            <a:ext cx="8527427" cy="41499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7947136" y="6356353"/>
            <a:ext cx="879230" cy="365125"/>
          </a:xfrm>
          <a:prstGeom prst="rect">
            <a:avLst/>
          </a:prstGeom>
        </p:spPr>
        <p:txBody>
          <a:bodyPr vert="horz" lIns="91440" tIns="45720" rIns="91440" bIns="45720" rtlCol="0" anchor="ctr"/>
          <a:lstStyle>
            <a:lvl1pPr algn="ctr">
              <a:defRPr sz="1050" b="1" i="0">
                <a:solidFill>
                  <a:schemeClr val="bg1"/>
                </a:solidFill>
                <a:latin typeface="Fira Sans Ultra" charset="0"/>
                <a:ea typeface="Fira Sans Ultra" charset="0"/>
                <a:cs typeface="Fira Sans Ultra" charset="0"/>
              </a:defRPr>
            </a:lvl1pPr>
          </a:lstStyle>
          <a:p>
            <a:fld id="{16630861-4318-414B-8E21-CA5F03E7BD41}" type="slidenum">
              <a:rPr lang="en-US" smtClean="0"/>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p:txStyles>
    <p:titleStyle>
      <a:lvl1pPr algn="l" defTabSz="685800" rtl="0" eaLnBrk="1" latinLnBrk="0" hangingPunct="1">
        <a:lnSpc>
          <a:spcPct val="90000"/>
        </a:lnSpc>
        <a:spcBef>
          <a:spcPct val="0"/>
        </a:spcBef>
        <a:buNone/>
        <a:defRPr sz="3300" kern="1200">
          <a:solidFill>
            <a:srgbClr val="004071"/>
          </a:solidFill>
          <a:latin typeface="Vollkorn" charset="0"/>
          <a:ea typeface="Vollkorn" charset="0"/>
          <a:cs typeface="Vollkorn" charset="0"/>
        </a:defRPr>
      </a:lvl1pPr>
    </p:titleStyle>
    <p:bodyStyle>
      <a:lvl1pPr marL="171450" indent="-171450" algn="l" defTabSz="685800" rtl="0" eaLnBrk="1" latinLnBrk="0" hangingPunct="1">
        <a:lnSpc>
          <a:spcPct val="90000"/>
        </a:lnSpc>
        <a:spcBef>
          <a:spcPts val="750"/>
        </a:spcBef>
        <a:buFont typeface="Arial"/>
        <a:buChar char="•"/>
        <a:defRPr sz="2100" kern="1200">
          <a:solidFill>
            <a:srgbClr val="60636B"/>
          </a:solidFill>
          <a:latin typeface="Fira Sans" charset="0"/>
          <a:ea typeface="Fira Sans" charset="0"/>
          <a:cs typeface="Fira Sans" charset="0"/>
        </a:defRPr>
      </a:lvl1pPr>
      <a:lvl2pPr marL="514350" indent="-171450" algn="l" defTabSz="685800" rtl="0" eaLnBrk="1" latinLnBrk="0" hangingPunct="1">
        <a:lnSpc>
          <a:spcPct val="90000"/>
        </a:lnSpc>
        <a:spcBef>
          <a:spcPts val="375"/>
        </a:spcBef>
        <a:buFont typeface="Arial"/>
        <a:buChar char="•"/>
        <a:defRPr sz="1800" kern="1200">
          <a:solidFill>
            <a:srgbClr val="60636B"/>
          </a:solidFill>
          <a:latin typeface="Fira Sans" charset="0"/>
          <a:ea typeface="Fira Sans" charset="0"/>
          <a:cs typeface="Fira Sans" charset="0"/>
        </a:defRPr>
      </a:lvl2pPr>
      <a:lvl3pPr marL="857250" indent="-171450" algn="l" defTabSz="685800" rtl="0" eaLnBrk="1" latinLnBrk="0" hangingPunct="1">
        <a:lnSpc>
          <a:spcPct val="90000"/>
        </a:lnSpc>
        <a:spcBef>
          <a:spcPts val="375"/>
        </a:spcBef>
        <a:buFont typeface="Arial"/>
        <a:buChar char="•"/>
        <a:defRPr sz="1500" kern="1200">
          <a:solidFill>
            <a:srgbClr val="60636B"/>
          </a:solidFill>
          <a:latin typeface="Fira Sans" charset="0"/>
          <a:ea typeface="Fira Sans" charset="0"/>
          <a:cs typeface="Fira Sans" charset="0"/>
        </a:defRPr>
      </a:lvl3pPr>
      <a:lvl4pPr marL="1200150" indent="-171450" algn="l" defTabSz="685800" rtl="0" eaLnBrk="1" latinLnBrk="0" hangingPunct="1">
        <a:lnSpc>
          <a:spcPct val="90000"/>
        </a:lnSpc>
        <a:spcBef>
          <a:spcPts val="375"/>
        </a:spcBef>
        <a:buFont typeface="Arial"/>
        <a:buChar char="•"/>
        <a:defRPr sz="1350" kern="1200">
          <a:solidFill>
            <a:srgbClr val="60636B"/>
          </a:solidFill>
          <a:latin typeface="Fira Sans" charset="0"/>
          <a:ea typeface="Fira Sans" charset="0"/>
          <a:cs typeface="Fira Sans" charset="0"/>
        </a:defRPr>
      </a:lvl4pPr>
      <a:lvl5pPr marL="1543050" indent="-171450" algn="l" defTabSz="685800" rtl="0" eaLnBrk="1" latinLnBrk="0" hangingPunct="1">
        <a:lnSpc>
          <a:spcPct val="90000"/>
        </a:lnSpc>
        <a:spcBef>
          <a:spcPts val="375"/>
        </a:spcBef>
        <a:buFont typeface="Arial"/>
        <a:buChar char="•"/>
        <a:defRPr sz="1350" kern="1200">
          <a:solidFill>
            <a:srgbClr val="60636B"/>
          </a:solidFill>
          <a:latin typeface="Fira Sans" charset="0"/>
          <a:ea typeface="Fira Sans" charset="0"/>
          <a:cs typeface="Fir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36280" y="3815861"/>
            <a:ext cx="8875835" cy="1424353"/>
          </a:xfrm>
        </p:spPr>
        <p:txBody>
          <a:bodyPr>
            <a:normAutofit/>
          </a:bodyPr>
          <a:lstStyle/>
          <a:p>
            <a:r>
              <a:rPr lang="en-US" sz="6600" dirty="0" smtClean="0">
                <a:solidFill>
                  <a:srgbClr val="D3B257"/>
                </a:solidFill>
                <a:latin typeface="Fira Sans"/>
              </a:rPr>
              <a:t>All Things Alternate</a:t>
            </a:r>
            <a:endParaRPr lang="en-US" sz="6600" dirty="0">
              <a:solidFill>
                <a:srgbClr val="D3B257"/>
              </a:solidFill>
              <a:latin typeface="Fira Sans"/>
            </a:endParaRPr>
          </a:p>
        </p:txBody>
      </p:sp>
      <p:sp>
        <p:nvSpPr>
          <p:cNvPr id="4" name="Slide Number Placeholder 3"/>
          <p:cNvSpPr>
            <a:spLocks noGrp="1"/>
          </p:cNvSpPr>
          <p:nvPr>
            <p:ph type="sldNum" sz="quarter" idx="4294967295"/>
          </p:nvPr>
        </p:nvSpPr>
        <p:spPr>
          <a:xfrm>
            <a:off x="8264525" y="6356350"/>
            <a:ext cx="879475" cy="365125"/>
          </a:xfrm>
        </p:spPr>
        <p:txBody>
          <a:bodyPr/>
          <a:lstStyle/>
          <a:p>
            <a:fld id="{16630861-4318-414B-8E21-CA5F03E7BD41}" type="slidenum">
              <a:rPr lang="en-US" smtClean="0"/>
              <a:t>1</a:t>
            </a:fld>
            <a:endParaRPr lang="en-US"/>
          </a:p>
        </p:txBody>
      </p:sp>
    </p:spTree>
    <p:extLst>
      <p:ext uri="{BB962C8B-B14F-4D97-AF65-F5344CB8AC3E}">
        <p14:creationId xmlns:p14="http://schemas.microsoft.com/office/powerpoint/2010/main" val="2393552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118" y="143748"/>
            <a:ext cx="8527427" cy="817786"/>
          </a:xfrm>
          <a:solidFill>
            <a:schemeClr val="accent1">
              <a:lumMod val="60000"/>
              <a:lumOff val="40000"/>
            </a:schemeClr>
          </a:solidFill>
        </p:spPr>
        <p:txBody>
          <a:bodyPr/>
          <a:lstStyle/>
          <a:p>
            <a:pPr algn="ctr"/>
            <a:r>
              <a:rPr lang="en-US" dirty="0" smtClean="0"/>
              <a:t>Todays Objectives</a:t>
            </a:r>
            <a:endParaRPr lang="en-US" dirty="0"/>
          </a:p>
        </p:txBody>
      </p:sp>
      <p:sp>
        <p:nvSpPr>
          <p:cNvPr id="3" name="Content Placeholder 2"/>
          <p:cNvSpPr>
            <a:spLocks noGrp="1"/>
          </p:cNvSpPr>
          <p:nvPr>
            <p:ph idx="1"/>
          </p:nvPr>
        </p:nvSpPr>
        <p:spPr>
          <a:xfrm>
            <a:off x="298939" y="1234912"/>
            <a:ext cx="8527427" cy="4166648"/>
          </a:xfrm>
        </p:spPr>
        <p:txBody>
          <a:bodyPr>
            <a:normAutofit/>
          </a:bodyPr>
          <a:lstStyle/>
          <a:p>
            <a:pPr marL="0" indent="0" algn="ctr">
              <a:buNone/>
            </a:pPr>
            <a:r>
              <a:rPr lang="en-US" sz="3200" dirty="0" smtClean="0"/>
              <a:t>We will discuss…</a:t>
            </a:r>
            <a:endParaRPr lang="en-US" sz="2400" dirty="0"/>
          </a:p>
          <a:p>
            <a:pPr marL="457200" indent="-457200">
              <a:buFont typeface="+mj-lt"/>
              <a:buAutoNum type="arabicPeriod"/>
            </a:pPr>
            <a:r>
              <a:rPr lang="en-US" sz="2400" dirty="0"/>
              <a:t>F</a:t>
            </a:r>
            <a:r>
              <a:rPr lang="en-US" sz="2400" dirty="0" smtClean="0"/>
              <a:t>ederal updates regarding students with significant cognitive disabilities</a:t>
            </a:r>
          </a:p>
          <a:p>
            <a:pPr marL="457200" indent="-457200">
              <a:buFont typeface="+mj-lt"/>
              <a:buAutoNum type="arabicPeriod"/>
            </a:pPr>
            <a:r>
              <a:rPr lang="en-US" sz="2400" dirty="0" smtClean="0"/>
              <a:t>Alternate Diploma Criteria</a:t>
            </a:r>
          </a:p>
          <a:p>
            <a:pPr marL="457200" indent="-457200">
              <a:buFont typeface="+mj-lt"/>
              <a:buAutoNum type="arabicPeriod"/>
            </a:pPr>
            <a:r>
              <a:rPr lang="en-US" sz="2400" dirty="0" smtClean="0"/>
              <a:t>Appropriate identification of students for the alternate assessment</a:t>
            </a:r>
          </a:p>
          <a:p>
            <a:pPr marL="457200" indent="-457200">
              <a:buFont typeface="+mj-lt"/>
              <a:buAutoNum type="arabicPeriod"/>
            </a:pPr>
            <a:r>
              <a:rPr lang="en-US" sz="2400" dirty="0" smtClean="0"/>
              <a:t>All Things Alternate timeline</a:t>
            </a:r>
          </a:p>
          <a:p>
            <a:pPr marL="457200" indent="-457200">
              <a:buFont typeface="+mj-lt"/>
              <a:buAutoNum type="arabicPeriod"/>
            </a:pPr>
            <a:r>
              <a:rPr lang="en-US" sz="2400" dirty="0" smtClean="0"/>
              <a:t>Standards based goals and instruction</a:t>
            </a:r>
          </a:p>
          <a:p>
            <a:pPr marL="457200" indent="-457200">
              <a:buFont typeface="+mj-lt"/>
              <a:buAutoNum type="arabicPeriod"/>
            </a:pPr>
            <a:r>
              <a:rPr lang="en-US" sz="2400" dirty="0" smtClean="0"/>
              <a:t>Course codes and transcripts</a:t>
            </a:r>
          </a:p>
          <a:p>
            <a:pPr marL="457200" indent="-457200">
              <a:buFont typeface="+mj-lt"/>
              <a:buAutoNum type="arabicPeriod"/>
            </a:pPr>
            <a:endParaRPr lang="en-US" sz="2400" dirty="0" smtClean="0"/>
          </a:p>
          <a:p>
            <a:pPr marL="457200" indent="-457200">
              <a:buFont typeface="+mj-lt"/>
              <a:buAutoNum type="arabicPeriod"/>
            </a:pPr>
            <a:endParaRPr lang="en-US" sz="2400" dirty="0" smtClean="0"/>
          </a:p>
          <a:p>
            <a:pPr marL="457200" indent="-457200">
              <a:buFont typeface="+mj-lt"/>
              <a:buAutoNum type="arabicPeriod"/>
            </a:pPr>
            <a:endParaRPr lang="en-US" sz="2400" dirty="0" smtClean="0"/>
          </a:p>
          <a:p>
            <a:pPr marL="457200" indent="-457200">
              <a:buFont typeface="+mj-lt"/>
              <a:buAutoNum type="arabicPeriod"/>
            </a:pPr>
            <a:endParaRPr lang="en-US" sz="2400" dirty="0" smtClean="0"/>
          </a:p>
          <a:p>
            <a:pPr marL="457200" indent="-457200">
              <a:buFont typeface="+mj-lt"/>
              <a:buAutoNum type="arabicPeriod"/>
            </a:pPr>
            <a:endParaRPr lang="en-US" sz="2400" dirty="0"/>
          </a:p>
          <a:p>
            <a:endParaRPr lang="en-US" dirty="0" smtClean="0"/>
          </a:p>
          <a:p>
            <a:pPr marL="457200" indent="-45720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a:t>
            </a:fld>
            <a:endParaRPr lang="en-US"/>
          </a:p>
        </p:txBody>
      </p:sp>
    </p:spTree>
    <p:extLst>
      <p:ext uri="{BB962C8B-B14F-4D97-AF65-F5344CB8AC3E}">
        <p14:creationId xmlns:p14="http://schemas.microsoft.com/office/powerpoint/2010/main" val="3426710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153425"/>
          </a:xfrm>
          <a:solidFill>
            <a:schemeClr val="accent1">
              <a:lumMod val="60000"/>
              <a:lumOff val="40000"/>
            </a:schemeClr>
          </a:solidFill>
        </p:spPr>
        <p:txBody>
          <a:bodyPr/>
          <a:lstStyle/>
          <a:p>
            <a:pPr algn="ctr"/>
            <a:r>
              <a:rPr lang="en-US" dirty="0" smtClean="0"/>
              <a:t>Let’s Lay a Foundation</a:t>
            </a:r>
            <a:endParaRPr lang="en-US" dirty="0"/>
          </a:p>
        </p:txBody>
      </p:sp>
      <p:sp>
        <p:nvSpPr>
          <p:cNvPr id="3" name="Content Placeholder 2"/>
          <p:cNvSpPr>
            <a:spLocks noGrp="1"/>
          </p:cNvSpPr>
          <p:nvPr>
            <p:ph idx="1"/>
          </p:nvPr>
        </p:nvSpPr>
        <p:spPr/>
        <p:txBody>
          <a:bodyPr>
            <a:normAutofit lnSpcReduction="10000"/>
          </a:bodyPr>
          <a:lstStyle/>
          <a:p>
            <a:r>
              <a:rPr lang="en-US" sz="2000" dirty="0" smtClean="0"/>
              <a:t>Brief #1- AA-AAS: Standards That Are the “Same but Different”</a:t>
            </a:r>
          </a:p>
          <a:p>
            <a:endParaRPr lang="en-US" sz="2000" dirty="0" smtClean="0"/>
          </a:p>
          <a:p>
            <a:r>
              <a:rPr lang="en-US" sz="2000" dirty="0" smtClean="0"/>
              <a:t>Brief #2</a:t>
            </a:r>
            <a:r>
              <a:rPr lang="en-US" sz="2000" b="1" dirty="0" smtClean="0"/>
              <a:t>- </a:t>
            </a:r>
            <a:r>
              <a:rPr lang="en-US" sz="2000" dirty="0" smtClean="0"/>
              <a:t>AA-AAS: Defining High Expectations for Students with Significant Cognitive Disabilities</a:t>
            </a:r>
          </a:p>
          <a:p>
            <a:endParaRPr lang="en-US" sz="2000" dirty="0" smtClean="0"/>
          </a:p>
          <a:p>
            <a:r>
              <a:rPr lang="en-US" sz="2000" dirty="0" smtClean="0"/>
              <a:t>Brief # 4- Promoting Communication Skills in Students with Significant Cognitive Disabilities</a:t>
            </a:r>
          </a:p>
          <a:p>
            <a:endParaRPr lang="en-US" sz="2000" dirty="0" smtClean="0"/>
          </a:p>
          <a:p>
            <a:r>
              <a:rPr lang="en-US" sz="2000" dirty="0" smtClean="0"/>
              <a:t>Brief #5- Standards-based IEPS for Students Who Participate in AA-AAS</a:t>
            </a:r>
          </a:p>
          <a:p>
            <a:endParaRPr lang="en-US" sz="2000" dirty="0" smtClean="0"/>
          </a:p>
          <a:p>
            <a:r>
              <a:rPr lang="en-US" sz="2000" dirty="0" smtClean="0"/>
              <a:t>Brief #8- Characteristics of Students with Significant Cognitive Disabilities</a:t>
            </a:r>
            <a:endParaRPr lang="en-US" sz="2000" dirty="0"/>
          </a:p>
        </p:txBody>
      </p:sp>
      <p:sp>
        <p:nvSpPr>
          <p:cNvPr id="4" name="Slide Number Placeholder 3"/>
          <p:cNvSpPr>
            <a:spLocks noGrp="1"/>
          </p:cNvSpPr>
          <p:nvPr>
            <p:ph type="sldNum" sz="quarter" idx="12"/>
          </p:nvPr>
        </p:nvSpPr>
        <p:spPr/>
        <p:txBody>
          <a:bodyPr/>
          <a:lstStyle/>
          <a:p>
            <a:fld id="{16630861-4318-414B-8E21-CA5F03E7BD41}" type="slidenum">
              <a:rPr lang="en-US" smtClean="0"/>
              <a:t>3</a:t>
            </a:fld>
            <a:endParaRPr lang="en-US"/>
          </a:p>
        </p:txBody>
      </p:sp>
    </p:spTree>
    <p:extLst>
      <p:ext uri="{BB962C8B-B14F-4D97-AF65-F5344CB8AC3E}">
        <p14:creationId xmlns:p14="http://schemas.microsoft.com/office/powerpoint/2010/main" val="29805628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74348"/>
          </a:xfrm>
          <a:solidFill>
            <a:schemeClr val="accent1">
              <a:lumMod val="60000"/>
              <a:lumOff val="40000"/>
            </a:schemeClr>
          </a:solidFill>
        </p:spPr>
        <p:txBody>
          <a:bodyPr>
            <a:normAutofit/>
          </a:bodyPr>
          <a:lstStyle/>
          <a:p>
            <a:pPr algn="ctr"/>
            <a:r>
              <a:rPr lang="en-US" b="1" dirty="0" smtClean="0">
                <a:latin typeface="Fira Sans"/>
              </a:rPr>
              <a:t>Special Education Documents/Updates</a:t>
            </a:r>
            <a:endParaRPr lang="en-US" b="1" dirty="0">
              <a:latin typeface="Fira Sans"/>
            </a:endParaRPr>
          </a:p>
        </p:txBody>
      </p:sp>
      <p:sp>
        <p:nvSpPr>
          <p:cNvPr id="3" name="Content Placeholder 2"/>
          <p:cNvSpPr>
            <a:spLocks noGrp="1"/>
          </p:cNvSpPr>
          <p:nvPr>
            <p:ph idx="1"/>
          </p:nvPr>
        </p:nvSpPr>
        <p:spPr>
          <a:xfrm>
            <a:off x="298939" y="1282046"/>
            <a:ext cx="8527427" cy="4479776"/>
          </a:xfrm>
        </p:spPr>
        <p:txBody>
          <a:bodyPr>
            <a:normAutofit/>
          </a:bodyPr>
          <a:lstStyle/>
          <a:p>
            <a:pPr marL="0" indent="0">
              <a:buNone/>
            </a:pPr>
            <a:endParaRPr lang="en-US" sz="2000" b="1" i="1" u="sng" dirty="0" smtClean="0">
              <a:solidFill>
                <a:srgbClr val="A7253F"/>
              </a:solidFill>
            </a:endParaRPr>
          </a:p>
          <a:p>
            <a:pPr marL="0" indent="0">
              <a:buNone/>
            </a:pPr>
            <a:endParaRPr lang="en-US" sz="2000" b="1" i="1" u="sng" dirty="0">
              <a:solidFill>
                <a:srgbClr val="A7253F"/>
              </a:solidFill>
            </a:endParaRPr>
          </a:p>
          <a:p>
            <a:pPr marL="0" indent="0">
              <a:buNone/>
            </a:pPr>
            <a:r>
              <a:rPr lang="en-US" sz="2400" b="1" i="1" u="sng" dirty="0" smtClean="0">
                <a:solidFill>
                  <a:srgbClr val="A7253F"/>
                </a:solidFill>
              </a:rPr>
              <a:t>Every </a:t>
            </a:r>
            <a:r>
              <a:rPr lang="en-US" sz="2400" b="1" i="1" u="sng" dirty="0">
                <a:solidFill>
                  <a:srgbClr val="A7253F"/>
                </a:solidFill>
              </a:rPr>
              <a:t>Student Succeeds Act (ESSA)- </a:t>
            </a:r>
            <a:r>
              <a:rPr lang="en-US" sz="2400" dirty="0"/>
              <a:t>December 2015</a:t>
            </a:r>
          </a:p>
          <a:p>
            <a:pPr marL="0" indent="0">
              <a:buNone/>
            </a:pPr>
            <a:r>
              <a:rPr lang="en-US" sz="2400" dirty="0"/>
              <a:t>Federal Law passed by </a:t>
            </a:r>
            <a:r>
              <a:rPr lang="en-US" sz="2400" dirty="0" smtClean="0"/>
              <a:t>Congress</a:t>
            </a:r>
            <a:endParaRPr lang="en-US" sz="2400" b="1" dirty="0"/>
          </a:p>
          <a:p>
            <a:pPr marL="0" indent="0">
              <a:buNone/>
            </a:pPr>
            <a:endParaRPr lang="en-US" sz="2400" b="1" i="1" u="sng" dirty="0" smtClean="0">
              <a:solidFill>
                <a:srgbClr val="A7253F"/>
              </a:solidFill>
            </a:endParaRPr>
          </a:p>
          <a:p>
            <a:pPr marL="0" indent="0">
              <a:buNone/>
            </a:pPr>
            <a:endParaRPr lang="en-US" sz="2400" b="1" i="1" u="sng" dirty="0" smtClean="0">
              <a:solidFill>
                <a:srgbClr val="A7253F"/>
              </a:solidFill>
            </a:endParaRPr>
          </a:p>
          <a:p>
            <a:pPr marL="0" indent="0">
              <a:buNone/>
            </a:pPr>
            <a:r>
              <a:rPr lang="en-US" sz="2400" b="1" i="1" u="sng" dirty="0" smtClean="0">
                <a:solidFill>
                  <a:srgbClr val="A7253F"/>
                </a:solidFill>
              </a:rPr>
              <a:t>Dear </a:t>
            </a:r>
            <a:r>
              <a:rPr lang="en-US" sz="2400" b="1" i="1" u="sng" dirty="0">
                <a:solidFill>
                  <a:srgbClr val="A7253F"/>
                </a:solidFill>
              </a:rPr>
              <a:t>Colleague Letter- </a:t>
            </a:r>
            <a:r>
              <a:rPr lang="en-US" sz="2400" dirty="0"/>
              <a:t>November 2015</a:t>
            </a:r>
          </a:p>
          <a:p>
            <a:pPr marL="0" indent="0">
              <a:buNone/>
            </a:pPr>
            <a:r>
              <a:rPr lang="en-US" sz="2400" dirty="0"/>
              <a:t>Clarified FAPE for Students with Disabilities</a:t>
            </a:r>
          </a:p>
          <a:p>
            <a:pPr marL="0" indent="0">
              <a:buNone/>
            </a:pPr>
            <a:endParaRPr lang="en-US" sz="2400" b="1" u="sng" dirty="0" smtClean="0">
              <a:solidFill>
                <a:srgbClr val="A7253F"/>
              </a:solidFill>
            </a:endParaRPr>
          </a:p>
          <a:p>
            <a:pPr marL="0" indent="0">
              <a:buNone/>
            </a:pPr>
            <a:endParaRPr lang="en-US" sz="2400" b="1" i="1" u="sng" dirty="0">
              <a:solidFill>
                <a:srgbClr val="A7253F"/>
              </a:solidFill>
            </a:endParaRPr>
          </a:p>
          <a:p>
            <a:endParaRPr lang="en-US" sz="2400" dirty="0" smtClean="0"/>
          </a:p>
          <a:p>
            <a:pPr>
              <a:buFont typeface="Arial" panose="020B0604020202020204" pitchFamily="34" charset="0"/>
              <a:buChar char="•"/>
            </a:pPr>
            <a:endParaRPr lang="en-US" sz="2400" dirty="0"/>
          </a:p>
        </p:txBody>
      </p:sp>
      <p:sp>
        <p:nvSpPr>
          <p:cNvPr id="4" name="Slide Number Placeholder 3"/>
          <p:cNvSpPr>
            <a:spLocks noGrp="1"/>
          </p:cNvSpPr>
          <p:nvPr>
            <p:ph type="sldNum" sz="quarter" idx="12"/>
          </p:nvPr>
        </p:nvSpPr>
        <p:spPr/>
        <p:txBody>
          <a:bodyPr/>
          <a:lstStyle/>
          <a:p>
            <a:fld id="{16630861-4318-414B-8E21-CA5F03E7BD41}" type="slidenum">
              <a:rPr lang="en-US" smtClean="0"/>
              <a:t>4</a:t>
            </a:fld>
            <a:endParaRPr lang="en-US"/>
          </a:p>
        </p:txBody>
      </p:sp>
    </p:spTree>
    <p:extLst>
      <p:ext uri="{BB962C8B-B14F-4D97-AF65-F5344CB8AC3E}">
        <p14:creationId xmlns:p14="http://schemas.microsoft.com/office/powerpoint/2010/main" val="1726556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983304"/>
          </a:xfrm>
          <a:solidFill>
            <a:schemeClr val="accent1">
              <a:lumMod val="60000"/>
              <a:lumOff val="40000"/>
            </a:schemeClr>
          </a:solidFill>
        </p:spPr>
        <p:txBody>
          <a:bodyPr>
            <a:normAutofit fontScale="90000"/>
          </a:bodyPr>
          <a:lstStyle/>
          <a:p>
            <a:pPr algn="ctr"/>
            <a:r>
              <a:rPr lang="en-US" dirty="0" smtClean="0"/>
              <a:t>Let’s Talk a Little Bit About </a:t>
            </a:r>
            <a:br>
              <a:rPr lang="en-US" dirty="0" smtClean="0"/>
            </a:br>
            <a:r>
              <a:rPr lang="en-US" dirty="0" smtClean="0"/>
              <a:t>FAPE</a:t>
            </a:r>
            <a:endParaRPr lang="en-US" dirty="0"/>
          </a:p>
        </p:txBody>
      </p:sp>
      <p:sp>
        <p:nvSpPr>
          <p:cNvPr id="3" name="Content Placeholder 2"/>
          <p:cNvSpPr>
            <a:spLocks noGrp="1"/>
          </p:cNvSpPr>
          <p:nvPr>
            <p:ph idx="1"/>
          </p:nvPr>
        </p:nvSpPr>
        <p:spPr>
          <a:xfrm>
            <a:off x="159658" y="1547966"/>
            <a:ext cx="8512628" cy="6392639"/>
          </a:xfrm>
        </p:spPr>
        <p:txBody>
          <a:bodyPr/>
          <a:lstStyle/>
          <a:p>
            <a:pPr marL="0" indent="0" algn="ctr">
              <a:buNone/>
            </a:pPr>
            <a:endParaRPr lang="en-US" dirty="0" smtClean="0"/>
          </a:p>
          <a:p>
            <a:pPr marL="0" indent="0" algn="ctr">
              <a:buNone/>
            </a:pPr>
            <a:endParaRPr lang="en-US" dirty="0"/>
          </a:p>
          <a:p>
            <a:pPr marL="0" indent="0" algn="ctr">
              <a:buNone/>
            </a:pPr>
            <a:r>
              <a:rPr lang="en-US" sz="2800" dirty="0" smtClean="0">
                <a:latin typeface="Times New Roman" panose="02020603050405020304" pitchFamily="18" charset="0"/>
                <a:cs typeface="Times New Roman" panose="02020603050405020304" pitchFamily="18" charset="0"/>
              </a:rPr>
              <a:t>U.S. Supreme Court Decision</a:t>
            </a:r>
          </a:p>
          <a:p>
            <a:pPr marL="0" indent="0" algn="ctr">
              <a:buNone/>
            </a:pPr>
            <a:r>
              <a:rPr lang="en-US" sz="2800" dirty="0" smtClean="0">
                <a:latin typeface="Times New Roman" panose="02020603050405020304" pitchFamily="18" charset="0"/>
                <a:cs typeface="Times New Roman" panose="02020603050405020304" pitchFamily="18" charset="0"/>
              </a:rPr>
              <a:t>March 22, 2017</a:t>
            </a:r>
          </a:p>
          <a:p>
            <a:pPr marL="0" indent="0" algn="ctr">
              <a:buNone/>
            </a:pPr>
            <a:endParaRPr lang="en-US" sz="3200" dirty="0" smtClean="0">
              <a:latin typeface="Times New Roman" panose="02020603050405020304" pitchFamily="18" charset="0"/>
              <a:cs typeface="Times New Roman" panose="02020603050405020304" pitchFamily="18" charset="0"/>
            </a:endParaRPr>
          </a:p>
          <a:p>
            <a:pPr marL="0" indent="0" algn="ctr">
              <a:buNone/>
            </a:pPr>
            <a:r>
              <a:rPr lang="en-US" sz="3600" b="1" i="1" dirty="0" err="1" smtClean="0">
                <a:latin typeface="Times New Roman" panose="02020603050405020304" pitchFamily="18" charset="0"/>
                <a:cs typeface="Times New Roman" panose="02020603050405020304" pitchFamily="18" charset="0"/>
              </a:rPr>
              <a:t>Endrew</a:t>
            </a:r>
            <a:r>
              <a:rPr lang="en-US" sz="3600" b="1" i="1" dirty="0" smtClean="0">
                <a:latin typeface="Times New Roman" panose="02020603050405020304" pitchFamily="18" charset="0"/>
                <a:cs typeface="Times New Roman" panose="02020603050405020304" pitchFamily="18" charset="0"/>
              </a:rPr>
              <a:t> F. v. Douglas County School District</a:t>
            </a:r>
            <a:endParaRPr lang="en-US" sz="3600" b="1" i="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5</a:t>
            </a:fld>
            <a:endParaRPr lang="en-US"/>
          </a:p>
        </p:txBody>
      </p:sp>
    </p:spTree>
    <p:extLst>
      <p:ext uri="{BB962C8B-B14F-4D97-AF65-F5344CB8AC3E}">
        <p14:creationId xmlns:p14="http://schemas.microsoft.com/office/powerpoint/2010/main" val="30774942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939" y="552893"/>
            <a:ext cx="8527427" cy="5011479"/>
          </a:xfrm>
        </p:spPr>
        <p:txBody>
          <a:bodyPr>
            <a:normAutofit/>
          </a:bodyPr>
          <a:lstStyle/>
          <a:p>
            <a:pPr marL="0" indent="0" algn="ctr">
              <a:buNone/>
            </a:pPr>
            <a:r>
              <a:rPr lang="en-US" sz="4800" dirty="0"/>
              <a:t> </a:t>
            </a:r>
            <a:endParaRPr lang="en-US" sz="4800" dirty="0" smtClean="0"/>
          </a:p>
          <a:p>
            <a:pPr marL="0" indent="0" algn="ctr">
              <a:buNone/>
            </a:pPr>
            <a:endParaRPr lang="en-US" sz="4800" i="1" dirty="0" smtClean="0"/>
          </a:p>
          <a:p>
            <a:pPr marL="0" indent="0" algn="ctr">
              <a:buNone/>
            </a:pPr>
            <a:r>
              <a:rPr lang="en-US" sz="4800" i="1" dirty="0" smtClean="0"/>
              <a:t>The </a:t>
            </a:r>
            <a:r>
              <a:rPr lang="en-US" sz="4800" i="1" dirty="0"/>
              <a:t>p</a:t>
            </a:r>
            <a:r>
              <a:rPr lang="en-US" sz="4800" i="1" dirty="0" smtClean="0"/>
              <a:t>roblem is not that our aim is too high and we miss it, but that our aim is too low and we reach it</a:t>
            </a:r>
          </a:p>
        </p:txBody>
      </p:sp>
      <p:sp>
        <p:nvSpPr>
          <p:cNvPr id="4" name="Slide Number Placeholder 3"/>
          <p:cNvSpPr>
            <a:spLocks noGrp="1"/>
          </p:cNvSpPr>
          <p:nvPr>
            <p:ph type="sldNum" sz="quarter" idx="12"/>
          </p:nvPr>
        </p:nvSpPr>
        <p:spPr/>
        <p:txBody>
          <a:bodyPr/>
          <a:lstStyle/>
          <a:p>
            <a:fld id="{16630861-4318-414B-8E21-CA5F03E7BD41}" type="slidenum">
              <a:rPr lang="en-US" smtClean="0"/>
              <a:t>6</a:t>
            </a:fld>
            <a:endParaRPr lang="en-US"/>
          </a:p>
        </p:txBody>
      </p:sp>
    </p:spTree>
    <p:extLst>
      <p:ext uri="{BB962C8B-B14F-4D97-AF65-F5344CB8AC3E}">
        <p14:creationId xmlns:p14="http://schemas.microsoft.com/office/powerpoint/2010/main" val="909292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7</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031"/>
            <a:ext cx="9144000" cy="5971142"/>
          </a:xfrm>
          <a:prstGeom prst="rect">
            <a:avLst/>
          </a:prstGeom>
        </p:spPr>
      </p:pic>
      <p:sp>
        <p:nvSpPr>
          <p:cNvPr id="6" name="TextBox 5"/>
          <p:cNvSpPr txBox="1"/>
          <p:nvPr/>
        </p:nvSpPr>
        <p:spPr>
          <a:xfrm>
            <a:off x="716096" y="1123721"/>
            <a:ext cx="2060155" cy="2031325"/>
          </a:xfrm>
          <a:prstGeom prst="rect">
            <a:avLst/>
          </a:prstGeom>
          <a:noFill/>
        </p:spPr>
        <p:txBody>
          <a:bodyPr wrap="square" rtlCol="0">
            <a:spAutoFit/>
          </a:bodyPr>
          <a:lstStyle/>
          <a:p>
            <a:r>
              <a:rPr lang="en-US" sz="3600" dirty="0" smtClean="0"/>
              <a:t>        </a:t>
            </a:r>
            <a:r>
              <a:rPr lang="en-US" sz="5400" dirty="0"/>
              <a:t>1980’s</a:t>
            </a:r>
          </a:p>
          <a:p>
            <a:r>
              <a:rPr lang="en-US" sz="3600" dirty="0" smtClean="0"/>
              <a:t>          </a:t>
            </a:r>
            <a:endParaRPr lang="en-US" sz="6000" dirty="0"/>
          </a:p>
        </p:txBody>
      </p:sp>
      <p:sp>
        <p:nvSpPr>
          <p:cNvPr id="7" name="TextBox 6"/>
          <p:cNvSpPr txBox="1"/>
          <p:nvPr/>
        </p:nvSpPr>
        <p:spPr>
          <a:xfrm>
            <a:off x="3580482" y="1674564"/>
            <a:ext cx="2655065" cy="923330"/>
          </a:xfrm>
          <a:prstGeom prst="rect">
            <a:avLst/>
          </a:prstGeom>
          <a:noFill/>
        </p:spPr>
        <p:txBody>
          <a:bodyPr wrap="square" rtlCol="0">
            <a:spAutoFit/>
          </a:bodyPr>
          <a:lstStyle/>
          <a:p>
            <a:r>
              <a:rPr lang="en-US" sz="5400" dirty="0" smtClean="0"/>
              <a:t>  1990’s</a:t>
            </a:r>
            <a:endParaRPr lang="en-US" sz="5400" dirty="0"/>
          </a:p>
        </p:txBody>
      </p:sp>
      <p:sp>
        <p:nvSpPr>
          <p:cNvPr id="8" name="TextBox 7"/>
          <p:cNvSpPr txBox="1"/>
          <p:nvPr/>
        </p:nvSpPr>
        <p:spPr>
          <a:xfrm>
            <a:off x="6940628" y="1674564"/>
            <a:ext cx="1696596" cy="923330"/>
          </a:xfrm>
          <a:prstGeom prst="rect">
            <a:avLst/>
          </a:prstGeom>
          <a:noFill/>
        </p:spPr>
        <p:txBody>
          <a:bodyPr wrap="square" rtlCol="0">
            <a:spAutoFit/>
          </a:bodyPr>
          <a:lstStyle/>
          <a:p>
            <a:r>
              <a:rPr lang="en-US" sz="5400" dirty="0" smtClean="0"/>
              <a:t>2015</a:t>
            </a:r>
            <a:endParaRPr lang="en-US" sz="5400" dirty="0"/>
          </a:p>
        </p:txBody>
      </p:sp>
      <p:sp>
        <p:nvSpPr>
          <p:cNvPr id="9" name="TextBox 8"/>
          <p:cNvSpPr txBox="1"/>
          <p:nvPr/>
        </p:nvSpPr>
        <p:spPr>
          <a:xfrm>
            <a:off x="716096" y="4272458"/>
            <a:ext cx="2489812" cy="1323439"/>
          </a:xfrm>
          <a:prstGeom prst="rect">
            <a:avLst/>
          </a:prstGeom>
          <a:noFill/>
        </p:spPr>
        <p:txBody>
          <a:bodyPr wrap="square" rtlCol="0">
            <a:spAutoFit/>
          </a:bodyPr>
          <a:lstStyle/>
          <a:p>
            <a:r>
              <a:rPr lang="en-US" sz="2000" b="1" i="1" dirty="0" smtClean="0">
                <a:solidFill>
                  <a:srgbClr val="A7253F"/>
                </a:solidFill>
              </a:rPr>
              <a:t>Functional Life-Skills Curriculum </a:t>
            </a:r>
            <a:r>
              <a:rPr lang="en-US" sz="2000" b="1" dirty="0" smtClean="0"/>
              <a:t>to participate fully in community </a:t>
            </a:r>
            <a:endParaRPr lang="en-US" sz="2000" b="1" dirty="0"/>
          </a:p>
        </p:txBody>
      </p:sp>
      <p:sp>
        <p:nvSpPr>
          <p:cNvPr id="10" name="TextBox 9"/>
          <p:cNvSpPr txBox="1"/>
          <p:nvPr/>
        </p:nvSpPr>
        <p:spPr>
          <a:xfrm>
            <a:off x="3745735" y="4438245"/>
            <a:ext cx="2181340" cy="1015663"/>
          </a:xfrm>
          <a:prstGeom prst="rect">
            <a:avLst/>
          </a:prstGeom>
          <a:noFill/>
        </p:spPr>
        <p:txBody>
          <a:bodyPr wrap="square" rtlCol="0">
            <a:spAutoFit/>
          </a:bodyPr>
          <a:lstStyle/>
          <a:p>
            <a:r>
              <a:rPr lang="en-US" sz="2000" b="1" i="1" dirty="0" smtClean="0">
                <a:solidFill>
                  <a:srgbClr val="A7253F"/>
                </a:solidFill>
              </a:rPr>
              <a:t>INCLUSION</a:t>
            </a:r>
            <a:r>
              <a:rPr lang="en-US" sz="2000" b="1" dirty="0" smtClean="0"/>
              <a:t> with same age peers in home school</a:t>
            </a:r>
            <a:endParaRPr lang="en-US" sz="2000" b="1" dirty="0"/>
          </a:p>
        </p:txBody>
      </p:sp>
      <p:sp>
        <p:nvSpPr>
          <p:cNvPr id="11" name="TextBox 10"/>
          <p:cNvSpPr txBox="1"/>
          <p:nvPr/>
        </p:nvSpPr>
        <p:spPr>
          <a:xfrm>
            <a:off x="6742324" y="4272458"/>
            <a:ext cx="2084042" cy="1477328"/>
          </a:xfrm>
          <a:prstGeom prst="rect">
            <a:avLst/>
          </a:prstGeom>
          <a:noFill/>
        </p:spPr>
        <p:txBody>
          <a:bodyPr wrap="square" rtlCol="0">
            <a:spAutoFit/>
          </a:bodyPr>
          <a:lstStyle/>
          <a:p>
            <a:r>
              <a:rPr lang="en-US" b="1" i="1" dirty="0" smtClean="0">
                <a:solidFill>
                  <a:srgbClr val="A7253F"/>
                </a:solidFill>
              </a:rPr>
              <a:t>INVOLVEMENT and PROGRESS in </a:t>
            </a:r>
            <a:r>
              <a:rPr lang="en-US" b="1" dirty="0" smtClean="0"/>
              <a:t>General Education Curriculum for ALL students</a:t>
            </a:r>
            <a:endParaRPr lang="en-US" b="1" dirty="0"/>
          </a:p>
        </p:txBody>
      </p:sp>
    </p:spTree>
    <p:extLst>
      <p:ext uri="{BB962C8B-B14F-4D97-AF65-F5344CB8AC3E}">
        <p14:creationId xmlns:p14="http://schemas.microsoft.com/office/powerpoint/2010/main" val="29571560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59863"/>
          </a:xfrm>
          <a:solidFill>
            <a:schemeClr val="bg2"/>
          </a:solidFill>
        </p:spPr>
        <p:txBody>
          <a:bodyPr>
            <a:normAutofit fontScale="90000"/>
          </a:bodyPr>
          <a:lstStyle/>
          <a:p>
            <a:pPr algn="ctr"/>
            <a:r>
              <a:rPr lang="en-US" b="1" dirty="0">
                <a:latin typeface="Fira Sans"/>
              </a:rPr>
              <a:t>Alternate Standards, Assessment and Diploma Timeline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95710155"/>
              </p:ext>
            </p:extLst>
          </p:nvPr>
        </p:nvGraphicFramePr>
        <p:xfrm>
          <a:off x="323385" y="1360448"/>
          <a:ext cx="8502981" cy="3998403"/>
        </p:xfrm>
        <a:graphic>
          <a:graphicData uri="http://schemas.openxmlformats.org/drawingml/2006/table">
            <a:tbl>
              <a:tblPr firstRow="1" firstCol="1" bandRow="1">
                <a:tableStyleId>{5C22544A-7EE6-4342-B048-85BDC9FD1C3A}</a:tableStyleId>
              </a:tblPr>
              <a:tblGrid>
                <a:gridCol w="1672683">
                  <a:extLst>
                    <a:ext uri="{9D8B030D-6E8A-4147-A177-3AD203B41FA5}">
                      <a16:colId xmlns:a16="http://schemas.microsoft.com/office/drawing/2014/main" val="69535963"/>
                    </a:ext>
                  </a:extLst>
                </a:gridCol>
                <a:gridCol w="1713843">
                  <a:extLst>
                    <a:ext uri="{9D8B030D-6E8A-4147-A177-3AD203B41FA5}">
                      <a16:colId xmlns:a16="http://schemas.microsoft.com/office/drawing/2014/main" val="360336882"/>
                    </a:ext>
                  </a:extLst>
                </a:gridCol>
                <a:gridCol w="1705485">
                  <a:extLst>
                    <a:ext uri="{9D8B030D-6E8A-4147-A177-3AD203B41FA5}">
                      <a16:colId xmlns:a16="http://schemas.microsoft.com/office/drawing/2014/main" val="2736785060"/>
                    </a:ext>
                  </a:extLst>
                </a:gridCol>
                <a:gridCol w="1705485">
                  <a:extLst>
                    <a:ext uri="{9D8B030D-6E8A-4147-A177-3AD203B41FA5}">
                      <a16:colId xmlns:a16="http://schemas.microsoft.com/office/drawing/2014/main" val="3924996342"/>
                    </a:ext>
                  </a:extLst>
                </a:gridCol>
                <a:gridCol w="1705485">
                  <a:extLst>
                    <a:ext uri="{9D8B030D-6E8A-4147-A177-3AD203B41FA5}">
                      <a16:colId xmlns:a16="http://schemas.microsoft.com/office/drawing/2014/main" val="2192345279"/>
                    </a:ext>
                  </a:extLst>
                </a:gridCol>
              </a:tblGrid>
              <a:tr h="453837">
                <a:tc>
                  <a:txBody>
                    <a:bodyPr/>
                    <a:lstStyle/>
                    <a:p>
                      <a:pPr marL="0" marR="0">
                        <a:lnSpc>
                          <a:spcPct val="107000"/>
                        </a:lnSpc>
                        <a:spcBef>
                          <a:spcPts val="0"/>
                        </a:spcBef>
                        <a:spcAft>
                          <a:spcPts val="0"/>
                        </a:spcAft>
                      </a:pPr>
                      <a:r>
                        <a:rPr lang="en-US" sz="1600" dirty="0">
                          <a:effectLst/>
                        </a:rPr>
                        <a:t>Year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2017-2018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2018-2019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2019-2020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2020-2021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8227838"/>
                  </a:ext>
                </a:extLst>
              </a:tr>
              <a:tr h="1687198">
                <a:tc>
                  <a:txBody>
                    <a:bodyPr/>
                    <a:lstStyle/>
                    <a:p>
                      <a:pPr marL="0" marR="0">
                        <a:lnSpc>
                          <a:spcPct val="107000"/>
                        </a:lnSpc>
                        <a:spcBef>
                          <a:spcPts val="0"/>
                        </a:spcBef>
                        <a:spcAft>
                          <a:spcPts val="0"/>
                        </a:spcAft>
                      </a:pPr>
                      <a:r>
                        <a:rPr lang="en-US" sz="1600" dirty="0">
                          <a:effectLst/>
                        </a:rPr>
                        <a:t>Alternate Standards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Current Next Gen Standards</a:t>
                      </a:r>
                    </a:p>
                    <a:p>
                      <a:pPr marL="0" marR="0" algn="ctr">
                        <a:lnSpc>
                          <a:spcPct val="107000"/>
                        </a:lnSpc>
                        <a:spcBef>
                          <a:spcPts val="0"/>
                        </a:spcBef>
                        <a:spcAft>
                          <a:spcPts val="0"/>
                        </a:spcAft>
                      </a:pPr>
                      <a:r>
                        <a:rPr lang="en-US" sz="1600" dirty="0">
                          <a:effectLst/>
                        </a:rPr>
                        <a:t> </a:t>
                      </a:r>
                    </a:p>
                    <a:p>
                      <a:pPr marL="0" marR="0" algn="ctr">
                        <a:lnSpc>
                          <a:spcPct val="107000"/>
                        </a:lnSpc>
                        <a:spcBef>
                          <a:spcPts val="0"/>
                        </a:spcBef>
                        <a:spcAft>
                          <a:spcPts val="0"/>
                        </a:spcAft>
                      </a:pPr>
                      <a:r>
                        <a:rPr lang="en-US" sz="1600" b="1" i="1" dirty="0" smtClean="0">
                          <a:solidFill>
                            <a:srgbClr val="A7253F"/>
                          </a:solidFill>
                          <a:effectLst/>
                        </a:rPr>
                        <a:t>9</a:t>
                      </a:r>
                      <a:r>
                        <a:rPr lang="en-US" sz="1600" b="1" i="1" baseline="0" dirty="0" smtClean="0">
                          <a:solidFill>
                            <a:srgbClr val="A7253F"/>
                          </a:solidFill>
                          <a:effectLst/>
                        </a:rPr>
                        <a:t>th</a:t>
                      </a:r>
                      <a:r>
                        <a:rPr lang="en-US" sz="1600" b="1" i="1" dirty="0" smtClean="0">
                          <a:solidFill>
                            <a:srgbClr val="A7253F"/>
                          </a:solidFill>
                          <a:effectLst/>
                        </a:rPr>
                        <a:t> </a:t>
                      </a:r>
                      <a:r>
                        <a:rPr lang="en-US" sz="1600" b="1" i="1" dirty="0">
                          <a:solidFill>
                            <a:srgbClr val="A7253F"/>
                          </a:solidFill>
                          <a:effectLst/>
                        </a:rPr>
                        <a:t>grade </a:t>
                      </a:r>
                      <a:r>
                        <a:rPr lang="en-US" sz="1600" b="1" i="1" dirty="0" smtClean="0">
                          <a:solidFill>
                            <a:srgbClr val="A7253F"/>
                          </a:solidFill>
                          <a:effectLst/>
                        </a:rPr>
                        <a:t>cohort </a:t>
                      </a:r>
                      <a:r>
                        <a:rPr lang="en-US" sz="1100" b="1" i="1" dirty="0" smtClean="0">
                          <a:solidFill>
                            <a:srgbClr val="A7253F"/>
                          </a:solidFill>
                          <a:effectLst/>
                        </a:rPr>
                        <a:t> </a:t>
                      </a:r>
                      <a:endParaRPr lang="en-US" sz="1100" b="1" i="1" dirty="0">
                        <a:solidFill>
                          <a:srgbClr val="A7253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solidFill>
                            <a:srgbClr val="A7253F"/>
                          </a:solidFill>
                          <a:effectLst/>
                        </a:rPr>
                        <a:t>(New Standards)</a:t>
                      </a:r>
                    </a:p>
                    <a:p>
                      <a:pPr marL="0" marR="0" algn="ctr">
                        <a:lnSpc>
                          <a:spcPct val="107000"/>
                        </a:lnSpc>
                        <a:spcBef>
                          <a:spcPts val="0"/>
                        </a:spcBef>
                        <a:spcAft>
                          <a:spcPts val="0"/>
                        </a:spcAft>
                      </a:pPr>
                      <a:r>
                        <a:rPr lang="en-US" sz="1600" b="1" dirty="0">
                          <a:solidFill>
                            <a:srgbClr val="A7253F"/>
                          </a:solidFill>
                          <a:effectLst/>
                        </a:rPr>
                        <a:t>Policy 2520.16</a:t>
                      </a:r>
                    </a:p>
                    <a:p>
                      <a:pPr marL="0" marR="0" algn="ctr">
                        <a:lnSpc>
                          <a:spcPct val="107000"/>
                        </a:lnSpc>
                        <a:spcBef>
                          <a:spcPts val="0"/>
                        </a:spcBef>
                        <a:spcAft>
                          <a:spcPts val="0"/>
                        </a:spcAft>
                      </a:pPr>
                      <a:r>
                        <a:rPr lang="en-US" sz="1600" b="1" dirty="0">
                          <a:solidFill>
                            <a:srgbClr val="A7253F"/>
                          </a:solidFill>
                          <a:effectLst/>
                        </a:rPr>
                        <a:t>Alternate Academic Achievement Standards</a:t>
                      </a:r>
                      <a:endParaRPr lang="en-US" sz="1600" b="1" dirty="0">
                        <a:solidFill>
                          <a:srgbClr val="A7253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Policy 2520.16</a:t>
                      </a:r>
                    </a:p>
                    <a:p>
                      <a:pPr marL="0" marR="0" algn="ctr">
                        <a:lnSpc>
                          <a:spcPct val="107000"/>
                        </a:lnSpc>
                        <a:spcBef>
                          <a:spcPts val="0"/>
                        </a:spcBef>
                        <a:spcAft>
                          <a:spcPts val="0"/>
                        </a:spcAft>
                      </a:pPr>
                      <a:r>
                        <a:rPr lang="en-US" sz="1600" dirty="0">
                          <a:effectLst/>
                        </a:rPr>
                        <a:t>Alternate Academic Achievement Standards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Policy 2520.16</a:t>
                      </a:r>
                    </a:p>
                    <a:p>
                      <a:pPr marL="0" marR="0" algn="ctr">
                        <a:lnSpc>
                          <a:spcPct val="107000"/>
                        </a:lnSpc>
                        <a:spcBef>
                          <a:spcPts val="0"/>
                        </a:spcBef>
                        <a:spcAft>
                          <a:spcPts val="0"/>
                        </a:spcAft>
                      </a:pPr>
                      <a:r>
                        <a:rPr lang="en-US" sz="1600" dirty="0">
                          <a:effectLst/>
                        </a:rPr>
                        <a:t>Alternate Academic Achievement Standards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5258483"/>
                  </a:ext>
                </a:extLst>
              </a:tr>
              <a:tr h="1403531">
                <a:tc>
                  <a:txBody>
                    <a:bodyPr/>
                    <a:lstStyle/>
                    <a:p>
                      <a:pPr marL="0" marR="0">
                        <a:lnSpc>
                          <a:spcPct val="107000"/>
                        </a:lnSpc>
                        <a:spcBef>
                          <a:spcPts val="0"/>
                        </a:spcBef>
                        <a:spcAft>
                          <a:spcPts val="0"/>
                        </a:spcAft>
                      </a:pPr>
                      <a:r>
                        <a:rPr lang="en-US" sz="1600" dirty="0">
                          <a:effectLst/>
                        </a:rPr>
                        <a:t>Alternate Assessment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Current Alternate Summative Assessment (DLM)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Current Alternate Summative Assessment (DLM)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Current Alternate Summative Assessment (DLM)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685800" rtl="0" eaLnBrk="1" fontAlgn="auto" latinLnBrk="0" hangingPunct="1">
                        <a:lnSpc>
                          <a:spcPct val="107000"/>
                        </a:lnSpc>
                        <a:spcBef>
                          <a:spcPts val="0"/>
                        </a:spcBef>
                        <a:spcAft>
                          <a:spcPts val="0"/>
                        </a:spcAft>
                        <a:buClrTx/>
                        <a:buSzTx/>
                        <a:buFontTx/>
                        <a:buNone/>
                        <a:tabLst/>
                        <a:defRPr/>
                      </a:pPr>
                      <a:r>
                        <a:rPr lang="en-US" sz="1600" dirty="0" smtClean="0">
                          <a:effectLst/>
                        </a:rPr>
                        <a:t>Current Alternate Summative Assessment (DLM)</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600" b="1" dirty="0">
                        <a:solidFill>
                          <a:srgbClr val="A7253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2493498"/>
                  </a:ext>
                </a:extLst>
              </a:tr>
              <a:tr h="453837">
                <a:tc>
                  <a:txBody>
                    <a:bodyPr/>
                    <a:lstStyle/>
                    <a:p>
                      <a:pPr marL="0" marR="0">
                        <a:lnSpc>
                          <a:spcPct val="107000"/>
                        </a:lnSpc>
                        <a:spcBef>
                          <a:spcPts val="0"/>
                        </a:spcBef>
                        <a:spcAft>
                          <a:spcPts val="0"/>
                        </a:spcAft>
                      </a:pPr>
                      <a:r>
                        <a:rPr lang="en-US" sz="1600" dirty="0">
                          <a:effectLst/>
                        </a:rPr>
                        <a:t>Diploma Type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Modified Diploma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Modified Diploma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Modified Diploma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solidFill>
                            <a:srgbClr val="A7253F"/>
                          </a:solidFill>
                          <a:effectLst/>
                        </a:rPr>
                        <a:t>Alternate Diploma</a:t>
                      </a:r>
                      <a:endParaRPr lang="en-US" sz="1600" b="1" dirty="0">
                        <a:solidFill>
                          <a:srgbClr val="A7253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2750009"/>
                  </a:ext>
                </a:extLst>
              </a:tr>
            </a:tbl>
          </a:graphicData>
        </a:graphic>
      </p:graphicFrame>
      <p:sp>
        <p:nvSpPr>
          <p:cNvPr id="4" name="Slide Number Placeholder 3"/>
          <p:cNvSpPr>
            <a:spLocks noGrp="1"/>
          </p:cNvSpPr>
          <p:nvPr>
            <p:ph type="sldNum" sz="quarter" idx="12"/>
          </p:nvPr>
        </p:nvSpPr>
        <p:spPr/>
        <p:txBody>
          <a:bodyPr/>
          <a:lstStyle/>
          <a:p>
            <a:fld id="{16630861-4318-414B-8E21-CA5F03E7BD41}" type="slidenum">
              <a:rPr lang="en-US" smtClean="0"/>
              <a:t>8</a:t>
            </a:fld>
            <a:endParaRPr lang="en-US"/>
          </a:p>
        </p:txBody>
      </p:sp>
    </p:spTree>
    <p:extLst>
      <p:ext uri="{BB962C8B-B14F-4D97-AF65-F5344CB8AC3E}">
        <p14:creationId xmlns:p14="http://schemas.microsoft.com/office/powerpoint/2010/main" val="1632434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999252"/>
          </a:xfrm>
          <a:solidFill>
            <a:schemeClr val="accent1">
              <a:lumMod val="60000"/>
              <a:lumOff val="40000"/>
            </a:schemeClr>
          </a:solidFill>
          <a:ln w="57150">
            <a:solidFill>
              <a:srgbClr val="002060"/>
            </a:solidFill>
          </a:ln>
        </p:spPr>
        <p:txBody>
          <a:bodyPr/>
          <a:lstStyle/>
          <a:p>
            <a:pPr algn="ctr"/>
            <a:r>
              <a:rPr lang="en-US" dirty="0" smtClean="0"/>
              <a:t>State-Defined Alternate Diplomas</a:t>
            </a: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9</a:t>
            </a:fld>
            <a:endParaRPr lang="en-US"/>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28725" y="1485901"/>
            <a:ext cx="6667500" cy="4149968"/>
          </a:xfrm>
        </p:spPr>
      </p:pic>
    </p:spTree>
    <p:extLst>
      <p:ext uri="{BB962C8B-B14F-4D97-AF65-F5344CB8AC3E}">
        <p14:creationId xmlns:p14="http://schemas.microsoft.com/office/powerpoint/2010/main" val="21943941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096455"/>
          </a:xfrm>
          <a:solidFill>
            <a:schemeClr val="accent1">
              <a:lumMod val="60000"/>
              <a:lumOff val="40000"/>
            </a:schemeClr>
          </a:solidFill>
        </p:spPr>
        <p:txBody>
          <a:bodyPr/>
          <a:lstStyle/>
          <a:p>
            <a:pPr algn="ctr"/>
            <a:r>
              <a:rPr lang="en-US" dirty="0" smtClean="0"/>
              <a:t>Alternate Diploma Criteria</a:t>
            </a:r>
            <a:endParaRPr lang="en-US" dirty="0"/>
          </a:p>
        </p:txBody>
      </p:sp>
      <p:sp>
        <p:nvSpPr>
          <p:cNvPr id="3" name="Content Placeholder 2"/>
          <p:cNvSpPr>
            <a:spLocks noGrp="1"/>
          </p:cNvSpPr>
          <p:nvPr>
            <p:ph idx="1"/>
          </p:nvPr>
        </p:nvSpPr>
        <p:spPr>
          <a:xfrm>
            <a:off x="298939" y="1407695"/>
            <a:ext cx="8527427" cy="4465568"/>
          </a:xfrm>
        </p:spPr>
        <p:txBody>
          <a:bodyPr/>
          <a:lstStyle/>
          <a:p>
            <a:pPr marL="457200" indent="-457200">
              <a:buAutoNum type="arabicPeriod"/>
            </a:pPr>
            <a:endParaRPr lang="en-US" sz="3200" dirty="0" smtClean="0"/>
          </a:p>
          <a:p>
            <a:pPr>
              <a:buFont typeface="Wingdings" panose="05000000000000000000" pitchFamily="2" charset="2"/>
              <a:buChar char="Ø"/>
            </a:pPr>
            <a:r>
              <a:rPr lang="en-US" sz="2800" dirty="0" smtClean="0"/>
              <a:t>Be Standards-Based- Aligned to WV College and Career Standards</a:t>
            </a:r>
          </a:p>
          <a:p>
            <a:pPr marL="0" indent="0">
              <a:buNone/>
            </a:pPr>
            <a:endParaRPr lang="en-US" sz="2800" dirty="0" smtClean="0"/>
          </a:p>
          <a:p>
            <a:pPr>
              <a:buFont typeface="Wingdings" panose="05000000000000000000" pitchFamily="2" charset="2"/>
              <a:buChar char="Ø"/>
            </a:pPr>
            <a:r>
              <a:rPr lang="en-US" sz="2800" dirty="0" smtClean="0"/>
              <a:t>Be Aligned to State Requirements for a Regular Diploma</a:t>
            </a:r>
          </a:p>
          <a:p>
            <a:pPr marL="0" indent="0">
              <a:buNone/>
            </a:pPr>
            <a:endParaRPr lang="en-US" sz="2800" dirty="0" smtClean="0"/>
          </a:p>
          <a:p>
            <a:pPr>
              <a:buFont typeface="Wingdings" panose="05000000000000000000" pitchFamily="2" charset="2"/>
              <a:buChar char="Ø"/>
            </a:pPr>
            <a:r>
              <a:rPr lang="en-US" sz="2800" dirty="0" smtClean="0"/>
              <a:t>Be Obtained During FAPE Period</a:t>
            </a:r>
            <a:endParaRPr lang="en-US" sz="2800" i="1" dirty="0" smtClean="0">
              <a:solidFill>
                <a:schemeClr val="accent2"/>
              </a:solidFill>
            </a:endParaRPr>
          </a:p>
          <a:p>
            <a:pPr marL="457200" indent="-457200">
              <a:buAutoNum type="arabicPeriod"/>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10</a:t>
            </a:fld>
            <a:endParaRPr lang="en-US"/>
          </a:p>
        </p:txBody>
      </p:sp>
    </p:spTree>
    <p:extLst>
      <p:ext uri="{BB962C8B-B14F-4D97-AF65-F5344CB8AC3E}">
        <p14:creationId xmlns:p14="http://schemas.microsoft.com/office/powerpoint/2010/main" val="17888072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90990"/>
          </a:xfrm>
          <a:solidFill>
            <a:schemeClr val="accent1">
              <a:lumMod val="60000"/>
              <a:lumOff val="40000"/>
            </a:schemeClr>
          </a:solidFill>
        </p:spPr>
        <p:txBody>
          <a:bodyPr>
            <a:normAutofit/>
          </a:bodyPr>
          <a:lstStyle/>
          <a:p>
            <a:pPr algn="ctr"/>
            <a:r>
              <a:rPr lang="en-US" sz="4000" b="1" dirty="0" smtClean="0">
                <a:latin typeface="Fira Sans"/>
              </a:rPr>
              <a:t>Alignment</a:t>
            </a:r>
            <a:endParaRPr lang="en-US" sz="4000" b="1" dirty="0">
              <a:latin typeface="Fira Sans"/>
            </a:endParaRPr>
          </a:p>
        </p:txBody>
      </p:sp>
      <p:sp>
        <p:nvSpPr>
          <p:cNvPr id="3" name="Content Placeholder 2"/>
          <p:cNvSpPr>
            <a:spLocks noGrp="1"/>
          </p:cNvSpPr>
          <p:nvPr>
            <p:ph idx="1"/>
          </p:nvPr>
        </p:nvSpPr>
        <p:spPr>
          <a:xfrm>
            <a:off x="298939" y="1310327"/>
            <a:ext cx="8527427" cy="4242174"/>
          </a:xfrm>
        </p:spPr>
        <p:txBody>
          <a:bodyPr>
            <a:normAutofit/>
          </a:bodyPr>
          <a:lstStyle/>
          <a:p>
            <a:pPr marL="0" indent="0">
              <a:buNone/>
            </a:pPr>
            <a:endParaRPr lang="en-US" sz="3200" dirty="0" smtClean="0"/>
          </a:p>
          <a:p>
            <a:pPr marL="0" indent="0">
              <a:buNone/>
            </a:pPr>
            <a:endParaRPr lang="en-US" sz="3200" dirty="0"/>
          </a:p>
          <a:p>
            <a:pPr marL="0" indent="0">
              <a:buNone/>
            </a:pPr>
            <a:r>
              <a:rPr lang="en-US" sz="3200" dirty="0" smtClean="0"/>
              <a:t>General 					State Approved</a:t>
            </a:r>
          </a:p>
          <a:p>
            <a:pPr marL="0" indent="0">
              <a:buNone/>
            </a:pPr>
            <a:r>
              <a:rPr lang="en-US" sz="3200" dirty="0" smtClean="0"/>
              <a:t>Education 				</a:t>
            </a:r>
            <a:r>
              <a:rPr lang="en-US" sz="3200" dirty="0"/>
              <a:t> </a:t>
            </a:r>
            <a:r>
              <a:rPr lang="en-US" sz="3200" dirty="0" smtClean="0"/>
              <a:t>     Grade Level	</a:t>
            </a:r>
          </a:p>
          <a:p>
            <a:pPr marL="0" indent="0">
              <a:buNone/>
            </a:pPr>
            <a:r>
              <a:rPr lang="en-US" sz="3200" dirty="0" smtClean="0"/>
              <a:t>Curriculum					Content Standards</a:t>
            </a:r>
          </a:p>
          <a:p>
            <a:pPr marL="0" indent="0">
              <a:buNone/>
            </a:pPr>
            <a:r>
              <a:rPr lang="en-US" sz="3200" dirty="0"/>
              <a:t>	</a:t>
            </a:r>
            <a:r>
              <a:rPr lang="en-US" sz="3200" dirty="0" smtClean="0"/>
              <a:t>						(Alternate)					</a:t>
            </a:r>
            <a:endParaRPr lang="en-US" sz="3200" dirty="0"/>
          </a:p>
        </p:txBody>
      </p:sp>
      <p:sp>
        <p:nvSpPr>
          <p:cNvPr id="4" name="Slide Number Placeholder 3"/>
          <p:cNvSpPr>
            <a:spLocks noGrp="1"/>
          </p:cNvSpPr>
          <p:nvPr>
            <p:ph type="sldNum" sz="quarter" idx="12"/>
          </p:nvPr>
        </p:nvSpPr>
        <p:spPr/>
        <p:txBody>
          <a:bodyPr/>
          <a:lstStyle/>
          <a:p>
            <a:fld id="{16630861-4318-414B-8E21-CA5F03E7BD41}" type="slidenum">
              <a:rPr lang="en-US" smtClean="0"/>
              <a:t>11</a:t>
            </a:fld>
            <a:endParaRPr lang="en-US"/>
          </a:p>
        </p:txBody>
      </p:sp>
      <p:sp>
        <p:nvSpPr>
          <p:cNvPr id="5" name="Right Arrow 4"/>
          <p:cNvSpPr/>
          <p:nvPr/>
        </p:nvSpPr>
        <p:spPr>
          <a:xfrm>
            <a:off x="2412694" y="2789650"/>
            <a:ext cx="256692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5695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38" y="187543"/>
            <a:ext cx="8527427" cy="902855"/>
          </a:xfrm>
          <a:solidFill>
            <a:schemeClr val="accent1">
              <a:lumMod val="60000"/>
              <a:lumOff val="40000"/>
            </a:schemeClr>
          </a:solidFill>
        </p:spPr>
        <p:txBody>
          <a:bodyPr>
            <a:normAutofit/>
          </a:bodyPr>
          <a:lstStyle/>
          <a:p>
            <a:pPr algn="ctr"/>
            <a:r>
              <a:rPr lang="en-US" sz="4000" b="1" dirty="0" smtClean="0">
                <a:latin typeface="Fira Sans"/>
              </a:rPr>
              <a:t>Alignment</a:t>
            </a:r>
            <a:endParaRPr lang="en-US" sz="4000" b="1" dirty="0">
              <a:latin typeface="Fira Sans"/>
            </a:endParaRPr>
          </a:p>
        </p:txBody>
      </p:sp>
      <p:sp>
        <p:nvSpPr>
          <p:cNvPr id="3" name="Content Placeholder 2"/>
          <p:cNvSpPr>
            <a:spLocks noGrp="1"/>
          </p:cNvSpPr>
          <p:nvPr>
            <p:ph idx="1"/>
          </p:nvPr>
        </p:nvSpPr>
        <p:spPr>
          <a:xfrm>
            <a:off x="298939" y="1333041"/>
            <a:ext cx="8527427" cy="4540221"/>
          </a:xfrm>
        </p:spPr>
        <p:txBody>
          <a:bodyPr>
            <a:normAutofit/>
          </a:bodyPr>
          <a:lstStyle/>
          <a:p>
            <a:pPr marL="0" indent="0">
              <a:buNone/>
            </a:pPr>
            <a:endParaRPr lang="en-US" sz="3600" dirty="0" smtClean="0"/>
          </a:p>
          <a:p>
            <a:pPr marL="0" indent="0">
              <a:buNone/>
            </a:pPr>
            <a:r>
              <a:rPr lang="en-US" sz="3600" dirty="0" smtClean="0"/>
              <a:t>The process of matching educational components of:</a:t>
            </a:r>
          </a:p>
          <a:p>
            <a:pPr>
              <a:buFont typeface="Arial" panose="020B0604020202020204" pitchFamily="34" charset="0"/>
              <a:buChar char="•"/>
            </a:pPr>
            <a:endParaRPr lang="en-US" sz="3600" dirty="0" smtClean="0"/>
          </a:p>
          <a:p>
            <a:pPr>
              <a:buFont typeface="Arial" panose="020B0604020202020204" pitchFamily="34" charset="0"/>
              <a:buChar char="•"/>
            </a:pPr>
            <a:r>
              <a:rPr lang="en-US" sz="3600" dirty="0" smtClean="0"/>
              <a:t>Standards</a:t>
            </a:r>
          </a:p>
          <a:p>
            <a:pPr>
              <a:buFont typeface="Arial" panose="020B0604020202020204" pitchFamily="34" charset="0"/>
              <a:buChar char="•"/>
            </a:pPr>
            <a:r>
              <a:rPr lang="en-US" sz="3600" dirty="0" smtClean="0"/>
              <a:t>Instruction</a:t>
            </a:r>
          </a:p>
          <a:p>
            <a:pPr>
              <a:buFont typeface="Arial" panose="020B0604020202020204" pitchFamily="34" charset="0"/>
              <a:buChar char="•"/>
            </a:pPr>
            <a:r>
              <a:rPr lang="en-US" sz="3600" dirty="0" smtClean="0"/>
              <a:t>Assessment</a:t>
            </a:r>
            <a:endParaRPr lang="en-US" sz="3600" dirty="0"/>
          </a:p>
        </p:txBody>
      </p:sp>
      <p:sp>
        <p:nvSpPr>
          <p:cNvPr id="4" name="Slide Number Placeholder 3"/>
          <p:cNvSpPr>
            <a:spLocks noGrp="1"/>
          </p:cNvSpPr>
          <p:nvPr>
            <p:ph type="sldNum" sz="quarter" idx="12"/>
          </p:nvPr>
        </p:nvSpPr>
        <p:spPr/>
        <p:txBody>
          <a:bodyPr/>
          <a:lstStyle/>
          <a:p>
            <a:fld id="{16630861-4318-414B-8E21-CA5F03E7BD41}" type="slidenum">
              <a:rPr lang="en-US" smtClean="0"/>
              <a:t>12</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4892" y="3243206"/>
            <a:ext cx="1983034" cy="18478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4466" y="3518089"/>
            <a:ext cx="3771900" cy="1209675"/>
          </a:xfrm>
          <a:prstGeom prst="rect">
            <a:avLst/>
          </a:prstGeom>
        </p:spPr>
      </p:pic>
    </p:spTree>
    <p:extLst>
      <p:ext uri="{BB962C8B-B14F-4D97-AF65-F5344CB8AC3E}">
        <p14:creationId xmlns:p14="http://schemas.microsoft.com/office/powerpoint/2010/main" val="24650438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91839"/>
          </a:xfrm>
          <a:solidFill>
            <a:schemeClr val="accent1">
              <a:lumMod val="60000"/>
              <a:lumOff val="40000"/>
            </a:schemeClr>
          </a:solidFill>
        </p:spPr>
        <p:txBody>
          <a:bodyPr>
            <a:normAutofit/>
          </a:bodyPr>
          <a:lstStyle/>
          <a:p>
            <a:pPr algn="ctr"/>
            <a:r>
              <a:rPr lang="en-US" sz="4000" b="1" dirty="0" smtClean="0">
                <a:latin typeface="Fira Sans"/>
              </a:rPr>
              <a:t>When IEPs Promote Alignment</a:t>
            </a:r>
            <a:endParaRPr lang="en-US" sz="4000" b="1" dirty="0">
              <a:latin typeface="Fira Sans"/>
            </a:endParaRPr>
          </a:p>
        </p:txBody>
      </p:sp>
      <p:sp>
        <p:nvSpPr>
          <p:cNvPr id="3" name="Content Placeholder 2"/>
          <p:cNvSpPr>
            <a:spLocks noGrp="1"/>
          </p:cNvSpPr>
          <p:nvPr>
            <p:ph idx="1"/>
          </p:nvPr>
        </p:nvSpPr>
        <p:spPr>
          <a:xfrm>
            <a:off x="298939" y="1509311"/>
            <a:ext cx="8527427" cy="4363951"/>
          </a:xfrm>
        </p:spPr>
        <p:txBody>
          <a:bodyPr/>
          <a:lstStyle/>
          <a:p>
            <a:pPr marL="0" indent="0" algn="ctr">
              <a:buNone/>
            </a:pPr>
            <a:endParaRPr lang="en-US" dirty="0" smtClean="0"/>
          </a:p>
          <a:p>
            <a:pPr marL="0" indent="0" algn="ctr">
              <a:buNone/>
            </a:pPr>
            <a:r>
              <a:rPr lang="en-US" b="1" dirty="0" smtClean="0"/>
              <a:t>General Curriculum</a:t>
            </a:r>
          </a:p>
          <a:p>
            <a:pPr marL="0" indent="0" algn="ctr">
              <a:buNone/>
            </a:pPr>
            <a:r>
              <a:rPr lang="en-US" dirty="0" smtClean="0"/>
              <a:t>(state standards)</a:t>
            </a:r>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a:t>
            </a:r>
            <a:r>
              <a:rPr lang="en-US" b="1" dirty="0" smtClean="0"/>
              <a:t>IEP</a:t>
            </a:r>
            <a:r>
              <a:rPr lang="en-US" dirty="0" smtClean="0"/>
              <a:t>		</a:t>
            </a:r>
            <a:r>
              <a:rPr lang="en-US" dirty="0"/>
              <a:t> </a:t>
            </a:r>
            <a:r>
              <a:rPr lang="en-US" dirty="0" smtClean="0"/>
              <a:t>                   </a:t>
            </a:r>
            <a:r>
              <a:rPr lang="en-US" b="1" dirty="0" smtClean="0"/>
              <a:t>Instruction</a:t>
            </a:r>
            <a:r>
              <a:rPr lang="en-US" dirty="0" smtClean="0"/>
              <a:t>		</a:t>
            </a:r>
            <a:r>
              <a:rPr lang="en-US" b="1" dirty="0" smtClean="0"/>
              <a:t>Assessment</a:t>
            </a:r>
          </a:p>
          <a:p>
            <a:pPr marL="0" indent="0">
              <a:buNone/>
            </a:pPr>
            <a:r>
              <a:rPr lang="en-US" dirty="0"/>
              <a:t> </a:t>
            </a:r>
            <a:r>
              <a:rPr lang="en-US" dirty="0" smtClean="0"/>
              <a:t>                                            (skills taught)		  (state test)</a:t>
            </a: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13</a:t>
            </a:fld>
            <a:endParaRPr lang="en-US"/>
          </a:p>
        </p:txBody>
      </p:sp>
      <p:cxnSp>
        <p:nvCxnSpPr>
          <p:cNvPr id="6" name="Straight Arrow Connector 5"/>
          <p:cNvCxnSpPr/>
          <p:nvPr/>
        </p:nvCxnSpPr>
        <p:spPr>
          <a:xfrm>
            <a:off x="4483865" y="2783501"/>
            <a:ext cx="0" cy="90778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607586" y="2677099"/>
            <a:ext cx="1641513" cy="10141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431316" y="4140129"/>
            <a:ext cx="110168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113" y="3192220"/>
            <a:ext cx="1816062" cy="1800225"/>
          </a:xfrm>
          <a:prstGeom prst="rect">
            <a:avLst/>
          </a:prstGeom>
        </p:spPr>
      </p:pic>
      <p:sp>
        <p:nvSpPr>
          <p:cNvPr id="10" name="TextBox 9"/>
          <p:cNvSpPr txBox="1"/>
          <p:nvPr/>
        </p:nvSpPr>
        <p:spPr>
          <a:xfrm>
            <a:off x="1222872" y="3842355"/>
            <a:ext cx="833997" cy="461665"/>
          </a:xfrm>
          <a:prstGeom prst="rect">
            <a:avLst/>
          </a:prstGeom>
          <a:noFill/>
        </p:spPr>
        <p:txBody>
          <a:bodyPr wrap="square" rtlCol="0">
            <a:spAutoFit/>
          </a:bodyPr>
          <a:lstStyle/>
          <a:p>
            <a:r>
              <a:rPr lang="en-US" sz="2400" b="1" dirty="0" smtClean="0"/>
              <a:t>IEP</a:t>
            </a:r>
            <a:endParaRPr lang="en-US" sz="2400" b="1" dirty="0"/>
          </a:p>
        </p:txBody>
      </p:sp>
      <p:cxnSp>
        <p:nvCxnSpPr>
          <p:cNvPr id="12" name="Straight Arrow Connector 11"/>
          <p:cNvCxnSpPr/>
          <p:nvPr/>
        </p:nvCxnSpPr>
        <p:spPr>
          <a:xfrm flipV="1">
            <a:off x="1875054" y="2553112"/>
            <a:ext cx="1266728" cy="107740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599981" y="4073187"/>
            <a:ext cx="116778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3897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913872"/>
          </a:xfrm>
          <a:solidFill>
            <a:schemeClr val="accent1">
              <a:lumMod val="60000"/>
              <a:lumOff val="40000"/>
            </a:schemeClr>
          </a:solidFill>
        </p:spPr>
        <p:txBody>
          <a:bodyPr>
            <a:normAutofit/>
          </a:bodyPr>
          <a:lstStyle/>
          <a:p>
            <a:pPr algn="ctr"/>
            <a:r>
              <a:rPr lang="en-US" sz="3600" b="1" dirty="0" smtClean="0">
                <a:latin typeface="Fira Sans"/>
              </a:rPr>
              <a:t>Instruction Not Aligned to Standards</a:t>
            </a:r>
            <a:endParaRPr lang="en-US" sz="3600" b="1" dirty="0">
              <a:latin typeface="Fira Sans"/>
            </a:endParaRPr>
          </a:p>
        </p:txBody>
      </p:sp>
      <p:sp>
        <p:nvSpPr>
          <p:cNvPr id="3" name="Content Placeholder 2"/>
          <p:cNvSpPr>
            <a:spLocks noGrp="1"/>
          </p:cNvSpPr>
          <p:nvPr>
            <p:ph idx="1"/>
          </p:nvPr>
        </p:nvSpPr>
        <p:spPr>
          <a:xfrm>
            <a:off x="165901" y="1508485"/>
            <a:ext cx="8527427" cy="4397002"/>
          </a:xfrm>
        </p:spPr>
        <p:txBody>
          <a:bodyPr/>
          <a:lstStyle/>
          <a:p>
            <a:pPr marL="0" indent="0" algn="ctr">
              <a:buNone/>
            </a:pPr>
            <a:r>
              <a:rPr lang="en-US" dirty="0" smtClean="0"/>
              <a:t>Curriculum:</a:t>
            </a:r>
          </a:p>
          <a:p>
            <a:pPr marL="0" indent="0" algn="ctr">
              <a:buNone/>
            </a:pPr>
            <a:r>
              <a:rPr lang="en-US" b="1" dirty="0" smtClean="0"/>
              <a:t>Multiplication</a:t>
            </a:r>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	    Instruction on					State alternate</a:t>
            </a:r>
          </a:p>
          <a:p>
            <a:pPr marL="0" indent="0">
              <a:buNone/>
            </a:pPr>
            <a:r>
              <a:rPr lang="en-US" dirty="0"/>
              <a:t>	</a:t>
            </a:r>
            <a:r>
              <a:rPr lang="en-US" dirty="0" smtClean="0"/>
              <a:t>       IEP skill:				           assessment:</a:t>
            </a:r>
          </a:p>
          <a:p>
            <a:pPr marL="0" indent="0">
              <a:buNone/>
            </a:pPr>
            <a:r>
              <a:rPr lang="en-US" dirty="0"/>
              <a:t>	</a:t>
            </a:r>
            <a:r>
              <a:rPr lang="en-US" dirty="0" smtClean="0"/>
              <a:t>     </a:t>
            </a:r>
            <a:r>
              <a:rPr lang="en-US" b="1" dirty="0" smtClean="0"/>
              <a:t>Telling time</a:t>
            </a:r>
            <a:r>
              <a:rPr lang="en-US" dirty="0" smtClean="0"/>
              <a:t>					 </a:t>
            </a:r>
            <a:r>
              <a:rPr lang="en-US" b="1" dirty="0" smtClean="0"/>
              <a:t>Combine sets</a:t>
            </a:r>
            <a:endParaRPr lang="en-US" b="1" dirty="0"/>
          </a:p>
        </p:txBody>
      </p:sp>
      <p:sp>
        <p:nvSpPr>
          <p:cNvPr id="4" name="Slide Number Placeholder 3"/>
          <p:cNvSpPr>
            <a:spLocks noGrp="1"/>
          </p:cNvSpPr>
          <p:nvPr>
            <p:ph type="sldNum" sz="quarter" idx="12"/>
          </p:nvPr>
        </p:nvSpPr>
        <p:spPr/>
        <p:txBody>
          <a:bodyPr/>
          <a:lstStyle/>
          <a:p>
            <a:fld id="{16630861-4318-414B-8E21-CA5F03E7BD41}" type="slidenum">
              <a:rPr lang="en-US" smtClean="0"/>
              <a:t>14</a:t>
            </a:fld>
            <a:endParaRPr lang="en-US"/>
          </a:p>
        </p:txBody>
      </p:sp>
      <p:cxnSp>
        <p:nvCxnSpPr>
          <p:cNvPr id="8" name="Straight Arrow Connector 7"/>
          <p:cNvCxnSpPr/>
          <p:nvPr/>
        </p:nvCxnSpPr>
        <p:spPr>
          <a:xfrm>
            <a:off x="5199961" y="2330068"/>
            <a:ext cx="969485" cy="98050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86265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891839"/>
          </a:xfrm>
          <a:solidFill>
            <a:schemeClr val="accent1">
              <a:lumMod val="60000"/>
              <a:lumOff val="40000"/>
            </a:schemeClr>
          </a:solidFill>
        </p:spPr>
        <p:txBody>
          <a:bodyPr>
            <a:normAutofit fontScale="90000"/>
          </a:bodyPr>
          <a:lstStyle/>
          <a:p>
            <a:pPr algn="ctr"/>
            <a:r>
              <a:rPr lang="en-US" b="1" dirty="0" smtClean="0">
                <a:latin typeface="Fira Sans"/>
              </a:rPr>
              <a:t>IEP Includes Life Skills and the General Curriculu</a:t>
            </a:r>
            <a:r>
              <a:rPr lang="en-US" b="1" dirty="0">
                <a:latin typeface="Fira Sans"/>
              </a:rPr>
              <a:t>m</a:t>
            </a:r>
          </a:p>
        </p:txBody>
      </p:sp>
      <p:sp>
        <p:nvSpPr>
          <p:cNvPr id="3" name="Content Placeholder 2"/>
          <p:cNvSpPr>
            <a:spLocks noGrp="1"/>
          </p:cNvSpPr>
          <p:nvPr>
            <p:ph idx="1"/>
          </p:nvPr>
        </p:nvSpPr>
        <p:spPr>
          <a:xfrm>
            <a:off x="298939" y="1487277"/>
            <a:ext cx="8527427" cy="4385985"/>
          </a:xfrm>
          <a:solidFill>
            <a:schemeClr val="bg1"/>
          </a:solidFill>
        </p:spPr>
        <p:txBody>
          <a:bodyPr/>
          <a:lstStyle/>
          <a:p>
            <a:pPr marL="0" indent="0" algn="ctr">
              <a:buNone/>
            </a:pPr>
            <a:r>
              <a:rPr lang="en-US" dirty="0" smtClean="0"/>
              <a:t>10</a:t>
            </a:r>
            <a:r>
              <a:rPr lang="en-US" baseline="30000" dirty="0" smtClean="0"/>
              <a:t>th</a:t>
            </a:r>
            <a:r>
              <a:rPr lang="en-US" dirty="0" smtClean="0"/>
              <a:t> grade academic standards</a:t>
            </a:r>
          </a:p>
          <a:p>
            <a:pPr marL="0" indent="0">
              <a:buNone/>
            </a:pPr>
            <a:endParaRPr lang="en-US" dirty="0"/>
          </a:p>
          <a:p>
            <a:pPr marL="0" indent="0">
              <a:buNone/>
            </a:pPr>
            <a:endParaRPr lang="en-US" dirty="0" smtClean="0"/>
          </a:p>
          <a:p>
            <a:pPr marL="0" indent="0">
              <a:buNone/>
            </a:pPr>
            <a:endParaRPr lang="en-US" dirty="0"/>
          </a:p>
          <a:p>
            <a:pPr marL="0" indent="0">
              <a:buNone/>
            </a:pPr>
            <a:r>
              <a:rPr lang="en-US" b="1" dirty="0" smtClean="0"/>
              <a:t>       </a:t>
            </a:r>
            <a:r>
              <a:rPr lang="en-US" dirty="0" smtClean="0"/>
              <a:t>IEP				Instruction			State Alternate</a:t>
            </a:r>
          </a:p>
          <a:p>
            <a:pPr marL="0" indent="0">
              <a:buNone/>
            </a:pPr>
            <a:r>
              <a:rPr lang="en-US" dirty="0"/>
              <a:t> </a:t>
            </a:r>
            <a:r>
              <a:rPr lang="en-US" dirty="0" smtClean="0"/>
              <a:t>                                                                                     assessment</a:t>
            </a:r>
          </a:p>
          <a:p>
            <a:pPr marL="0" indent="0">
              <a:buNone/>
            </a:pPr>
            <a:endParaRPr lang="en-US" dirty="0"/>
          </a:p>
          <a:p>
            <a:pPr marL="0" indent="0">
              <a:buNone/>
            </a:pPr>
            <a:endParaRPr lang="en-US" dirty="0" smtClean="0"/>
          </a:p>
          <a:p>
            <a:pPr marL="0" indent="0">
              <a:buNone/>
            </a:pPr>
            <a:r>
              <a:rPr lang="en-US" dirty="0"/>
              <a:t>	</a:t>
            </a:r>
            <a:r>
              <a:rPr lang="en-US" dirty="0" smtClean="0"/>
              <a:t>			</a:t>
            </a:r>
            <a:r>
              <a:rPr lang="en-US" dirty="0"/>
              <a:t> </a:t>
            </a:r>
            <a:r>
              <a:rPr lang="en-US" dirty="0" smtClean="0"/>
              <a:t>    Life skills curriculum</a:t>
            </a: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15</a:t>
            </a:fld>
            <a:endParaRPr lang="en-US"/>
          </a:p>
        </p:txBody>
      </p:sp>
      <p:cxnSp>
        <p:nvCxnSpPr>
          <p:cNvPr id="6" name="Straight Arrow Connector 5"/>
          <p:cNvCxnSpPr/>
          <p:nvPr/>
        </p:nvCxnSpPr>
        <p:spPr>
          <a:xfrm flipH="1">
            <a:off x="1860846" y="1983036"/>
            <a:ext cx="1154104" cy="87584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562652" y="2148289"/>
            <a:ext cx="0" cy="71058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279614" y="1983036"/>
            <a:ext cx="974571" cy="87584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672552" y="3680269"/>
            <a:ext cx="1342398" cy="118844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6200062" y="3955973"/>
            <a:ext cx="1054123" cy="81249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562652" y="3680269"/>
            <a:ext cx="0" cy="71454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1860845" y="3257868"/>
            <a:ext cx="173166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299114" y="3257869"/>
            <a:ext cx="118349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6651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803704"/>
          </a:xfrm>
          <a:solidFill>
            <a:schemeClr val="accent1">
              <a:lumMod val="60000"/>
              <a:lumOff val="40000"/>
            </a:schemeClr>
          </a:solidFill>
        </p:spPr>
        <p:txBody>
          <a:bodyPr>
            <a:normAutofit/>
          </a:bodyPr>
          <a:lstStyle/>
          <a:p>
            <a:pPr algn="ctr"/>
            <a:r>
              <a:rPr lang="en-US" b="1" dirty="0" smtClean="0">
                <a:latin typeface="Fira Sans"/>
              </a:rPr>
              <a:t>Writing IEPs that Align to State Standards</a:t>
            </a:r>
            <a:endParaRPr lang="en-US" b="1" dirty="0">
              <a:latin typeface="Fira Sans"/>
            </a:endParaRPr>
          </a:p>
        </p:txBody>
      </p:sp>
      <p:sp>
        <p:nvSpPr>
          <p:cNvPr id="3" name="Content Placeholder 2"/>
          <p:cNvSpPr>
            <a:spLocks noGrp="1"/>
          </p:cNvSpPr>
          <p:nvPr>
            <p:ph idx="1"/>
          </p:nvPr>
        </p:nvSpPr>
        <p:spPr>
          <a:xfrm>
            <a:off x="298939" y="1355075"/>
            <a:ext cx="8527427" cy="4518187"/>
          </a:xfrm>
        </p:spPr>
        <p:txBody>
          <a:bodyPr>
            <a:normAutofit/>
          </a:bodyPr>
          <a:lstStyle/>
          <a:p>
            <a:pPr marL="457200" indent="-457200">
              <a:buFont typeface="+mj-lt"/>
              <a:buAutoNum type="arabicPeriod"/>
            </a:pPr>
            <a:endParaRPr lang="en-US" sz="2800" dirty="0" smtClean="0"/>
          </a:p>
          <a:p>
            <a:pPr marL="457200" indent="-457200">
              <a:buFont typeface="+mj-lt"/>
              <a:buAutoNum type="arabicPeriod"/>
            </a:pPr>
            <a:r>
              <a:rPr lang="en-US" sz="2800" dirty="0" smtClean="0"/>
              <a:t>Be familiar with the </a:t>
            </a:r>
            <a:r>
              <a:rPr lang="en-US" sz="2800" b="1" dirty="0" smtClean="0"/>
              <a:t>WVCCR</a:t>
            </a:r>
            <a:r>
              <a:rPr lang="en-US" sz="2800" dirty="0" smtClean="0"/>
              <a:t> </a:t>
            </a:r>
            <a:r>
              <a:rPr lang="en-US" sz="2800" b="1" dirty="0"/>
              <a:t>S</a:t>
            </a:r>
            <a:r>
              <a:rPr lang="en-US" sz="2800" b="1" dirty="0" smtClean="0"/>
              <a:t>tate </a:t>
            </a:r>
            <a:r>
              <a:rPr lang="en-US" sz="2800" b="1" dirty="0"/>
              <a:t>S</a:t>
            </a:r>
            <a:r>
              <a:rPr lang="en-US" sz="2800" b="1" dirty="0" smtClean="0"/>
              <a:t>tandards.</a:t>
            </a:r>
          </a:p>
          <a:p>
            <a:pPr marL="457200" indent="-457200">
              <a:buFont typeface="+mj-lt"/>
              <a:buAutoNum type="arabicPeriod"/>
            </a:pPr>
            <a:r>
              <a:rPr lang="en-US" sz="2800" dirty="0" smtClean="0"/>
              <a:t>Be familiar with the </a:t>
            </a:r>
            <a:r>
              <a:rPr lang="en-US" sz="2800" b="1" dirty="0"/>
              <a:t>A</a:t>
            </a:r>
            <a:r>
              <a:rPr lang="en-US" sz="2800" b="1" dirty="0" smtClean="0"/>
              <a:t>lternate </a:t>
            </a:r>
            <a:r>
              <a:rPr lang="en-US" sz="2800" b="1" dirty="0"/>
              <a:t>A</a:t>
            </a:r>
            <a:r>
              <a:rPr lang="en-US" sz="2800" b="1" dirty="0" smtClean="0"/>
              <a:t>chievement </a:t>
            </a:r>
            <a:r>
              <a:rPr lang="en-US" sz="2800" b="1" dirty="0"/>
              <a:t>S</a:t>
            </a:r>
            <a:r>
              <a:rPr lang="en-US" sz="2800" b="1" dirty="0" smtClean="0"/>
              <a:t>tandards.</a:t>
            </a:r>
          </a:p>
          <a:p>
            <a:pPr marL="457200" indent="-457200">
              <a:buFont typeface="+mj-lt"/>
              <a:buAutoNum type="arabicPeriod"/>
            </a:pPr>
            <a:r>
              <a:rPr lang="en-US" sz="2800" dirty="0" smtClean="0">
                <a:solidFill>
                  <a:schemeClr val="tx2"/>
                </a:solidFill>
              </a:rPr>
              <a:t>Utilize the Alternate Standards </a:t>
            </a:r>
            <a:r>
              <a:rPr lang="en-US" sz="2800" b="1" dirty="0" smtClean="0">
                <a:solidFill>
                  <a:schemeClr val="tx2"/>
                </a:solidFill>
              </a:rPr>
              <a:t>Support Document</a:t>
            </a:r>
          </a:p>
          <a:p>
            <a:pPr marL="457200" indent="-457200">
              <a:buFont typeface="+mj-lt"/>
              <a:buAutoNum type="arabicPeriod"/>
            </a:pPr>
            <a:r>
              <a:rPr lang="en-US" sz="2800" dirty="0" smtClean="0">
                <a:solidFill>
                  <a:schemeClr val="tx2"/>
                </a:solidFill>
              </a:rPr>
              <a:t>Ask the question</a:t>
            </a:r>
            <a:r>
              <a:rPr lang="en-US" sz="2800" dirty="0" smtClean="0">
                <a:solidFill>
                  <a:schemeClr val="tx1"/>
                </a:solidFill>
              </a:rPr>
              <a:t> </a:t>
            </a:r>
            <a:r>
              <a:rPr lang="en-US" sz="2800" b="1" dirty="0" smtClean="0">
                <a:solidFill>
                  <a:srgbClr val="C00000"/>
                </a:solidFill>
              </a:rPr>
              <a:t>“</a:t>
            </a:r>
            <a:r>
              <a:rPr lang="en-US" sz="2800" b="1" i="1" dirty="0" smtClean="0">
                <a:solidFill>
                  <a:srgbClr val="C00000"/>
                </a:solidFill>
              </a:rPr>
              <a:t>Is it Standards Based?</a:t>
            </a:r>
            <a:r>
              <a:rPr lang="en-US" sz="2800" b="1" dirty="0" smtClean="0">
                <a:solidFill>
                  <a:srgbClr val="C00000"/>
                </a:solidFill>
              </a:rPr>
              <a:t>”</a:t>
            </a:r>
          </a:p>
        </p:txBody>
      </p:sp>
      <p:sp>
        <p:nvSpPr>
          <p:cNvPr id="4" name="Slide Number Placeholder 3"/>
          <p:cNvSpPr>
            <a:spLocks noGrp="1"/>
          </p:cNvSpPr>
          <p:nvPr>
            <p:ph type="sldNum" sz="quarter" idx="12"/>
          </p:nvPr>
        </p:nvSpPr>
        <p:spPr/>
        <p:txBody>
          <a:bodyPr/>
          <a:lstStyle/>
          <a:p>
            <a:fld id="{16630861-4318-414B-8E21-CA5F03E7BD41}" type="slidenum">
              <a:rPr lang="en-US" smtClean="0"/>
              <a:t>16</a:t>
            </a:fld>
            <a:endParaRPr lang="en-US"/>
          </a:p>
        </p:txBody>
      </p:sp>
    </p:spTree>
    <p:extLst>
      <p:ext uri="{BB962C8B-B14F-4D97-AF65-F5344CB8AC3E}">
        <p14:creationId xmlns:p14="http://schemas.microsoft.com/office/powerpoint/2010/main" val="21820398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298939" y="1291472"/>
            <a:ext cx="4114525" cy="669303"/>
          </a:xfrm>
          <a:solidFill>
            <a:schemeClr val="accent1">
              <a:lumMod val="40000"/>
              <a:lumOff val="60000"/>
            </a:schemeClr>
          </a:solidFill>
          <a:ln>
            <a:solidFill>
              <a:schemeClr val="tx1">
                <a:lumMod val="95000"/>
                <a:lumOff val="5000"/>
              </a:schemeClr>
            </a:solidFill>
          </a:ln>
        </p:spPr>
        <p:txBody>
          <a:bodyPr>
            <a:normAutofit/>
          </a:bodyPr>
          <a:lstStyle/>
          <a:p>
            <a:pPr algn="ctr"/>
            <a:r>
              <a:rPr lang="en-US" sz="3600" b="0" dirty="0"/>
              <a:t>WVCCR</a:t>
            </a:r>
          </a:p>
        </p:txBody>
      </p:sp>
      <p:sp>
        <p:nvSpPr>
          <p:cNvPr id="8" name="Content Placeholder 7"/>
          <p:cNvSpPr>
            <a:spLocks noGrp="1"/>
          </p:cNvSpPr>
          <p:nvPr>
            <p:ph sz="half" idx="2"/>
          </p:nvPr>
        </p:nvSpPr>
        <p:spPr>
          <a:xfrm>
            <a:off x="298939" y="2253005"/>
            <a:ext cx="4114525" cy="3573364"/>
          </a:xfrm>
          <a:ln>
            <a:solidFill>
              <a:schemeClr val="tx1">
                <a:lumMod val="50000"/>
                <a:lumOff val="50000"/>
              </a:schemeClr>
            </a:solidFill>
          </a:ln>
        </p:spPr>
        <p:txBody>
          <a:bodyPr>
            <a:normAutofit/>
          </a:bodyPr>
          <a:lstStyle/>
          <a:p>
            <a:r>
              <a:rPr lang="en-US" sz="1600" dirty="0"/>
              <a:t>ELA.4.21- Write informative texts to examine a topic and convey ideas and information clearly.</a:t>
            </a:r>
          </a:p>
          <a:p>
            <a:endParaRPr lang="en-US" sz="1600" dirty="0"/>
          </a:p>
          <a:p>
            <a:r>
              <a:rPr lang="en-US" sz="1600" dirty="0"/>
              <a:t>ELA.4.22- Write narratives to develop real or imagined experiences or events using effective technique, descriptive details, and clear event sequence.</a:t>
            </a:r>
          </a:p>
          <a:p>
            <a:endParaRPr lang="en-US" sz="1600" dirty="0"/>
          </a:p>
          <a:p>
            <a:r>
              <a:rPr lang="en-US" sz="1600" dirty="0"/>
              <a:t>ELA.4.23- Produce clear and coherent writing in which the development and organization are appropriate to task, purpose, and audience. </a:t>
            </a:r>
          </a:p>
        </p:txBody>
      </p:sp>
      <p:sp>
        <p:nvSpPr>
          <p:cNvPr id="9" name="Text Placeholder 8"/>
          <p:cNvSpPr>
            <a:spLocks noGrp="1"/>
          </p:cNvSpPr>
          <p:nvPr>
            <p:ph type="body" sz="quarter" idx="3"/>
          </p:nvPr>
        </p:nvSpPr>
        <p:spPr>
          <a:xfrm>
            <a:off x="4712677" y="1291472"/>
            <a:ext cx="4114802" cy="669303"/>
          </a:xfrm>
          <a:solidFill>
            <a:schemeClr val="accent1">
              <a:lumMod val="40000"/>
              <a:lumOff val="60000"/>
            </a:schemeClr>
          </a:solidFill>
          <a:ln>
            <a:solidFill>
              <a:schemeClr val="tx1">
                <a:lumMod val="95000"/>
                <a:lumOff val="5000"/>
              </a:schemeClr>
            </a:solidFill>
          </a:ln>
        </p:spPr>
        <p:txBody>
          <a:bodyPr>
            <a:noAutofit/>
          </a:bodyPr>
          <a:lstStyle/>
          <a:p>
            <a:pPr algn="ctr"/>
            <a:r>
              <a:rPr lang="en-US" sz="3600" b="0" dirty="0"/>
              <a:t>AA-AAA Standards</a:t>
            </a:r>
          </a:p>
        </p:txBody>
      </p:sp>
      <p:sp>
        <p:nvSpPr>
          <p:cNvPr id="10" name="Content Placeholder 9"/>
          <p:cNvSpPr>
            <a:spLocks noGrp="1"/>
          </p:cNvSpPr>
          <p:nvPr>
            <p:ph sz="quarter" idx="4"/>
          </p:nvPr>
        </p:nvSpPr>
        <p:spPr>
          <a:xfrm>
            <a:off x="4712677" y="2253005"/>
            <a:ext cx="4114802" cy="3573364"/>
          </a:xfrm>
          <a:ln>
            <a:solidFill>
              <a:schemeClr val="tx1">
                <a:lumMod val="50000"/>
                <a:lumOff val="50000"/>
              </a:schemeClr>
            </a:solidFill>
          </a:ln>
        </p:spPr>
        <p:txBody>
          <a:bodyPr>
            <a:normAutofit/>
          </a:bodyPr>
          <a:lstStyle/>
          <a:p>
            <a:r>
              <a:rPr lang="en-US" sz="1400" dirty="0" smtClean="0"/>
              <a:t>A.ELA.4.21-Paraticipate in shared research and writing (e.g., explore a number of “how-to” books on a given topic and use them to write a sequence of instructions). </a:t>
            </a:r>
            <a:endParaRPr lang="en-US" sz="1400" dirty="0"/>
          </a:p>
          <a:p>
            <a:endParaRPr lang="en-US" sz="1600" smtClean="0"/>
          </a:p>
          <a:p>
            <a:r>
              <a:rPr lang="en-US" sz="1600" smtClean="0"/>
              <a:t>A.ELA.4.22- </a:t>
            </a:r>
            <a:r>
              <a:rPr lang="en-US" sz="1600" dirty="0"/>
              <a:t>Add details to strengthen writing as needed incorporating guidance and support from adults and collaborative discussions.</a:t>
            </a:r>
          </a:p>
          <a:p>
            <a:endParaRPr lang="en-US" sz="1600" dirty="0"/>
          </a:p>
          <a:p>
            <a:r>
              <a:rPr lang="en-US" sz="1600" dirty="0"/>
              <a:t>A.ELA.4.23- Explore a variety of digital tools to produce and publish writing, including collaboration with peers.</a:t>
            </a:r>
          </a:p>
        </p:txBody>
      </p:sp>
      <p:sp>
        <p:nvSpPr>
          <p:cNvPr id="2" name="Slide Number Placeholder 1"/>
          <p:cNvSpPr>
            <a:spLocks noGrp="1"/>
          </p:cNvSpPr>
          <p:nvPr>
            <p:ph type="sldNum" sz="quarter" idx="12"/>
          </p:nvPr>
        </p:nvSpPr>
        <p:spPr/>
        <p:txBody>
          <a:bodyPr/>
          <a:lstStyle/>
          <a:p>
            <a:fld id="{16630861-4318-414B-8E21-CA5F03E7BD41}" type="slidenum">
              <a:rPr lang="en-US" smtClean="0"/>
              <a:t>17</a:t>
            </a:fld>
            <a:endParaRPr lang="en-US"/>
          </a:p>
        </p:txBody>
      </p:sp>
      <p:sp>
        <p:nvSpPr>
          <p:cNvPr id="6" name="Title 5"/>
          <p:cNvSpPr>
            <a:spLocks noGrp="1"/>
          </p:cNvSpPr>
          <p:nvPr>
            <p:ph type="title"/>
          </p:nvPr>
        </p:nvSpPr>
        <p:spPr>
          <a:xfrm>
            <a:off x="300052" y="115467"/>
            <a:ext cx="8527427" cy="883775"/>
          </a:xfrm>
          <a:solidFill>
            <a:schemeClr val="accent1">
              <a:lumMod val="40000"/>
              <a:lumOff val="60000"/>
            </a:schemeClr>
          </a:solidFill>
          <a:ln>
            <a:solidFill>
              <a:schemeClr val="tx1">
                <a:lumMod val="95000"/>
                <a:lumOff val="5000"/>
              </a:schemeClr>
            </a:solidFill>
          </a:ln>
        </p:spPr>
        <p:txBody>
          <a:bodyPr>
            <a:normAutofit fontScale="90000"/>
          </a:bodyPr>
          <a:lstStyle/>
          <a:p>
            <a:pPr algn="ctr"/>
            <a:r>
              <a:rPr lang="en-US" dirty="0"/>
              <a:t>General Assessment Standards vs Alternate Assessment Standards</a:t>
            </a:r>
          </a:p>
        </p:txBody>
      </p:sp>
    </p:spTree>
    <p:extLst>
      <p:ext uri="{BB962C8B-B14F-4D97-AF65-F5344CB8AC3E}">
        <p14:creationId xmlns:p14="http://schemas.microsoft.com/office/powerpoint/2010/main" val="9997950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8152673F-C36D-4050-BA48-CFA8EF6DB2EB}"/>
              </a:ext>
            </a:extLst>
          </p:cNvPr>
          <p:cNvPicPr>
            <a:picLocks noGrp="1" noChangeAspect="1"/>
          </p:cNvPicPr>
          <p:nvPr>
            <p:ph sz="half" idx="2"/>
          </p:nvPr>
        </p:nvPicPr>
        <p:blipFill>
          <a:blip r:embed="rId3"/>
          <a:stretch>
            <a:fillRect/>
          </a:stretch>
        </p:blipFill>
        <p:spPr>
          <a:xfrm>
            <a:off x="22891" y="1524000"/>
            <a:ext cx="9098217" cy="3632783"/>
          </a:xfrm>
        </p:spPr>
      </p:pic>
      <p:sp>
        <p:nvSpPr>
          <p:cNvPr id="6" name="Slide Number Placeholder 5">
            <a:extLst>
              <a:ext uri="{FF2B5EF4-FFF2-40B4-BE49-F238E27FC236}">
                <a16:creationId xmlns:a16="http://schemas.microsoft.com/office/drawing/2014/main" id="{19434273-970E-482D-B28E-41011FF103A2}"/>
              </a:ext>
            </a:extLst>
          </p:cNvPr>
          <p:cNvSpPr>
            <a:spLocks noGrp="1"/>
          </p:cNvSpPr>
          <p:nvPr>
            <p:ph type="sldNum" sz="quarter" idx="12"/>
          </p:nvPr>
        </p:nvSpPr>
        <p:spPr/>
        <p:txBody>
          <a:bodyPr/>
          <a:lstStyle/>
          <a:p>
            <a:fld id="{16630861-4318-414B-8E21-CA5F03E7BD41}" type="slidenum">
              <a:rPr lang="en-US" smtClean="0"/>
              <a:t>18</a:t>
            </a:fld>
            <a:endParaRPr lang="en-US"/>
          </a:p>
        </p:txBody>
      </p:sp>
      <p:sp>
        <p:nvSpPr>
          <p:cNvPr id="7" name="Title 6">
            <a:extLst>
              <a:ext uri="{FF2B5EF4-FFF2-40B4-BE49-F238E27FC236}">
                <a16:creationId xmlns:a16="http://schemas.microsoft.com/office/drawing/2014/main" id="{CE48F6CE-BD18-4898-982D-ED14DEE20A3A}"/>
              </a:ext>
            </a:extLst>
          </p:cNvPr>
          <p:cNvSpPr>
            <a:spLocks noGrp="1"/>
          </p:cNvSpPr>
          <p:nvPr>
            <p:ph type="title"/>
          </p:nvPr>
        </p:nvSpPr>
        <p:spPr>
          <a:xfrm>
            <a:off x="298939" y="143747"/>
            <a:ext cx="8527427" cy="1301595"/>
          </a:xfrm>
          <a:solidFill>
            <a:schemeClr val="accent1">
              <a:lumMod val="40000"/>
              <a:lumOff val="60000"/>
            </a:schemeClr>
          </a:solidFill>
        </p:spPr>
        <p:txBody>
          <a:bodyPr/>
          <a:lstStyle/>
          <a:p>
            <a:pPr algn="ctr"/>
            <a:r>
              <a:rPr lang="en-US" dirty="0"/>
              <a:t>Alternate Academic Achievement Standards </a:t>
            </a:r>
            <a:r>
              <a:rPr lang="en-US" dirty="0" smtClean="0"/>
              <a:t>Support</a:t>
            </a:r>
            <a:r>
              <a:rPr lang="en-US" dirty="0"/>
              <a:t> </a:t>
            </a:r>
            <a:r>
              <a:rPr lang="en-US" dirty="0" smtClean="0"/>
              <a:t>Document</a:t>
            </a:r>
            <a:endParaRPr lang="en-US" dirty="0"/>
          </a:p>
        </p:txBody>
      </p:sp>
      <p:sp>
        <p:nvSpPr>
          <p:cNvPr id="3" name="TextBox 2"/>
          <p:cNvSpPr txBox="1"/>
          <p:nvPr/>
        </p:nvSpPr>
        <p:spPr>
          <a:xfrm>
            <a:off x="2782529" y="1675795"/>
            <a:ext cx="1621827" cy="369332"/>
          </a:xfrm>
          <a:prstGeom prst="rect">
            <a:avLst/>
          </a:prstGeom>
          <a:noFill/>
        </p:spPr>
        <p:txBody>
          <a:bodyPr wrap="square" rtlCol="0">
            <a:spAutoFit/>
          </a:bodyPr>
          <a:lstStyle/>
          <a:p>
            <a:r>
              <a:rPr lang="en-US" dirty="0" smtClean="0">
                <a:latin typeface="Vollkorn"/>
              </a:rPr>
              <a:t>Step three</a:t>
            </a:r>
            <a:endParaRPr lang="en-US" dirty="0">
              <a:latin typeface="Vollkorn"/>
            </a:endParaRPr>
          </a:p>
        </p:txBody>
      </p:sp>
      <p:sp>
        <p:nvSpPr>
          <p:cNvPr id="4" name="TextBox 3"/>
          <p:cNvSpPr txBox="1"/>
          <p:nvPr/>
        </p:nvSpPr>
        <p:spPr>
          <a:xfrm>
            <a:off x="5181601" y="1675795"/>
            <a:ext cx="1341282" cy="369332"/>
          </a:xfrm>
          <a:prstGeom prst="rect">
            <a:avLst/>
          </a:prstGeom>
          <a:noFill/>
        </p:spPr>
        <p:txBody>
          <a:bodyPr wrap="square" rtlCol="0">
            <a:spAutoFit/>
          </a:bodyPr>
          <a:lstStyle/>
          <a:p>
            <a:r>
              <a:rPr lang="en-US" dirty="0" smtClean="0">
                <a:latin typeface="Vollkorn"/>
              </a:rPr>
              <a:t>Step</a:t>
            </a:r>
            <a:r>
              <a:rPr lang="en-US" dirty="0" smtClean="0"/>
              <a:t> two</a:t>
            </a:r>
            <a:endParaRPr lang="en-US" dirty="0"/>
          </a:p>
        </p:txBody>
      </p:sp>
      <p:sp>
        <p:nvSpPr>
          <p:cNvPr id="8" name="TextBox 7"/>
          <p:cNvSpPr txBox="1"/>
          <p:nvPr/>
        </p:nvSpPr>
        <p:spPr>
          <a:xfrm>
            <a:off x="7643679" y="1675795"/>
            <a:ext cx="100994" cy="369332"/>
          </a:xfrm>
          <a:prstGeom prst="rect">
            <a:avLst/>
          </a:prstGeom>
          <a:noFill/>
        </p:spPr>
        <p:txBody>
          <a:bodyPr wrap="square" rtlCol="0">
            <a:spAutoFit/>
          </a:bodyPr>
          <a:lstStyle/>
          <a:p>
            <a:endParaRPr lang="en-US" dirty="0"/>
          </a:p>
        </p:txBody>
      </p:sp>
      <p:sp>
        <p:nvSpPr>
          <p:cNvPr id="10" name="TextBox 9"/>
          <p:cNvSpPr txBox="1"/>
          <p:nvPr/>
        </p:nvSpPr>
        <p:spPr>
          <a:xfrm>
            <a:off x="7384026" y="1675795"/>
            <a:ext cx="1324274" cy="369332"/>
          </a:xfrm>
          <a:prstGeom prst="rect">
            <a:avLst/>
          </a:prstGeom>
          <a:noFill/>
        </p:spPr>
        <p:txBody>
          <a:bodyPr wrap="square" rtlCol="0">
            <a:spAutoFit/>
          </a:bodyPr>
          <a:lstStyle/>
          <a:p>
            <a:r>
              <a:rPr lang="en-US" dirty="0" smtClean="0"/>
              <a:t>Step one</a:t>
            </a:r>
            <a:endParaRPr lang="en-US" dirty="0"/>
          </a:p>
        </p:txBody>
      </p:sp>
    </p:spTree>
    <p:extLst>
      <p:ext uri="{BB962C8B-B14F-4D97-AF65-F5344CB8AC3E}">
        <p14:creationId xmlns:p14="http://schemas.microsoft.com/office/powerpoint/2010/main" val="26622995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939" y="314633"/>
            <a:ext cx="8527427" cy="5558630"/>
          </a:xfrm>
        </p:spPr>
        <p:txBody>
          <a:bodyPr>
            <a:normAutofit/>
          </a:bodyPr>
          <a:lstStyle/>
          <a:p>
            <a:pPr marL="0" indent="0" algn="ctr">
              <a:buNone/>
            </a:pPr>
            <a:r>
              <a:rPr lang="en-US" sz="8000" b="1" dirty="0" smtClean="0">
                <a:solidFill>
                  <a:srgbClr val="00B0F0"/>
                </a:solidFill>
                <a:latin typeface="Curlz MT" panose="04040404050702020202" pitchFamily="82" charset="0"/>
              </a:rPr>
              <a:t>Meet Camilla</a:t>
            </a:r>
            <a:endParaRPr lang="en-US" sz="8000" b="1" dirty="0">
              <a:solidFill>
                <a:srgbClr val="00B0F0"/>
              </a:solidFill>
              <a:latin typeface="Curlz MT" panose="04040404050702020202" pitchFamily="82" charset="0"/>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19</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6618" y="2019299"/>
            <a:ext cx="1966453" cy="3270455"/>
          </a:xfrm>
          <a:prstGeom prst="rect">
            <a:avLst/>
          </a:prstGeom>
        </p:spPr>
      </p:pic>
      <p:sp>
        <p:nvSpPr>
          <p:cNvPr id="6" name="TextBox 5"/>
          <p:cNvSpPr txBox="1"/>
          <p:nvPr/>
        </p:nvSpPr>
        <p:spPr>
          <a:xfrm>
            <a:off x="4345858" y="1602657"/>
            <a:ext cx="4277033"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12 year old seventh grader with a significant cognitive disability.</a:t>
            </a:r>
          </a:p>
          <a:p>
            <a:pPr marL="285750" indent="-285750">
              <a:buFont typeface="Arial" panose="020B0604020202020204" pitchFamily="34" charset="0"/>
              <a:buChar char="•"/>
            </a:pPr>
            <a:r>
              <a:rPr lang="en-US" dirty="0" smtClean="0"/>
              <a:t>Uses an augmented/alternative communication AAC device.</a:t>
            </a:r>
          </a:p>
          <a:p>
            <a:pPr marL="285750" indent="-285750">
              <a:buFont typeface="Arial" panose="020B0604020202020204" pitchFamily="34" charset="0"/>
              <a:buChar char="•"/>
            </a:pPr>
            <a:r>
              <a:rPr lang="en-US" dirty="0" smtClean="0"/>
              <a:t>IEP goal needs: expand communication skills, improve her range of motion, participate more in her personal care.</a:t>
            </a:r>
          </a:p>
          <a:p>
            <a:pPr marL="285750" indent="-285750">
              <a:buFont typeface="Arial" panose="020B0604020202020204" pitchFamily="34" charset="0"/>
              <a:buChar char="•"/>
            </a:pPr>
            <a:r>
              <a:rPr lang="en-US" dirty="0" smtClean="0"/>
              <a:t>She loves to swim, spend time with friends, and use her computer.</a:t>
            </a:r>
          </a:p>
          <a:p>
            <a:pPr marL="285750" indent="-285750">
              <a:buFont typeface="Arial" panose="020B0604020202020204" pitchFamily="34" charset="0"/>
              <a:buChar char="•"/>
            </a:pPr>
            <a:r>
              <a:rPr lang="en-US" dirty="0" smtClean="0"/>
              <a:t>Her parents want Camilla to participate as much as possible in the general education environment, and also learn how to read.</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2648069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6026727"/>
          </a:xfrm>
        </p:spPr>
        <p:txBody>
          <a:bodyPr/>
          <a:lstStyle/>
          <a:p>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20</a:t>
            </a:fld>
            <a:endParaRPr lang="en-US"/>
          </a:p>
        </p:txBody>
      </p:sp>
      <p:sp>
        <p:nvSpPr>
          <p:cNvPr id="5" name="Rectangle 4"/>
          <p:cNvSpPr/>
          <p:nvPr/>
        </p:nvSpPr>
        <p:spPr>
          <a:xfrm>
            <a:off x="298940" y="541123"/>
            <a:ext cx="8088602" cy="5109091"/>
          </a:xfrm>
          <a:prstGeom prst="rect">
            <a:avLst/>
          </a:prstGeom>
        </p:spPr>
        <p:txBody>
          <a:bodyPr wrap="square">
            <a:spAutoFit/>
          </a:bodyPr>
          <a:lstStyle/>
          <a:p>
            <a:r>
              <a:rPr lang="en-US" dirty="0"/>
              <a:t>Seventh Grade Standard: </a:t>
            </a:r>
          </a:p>
          <a:p>
            <a:r>
              <a:rPr lang="en-US" b="1" dirty="0">
                <a:solidFill>
                  <a:srgbClr val="A7253F"/>
                </a:solidFill>
              </a:rPr>
              <a:t>Determine a theme or central idea of a text and analyze its development over the course of the text; provide an objective summary of the </a:t>
            </a:r>
            <a:r>
              <a:rPr lang="en-US" b="1" dirty="0" smtClean="0">
                <a:solidFill>
                  <a:srgbClr val="A7253F"/>
                </a:solidFill>
              </a:rPr>
              <a:t>text.</a:t>
            </a:r>
            <a:endParaRPr lang="en-US" sz="1600" dirty="0" smtClean="0">
              <a:solidFill>
                <a:srgbClr val="A7253F"/>
              </a:solidFill>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endParaRPr lang="en-US" sz="1600" dirty="0">
              <a:solidFill>
                <a:srgbClr val="A7253F"/>
              </a:solidFill>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endParaRPr lang="en-US" sz="1600" dirty="0" smtClean="0">
              <a:solidFill>
                <a:srgbClr val="000000"/>
              </a:solidFill>
              <a:latin typeface="Calibri" panose="020F0502020204030204" pitchFamily="34" charset="0"/>
              <a:ea typeface="Times New Roman" panose="02020603050405020304" pitchFamily="18" charset="0"/>
            </a:endParaRPr>
          </a:p>
          <a:p>
            <a:pPr marR="0" lvl="0">
              <a:spcBef>
                <a:spcPts val="0"/>
              </a:spcBef>
              <a:spcAft>
                <a:spcPts val="0"/>
              </a:spcAft>
            </a:pPr>
            <a:r>
              <a:rPr lang="en-US" sz="1600" dirty="0" smtClean="0">
                <a:solidFill>
                  <a:srgbClr val="000000"/>
                </a:solidFill>
                <a:latin typeface="Calibri" panose="020F0502020204030204" pitchFamily="34" charset="0"/>
                <a:ea typeface="Times New Roman" panose="02020603050405020304" pitchFamily="18" charset="0"/>
              </a:rPr>
              <a:t>1.  Camilla </a:t>
            </a:r>
            <a:r>
              <a:rPr lang="en-US" sz="1600" dirty="0">
                <a:solidFill>
                  <a:srgbClr val="000000"/>
                </a:solidFill>
                <a:latin typeface="Calibri" panose="020F0502020204030204" pitchFamily="34" charset="0"/>
                <a:ea typeface="Times New Roman" panose="02020603050405020304" pitchFamily="18" charset="0"/>
              </a:rPr>
              <a:t>will use her AAC device to greet peers in English class.</a:t>
            </a:r>
            <a:endParaRPr lang="en-US" sz="1200" dirty="0">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600" dirty="0">
                <a:latin typeface="Calibri" panose="020F0502020204030204" pitchFamily="34" charset="0"/>
                <a:ea typeface="Times New Roman" panose="02020603050405020304" pitchFamily="18" charset="0"/>
              </a:rPr>
              <a:t> </a:t>
            </a:r>
            <a:endParaRPr lang="en-US" sz="1200" dirty="0">
              <a:latin typeface="Times New Roman" panose="02020603050405020304" pitchFamily="18" charset="0"/>
              <a:ea typeface="Times New Roman" panose="02020603050405020304" pitchFamily="18" charset="0"/>
            </a:endParaRPr>
          </a:p>
          <a:p>
            <a:pPr marR="0" lvl="0">
              <a:spcBef>
                <a:spcPts val="0"/>
              </a:spcBef>
              <a:spcAft>
                <a:spcPts val="0"/>
              </a:spcAft>
            </a:pPr>
            <a:r>
              <a:rPr lang="en-US" sz="1600" dirty="0" smtClean="0">
                <a:solidFill>
                  <a:srgbClr val="000000"/>
                </a:solidFill>
                <a:latin typeface="Calibri" panose="020F0502020204030204" pitchFamily="34" charset="0"/>
                <a:ea typeface="Times New Roman" panose="02020603050405020304" pitchFamily="18" charset="0"/>
              </a:rPr>
              <a:t>2.  Camilla </a:t>
            </a:r>
            <a:r>
              <a:rPr lang="en-US" sz="1600" dirty="0">
                <a:solidFill>
                  <a:srgbClr val="000000"/>
                </a:solidFill>
                <a:latin typeface="Calibri" panose="020F0502020204030204" pitchFamily="34" charset="0"/>
                <a:ea typeface="Times New Roman" panose="02020603050405020304" pitchFamily="18" charset="0"/>
              </a:rPr>
              <a:t>will acquire 20 sight words that relate to activities in her community and home.</a:t>
            </a:r>
            <a:endParaRPr lang="en-US" sz="1200" dirty="0">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600" dirty="0">
                <a:latin typeface="Calibri" panose="020F0502020204030204" pitchFamily="34" charset="0"/>
                <a:ea typeface="Times New Roman" panose="02020603050405020304" pitchFamily="18" charset="0"/>
              </a:rPr>
              <a:t> </a:t>
            </a:r>
            <a:endParaRPr lang="en-US" sz="1200" dirty="0">
              <a:latin typeface="Times New Roman" panose="02020603050405020304" pitchFamily="18" charset="0"/>
              <a:ea typeface="Times New Roman" panose="02020603050405020304" pitchFamily="18" charset="0"/>
            </a:endParaRPr>
          </a:p>
          <a:p>
            <a:pPr marR="0" lvl="0">
              <a:spcBef>
                <a:spcPts val="0"/>
              </a:spcBef>
              <a:spcAft>
                <a:spcPts val="0"/>
              </a:spcAft>
            </a:pPr>
            <a:r>
              <a:rPr lang="en-US" sz="1600" dirty="0" smtClean="0">
                <a:solidFill>
                  <a:srgbClr val="000000"/>
                </a:solidFill>
                <a:latin typeface="Calibri" panose="020F0502020204030204" pitchFamily="34" charset="0"/>
                <a:ea typeface="Times New Roman" panose="02020603050405020304" pitchFamily="18" charset="0"/>
              </a:rPr>
              <a:t>3.  After </a:t>
            </a:r>
            <a:r>
              <a:rPr lang="en-US" sz="1600" dirty="0">
                <a:solidFill>
                  <a:srgbClr val="000000"/>
                </a:solidFill>
                <a:latin typeface="Calibri" panose="020F0502020204030204" pitchFamily="34" charset="0"/>
                <a:ea typeface="Times New Roman" panose="02020603050405020304" pitchFamily="18" charset="0"/>
              </a:rPr>
              <a:t>hearing text summaries read aloud, Camilla will select the major theme of each using </a:t>
            </a:r>
            <a:r>
              <a:rPr lang="en-US" sz="1600" dirty="0" smtClean="0">
                <a:solidFill>
                  <a:srgbClr val="000000"/>
                </a:solidFill>
                <a:latin typeface="Calibri" panose="020F0502020204030204" pitchFamily="34" charset="0"/>
                <a:ea typeface="Times New Roman" panose="02020603050405020304" pitchFamily="18" charset="0"/>
              </a:rPr>
              <a:t> response </a:t>
            </a:r>
            <a:r>
              <a:rPr lang="en-US" sz="1600" dirty="0">
                <a:solidFill>
                  <a:srgbClr val="000000"/>
                </a:solidFill>
                <a:latin typeface="Calibri" panose="020F0502020204030204" pitchFamily="34" charset="0"/>
                <a:ea typeface="Times New Roman" panose="02020603050405020304" pitchFamily="18" charset="0"/>
              </a:rPr>
              <a:t>options that include text with picture symbol support.</a:t>
            </a:r>
            <a:endParaRPr lang="en-US" sz="1200" dirty="0">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600" dirty="0">
                <a:latin typeface="Calibri" panose="020F0502020204030204" pitchFamily="34" charset="0"/>
                <a:ea typeface="Times New Roman" panose="02020603050405020304" pitchFamily="18" charset="0"/>
              </a:rPr>
              <a:t> </a:t>
            </a:r>
            <a:endParaRPr lang="en-US" sz="1200" dirty="0">
              <a:latin typeface="Times New Roman" panose="02020603050405020304" pitchFamily="18" charset="0"/>
              <a:ea typeface="Times New Roman" panose="02020603050405020304" pitchFamily="18" charset="0"/>
            </a:endParaRPr>
          </a:p>
          <a:p>
            <a:pPr marR="0" lvl="0">
              <a:spcBef>
                <a:spcPts val="0"/>
              </a:spcBef>
              <a:spcAft>
                <a:spcPts val="0"/>
              </a:spcAft>
            </a:pPr>
            <a:r>
              <a:rPr lang="en-US" sz="1600" dirty="0" smtClean="0">
                <a:solidFill>
                  <a:srgbClr val="000000"/>
                </a:solidFill>
                <a:latin typeface="Calibri" panose="020F0502020204030204" pitchFamily="34" charset="0"/>
                <a:ea typeface="Times New Roman" panose="02020603050405020304" pitchFamily="18" charset="0"/>
              </a:rPr>
              <a:t>4.  Camilla </a:t>
            </a:r>
            <a:r>
              <a:rPr lang="en-US" sz="1600" dirty="0">
                <a:solidFill>
                  <a:srgbClr val="000000"/>
                </a:solidFill>
                <a:latin typeface="Calibri" panose="020F0502020204030204" pitchFamily="34" charset="0"/>
                <a:ea typeface="Times New Roman" panose="02020603050405020304" pitchFamily="18" charset="0"/>
              </a:rPr>
              <a:t>will sequence 3 events from text read aloud to her using response options that include text with picture symbol support.</a:t>
            </a:r>
            <a:endParaRPr lang="en-US" sz="1200" dirty="0">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600" dirty="0">
                <a:latin typeface="Calibri" panose="020F0502020204030204" pitchFamily="34" charset="0"/>
                <a:ea typeface="Times New Roman" panose="02020603050405020304" pitchFamily="18" charset="0"/>
              </a:rPr>
              <a:t> </a:t>
            </a:r>
            <a:endParaRPr lang="en-US" sz="1200" dirty="0">
              <a:latin typeface="Times New Roman" panose="02020603050405020304" pitchFamily="18" charset="0"/>
              <a:ea typeface="Times New Roman" panose="02020603050405020304" pitchFamily="18" charset="0"/>
            </a:endParaRPr>
          </a:p>
          <a:p>
            <a:pPr marR="0" lvl="0">
              <a:spcBef>
                <a:spcPts val="0"/>
              </a:spcBef>
              <a:spcAft>
                <a:spcPts val="0"/>
              </a:spcAft>
            </a:pPr>
            <a:r>
              <a:rPr lang="en-US" sz="1600" dirty="0" smtClean="0">
                <a:solidFill>
                  <a:srgbClr val="000000"/>
                </a:solidFill>
                <a:latin typeface="Calibri" panose="020F0502020204030204" pitchFamily="34" charset="0"/>
                <a:ea typeface="Times New Roman" panose="02020603050405020304" pitchFamily="18" charset="0"/>
              </a:rPr>
              <a:t>5.  Camilla </a:t>
            </a:r>
            <a:r>
              <a:rPr lang="en-US" sz="1600" dirty="0">
                <a:solidFill>
                  <a:srgbClr val="000000"/>
                </a:solidFill>
                <a:latin typeface="Calibri" panose="020F0502020204030204" pitchFamily="34" charset="0"/>
                <a:ea typeface="Times New Roman" panose="02020603050405020304" pitchFamily="18" charset="0"/>
              </a:rPr>
              <a:t>will organize story grammar elements related to fictional text on a graphic organizer and use the organizer as a support when summarizing the text.</a:t>
            </a:r>
            <a:endParaRPr lang="en-US" sz="1200" dirty="0">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600" dirty="0">
                <a:latin typeface="Calibri" panose="020F0502020204030204" pitchFamily="34" charset="0"/>
                <a:ea typeface="Times New Roman" panose="02020603050405020304" pitchFamily="18" charset="0"/>
              </a:rPr>
              <a:t> </a:t>
            </a:r>
            <a:endParaRPr lang="en-US" sz="1200" dirty="0">
              <a:latin typeface="Times New Roman" panose="02020603050405020304" pitchFamily="18" charset="0"/>
              <a:ea typeface="Times New Roman" panose="02020603050405020304" pitchFamily="18" charset="0"/>
            </a:endParaRPr>
          </a:p>
          <a:p>
            <a:pPr marR="0" lvl="0">
              <a:spcBef>
                <a:spcPts val="0"/>
              </a:spcBef>
              <a:spcAft>
                <a:spcPts val="0"/>
              </a:spcAft>
            </a:pPr>
            <a:r>
              <a:rPr lang="en-US" sz="1600" dirty="0" smtClean="0">
                <a:solidFill>
                  <a:srgbClr val="000000"/>
                </a:solidFill>
                <a:latin typeface="Calibri" panose="020F0502020204030204" pitchFamily="34" charset="0"/>
                <a:ea typeface="Times New Roman" panose="02020603050405020304" pitchFamily="18" charset="0"/>
              </a:rPr>
              <a:t>6.  Camilla </a:t>
            </a:r>
            <a:r>
              <a:rPr lang="en-US" sz="1600" dirty="0">
                <a:solidFill>
                  <a:srgbClr val="000000"/>
                </a:solidFill>
                <a:latin typeface="Calibri" panose="020F0502020204030204" pitchFamily="34" charset="0"/>
                <a:ea typeface="Times New Roman" panose="02020603050405020304" pitchFamily="18" charset="0"/>
              </a:rPr>
              <a:t>will identify letter-sound correspondences for initial consonants and vowels and use this skill when writing using software that anticipates spelling from the first letters.</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991546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1183608"/>
          </a:xfrm>
        </p:spPr>
        <p:txBody>
          <a:bodyPr>
            <a:noAutofit/>
          </a:bodyPr>
          <a:lstStyle/>
          <a:p>
            <a:r>
              <a:rPr lang="en-US" sz="6600" b="1" dirty="0" smtClean="0">
                <a:solidFill>
                  <a:srgbClr val="FF0000"/>
                </a:solidFill>
                <a:latin typeface="Curlz MT" panose="04040404050702020202" pitchFamily="82" charset="0"/>
              </a:rPr>
              <a:t>Meet Max</a:t>
            </a:r>
            <a:endParaRPr lang="en-US" sz="6600" b="1" dirty="0">
              <a:solidFill>
                <a:srgbClr val="FF0000"/>
              </a:solidFill>
              <a:latin typeface="Curlz MT" panose="04040404050702020202" pitchFamily="82" charset="0"/>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21</a:t>
            </a:fld>
            <a:endParaRPr lang="en-US"/>
          </a:p>
        </p:txBody>
      </p:sp>
      <p:sp>
        <p:nvSpPr>
          <p:cNvPr id="8" name="TextBox 7"/>
          <p:cNvSpPr txBox="1"/>
          <p:nvPr/>
        </p:nvSpPr>
        <p:spPr>
          <a:xfrm>
            <a:off x="4009292" y="1232452"/>
            <a:ext cx="4399212"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He is a 14 year old, </a:t>
            </a:r>
            <a:r>
              <a:rPr lang="en-US" dirty="0"/>
              <a:t>9</a:t>
            </a:r>
            <a:r>
              <a:rPr lang="en-US" baseline="30000" dirty="0" smtClean="0"/>
              <a:t>th</a:t>
            </a:r>
            <a:r>
              <a:rPr lang="en-US" dirty="0" smtClean="0"/>
              <a:t> grade student with a significant cognitive disability.</a:t>
            </a:r>
          </a:p>
          <a:p>
            <a:pPr marL="285750" indent="-285750">
              <a:buFont typeface="Arial" panose="020B0604020202020204" pitchFamily="34" charset="0"/>
              <a:buChar char="•"/>
            </a:pPr>
            <a:r>
              <a:rPr lang="en-US" dirty="0" smtClean="0"/>
              <a:t>He is used to working in small groups</a:t>
            </a:r>
          </a:p>
          <a:p>
            <a:r>
              <a:rPr lang="en-US" dirty="0"/>
              <a:t> </a:t>
            </a:r>
            <a:r>
              <a:rPr lang="en-US" dirty="0" smtClean="0"/>
              <a:t>     for instruction.</a:t>
            </a:r>
          </a:p>
          <a:p>
            <a:pPr marL="285750" indent="-285750">
              <a:buFont typeface="Arial" panose="020B0604020202020204" pitchFamily="34" charset="0"/>
              <a:buChar char="•"/>
            </a:pPr>
            <a:r>
              <a:rPr lang="en-US" dirty="0" smtClean="0"/>
              <a:t>He has emerging literacy and numeracy </a:t>
            </a:r>
          </a:p>
          <a:p>
            <a:r>
              <a:rPr lang="en-US" dirty="0"/>
              <a:t> </a:t>
            </a:r>
            <a:r>
              <a:rPr lang="en-US" dirty="0" smtClean="0"/>
              <a:t>     skills.  Neither was emphasized in his </a:t>
            </a:r>
          </a:p>
          <a:p>
            <a:r>
              <a:rPr lang="en-US" dirty="0"/>
              <a:t> </a:t>
            </a:r>
            <a:r>
              <a:rPr lang="en-US" dirty="0" smtClean="0"/>
              <a:t>     school career so he entered high </a:t>
            </a:r>
          </a:p>
          <a:p>
            <a:r>
              <a:rPr lang="en-US" dirty="0"/>
              <a:t> </a:t>
            </a:r>
            <a:r>
              <a:rPr lang="en-US" dirty="0" smtClean="0"/>
              <a:t>     school with minimal foundational math</a:t>
            </a:r>
          </a:p>
          <a:p>
            <a:r>
              <a:rPr lang="en-US" dirty="0"/>
              <a:t> </a:t>
            </a:r>
            <a:r>
              <a:rPr lang="en-US" dirty="0" smtClean="0"/>
              <a:t>     skills. </a:t>
            </a:r>
          </a:p>
          <a:p>
            <a:pPr marL="285750" indent="-285750">
              <a:buFont typeface="Arial" panose="020B0604020202020204" pitchFamily="34" charset="0"/>
              <a:buChar char="•"/>
            </a:pPr>
            <a:r>
              <a:rPr lang="en-US" dirty="0" smtClean="0"/>
              <a:t>He has good fine motor skills, and is able to move or tap one of two pictures to </a:t>
            </a:r>
          </a:p>
          <a:p>
            <a:r>
              <a:rPr lang="en-US" dirty="0" smtClean="0"/>
              <a:t>      show understanding of key ideas.</a:t>
            </a:r>
          </a:p>
          <a:p>
            <a:pPr marL="285750" indent="-285750">
              <a:buFont typeface="Arial" panose="020B0604020202020204" pitchFamily="34" charset="0"/>
              <a:buChar char="•"/>
            </a:pPr>
            <a:r>
              <a:rPr lang="en-US" dirty="0"/>
              <a:t>Max’s parents want him involved and making progress in general </a:t>
            </a:r>
            <a:r>
              <a:rPr lang="en-US" dirty="0" smtClean="0"/>
              <a:t>education </a:t>
            </a:r>
            <a:r>
              <a:rPr lang="en-US" dirty="0"/>
              <a:t>as much as possible.</a:t>
            </a:r>
          </a:p>
          <a:p>
            <a:endParaRPr lang="en-US" dirty="0" smtClean="0"/>
          </a:p>
          <a:p>
            <a:endParaRPr lang="en-US" dirty="0" smtClean="0"/>
          </a:p>
          <a:p>
            <a:endParaRPr lang="en-US" dirty="0" smtClean="0"/>
          </a:p>
          <a:p>
            <a:endParaRPr lang="en-US" dirty="0"/>
          </a:p>
        </p:txBody>
      </p:sp>
      <p:pic>
        <p:nvPicPr>
          <p:cNvPr id="12" name="Content Placeholder 1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8939" y="1489563"/>
            <a:ext cx="3241430" cy="3820991"/>
          </a:xfrm>
        </p:spPr>
      </p:pic>
    </p:spTree>
    <p:extLst>
      <p:ext uri="{BB962C8B-B14F-4D97-AF65-F5344CB8AC3E}">
        <p14:creationId xmlns:p14="http://schemas.microsoft.com/office/powerpoint/2010/main" val="20069567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939" y="412955"/>
            <a:ext cx="8527427" cy="5460307"/>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8000" b="1" dirty="0" smtClean="0">
                <a:solidFill>
                  <a:srgbClr val="FF0000"/>
                </a:solidFill>
                <a:latin typeface="Curlz MT" panose="04040404050702020202" pitchFamily="82" charset="0"/>
              </a:rPr>
              <a:t>Max is taking </a:t>
            </a:r>
          </a:p>
          <a:p>
            <a:pPr marL="0" indent="0" algn="ctr">
              <a:buNone/>
            </a:pPr>
            <a:r>
              <a:rPr lang="en-US" sz="8000" b="1" dirty="0" smtClean="0">
                <a:solidFill>
                  <a:srgbClr val="FF0000"/>
                </a:solidFill>
                <a:latin typeface="Curlz MT" panose="04040404050702020202" pitchFamily="82" charset="0"/>
              </a:rPr>
              <a:t>High School Algebra</a:t>
            </a:r>
            <a:endParaRPr lang="en-US" sz="8000" b="1" dirty="0">
              <a:solidFill>
                <a:srgbClr val="FF0000"/>
              </a:solidFill>
              <a:latin typeface="Curlz MT" panose="04040404050702020202" pitchFamily="82" charset="0"/>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22</a:t>
            </a:fld>
            <a:endParaRPr lang="en-US"/>
          </a:p>
        </p:txBody>
      </p:sp>
    </p:spTree>
    <p:extLst>
      <p:ext uri="{BB962C8B-B14F-4D97-AF65-F5344CB8AC3E}">
        <p14:creationId xmlns:p14="http://schemas.microsoft.com/office/powerpoint/2010/main" val="25372935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006627"/>
          </a:xfrm>
          <a:solidFill>
            <a:schemeClr val="accent1">
              <a:lumMod val="40000"/>
              <a:lumOff val="60000"/>
            </a:schemeClr>
          </a:solidFill>
        </p:spPr>
        <p:txBody>
          <a:bodyPr/>
          <a:lstStyle/>
          <a:p>
            <a:pPr algn="ctr"/>
            <a:r>
              <a:rPr lang="en-US" dirty="0" smtClean="0"/>
              <a:t>High School Algebra Standards</a:t>
            </a:r>
            <a:endParaRPr lang="en-US" dirty="0"/>
          </a:p>
        </p:txBody>
      </p:sp>
      <p:sp>
        <p:nvSpPr>
          <p:cNvPr id="3" name="Content Placeholder 2"/>
          <p:cNvSpPr>
            <a:spLocks noGrp="1"/>
          </p:cNvSpPr>
          <p:nvPr>
            <p:ph idx="1"/>
          </p:nvPr>
        </p:nvSpPr>
        <p:spPr>
          <a:xfrm>
            <a:off x="298939" y="1514169"/>
            <a:ext cx="8527427" cy="4359094"/>
          </a:xfrm>
        </p:spPr>
        <p:txBody>
          <a:bodyPr>
            <a:normAutofit/>
          </a:bodyPr>
          <a:lstStyle/>
          <a:p>
            <a:pPr marL="0" indent="0">
              <a:buNone/>
            </a:pPr>
            <a:endParaRPr lang="en-US" sz="3600" dirty="0" smtClean="0"/>
          </a:p>
          <a:p>
            <a:pPr marL="0" indent="0" algn="ctr">
              <a:buNone/>
            </a:pPr>
            <a:endParaRPr lang="en-US" sz="4000" dirty="0" smtClean="0"/>
          </a:p>
          <a:p>
            <a:pPr marL="0" indent="0" algn="ctr">
              <a:buNone/>
            </a:pPr>
            <a:r>
              <a:rPr lang="en-US" sz="4000" i="1" dirty="0" smtClean="0"/>
              <a:t>Expression formation </a:t>
            </a:r>
            <a:r>
              <a:rPr lang="en-US" sz="4000" dirty="0" smtClean="0"/>
              <a:t>is taught using a </a:t>
            </a:r>
            <a:r>
              <a:rPr lang="en-US" sz="4000" b="1" i="1" dirty="0" smtClean="0"/>
              <a:t>vocational activity </a:t>
            </a:r>
            <a:r>
              <a:rPr lang="en-US" sz="4000" dirty="0" smtClean="0"/>
              <a:t>of working at a hardware store</a:t>
            </a:r>
            <a:endParaRPr lang="en-US" sz="4000" dirty="0"/>
          </a:p>
        </p:txBody>
      </p:sp>
      <p:sp>
        <p:nvSpPr>
          <p:cNvPr id="4" name="Slide Number Placeholder 3"/>
          <p:cNvSpPr>
            <a:spLocks noGrp="1"/>
          </p:cNvSpPr>
          <p:nvPr>
            <p:ph type="sldNum" sz="quarter" idx="12"/>
          </p:nvPr>
        </p:nvSpPr>
        <p:spPr/>
        <p:txBody>
          <a:bodyPr/>
          <a:lstStyle/>
          <a:p>
            <a:fld id="{16630861-4318-414B-8E21-CA5F03E7BD41}" type="slidenum">
              <a:rPr lang="en-US" smtClean="0"/>
              <a:t>23</a:t>
            </a:fld>
            <a:endParaRPr lang="en-US"/>
          </a:p>
        </p:txBody>
      </p:sp>
    </p:spTree>
    <p:extLst>
      <p:ext uri="{BB962C8B-B14F-4D97-AF65-F5344CB8AC3E}">
        <p14:creationId xmlns:p14="http://schemas.microsoft.com/office/powerpoint/2010/main" val="1425252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301595"/>
          </a:xfrm>
          <a:solidFill>
            <a:schemeClr val="accent1">
              <a:lumMod val="40000"/>
              <a:lumOff val="60000"/>
            </a:schemeClr>
          </a:solidFill>
        </p:spPr>
        <p:txBody>
          <a:bodyPr>
            <a:normAutofit/>
          </a:bodyPr>
          <a:lstStyle/>
          <a:p>
            <a:pPr algn="ctr"/>
            <a:r>
              <a:rPr lang="en-US" dirty="0" smtClean="0"/>
              <a:t>Alternate </a:t>
            </a:r>
            <a:br>
              <a:rPr lang="en-US" dirty="0" smtClean="0"/>
            </a:br>
            <a:r>
              <a:rPr lang="en-US" dirty="0" smtClean="0"/>
              <a:t>Standard A.M.A1HS.4</a:t>
            </a:r>
            <a:endParaRPr lang="en-US" dirty="0"/>
          </a:p>
        </p:txBody>
      </p:sp>
      <p:sp>
        <p:nvSpPr>
          <p:cNvPr id="3" name="Content Placeholder 2"/>
          <p:cNvSpPr>
            <a:spLocks noGrp="1"/>
          </p:cNvSpPr>
          <p:nvPr>
            <p:ph idx="1"/>
          </p:nvPr>
        </p:nvSpPr>
        <p:spPr>
          <a:xfrm>
            <a:off x="298939" y="1317523"/>
            <a:ext cx="8527427" cy="4555740"/>
          </a:xfrm>
        </p:spPr>
        <p:txBody>
          <a:bodyPr/>
          <a:lstStyle/>
          <a:p>
            <a:pPr marL="0" indent="0">
              <a:buNone/>
            </a:pPr>
            <a:endParaRPr lang="en-US" dirty="0" smtClean="0"/>
          </a:p>
          <a:p>
            <a:pPr marL="0" indent="0">
              <a:buNone/>
            </a:pPr>
            <a:r>
              <a:rPr lang="en-US" sz="5400" b="1" dirty="0" smtClean="0">
                <a:solidFill>
                  <a:srgbClr val="FF0000"/>
                </a:solidFill>
                <a:latin typeface="Curlz MT" panose="04040404050702020202" pitchFamily="82" charset="0"/>
              </a:rPr>
              <a:t>Max’s task:</a:t>
            </a:r>
          </a:p>
          <a:p>
            <a:pPr marL="0" indent="0">
              <a:buNone/>
            </a:pPr>
            <a:endParaRPr lang="en-US" dirty="0" smtClean="0"/>
          </a:p>
          <a:p>
            <a:pPr>
              <a:buFont typeface="Arial" panose="020B0604020202020204" pitchFamily="34" charset="0"/>
              <a:buChar char="•"/>
            </a:pPr>
            <a:r>
              <a:rPr lang="en-US" dirty="0" smtClean="0"/>
              <a:t>His job is to set up bags of bolts and write (5b) for five bags of bolts.</a:t>
            </a:r>
          </a:p>
          <a:p>
            <a:pPr>
              <a:buFont typeface="Arial" panose="020B0604020202020204" pitchFamily="34" charset="0"/>
              <a:buChar char="•"/>
            </a:pPr>
            <a:r>
              <a:rPr lang="en-US" dirty="0" smtClean="0"/>
              <a:t>The b means they do not know how many bolts go in each bag yet.</a:t>
            </a:r>
          </a:p>
          <a:p>
            <a:pPr>
              <a:buFont typeface="Arial" panose="020B0604020202020204" pitchFamily="34" charset="0"/>
              <a:buChar char="•"/>
            </a:pPr>
            <a:r>
              <a:rPr lang="en-US" dirty="0" smtClean="0"/>
              <a:t>He will also make 4 bags filled with washers (4w)</a:t>
            </a:r>
          </a:p>
          <a:p>
            <a:pPr>
              <a:buFont typeface="Arial" panose="020B0604020202020204" pitchFamily="34" charset="0"/>
              <a:buChar char="•"/>
            </a:pPr>
            <a:r>
              <a:rPr lang="en-US" dirty="0" smtClean="0"/>
              <a:t>The teacher has Max to create the </a:t>
            </a:r>
            <a:r>
              <a:rPr lang="en-US" b="1" i="1" dirty="0" smtClean="0"/>
              <a:t>expression</a:t>
            </a:r>
            <a:r>
              <a:rPr lang="en-US" dirty="0" smtClean="0"/>
              <a:t> by selecting numbers to put in the equation: </a:t>
            </a:r>
          </a:p>
          <a:p>
            <a:pPr marL="0" indent="0">
              <a:buNone/>
            </a:pPr>
            <a:r>
              <a:rPr lang="en-US" dirty="0"/>
              <a:t> </a:t>
            </a:r>
            <a:r>
              <a:rPr lang="en-US" dirty="0" smtClean="0"/>
              <a:t>                               </a:t>
            </a:r>
          </a:p>
          <a:p>
            <a:pPr marL="0" indent="0">
              <a:buNone/>
            </a:pPr>
            <a:r>
              <a:rPr lang="en-US" dirty="0"/>
              <a:t> </a:t>
            </a:r>
            <a:r>
              <a:rPr lang="en-US" dirty="0" smtClean="0"/>
              <a:t>                                             </a:t>
            </a:r>
            <a:r>
              <a:rPr lang="en-US" sz="4000" dirty="0" smtClean="0"/>
              <a:t>5b+4w</a:t>
            </a:r>
          </a:p>
        </p:txBody>
      </p:sp>
      <p:sp>
        <p:nvSpPr>
          <p:cNvPr id="4" name="Slide Number Placeholder 3"/>
          <p:cNvSpPr>
            <a:spLocks noGrp="1"/>
          </p:cNvSpPr>
          <p:nvPr>
            <p:ph type="sldNum" sz="quarter" idx="12"/>
          </p:nvPr>
        </p:nvSpPr>
        <p:spPr/>
        <p:txBody>
          <a:bodyPr/>
          <a:lstStyle/>
          <a:p>
            <a:fld id="{16630861-4318-414B-8E21-CA5F03E7BD41}" type="slidenum">
              <a:rPr lang="en-US" smtClean="0"/>
              <a:t>24</a:t>
            </a:fld>
            <a:endParaRPr lang="en-US"/>
          </a:p>
        </p:txBody>
      </p:sp>
    </p:spTree>
    <p:extLst>
      <p:ext uri="{BB962C8B-B14F-4D97-AF65-F5344CB8AC3E}">
        <p14:creationId xmlns:p14="http://schemas.microsoft.com/office/powerpoint/2010/main" val="3424022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096455"/>
          </a:xfrm>
          <a:solidFill>
            <a:schemeClr val="accent1">
              <a:lumMod val="40000"/>
              <a:lumOff val="60000"/>
            </a:schemeClr>
          </a:solidFill>
        </p:spPr>
        <p:txBody>
          <a:bodyPr/>
          <a:lstStyle/>
          <a:p>
            <a:pPr algn="ctr"/>
            <a:r>
              <a:rPr lang="en-US" dirty="0" smtClean="0"/>
              <a:t>Teacher Prep and Task </a:t>
            </a:r>
            <a:r>
              <a:rPr lang="en-US" dirty="0"/>
              <a:t>A</a:t>
            </a:r>
            <a:r>
              <a:rPr lang="en-US" dirty="0" smtClean="0"/>
              <a:t>nalysis</a:t>
            </a:r>
            <a:endParaRPr lang="en-US" dirty="0"/>
          </a:p>
        </p:txBody>
      </p:sp>
      <p:sp>
        <p:nvSpPr>
          <p:cNvPr id="3" name="Content Placeholder 2"/>
          <p:cNvSpPr>
            <a:spLocks noGrp="1"/>
          </p:cNvSpPr>
          <p:nvPr>
            <p:ph idx="1"/>
          </p:nvPr>
        </p:nvSpPr>
        <p:spPr>
          <a:xfrm>
            <a:off x="298939" y="1590261"/>
            <a:ext cx="8527427" cy="4283001"/>
          </a:xfrm>
        </p:spPr>
        <p:txBody>
          <a:bodyPr>
            <a:normAutofit/>
          </a:bodyPr>
          <a:lstStyle/>
          <a:p>
            <a:r>
              <a:rPr lang="en-US" dirty="0" smtClean="0"/>
              <a:t>The teacher sets up five bags for the bolts.</a:t>
            </a:r>
          </a:p>
          <a:p>
            <a:r>
              <a:rPr lang="en-US" dirty="0" smtClean="0"/>
              <a:t>The goal is to have 5 bolts per bag.</a:t>
            </a:r>
          </a:p>
          <a:p>
            <a:r>
              <a:rPr lang="en-US" dirty="0" smtClean="0"/>
              <a:t>Max will count with one-to-one correspondence 1-5. </a:t>
            </a:r>
          </a:p>
          <a:p>
            <a:r>
              <a:rPr lang="en-US" dirty="0" smtClean="0"/>
              <a:t>The teacher uses a large number line and covers the numbers beyond 5.</a:t>
            </a:r>
          </a:p>
          <a:p>
            <a:r>
              <a:rPr lang="en-US" dirty="0" smtClean="0"/>
              <a:t>Max puts a bolt on each number 1-5 to create the first set.</a:t>
            </a:r>
          </a:p>
          <a:p>
            <a:r>
              <a:rPr lang="en-US" dirty="0" smtClean="0"/>
              <a:t>Max then scoops the bolts into a bag.</a:t>
            </a:r>
          </a:p>
          <a:p>
            <a:r>
              <a:rPr lang="en-US" dirty="0" smtClean="0"/>
              <a:t>He repeats this for 5 sets of bolts</a:t>
            </a:r>
            <a:r>
              <a:rPr lang="en-US" dirty="0" smtClean="0"/>
              <a:t>.</a:t>
            </a:r>
            <a:endParaRPr lang="en-US" dirty="0" smtClean="0"/>
          </a:p>
          <a:p>
            <a:r>
              <a:rPr lang="en-US" dirty="0" smtClean="0"/>
              <a:t>The teacher has Max make four bags with 8 washers following the same procedure as bolts.</a:t>
            </a:r>
          </a:p>
          <a:p>
            <a:pPr marL="0" indent="0">
              <a:buNone/>
            </a:pPr>
            <a:endParaRPr lang="en-US" dirty="0"/>
          </a:p>
        </p:txBody>
      </p:sp>
      <p:sp>
        <p:nvSpPr>
          <p:cNvPr id="4" name="Slide Number Placeholder 3"/>
          <p:cNvSpPr>
            <a:spLocks noGrp="1"/>
          </p:cNvSpPr>
          <p:nvPr>
            <p:ph type="sldNum" sz="quarter" idx="12"/>
          </p:nvPr>
        </p:nvSpPr>
        <p:spPr/>
        <p:txBody>
          <a:bodyPr/>
          <a:lstStyle/>
          <a:p>
            <a:fld id="{16630861-4318-414B-8E21-CA5F03E7BD41}" type="slidenum">
              <a:rPr lang="en-US" smtClean="0"/>
              <a:t>25</a:t>
            </a:fld>
            <a:endParaRPr lang="en-US"/>
          </a:p>
        </p:txBody>
      </p:sp>
    </p:spTree>
    <p:extLst>
      <p:ext uri="{BB962C8B-B14F-4D97-AF65-F5344CB8AC3E}">
        <p14:creationId xmlns:p14="http://schemas.microsoft.com/office/powerpoint/2010/main" val="2320900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096455"/>
          </a:xfrm>
          <a:solidFill>
            <a:schemeClr val="accent1">
              <a:lumMod val="40000"/>
              <a:lumOff val="60000"/>
            </a:schemeClr>
          </a:solidFill>
        </p:spPr>
        <p:txBody>
          <a:bodyPr/>
          <a:lstStyle/>
          <a:p>
            <a:pPr algn="ctr"/>
            <a:r>
              <a:rPr lang="en-US" dirty="0" smtClean="0"/>
              <a:t>Scaffold toward high school expectation</a:t>
            </a:r>
            <a:endParaRPr lang="en-US" dirty="0"/>
          </a:p>
        </p:txBody>
      </p:sp>
      <p:sp>
        <p:nvSpPr>
          <p:cNvPr id="3" name="Content Placeholder 2"/>
          <p:cNvSpPr>
            <a:spLocks noGrp="1"/>
          </p:cNvSpPr>
          <p:nvPr>
            <p:ph idx="1"/>
          </p:nvPr>
        </p:nvSpPr>
        <p:spPr/>
        <p:txBody>
          <a:bodyPr/>
          <a:lstStyle/>
          <a:p>
            <a:pPr marL="0" indent="0">
              <a:buNone/>
            </a:pPr>
            <a:endParaRPr lang="en-US" sz="2800" dirty="0" smtClean="0"/>
          </a:p>
          <a:p>
            <a:pPr marL="0" indent="0">
              <a:buNone/>
            </a:pPr>
            <a:r>
              <a:rPr lang="en-US" sz="2800" dirty="0" smtClean="0"/>
              <a:t>5 bags with (5) bolts + 4 bags with (8) washers</a:t>
            </a:r>
          </a:p>
          <a:p>
            <a:pPr marL="0" indent="0">
              <a:buNone/>
            </a:pPr>
            <a:r>
              <a:rPr lang="en-US" sz="2800" dirty="0"/>
              <a:t> </a:t>
            </a:r>
            <a:endParaRPr lang="en-US" sz="2800" dirty="0" smtClean="0"/>
          </a:p>
          <a:p>
            <a:pPr marL="0" indent="0">
              <a:buNone/>
            </a:pPr>
            <a:endParaRPr lang="en-US" dirty="0"/>
          </a:p>
          <a:p>
            <a:pPr marL="0" indent="0">
              <a:buNone/>
            </a:pPr>
            <a:r>
              <a:rPr lang="en-US" sz="3600" dirty="0" smtClean="0"/>
              <a:t>                       </a:t>
            </a:r>
            <a:r>
              <a:rPr lang="en-US" sz="4000" b="1" dirty="0" smtClean="0">
                <a:solidFill>
                  <a:srgbClr val="FF0000"/>
                </a:solidFill>
              </a:rPr>
              <a:t>5(5) + 4(8) </a:t>
            </a:r>
            <a:endParaRPr lang="en-US" sz="4000" b="1" dirty="0">
              <a:solidFill>
                <a:srgbClr val="FF0000"/>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26</a:t>
            </a:fld>
            <a:endParaRPr lang="en-US"/>
          </a:p>
        </p:txBody>
      </p:sp>
    </p:spTree>
    <p:extLst>
      <p:ext uri="{BB962C8B-B14F-4D97-AF65-F5344CB8AC3E}">
        <p14:creationId xmlns:p14="http://schemas.microsoft.com/office/powerpoint/2010/main" val="4139623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68957"/>
          </a:xfrm>
          <a:solidFill>
            <a:schemeClr val="accent1">
              <a:lumMod val="60000"/>
              <a:lumOff val="40000"/>
            </a:schemeClr>
          </a:solidFill>
        </p:spPr>
        <p:txBody>
          <a:bodyPr/>
          <a:lstStyle/>
          <a:p>
            <a:pPr algn="ctr"/>
            <a:r>
              <a:rPr lang="en-US" b="1" dirty="0" smtClean="0">
                <a:latin typeface="Fira Sans"/>
              </a:rPr>
              <a:t>Meaningful Partial Participation</a:t>
            </a:r>
            <a:endParaRPr lang="en-US" b="1" dirty="0">
              <a:latin typeface="Fira Sans"/>
            </a:endParaRPr>
          </a:p>
        </p:txBody>
      </p:sp>
      <p:sp>
        <p:nvSpPr>
          <p:cNvPr id="3" name="Content Placeholder 2"/>
          <p:cNvSpPr>
            <a:spLocks noGrp="1"/>
          </p:cNvSpPr>
          <p:nvPr>
            <p:ph idx="1"/>
          </p:nvPr>
        </p:nvSpPr>
        <p:spPr>
          <a:xfrm>
            <a:off x="298939" y="1498295"/>
            <a:ext cx="8527427" cy="4374968"/>
          </a:xfrm>
        </p:spPr>
        <p:txBody>
          <a:bodyPr/>
          <a:lstStyle/>
          <a:p>
            <a:pPr marL="0" indent="0" algn="ctr">
              <a:buNone/>
            </a:pPr>
            <a:endParaRPr lang="en-US" dirty="0" smtClean="0"/>
          </a:p>
          <a:p>
            <a:pPr marL="0" indent="0" algn="ctr">
              <a:buNone/>
            </a:pPr>
            <a:endParaRPr lang="en-US" dirty="0"/>
          </a:p>
          <a:p>
            <a:pPr marL="0" indent="0" algn="ctr">
              <a:buNone/>
            </a:pPr>
            <a:r>
              <a:rPr lang="en-US" sz="3200" dirty="0" smtClean="0"/>
              <a:t>By </a:t>
            </a:r>
            <a:r>
              <a:rPr lang="en-US" sz="3200" b="1" i="1" dirty="0" smtClean="0"/>
              <a:t>appropriately</a:t>
            </a:r>
            <a:r>
              <a:rPr lang="en-US" sz="3200" dirty="0" smtClean="0"/>
              <a:t> including students with the most significant cognitive disabilities through </a:t>
            </a:r>
            <a:r>
              <a:rPr lang="en-US" sz="3200" b="1" dirty="0" smtClean="0">
                <a:solidFill>
                  <a:srgbClr val="D3B257"/>
                </a:solidFill>
              </a:rPr>
              <a:t>manipulations</a:t>
            </a:r>
            <a:r>
              <a:rPr lang="en-US" sz="3200" dirty="0" smtClean="0"/>
              <a:t> of </a:t>
            </a:r>
            <a:r>
              <a:rPr lang="en-US" sz="3200" b="1" dirty="0" smtClean="0">
                <a:solidFill>
                  <a:srgbClr val="A7253F"/>
                </a:solidFill>
              </a:rPr>
              <a:t>breadth, depth, or complexity</a:t>
            </a:r>
            <a:r>
              <a:rPr lang="en-US" sz="3200" dirty="0" smtClean="0"/>
              <a:t>, at least some subset of grade-level content standards will be within the student’s educational experience</a:t>
            </a:r>
            <a:endParaRPr lang="en-US" sz="3200" dirty="0"/>
          </a:p>
        </p:txBody>
      </p:sp>
      <p:sp>
        <p:nvSpPr>
          <p:cNvPr id="4" name="Slide Number Placeholder 3"/>
          <p:cNvSpPr>
            <a:spLocks noGrp="1"/>
          </p:cNvSpPr>
          <p:nvPr>
            <p:ph type="sldNum" sz="quarter" idx="12"/>
          </p:nvPr>
        </p:nvSpPr>
        <p:spPr/>
        <p:txBody>
          <a:bodyPr/>
          <a:lstStyle/>
          <a:p>
            <a:fld id="{16630861-4318-414B-8E21-CA5F03E7BD41}" type="slidenum">
              <a:rPr lang="en-US" smtClean="0"/>
              <a:t>27</a:t>
            </a:fld>
            <a:endParaRPr lang="en-US"/>
          </a:p>
        </p:txBody>
      </p:sp>
    </p:spTree>
    <p:extLst>
      <p:ext uri="{BB962C8B-B14F-4D97-AF65-F5344CB8AC3E}">
        <p14:creationId xmlns:p14="http://schemas.microsoft.com/office/powerpoint/2010/main" val="17711497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919243"/>
          </a:xfrm>
          <a:solidFill>
            <a:schemeClr val="accent1">
              <a:lumMod val="60000"/>
              <a:lumOff val="40000"/>
            </a:schemeClr>
          </a:solidFill>
        </p:spPr>
        <p:txBody>
          <a:bodyPr/>
          <a:lstStyle/>
          <a:p>
            <a:pPr algn="ctr"/>
            <a:r>
              <a:rPr lang="en-US" b="1" dirty="0" smtClean="0"/>
              <a:t>Determining Priority Areas</a:t>
            </a:r>
            <a:endParaRPr lang="en-US" b="1" dirty="0"/>
          </a:p>
        </p:txBody>
      </p:sp>
      <p:sp>
        <p:nvSpPr>
          <p:cNvPr id="3" name="Content Placeholder 2"/>
          <p:cNvSpPr>
            <a:spLocks noGrp="1"/>
          </p:cNvSpPr>
          <p:nvPr>
            <p:ph idx="1"/>
          </p:nvPr>
        </p:nvSpPr>
        <p:spPr>
          <a:xfrm>
            <a:off x="298939" y="1428751"/>
            <a:ext cx="8527427" cy="4444512"/>
          </a:xfrm>
        </p:spPr>
        <p:txBody>
          <a:bodyPr/>
          <a:lstStyle/>
          <a:p>
            <a:pPr marL="0" indent="0">
              <a:buNone/>
            </a:pPr>
            <a:endParaRPr lang="en-US" dirty="0" smtClean="0"/>
          </a:p>
          <a:p>
            <a:pPr marL="457200" indent="-457200">
              <a:buFont typeface="+mj-lt"/>
              <a:buAutoNum type="arabicPeriod"/>
            </a:pPr>
            <a:r>
              <a:rPr lang="en-US" sz="2400" dirty="0" smtClean="0"/>
              <a:t>Are we preparing the student to be more independent and to improve his quality of life? </a:t>
            </a:r>
          </a:p>
          <a:p>
            <a:pPr marL="457200" indent="-457200">
              <a:buFont typeface="+mj-lt"/>
              <a:buAutoNum type="arabicPeriod"/>
            </a:pPr>
            <a:r>
              <a:rPr lang="en-US" sz="2400" dirty="0" smtClean="0"/>
              <a:t>How can we broaden his/her world?</a:t>
            </a:r>
          </a:p>
          <a:p>
            <a:pPr marL="457200" indent="-457200">
              <a:buFont typeface="+mj-lt"/>
              <a:buAutoNum type="arabicPeriod"/>
            </a:pPr>
            <a:r>
              <a:rPr lang="en-US" sz="2400" dirty="0" smtClean="0"/>
              <a:t>How do we facilitate regular and ongoing interactions with typical peers and promote social inclusion?</a:t>
            </a:r>
          </a:p>
          <a:p>
            <a:pPr marL="457200" indent="-457200">
              <a:buFont typeface="+mj-lt"/>
              <a:buAutoNum type="arabicPeriod"/>
            </a:pPr>
            <a:r>
              <a:rPr lang="en-US" sz="2400" dirty="0" smtClean="0"/>
              <a:t>What instructional activities will enable the student to gain self-dependence and control over the environment?</a:t>
            </a:r>
          </a:p>
          <a:p>
            <a:pPr marL="0" indent="0">
              <a:buNone/>
            </a:pPr>
            <a:r>
              <a:rPr lang="en-US" sz="2400" dirty="0"/>
              <a:t> </a:t>
            </a:r>
            <a:r>
              <a:rPr lang="en-US" sz="2400" dirty="0" smtClean="0"/>
              <a:t>                                                              (</a:t>
            </a:r>
            <a:r>
              <a:rPr lang="en-US" sz="2400" dirty="0" err="1" smtClean="0"/>
              <a:t>Sarathy</a:t>
            </a:r>
            <a:r>
              <a:rPr lang="en-US" sz="2400" dirty="0" smtClean="0"/>
              <a:t>, 2014)</a:t>
            </a:r>
            <a:endParaRPr lang="en-US" sz="2400" dirty="0"/>
          </a:p>
        </p:txBody>
      </p:sp>
      <p:sp>
        <p:nvSpPr>
          <p:cNvPr id="4" name="Slide Number Placeholder 3"/>
          <p:cNvSpPr>
            <a:spLocks noGrp="1"/>
          </p:cNvSpPr>
          <p:nvPr>
            <p:ph type="sldNum" sz="quarter" idx="12"/>
          </p:nvPr>
        </p:nvSpPr>
        <p:spPr/>
        <p:txBody>
          <a:bodyPr/>
          <a:lstStyle/>
          <a:p>
            <a:fld id="{16630861-4318-414B-8E21-CA5F03E7BD41}" type="slidenum">
              <a:rPr lang="en-US" smtClean="0"/>
              <a:t>28</a:t>
            </a:fld>
            <a:endParaRPr lang="en-US"/>
          </a:p>
        </p:txBody>
      </p:sp>
    </p:spTree>
    <p:extLst>
      <p:ext uri="{BB962C8B-B14F-4D97-AF65-F5344CB8AC3E}">
        <p14:creationId xmlns:p14="http://schemas.microsoft.com/office/powerpoint/2010/main" val="37521522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748618"/>
          </a:xfrm>
          <a:solidFill>
            <a:schemeClr val="accent1">
              <a:lumMod val="60000"/>
              <a:lumOff val="40000"/>
            </a:schemeClr>
          </a:solidFill>
        </p:spPr>
        <p:txBody>
          <a:bodyPr>
            <a:normAutofit/>
          </a:bodyPr>
          <a:lstStyle/>
          <a:p>
            <a:pPr algn="ctr"/>
            <a:r>
              <a:rPr lang="en-US" sz="4000" b="1" dirty="0" smtClean="0">
                <a:latin typeface="Fira Sans"/>
              </a:rPr>
              <a:t>Best Practice Document</a:t>
            </a:r>
            <a:endParaRPr lang="en-US" sz="4000" b="1" dirty="0">
              <a:latin typeface="Fira Sans"/>
            </a:endParaRPr>
          </a:p>
        </p:txBody>
      </p:sp>
      <p:sp>
        <p:nvSpPr>
          <p:cNvPr id="3" name="Content Placeholder 2"/>
          <p:cNvSpPr>
            <a:spLocks noGrp="1"/>
          </p:cNvSpPr>
          <p:nvPr>
            <p:ph idx="1"/>
          </p:nvPr>
        </p:nvSpPr>
        <p:spPr>
          <a:xfrm>
            <a:off x="298939" y="1288973"/>
            <a:ext cx="8527427" cy="4584290"/>
          </a:xfrm>
        </p:spPr>
        <p:txBody>
          <a:bodyPr>
            <a:normAutofit/>
          </a:bodyPr>
          <a:lstStyle/>
          <a:p>
            <a:pPr algn="ctr"/>
            <a:endParaRPr lang="en-US" sz="3600" dirty="0" smtClean="0"/>
          </a:p>
          <a:p>
            <a:pPr marL="0" indent="0" algn="ctr">
              <a:buNone/>
            </a:pPr>
            <a:endParaRPr lang="en-US" sz="3600" dirty="0" smtClean="0"/>
          </a:p>
          <a:p>
            <a:pPr marL="0" indent="0" algn="ctr">
              <a:buNone/>
            </a:pPr>
            <a:r>
              <a:rPr lang="en-US" sz="6000" b="1" dirty="0" smtClean="0">
                <a:solidFill>
                  <a:srgbClr val="C00000"/>
                </a:solidFill>
              </a:rPr>
              <a:t>Social Studies</a:t>
            </a:r>
          </a:p>
          <a:p>
            <a:pPr marL="0" indent="0" algn="ctr">
              <a:buNone/>
            </a:pPr>
            <a:r>
              <a:rPr lang="en-US" sz="5400" dirty="0" smtClean="0"/>
              <a:t>(PE/Health and the Arts to come)</a:t>
            </a:r>
          </a:p>
        </p:txBody>
      </p:sp>
      <p:sp>
        <p:nvSpPr>
          <p:cNvPr id="4" name="Slide Number Placeholder 3"/>
          <p:cNvSpPr>
            <a:spLocks noGrp="1"/>
          </p:cNvSpPr>
          <p:nvPr>
            <p:ph type="sldNum" sz="quarter" idx="12"/>
          </p:nvPr>
        </p:nvSpPr>
        <p:spPr/>
        <p:txBody>
          <a:bodyPr/>
          <a:lstStyle/>
          <a:p>
            <a:fld id="{16630861-4318-414B-8E21-CA5F03E7BD41}" type="slidenum">
              <a:rPr lang="en-US" smtClean="0"/>
              <a:t>29</a:t>
            </a:fld>
            <a:endParaRPr lang="en-US"/>
          </a:p>
        </p:txBody>
      </p:sp>
    </p:spTree>
    <p:extLst>
      <p:ext uri="{BB962C8B-B14F-4D97-AF65-F5344CB8AC3E}">
        <p14:creationId xmlns:p14="http://schemas.microsoft.com/office/powerpoint/2010/main" val="3369820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7"/>
            <a:ext cx="8527427" cy="1002007"/>
          </a:xfrm>
          <a:solidFill>
            <a:schemeClr val="accent1">
              <a:lumMod val="60000"/>
              <a:lumOff val="40000"/>
            </a:schemeClr>
          </a:solidFill>
        </p:spPr>
        <p:txBody>
          <a:bodyPr>
            <a:normAutofit/>
          </a:bodyPr>
          <a:lstStyle/>
          <a:p>
            <a:pPr algn="ctr"/>
            <a:r>
              <a:rPr lang="en-US" sz="4000" b="1" dirty="0" smtClean="0">
                <a:latin typeface="Fira Sans"/>
              </a:rPr>
              <a:t>Course Codes</a:t>
            </a:r>
            <a:endParaRPr lang="en-US" sz="4000" b="1" dirty="0">
              <a:latin typeface="Fira Sans"/>
            </a:endParaRPr>
          </a:p>
        </p:txBody>
      </p:sp>
      <p:sp>
        <p:nvSpPr>
          <p:cNvPr id="3" name="Content Placeholder 2"/>
          <p:cNvSpPr>
            <a:spLocks noGrp="1"/>
          </p:cNvSpPr>
          <p:nvPr>
            <p:ph idx="1"/>
          </p:nvPr>
        </p:nvSpPr>
        <p:spPr/>
        <p:txBody>
          <a:bodyPr/>
          <a:lstStyle/>
          <a:p>
            <a:r>
              <a:rPr lang="en-US" dirty="0"/>
              <a:t>A</a:t>
            </a:r>
            <a:r>
              <a:rPr lang="en-US" dirty="0" smtClean="0"/>
              <a:t>ll </a:t>
            </a:r>
            <a:r>
              <a:rPr lang="en-US" dirty="0"/>
              <a:t>9</a:t>
            </a:r>
            <a:r>
              <a:rPr lang="en-US" baseline="30000" dirty="0"/>
              <a:t>th</a:t>
            </a:r>
            <a:r>
              <a:rPr lang="en-US" dirty="0"/>
              <a:t> </a:t>
            </a:r>
            <a:r>
              <a:rPr lang="en-US" dirty="0" smtClean="0"/>
              <a:t>and 10</a:t>
            </a:r>
            <a:r>
              <a:rPr lang="en-US" baseline="30000" dirty="0" smtClean="0"/>
              <a:t>th</a:t>
            </a:r>
            <a:r>
              <a:rPr lang="en-US" dirty="0" smtClean="0"/>
              <a:t> grade </a:t>
            </a:r>
            <a:r>
              <a:rPr lang="en-US" dirty="0"/>
              <a:t>students that are currently on Alternate Assessment, being instructed on the alternate standards, </a:t>
            </a:r>
            <a:r>
              <a:rPr lang="en-US" b="1" i="1" dirty="0" smtClean="0"/>
              <a:t>should have already</a:t>
            </a:r>
            <a:r>
              <a:rPr lang="en-US" dirty="0" smtClean="0"/>
              <a:t> had their </a:t>
            </a:r>
            <a:r>
              <a:rPr lang="en-US" dirty="0"/>
              <a:t>schedules </a:t>
            </a:r>
            <a:r>
              <a:rPr lang="en-US" dirty="0" smtClean="0"/>
              <a:t>updated </a:t>
            </a:r>
            <a:r>
              <a:rPr lang="en-US" dirty="0"/>
              <a:t>with the new course </a:t>
            </a:r>
            <a:r>
              <a:rPr lang="en-US" dirty="0" smtClean="0"/>
              <a:t>codes. </a:t>
            </a:r>
            <a:endParaRPr lang="en-US" dirty="0"/>
          </a:p>
          <a:p>
            <a:r>
              <a:rPr lang="en-US" dirty="0"/>
              <a:t>The course codes have been developed and can be found on the </a:t>
            </a:r>
            <a:r>
              <a:rPr lang="en-US" b="1" dirty="0">
                <a:solidFill>
                  <a:srgbClr val="A7253F"/>
                </a:solidFill>
              </a:rPr>
              <a:t>WVEIS website under the Support Tab (Course Code Change Document 2017-2018).</a:t>
            </a:r>
          </a:p>
          <a:p>
            <a:pPr>
              <a:buFont typeface="Arial" panose="020B0604020202020204" pitchFamily="34" charset="0"/>
              <a:buChar char="•"/>
            </a:pPr>
            <a:r>
              <a:rPr lang="en-US" dirty="0"/>
              <a:t>D</a:t>
            </a:r>
            <a:r>
              <a:rPr lang="en-US" dirty="0" smtClean="0"/>
              <a:t>istrict </a:t>
            </a:r>
            <a:r>
              <a:rPr lang="en-US" dirty="0"/>
              <a:t>WVEIS personnel </a:t>
            </a:r>
            <a:r>
              <a:rPr lang="en-US" dirty="0" smtClean="0"/>
              <a:t>and/or </a:t>
            </a:r>
            <a:r>
              <a:rPr lang="en-US" dirty="0"/>
              <a:t>school counselors have been making the changes to student’s schedules.  It is a district decision about particular digits within the course codes (WVEIS course codes are 4 digit numbers), districts/schools add the remaining digits.  </a:t>
            </a:r>
          </a:p>
        </p:txBody>
      </p:sp>
      <p:sp>
        <p:nvSpPr>
          <p:cNvPr id="4" name="Slide Number Placeholder 3"/>
          <p:cNvSpPr>
            <a:spLocks noGrp="1"/>
          </p:cNvSpPr>
          <p:nvPr>
            <p:ph type="sldNum" sz="quarter" idx="12"/>
          </p:nvPr>
        </p:nvSpPr>
        <p:spPr/>
        <p:txBody>
          <a:bodyPr/>
          <a:lstStyle/>
          <a:p>
            <a:fld id="{16630861-4318-414B-8E21-CA5F03E7BD41}" type="slidenum">
              <a:rPr lang="en-US" smtClean="0"/>
              <a:t>30</a:t>
            </a:fld>
            <a:endParaRPr lang="en-US"/>
          </a:p>
        </p:txBody>
      </p:sp>
    </p:spTree>
    <p:extLst>
      <p:ext uri="{BB962C8B-B14F-4D97-AF65-F5344CB8AC3E}">
        <p14:creationId xmlns:p14="http://schemas.microsoft.com/office/powerpoint/2010/main" val="24018736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98939" y="1265383"/>
            <a:ext cx="4114525" cy="757382"/>
          </a:xfrm>
        </p:spPr>
        <p:txBody>
          <a:bodyPr>
            <a:normAutofit/>
          </a:bodyPr>
          <a:lstStyle/>
          <a:p>
            <a:pPr algn="ctr"/>
            <a:r>
              <a:rPr lang="en-US" sz="3200" dirty="0" smtClean="0">
                <a:latin typeface="+mn-lt"/>
              </a:rPr>
              <a:t>Previous Schedule</a:t>
            </a:r>
            <a:endParaRPr lang="en-US" sz="3200" dirty="0">
              <a:latin typeface="+mn-lt"/>
            </a:endParaRPr>
          </a:p>
        </p:txBody>
      </p:sp>
      <p:sp>
        <p:nvSpPr>
          <p:cNvPr id="3" name="Content Placeholder 2"/>
          <p:cNvSpPr>
            <a:spLocks noGrp="1"/>
          </p:cNvSpPr>
          <p:nvPr>
            <p:ph sz="half" idx="2"/>
          </p:nvPr>
        </p:nvSpPr>
        <p:spPr>
          <a:xfrm>
            <a:off x="298938" y="2152073"/>
            <a:ext cx="4114525" cy="3674296"/>
          </a:xfrm>
        </p:spPr>
        <p:txBody>
          <a:bodyPr/>
          <a:lstStyle/>
          <a:p>
            <a:pPr marL="0" indent="0">
              <a:buNone/>
            </a:pPr>
            <a:r>
              <a:rPr lang="en-US" sz="2400" dirty="0">
                <a:latin typeface="Vollkorn"/>
              </a:rPr>
              <a:t>76110J- Social Skills</a:t>
            </a:r>
          </a:p>
          <a:p>
            <a:pPr marL="0" indent="0">
              <a:buNone/>
            </a:pPr>
            <a:r>
              <a:rPr lang="en-US" sz="2400" dirty="0">
                <a:latin typeface="Vollkorn"/>
              </a:rPr>
              <a:t>76100J- Daily Living Skills</a:t>
            </a:r>
          </a:p>
          <a:p>
            <a:pPr marL="0" indent="0">
              <a:buNone/>
            </a:pPr>
            <a:r>
              <a:rPr lang="en-US" sz="2400" dirty="0">
                <a:latin typeface="Vollkorn"/>
              </a:rPr>
              <a:t>31080J- Work Skills</a:t>
            </a:r>
          </a:p>
          <a:p>
            <a:pPr marL="0" indent="0">
              <a:buNone/>
            </a:pPr>
            <a:r>
              <a:rPr lang="en-US" sz="2400" dirty="0">
                <a:latin typeface="Vollkorn"/>
              </a:rPr>
              <a:t>48100J- Reading Support</a:t>
            </a:r>
          </a:p>
          <a:p>
            <a:pPr marL="0" indent="0">
              <a:buNone/>
            </a:pPr>
            <a:r>
              <a:rPr lang="en-US" sz="2400" dirty="0">
                <a:latin typeface="Vollkorn"/>
              </a:rPr>
              <a:t>68070- Health (related arts)</a:t>
            </a:r>
          </a:p>
          <a:p>
            <a:pPr marL="0" indent="0">
              <a:buNone/>
            </a:pPr>
            <a:r>
              <a:rPr lang="en-US" sz="2400" dirty="0">
                <a:latin typeface="Vollkorn"/>
              </a:rPr>
              <a:t>59117- Library Skills (related arts)</a:t>
            </a:r>
          </a:p>
          <a:p>
            <a:endParaRPr lang="en-US" dirty="0"/>
          </a:p>
        </p:txBody>
      </p:sp>
      <p:sp>
        <p:nvSpPr>
          <p:cNvPr id="4" name="Text Placeholder 3"/>
          <p:cNvSpPr>
            <a:spLocks noGrp="1"/>
          </p:cNvSpPr>
          <p:nvPr>
            <p:ph type="body" sz="quarter" idx="3"/>
          </p:nvPr>
        </p:nvSpPr>
        <p:spPr>
          <a:xfrm>
            <a:off x="4712677" y="1265383"/>
            <a:ext cx="4114802" cy="757382"/>
          </a:xfrm>
        </p:spPr>
        <p:txBody>
          <a:bodyPr>
            <a:normAutofit/>
          </a:bodyPr>
          <a:lstStyle/>
          <a:p>
            <a:pPr algn="ctr"/>
            <a:r>
              <a:rPr lang="en-US" sz="3200" dirty="0" smtClean="0">
                <a:latin typeface="+mn-lt"/>
              </a:rPr>
              <a:t>Current Schedule</a:t>
            </a:r>
            <a:endParaRPr lang="en-US" sz="3200" dirty="0">
              <a:latin typeface="+mn-lt"/>
            </a:endParaRPr>
          </a:p>
        </p:txBody>
      </p:sp>
      <p:sp>
        <p:nvSpPr>
          <p:cNvPr id="5" name="Content Placeholder 4"/>
          <p:cNvSpPr>
            <a:spLocks noGrp="1"/>
          </p:cNvSpPr>
          <p:nvPr>
            <p:ph sz="quarter" idx="4"/>
          </p:nvPr>
        </p:nvSpPr>
        <p:spPr>
          <a:xfrm>
            <a:off x="4712677" y="2152073"/>
            <a:ext cx="4114802" cy="3674296"/>
          </a:xfrm>
        </p:spPr>
        <p:txBody>
          <a:bodyPr>
            <a:normAutofit fontScale="92500" lnSpcReduction="10000"/>
          </a:bodyPr>
          <a:lstStyle/>
          <a:p>
            <a:pPr marL="0" indent="0">
              <a:buNone/>
            </a:pPr>
            <a:r>
              <a:rPr lang="en-US" sz="2200" dirty="0" smtClean="0">
                <a:latin typeface="Vollkorn"/>
              </a:rPr>
              <a:t>4008</a:t>
            </a:r>
            <a:r>
              <a:rPr lang="en-US" sz="2200" b="1" i="1" dirty="0" smtClean="0">
                <a:latin typeface="Vollkorn"/>
              </a:rPr>
              <a:t>X</a:t>
            </a:r>
            <a:r>
              <a:rPr lang="en-US" sz="2200" b="1" dirty="0" smtClean="0">
                <a:latin typeface="Vollkorn"/>
              </a:rPr>
              <a:t>J</a:t>
            </a:r>
            <a:r>
              <a:rPr lang="en-US" sz="2200" dirty="0" smtClean="0">
                <a:latin typeface="Vollkorn"/>
              </a:rPr>
              <a:t> ELA </a:t>
            </a:r>
            <a:r>
              <a:rPr lang="en-US" sz="2200" dirty="0">
                <a:latin typeface="Vollkorn"/>
              </a:rPr>
              <a:t>8 Alternate Standards </a:t>
            </a:r>
            <a:endParaRPr lang="en-US" sz="2200" dirty="0" smtClean="0">
              <a:latin typeface="Vollkorn"/>
            </a:endParaRPr>
          </a:p>
          <a:p>
            <a:pPr marL="0" indent="0">
              <a:buNone/>
            </a:pPr>
            <a:r>
              <a:rPr lang="en-US" sz="2200" dirty="0" smtClean="0">
                <a:latin typeface="Vollkorn"/>
              </a:rPr>
              <a:t>3008</a:t>
            </a:r>
            <a:r>
              <a:rPr lang="en-US" sz="2200" b="1" i="1" dirty="0" smtClean="0">
                <a:latin typeface="Vollkorn"/>
              </a:rPr>
              <a:t>X</a:t>
            </a:r>
            <a:r>
              <a:rPr lang="en-US" sz="2200" b="1" dirty="0" smtClean="0">
                <a:latin typeface="Vollkorn"/>
              </a:rPr>
              <a:t>J</a:t>
            </a:r>
            <a:r>
              <a:rPr lang="en-US" sz="2200" dirty="0" smtClean="0">
                <a:latin typeface="Vollkorn"/>
              </a:rPr>
              <a:t> MATH </a:t>
            </a:r>
            <a:r>
              <a:rPr lang="en-US" sz="2200" dirty="0">
                <a:latin typeface="Vollkorn"/>
              </a:rPr>
              <a:t>8 </a:t>
            </a:r>
            <a:r>
              <a:rPr lang="en-US" sz="2200" dirty="0" smtClean="0">
                <a:latin typeface="Vollkorn"/>
              </a:rPr>
              <a:t>Alt Standards</a:t>
            </a:r>
          </a:p>
          <a:p>
            <a:pPr marL="0" indent="0">
              <a:buNone/>
            </a:pPr>
            <a:r>
              <a:rPr lang="en-US" sz="2200" dirty="0" smtClean="0">
                <a:latin typeface="Vollkorn"/>
              </a:rPr>
              <a:t>6008</a:t>
            </a:r>
            <a:r>
              <a:rPr lang="en-US" sz="2200" b="1" dirty="0" smtClean="0">
                <a:latin typeface="Vollkorn"/>
              </a:rPr>
              <a:t>XJ</a:t>
            </a:r>
            <a:r>
              <a:rPr lang="en-US" sz="2200" dirty="0" smtClean="0">
                <a:latin typeface="Vollkorn"/>
              </a:rPr>
              <a:t> SCI </a:t>
            </a:r>
            <a:r>
              <a:rPr lang="en-US" sz="2200" dirty="0">
                <a:latin typeface="Vollkorn"/>
              </a:rPr>
              <a:t>8 </a:t>
            </a:r>
            <a:r>
              <a:rPr lang="en-US" sz="2200" dirty="0" smtClean="0">
                <a:latin typeface="Vollkorn"/>
              </a:rPr>
              <a:t>Alt Standards</a:t>
            </a:r>
          </a:p>
          <a:p>
            <a:pPr marL="0" indent="0">
              <a:buNone/>
            </a:pPr>
            <a:r>
              <a:rPr lang="en-US" sz="2200" dirty="0" smtClean="0">
                <a:latin typeface="Vollkorn"/>
              </a:rPr>
              <a:t>7008</a:t>
            </a:r>
            <a:r>
              <a:rPr lang="en-US" sz="2200" b="1" i="1" dirty="0" smtClean="0">
                <a:latin typeface="Vollkorn"/>
              </a:rPr>
              <a:t>X</a:t>
            </a:r>
            <a:r>
              <a:rPr lang="en-US" sz="2200" b="1" dirty="0" smtClean="0">
                <a:latin typeface="Vollkorn"/>
              </a:rPr>
              <a:t>J</a:t>
            </a:r>
            <a:r>
              <a:rPr lang="en-US" sz="2200" dirty="0" smtClean="0">
                <a:latin typeface="Vollkorn"/>
              </a:rPr>
              <a:t> WV STU </a:t>
            </a:r>
            <a:r>
              <a:rPr lang="en-US" sz="2200" dirty="0">
                <a:latin typeface="Vollkorn"/>
              </a:rPr>
              <a:t>8 </a:t>
            </a:r>
            <a:r>
              <a:rPr lang="en-US" sz="2200" dirty="0" smtClean="0">
                <a:latin typeface="Vollkorn"/>
              </a:rPr>
              <a:t>Alt Standards</a:t>
            </a:r>
            <a:r>
              <a:rPr lang="en-US" sz="2200" dirty="0">
                <a:latin typeface="Vollkorn"/>
              </a:rPr>
              <a:t>		</a:t>
            </a:r>
          </a:p>
          <a:p>
            <a:pPr marL="0" indent="0">
              <a:buNone/>
            </a:pPr>
            <a:r>
              <a:rPr lang="en-US" sz="2200" dirty="0" smtClean="0">
                <a:latin typeface="Vollkorn"/>
              </a:rPr>
              <a:t>7946</a:t>
            </a:r>
            <a:r>
              <a:rPr lang="en-US" sz="2200" b="1" i="1" dirty="0" smtClean="0">
                <a:latin typeface="Vollkorn"/>
              </a:rPr>
              <a:t>X</a:t>
            </a:r>
            <a:r>
              <a:rPr lang="en-US" sz="2200" b="1" dirty="0" smtClean="0">
                <a:latin typeface="Vollkorn"/>
              </a:rPr>
              <a:t>J</a:t>
            </a:r>
            <a:r>
              <a:rPr lang="en-US" sz="2200" dirty="0" smtClean="0">
                <a:latin typeface="Vollkorn"/>
              </a:rPr>
              <a:t> ART </a:t>
            </a:r>
            <a:r>
              <a:rPr lang="en-US" sz="2200" dirty="0">
                <a:latin typeface="Vollkorn"/>
              </a:rPr>
              <a:t>Alternate Standards		</a:t>
            </a:r>
            <a:endParaRPr lang="en-US" sz="2200" dirty="0" smtClean="0">
              <a:latin typeface="Vollkorn"/>
            </a:endParaRPr>
          </a:p>
          <a:p>
            <a:pPr marL="0" indent="0">
              <a:buNone/>
            </a:pPr>
            <a:r>
              <a:rPr lang="en-US" sz="2200" dirty="0" smtClean="0">
                <a:latin typeface="Vollkorn"/>
              </a:rPr>
              <a:t>6608</a:t>
            </a:r>
            <a:r>
              <a:rPr lang="en-US" sz="2200" b="1" i="1" dirty="0" smtClean="0">
                <a:latin typeface="Vollkorn"/>
              </a:rPr>
              <a:t>X</a:t>
            </a:r>
            <a:r>
              <a:rPr lang="en-US" sz="2200" b="1" dirty="0" smtClean="0">
                <a:latin typeface="Vollkorn"/>
              </a:rPr>
              <a:t>J</a:t>
            </a:r>
            <a:r>
              <a:rPr lang="en-US" sz="2200" dirty="0" smtClean="0">
                <a:latin typeface="Vollkorn"/>
              </a:rPr>
              <a:t> PHYS </a:t>
            </a:r>
            <a:r>
              <a:rPr lang="en-US" sz="2200" dirty="0">
                <a:latin typeface="Vollkorn"/>
              </a:rPr>
              <a:t>ED 8 </a:t>
            </a:r>
            <a:r>
              <a:rPr lang="en-US" sz="2200" dirty="0" smtClean="0">
                <a:latin typeface="Vollkorn"/>
              </a:rPr>
              <a:t>Alt </a:t>
            </a:r>
            <a:r>
              <a:rPr lang="en-US" sz="2200" dirty="0">
                <a:latin typeface="Vollkorn"/>
              </a:rPr>
              <a:t>Standards			</a:t>
            </a:r>
          </a:p>
          <a:p>
            <a:pPr marL="0" indent="0">
              <a:buNone/>
            </a:pPr>
            <a:r>
              <a:rPr lang="en-US" sz="2200" dirty="0" smtClean="0">
                <a:latin typeface="Vollkorn"/>
              </a:rPr>
              <a:t>7610</a:t>
            </a:r>
            <a:r>
              <a:rPr lang="en-US" sz="2200" b="1" i="1" dirty="0" smtClean="0">
                <a:latin typeface="Vollkorn"/>
              </a:rPr>
              <a:t>X</a:t>
            </a:r>
            <a:r>
              <a:rPr lang="en-US" sz="2200" b="1" dirty="0" smtClean="0">
                <a:latin typeface="Vollkorn"/>
              </a:rPr>
              <a:t>J</a:t>
            </a:r>
            <a:r>
              <a:rPr lang="en-US" sz="2200" dirty="0" smtClean="0">
                <a:latin typeface="Vollkorn"/>
              </a:rPr>
              <a:t> DAILY </a:t>
            </a:r>
            <a:r>
              <a:rPr lang="en-US" sz="2200" dirty="0">
                <a:latin typeface="Vollkorn"/>
              </a:rPr>
              <a:t>LIVING SKILLS		</a:t>
            </a:r>
            <a:endParaRPr lang="en-US" sz="1900" dirty="0">
              <a:latin typeface="Vollkorn"/>
            </a:endParaRPr>
          </a:p>
          <a:p>
            <a:endParaRPr lang="en-US" sz="2400" dirty="0">
              <a:latin typeface="Vollkorn"/>
            </a:endParaRPr>
          </a:p>
          <a:p>
            <a:endParaRPr lang="en-US" dirty="0"/>
          </a:p>
        </p:txBody>
      </p:sp>
      <p:sp>
        <p:nvSpPr>
          <p:cNvPr id="6" name="Slide Number Placeholder 5"/>
          <p:cNvSpPr>
            <a:spLocks noGrp="1"/>
          </p:cNvSpPr>
          <p:nvPr>
            <p:ph type="sldNum" sz="quarter" idx="12"/>
          </p:nvPr>
        </p:nvSpPr>
        <p:spPr/>
        <p:txBody>
          <a:bodyPr/>
          <a:lstStyle/>
          <a:p>
            <a:fld id="{16630861-4318-414B-8E21-CA5F03E7BD41}" type="slidenum">
              <a:rPr lang="en-US" smtClean="0"/>
              <a:t>31</a:t>
            </a:fld>
            <a:endParaRPr lang="en-US"/>
          </a:p>
        </p:txBody>
      </p:sp>
      <p:sp>
        <p:nvSpPr>
          <p:cNvPr id="7" name="Title 6"/>
          <p:cNvSpPr>
            <a:spLocks noGrp="1"/>
          </p:cNvSpPr>
          <p:nvPr>
            <p:ph type="title"/>
          </p:nvPr>
        </p:nvSpPr>
        <p:spPr>
          <a:xfrm>
            <a:off x="298939" y="143748"/>
            <a:ext cx="8527427" cy="835308"/>
          </a:xfrm>
          <a:solidFill>
            <a:schemeClr val="accent1">
              <a:lumMod val="60000"/>
              <a:lumOff val="40000"/>
            </a:schemeClr>
          </a:solidFill>
        </p:spPr>
        <p:txBody>
          <a:bodyPr/>
          <a:lstStyle/>
          <a:p>
            <a:pPr algn="ctr"/>
            <a:r>
              <a:rPr lang="en-US" b="1" dirty="0" smtClean="0"/>
              <a:t>Student Transcripts and Credits</a:t>
            </a:r>
            <a:endParaRPr lang="en-US" b="1" dirty="0"/>
          </a:p>
        </p:txBody>
      </p:sp>
    </p:spTree>
    <p:extLst>
      <p:ext uri="{BB962C8B-B14F-4D97-AF65-F5344CB8AC3E}">
        <p14:creationId xmlns:p14="http://schemas.microsoft.com/office/powerpoint/2010/main" val="2606555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9" y="143748"/>
            <a:ext cx="8527427" cy="912420"/>
          </a:xfrm>
          <a:solidFill>
            <a:schemeClr val="accent1">
              <a:lumMod val="60000"/>
              <a:lumOff val="40000"/>
            </a:schemeClr>
          </a:solidFill>
        </p:spPr>
        <p:txBody>
          <a:bodyPr>
            <a:normAutofit fontScale="90000"/>
          </a:bodyPr>
          <a:lstStyle/>
          <a:p>
            <a:pPr algn="ctr"/>
            <a:r>
              <a:rPr lang="en-US" dirty="0" smtClean="0"/>
              <a:t>Enrollment Codes and Special Education Status Courses</a:t>
            </a:r>
            <a:endParaRPr lang="en-US" dirty="0"/>
          </a:p>
        </p:txBody>
      </p:sp>
      <p:sp>
        <p:nvSpPr>
          <p:cNvPr id="3" name="Content Placeholder 2"/>
          <p:cNvSpPr>
            <a:spLocks noGrp="1"/>
          </p:cNvSpPr>
          <p:nvPr>
            <p:ph idx="1"/>
          </p:nvPr>
        </p:nvSpPr>
        <p:spPr>
          <a:xfrm>
            <a:off x="298939" y="1438941"/>
            <a:ext cx="8527427" cy="4434322"/>
          </a:xfrm>
        </p:spPr>
        <p:txBody>
          <a:bodyPr>
            <a:noAutofit/>
          </a:bodyPr>
          <a:lstStyle/>
          <a:p>
            <a:endParaRPr lang="en-US" sz="2400" dirty="0" smtClean="0"/>
          </a:p>
          <a:p>
            <a:r>
              <a:rPr lang="en-US" sz="2400" dirty="0" smtClean="0"/>
              <a:t>Student participates in </a:t>
            </a:r>
            <a:r>
              <a:rPr lang="en-US" sz="2400" b="1" dirty="0" smtClean="0"/>
              <a:t>Graduation </a:t>
            </a:r>
            <a:r>
              <a:rPr lang="en-US" sz="2400" b="1" dirty="0"/>
              <a:t>C</a:t>
            </a:r>
            <a:r>
              <a:rPr lang="en-US" sz="2400" b="1" dirty="0" smtClean="0"/>
              <a:t>eremony </a:t>
            </a:r>
            <a:r>
              <a:rPr lang="en-US" sz="2400" dirty="0" smtClean="0"/>
              <a:t>with his/her 9</a:t>
            </a:r>
            <a:r>
              <a:rPr lang="en-US" sz="2400" baseline="30000" dirty="0" smtClean="0"/>
              <a:t>th</a:t>
            </a:r>
            <a:r>
              <a:rPr lang="en-US" sz="2400" dirty="0" smtClean="0"/>
              <a:t> grade cohort, or the cohort that they have been moved to.</a:t>
            </a:r>
          </a:p>
          <a:p>
            <a:r>
              <a:rPr lang="en-US" sz="2400" dirty="0" smtClean="0"/>
              <a:t>Student must be reported as a Graduate for end of year reporting or it will count against the schools graduation rate.</a:t>
            </a:r>
          </a:p>
          <a:p>
            <a:r>
              <a:rPr lang="en-US" sz="2400" dirty="0" smtClean="0"/>
              <a:t>Student comes back to school and is </a:t>
            </a:r>
            <a:r>
              <a:rPr lang="en-US" sz="2400" b="1" dirty="0" smtClean="0"/>
              <a:t>Re-Enrolled </a:t>
            </a:r>
            <a:r>
              <a:rPr lang="en-US" sz="2400" dirty="0" smtClean="0"/>
              <a:t>(registered as CPG-post graduate).</a:t>
            </a:r>
          </a:p>
          <a:p>
            <a:r>
              <a:rPr lang="en-US" sz="2400" dirty="0" smtClean="0"/>
              <a:t>Student stays in school until age 21.</a:t>
            </a:r>
          </a:p>
          <a:p>
            <a:r>
              <a:rPr lang="en-US" sz="2400" dirty="0" smtClean="0"/>
              <a:t>If student changes mind and decides to leave before they are 21, it is coded as TG (Early Graduate). </a:t>
            </a:r>
          </a:p>
        </p:txBody>
      </p:sp>
      <p:sp>
        <p:nvSpPr>
          <p:cNvPr id="4" name="Slide Number Placeholder 3"/>
          <p:cNvSpPr>
            <a:spLocks noGrp="1"/>
          </p:cNvSpPr>
          <p:nvPr>
            <p:ph type="sldNum" sz="quarter" idx="12"/>
          </p:nvPr>
        </p:nvSpPr>
        <p:spPr/>
        <p:txBody>
          <a:bodyPr/>
          <a:lstStyle/>
          <a:p>
            <a:fld id="{16630861-4318-414B-8E21-CA5F03E7BD41}" type="slidenum">
              <a:rPr lang="en-US" smtClean="0"/>
              <a:t>32</a:t>
            </a:fld>
            <a:endParaRPr lang="en-US"/>
          </a:p>
        </p:txBody>
      </p:sp>
    </p:spTree>
    <p:extLst>
      <p:ext uri="{BB962C8B-B14F-4D97-AF65-F5344CB8AC3E}">
        <p14:creationId xmlns:p14="http://schemas.microsoft.com/office/powerpoint/2010/main" val="34152088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88527" y="591014"/>
            <a:ext cx="5943599" cy="5185317"/>
          </a:xfrm>
        </p:spPr>
      </p:pic>
      <p:sp>
        <p:nvSpPr>
          <p:cNvPr id="4" name="Slide Number Placeholder 3"/>
          <p:cNvSpPr>
            <a:spLocks noGrp="1"/>
          </p:cNvSpPr>
          <p:nvPr>
            <p:ph type="sldNum" sz="quarter" idx="12"/>
          </p:nvPr>
        </p:nvSpPr>
        <p:spPr/>
        <p:txBody>
          <a:bodyPr/>
          <a:lstStyle/>
          <a:p>
            <a:fld id="{16630861-4318-414B-8E21-CA5F03E7BD41}" type="slidenum">
              <a:rPr lang="en-US" smtClean="0"/>
              <a:t>33</a:t>
            </a:fld>
            <a:endParaRPr lang="en-US"/>
          </a:p>
        </p:txBody>
      </p:sp>
      <p:sp>
        <p:nvSpPr>
          <p:cNvPr id="6" name="TextBox 5"/>
          <p:cNvSpPr txBox="1"/>
          <p:nvPr/>
        </p:nvSpPr>
        <p:spPr>
          <a:xfrm>
            <a:off x="479501" y="1739590"/>
            <a:ext cx="3412275" cy="923330"/>
          </a:xfrm>
          <a:prstGeom prst="rect">
            <a:avLst/>
          </a:prstGeom>
          <a:noFill/>
        </p:spPr>
        <p:txBody>
          <a:bodyPr wrap="square" rtlCol="0">
            <a:spAutoFit/>
          </a:bodyPr>
          <a:lstStyle/>
          <a:p>
            <a:r>
              <a:rPr lang="en-US" b="1" i="1" dirty="0" smtClean="0"/>
              <a:t>Dawn Embrey-King</a:t>
            </a:r>
          </a:p>
          <a:p>
            <a:r>
              <a:rPr lang="en-US" b="1" i="1" dirty="0" smtClean="0"/>
              <a:t>Coordinator, WVDE</a:t>
            </a:r>
          </a:p>
          <a:p>
            <a:r>
              <a:rPr lang="en-US" b="1" i="1" dirty="0" smtClean="0"/>
              <a:t>dembreyking@k12.wv.us</a:t>
            </a:r>
            <a:endParaRPr lang="en-US" b="1" i="1" dirty="0"/>
          </a:p>
        </p:txBody>
      </p:sp>
    </p:spTree>
    <p:extLst>
      <p:ext uri="{BB962C8B-B14F-4D97-AF65-F5344CB8AC3E}">
        <p14:creationId xmlns:p14="http://schemas.microsoft.com/office/powerpoint/2010/main" val="744074027"/>
      </p:ext>
    </p:extLst>
  </p:cSld>
  <p:clrMapOvr>
    <a:masterClrMapping/>
  </p:clrMapOvr>
  <p:timing>
    <p:tnLst>
      <p:par>
        <p:cTn id="1" dur="indefinite" restart="never" nodeType="tmRoot"/>
      </p:par>
    </p:tnLst>
  </p:timing>
</p:sld>
</file>

<file path=ppt/theme/theme1.xml><?xml version="1.0" encoding="utf-8"?>
<a:theme xmlns:a="http://schemas.openxmlformats.org/drawingml/2006/main" name="WVDE_2017Theme2">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VDE_2017Theme2" id="{44F0BE6C-34C6-EC46-AFE6-CDB91FC5A479}" vid="{EC7969FB-EEA3-4642-839C-4BC2186169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WVDE_2017Theme2</Template>
  <TotalTime>20221</TotalTime>
  <Words>3409</Words>
  <Application>Microsoft Office PowerPoint</Application>
  <PresentationFormat>On-screen Show (4:3)</PresentationFormat>
  <Paragraphs>528</Paragraphs>
  <Slides>33</Slides>
  <Notes>30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Calibri</vt:lpstr>
      <vt:lpstr>Courier New</vt:lpstr>
      <vt:lpstr>Curlz MT</vt:lpstr>
      <vt:lpstr>Fira Sans</vt:lpstr>
      <vt:lpstr>Fira Sans Ultra</vt:lpstr>
      <vt:lpstr>Times New Roman</vt:lpstr>
      <vt:lpstr>Vollkorn</vt:lpstr>
      <vt:lpstr>Wingdings</vt:lpstr>
      <vt:lpstr>WVDE_2017Theme2</vt:lpstr>
      <vt:lpstr>All Things Alternate</vt:lpstr>
      <vt:lpstr>Todays Objectives</vt:lpstr>
      <vt:lpstr>Let’s Lay a Foundation</vt:lpstr>
      <vt:lpstr>Special Education Documents/Updates</vt:lpstr>
      <vt:lpstr>Let’s Talk a Little Bit About  FAPE</vt:lpstr>
      <vt:lpstr>PowerPoint Presentation</vt:lpstr>
      <vt:lpstr>PowerPoint Presentation</vt:lpstr>
      <vt:lpstr>Alternate Standards, Assessment and Diploma Timeline</vt:lpstr>
      <vt:lpstr>State-Defined Alternate Diplomas</vt:lpstr>
      <vt:lpstr>Alternate Diploma Criteria</vt:lpstr>
      <vt:lpstr>Alignment</vt:lpstr>
      <vt:lpstr>Alignment</vt:lpstr>
      <vt:lpstr>When IEPs Promote Alignment</vt:lpstr>
      <vt:lpstr>Instruction Not Aligned to Standards</vt:lpstr>
      <vt:lpstr>IEP Includes Life Skills and the General Curriculum</vt:lpstr>
      <vt:lpstr>Writing IEPs that Align to State Standards</vt:lpstr>
      <vt:lpstr>General Assessment Standards vs Alternate Assessment Standards</vt:lpstr>
      <vt:lpstr>Alternate Academic Achievement Standards Support Document</vt:lpstr>
      <vt:lpstr>PowerPoint Presentation</vt:lpstr>
      <vt:lpstr>PowerPoint Presentation</vt:lpstr>
      <vt:lpstr>Meet Max</vt:lpstr>
      <vt:lpstr>PowerPoint Presentation</vt:lpstr>
      <vt:lpstr>High School Algebra Standards</vt:lpstr>
      <vt:lpstr>Alternate  Standard A.M.A1HS.4</vt:lpstr>
      <vt:lpstr>Teacher Prep and Task Analysis</vt:lpstr>
      <vt:lpstr>Scaffold toward high school expectation</vt:lpstr>
      <vt:lpstr>Meaningful Partial Participation</vt:lpstr>
      <vt:lpstr>Determining Priority Areas</vt:lpstr>
      <vt:lpstr>Best Practice Document</vt:lpstr>
      <vt:lpstr>Course Codes</vt:lpstr>
      <vt:lpstr>Student Transcripts and Credits</vt:lpstr>
      <vt:lpstr>Enrollment Codes and Special Education Status Courses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Daniels</dc:creator>
  <cp:lastModifiedBy>Dawn Embrey-King</cp:lastModifiedBy>
  <cp:revision>86</cp:revision>
  <cp:lastPrinted>2019-02-05T15:38:46Z</cp:lastPrinted>
  <dcterms:created xsi:type="dcterms:W3CDTF">2017-05-08T14:21:19Z</dcterms:created>
  <dcterms:modified xsi:type="dcterms:W3CDTF">2019-02-05T15:58:48Z</dcterms:modified>
</cp:coreProperties>
</file>