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71" r:id="rId8"/>
    <p:sldId id="272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</p:sldIdLst>
  <p:sldSz cx="9144000" cy="5143500" type="screen16x9"/>
  <p:notesSz cx="6858000" cy="9144000"/>
  <p:embeddedFontLst>
    <p:embeddedFont>
      <p:font typeface="Lato" panose="020B0604020202020204" charset="0"/>
      <p:regular r:id="rId20"/>
      <p:bold r:id="rId21"/>
      <p:italic r:id="rId22"/>
      <p:boldItalic r:id="rId23"/>
    </p:embeddedFont>
    <p:embeddedFont>
      <p:font typeface="Raleway" panose="020B0604020202020204" charset="0"/>
      <p:regular r:id="rId24"/>
      <p:bold r:id="rId25"/>
      <p:italic r:id="rId26"/>
      <p:boldItalic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3" d="100"/>
          <a:sy n="113" d="100"/>
        </p:scale>
        <p:origin x="342" y="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631336d30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631336d30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62c886e9e9_0_3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62c886e9e9_0_3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62c886e9e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62c886e9e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62c886e9e9_0_3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62c886e9e9_0_3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62c886e9e9_0_3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62c886e9e9_0_3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62c886e9e9_0_3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62c886e9e9_0_3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787822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62c886e9e9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62c886e9e9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62c886e9e9_0_3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62c886e9e9_0_3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631336d302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631336d302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631336d302_0_6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631336d302_0_6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62c886e9e9_0_3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62c886e9e9_0_3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62c886e9e9_0_3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62c886e9e9_0_3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PSAT - Abridged version of SAT Becoming less important for juniors. Top 1% recognized  Test Information Release</a:t>
            </a:r>
            <a:endParaRPr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61c51c772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61c51c772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u="sng"/>
              <a:t>1</a:t>
            </a:r>
            <a:r>
              <a:rPr lang="en"/>
              <a:t>.So like….;  Students starting earlier </a:t>
            </a:r>
            <a:r>
              <a:rPr lang="en" b="1" u="sng"/>
              <a:t>2</a:t>
            </a:r>
            <a:r>
              <a:rPr lang="en"/>
              <a:t>. Freshman questionnaire indicating law Georgetown; Visiting college - galvanize their commitment;  3.       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631a41f69f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631a41f69f_1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631a41f69f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631a41f69f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lt2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" name="Google Shape;14;p2"/>
          <p:cNvSpPr txBox="1">
            <a:spLocks noGrp="1"/>
          </p:cNvSpPr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ubTitle" idx="1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oogle Shape;18;p3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9" name="Google Shape;19;p3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3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" name="Google Shape;21;p3"/>
          <p:cNvSpPr txBox="1">
            <a:spLocks noGrp="1"/>
          </p:cNvSpPr>
          <p:nvPr>
            <p:ph type="title"/>
          </p:nvPr>
        </p:nvSpPr>
        <p:spPr>
          <a:xfrm>
            <a:off x="729450" y="1322450"/>
            <a:ext cx="7688400" cy="151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5" name="Google Shape;25;p4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26" name="Google Shape;26;p4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4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" name="Google Shape;28;p4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body" idx="1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3" name="Google Shape;33;p5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34" name="Google Shape;34;p5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5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6" name="Google Shape;36;p5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body" idx="1"/>
          </p:nvPr>
        </p:nvSpPr>
        <p:spPr>
          <a:xfrm>
            <a:off x="729325" y="2078875"/>
            <a:ext cx="3774300" cy="22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body" idx="2"/>
          </p:nvPr>
        </p:nvSpPr>
        <p:spPr>
          <a:xfrm>
            <a:off x="4643604" y="2078875"/>
            <a:ext cx="3774300" cy="22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2" name="Google Shape;42;p6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43" name="Google Shape;43;p6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6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5" name="Google Shape;45;p6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9" name="Google Shape;49;p7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50" name="Google Shape;50;p7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7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2" name="Google Shape;52;p7"/>
          <p:cNvSpPr txBox="1">
            <a:spLocks noGrp="1"/>
          </p:cNvSpPr>
          <p:nvPr>
            <p:ph type="title"/>
          </p:nvPr>
        </p:nvSpPr>
        <p:spPr>
          <a:xfrm>
            <a:off x="730000" y="1318650"/>
            <a:ext cx="3300900" cy="138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body" idx="1"/>
          </p:nvPr>
        </p:nvSpPr>
        <p:spPr>
          <a:xfrm>
            <a:off x="721225" y="2781725"/>
            <a:ext cx="3300900" cy="159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3"/>
        </a:solidFill>
        <a:effectLst/>
      </p:bgPr>
    </p:bg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oogle Shape;56;p8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57" name="Google Shape;57;p8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8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9" name="Google Shape;59;p8"/>
          <p:cNvSpPr txBox="1">
            <a:spLocks noGrp="1"/>
          </p:cNvSpPr>
          <p:nvPr>
            <p:ph type="title"/>
          </p:nvPr>
        </p:nvSpPr>
        <p:spPr>
          <a:xfrm>
            <a:off x="729450" y="864300"/>
            <a:ext cx="7021200" cy="298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0" name="Google Shape;60;p8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3" name="Google Shape;63;p9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64" name="Google Shape;64;p9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9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6" name="Google Shape;66;p9"/>
          <p:cNvSpPr txBox="1">
            <a:spLocks noGrp="1"/>
          </p:cNvSpPr>
          <p:nvPr>
            <p:ph type="title"/>
          </p:nvPr>
        </p:nvSpPr>
        <p:spPr>
          <a:xfrm>
            <a:off x="730000" y="1318650"/>
            <a:ext cx="3300900" cy="16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67" name="Google Shape;67;p9"/>
          <p:cNvSpPr txBox="1">
            <a:spLocks noGrp="1"/>
          </p:cNvSpPr>
          <p:nvPr>
            <p:ph type="subTitle" idx="1"/>
          </p:nvPr>
        </p:nvSpPr>
        <p:spPr>
          <a:xfrm>
            <a:off x="724950" y="3161525"/>
            <a:ext cx="3300900" cy="75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68" name="Google Shape;68;p9"/>
          <p:cNvSpPr txBox="1">
            <a:spLocks noGrp="1"/>
          </p:cNvSpPr>
          <p:nvPr>
            <p:ph type="body" idx="2"/>
          </p:nvPr>
        </p:nvSpPr>
        <p:spPr>
          <a:xfrm>
            <a:off x="5174225" y="1352625"/>
            <a:ext cx="3374400" cy="302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9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0"/>
          <p:cNvSpPr txBox="1">
            <a:spLocks noGrp="1"/>
          </p:cNvSpPr>
          <p:nvPr>
            <p:ph type="body" idx="1"/>
          </p:nvPr>
        </p:nvSpPr>
        <p:spPr>
          <a:xfrm>
            <a:off x="724950" y="4372551"/>
            <a:ext cx="7697400" cy="46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>
            <a:endParaRPr/>
          </a:p>
        </p:txBody>
      </p:sp>
      <p:sp>
        <p:nvSpPr>
          <p:cNvPr id="72" name="Google Shape;72;p10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dk1"/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oogle Shape;74;p11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75" name="Google Shape;75;p11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11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7" name="Google Shape;77;p11"/>
          <p:cNvSpPr txBox="1">
            <a:spLocks noGrp="1"/>
          </p:cNvSpPr>
          <p:nvPr>
            <p:ph type="title" hasCustomPrompt="1"/>
          </p:nvPr>
        </p:nvSpPr>
        <p:spPr>
          <a:xfrm>
            <a:off x="729450" y="733950"/>
            <a:ext cx="7688400" cy="124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8" name="Google Shape;78;p11"/>
          <p:cNvSpPr txBox="1">
            <a:spLocks noGrp="1"/>
          </p:cNvSpPr>
          <p:nvPr>
            <p:ph type="body" idx="1"/>
          </p:nvPr>
        </p:nvSpPr>
        <p:spPr>
          <a:xfrm>
            <a:off x="729450" y="2272888"/>
            <a:ext cx="7688400" cy="158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9" name="Google Shape;79;p11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2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treamline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sz="2800" b="1"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sz="2800" b="1"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sz="2800" b="1"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sz="2800" b="1"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sz="2800" b="1"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sz="2800" b="1"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sz="2800" b="1"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sz="2800" b="1"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sz="28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Lato"/>
              <a:buChar char="●"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29845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www.gardencity.k12.ny.us/domain/1041" TargetMode="Externa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3"/>
          <p:cNvSpPr txBox="1">
            <a:spLocks noGrp="1"/>
          </p:cNvSpPr>
          <p:nvPr>
            <p:ph type="ctrTitle"/>
          </p:nvPr>
        </p:nvSpPr>
        <p:spPr>
          <a:xfrm>
            <a:off x="980400" y="1308425"/>
            <a:ext cx="6627000" cy="144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9th Grade Parent Meeting </a:t>
            </a:r>
            <a:endParaRPr/>
          </a:p>
        </p:txBody>
      </p:sp>
      <p:sp>
        <p:nvSpPr>
          <p:cNvPr id="87" name="Google Shape;87;p13"/>
          <p:cNvSpPr txBox="1">
            <a:spLocks noGrp="1"/>
          </p:cNvSpPr>
          <p:nvPr>
            <p:ph type="subTitle" idx="1"/>
          </p:nvPr>
        </p:nvSpPr>
        <p:spPr>
          <a:xfrm>
            <a:off x="1891350" y="2756517"/>
            <a:ext cx="5361300" cy="100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dirty="0"/>
              <a:t>Garden City High School </a:t>
            </a:r>
            <a:endParaRPr sz="30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dirty="0"/>
              <a:t>October 14, 2020</a:t>
            </a:r>
            <a:endParaRPr sz="3000" dirty="0"/>
          </a:p>
        </p:txBody>
      </p:sp>
      <p:pic>
        <p:nvPicPr>
          <p:cNvPr id="88" name="Google Shape;88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51250" y="479625"/>
            <a:ext cx="1792750" cy="1792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4"/>
          <p:cNvSpPr txBox="1">
            <a:spLocks noGrp="1"/>
          </p:cNvSpPr>
          <p:nvPr>
            <p:ph type="title"/>
          </p:nvPr>
        </p:nvSpPr>
        <p:spPr>
          <a:xfrm>
            <a:off x="730000" y="1318650"/>
            <a:ext cx="3300900" cy="16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Counselors </a:t>
            </a:r>
            <a:endParaRPr/>
          </a:p>
        </p:txBody>
      </p:sp>
      <p:sp>
        <p:nvSpPr>
          <p:cNvPr id="94" name="Google Shape;94;p14"/>
          <p:cNvSpPr txBox="1">
            <a:spLocks noGrp="1"/>
          </p:cNvSpPr>
          <p:nvPr>
            <p:ph type="body" idx="2"/>
          </p:nvPr>
        </p:nvSpPr>
        <p:spPr>
          <a:xfrm>
            <a:off x="4773050" y="310050"/>
            <a:ext cx="4241700" cy="474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 dirty="0"/>
              <a:t>Timothy Casale 	</a:t>
            </a:r>
            <a:br>
              <a:rPr lang="en" sz="1500" b="1" dirty="0"/>
            </a:br>
            <a:r>
              <a:rPr lang="en" sz="1500" b="1" dirty="0">
                <a:solidFill>
                  <a:schemeClr val="dk1"/>
                </a:solidFill>
              </a:rPr>
              <a:t>( C</a:t>
            </a:r>
            <a:r>
              <a:rPr lang="en-US" sz="1500" b="1" dirty="0">
                <a:solidFill>
                  <a:schemeClr val="dk1"/>
                </a:solidFill>
              </a:rPr>
              <a:t>o</a:t>
            </a:r>
            <a:r>
              <a:rPr lang="en" sz="1500" b="1" dirty="0">
                <a:solidFill>
                  <a:schemeClr val="dk1"/>
                </a:solidFill>
              </a:rPr>
              <a:t>-G</a:t>
            </a:r>
            <a:r>
              <a:rPr lang="en-US" sz="1500" b="1" dirty="0">
                <a:solidFill>
                  <a:schemeClr val="dk1"/>
                </a:solidFill>
              </a:rPr>
              <a:t>o</a:t>
            </a:r>
            <a:r>
              <a:rPr lang="en" sz="1500" b="1" dirty="0">
                <a:solidFill>
                  <a:schemeClr val="dk1"/>
                </a:solidFill>
              </a:rPr>
              <a:t>)</a:t>
            </a:r>
            <a:endParaRPr sz="1500" b="1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500" b="1" dirty="0"/>
              <a:t>Patrick Doyle </a:t>
            </a:r>
            <a:br>
              <a:rPr lang="en" sz="1500" b="1" dirty="0"/>
            </a:br>
            <a:r>
              <a:rPr lang="en" sz="1500" b="1" dirty="0">
                <a:solidFill>
                  <a:schemeClr val="dk1"/>
                </a:solidFill>
              </a:rPr>
              <a:t>(A-C</a:t>
            </a:r>
            <a:r>
              <a:rPr lang="en-US" sz="1500" b="1" dirty="0">
                <a:solidFill>
                  <a:schemeClr val="dk1"/>
                </a:solidFill>
              </a:rPr>
              <a:t>o</a:t>
            </a:r>
            <a:r>
              <a:rPr lang="en" sz="1500" b="1" dirty="0">
                <a:solidFill>
                  <a:schemeClr val="dk1"/>
                </a:solidFill>
              </a:rPr>
              <a:t>)</a:t>
            </a:r>
            <a:r>
              <a:rPr lang="en" sz="1500" b="1" dirty="0"/>
              <a:t>	</a:t>
            </a:r>
            <a:endParaRPr sz="1500" b="1" dirty="0"/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500" b="1" dirty="0"/>
              <a:t>Jeanne Kennedy</a:t>
            </a:r>
            <a:br>
              <a:rPr lang="en" sz="1500" b="1" dirty="0"/>
            </a:br>
            <a:r>
              <a:rPr lang="en" sz="1500" b="1" dirty="0">
                <a:solidFill>
                  <a:schemeClr val="dk1"/>
                </a:solidFill>
              </a:rPr>
              <a:t>(McA-</a:t>
            </a:r>
            <a:r>
              <a:rPr lang="en-US" sz="1500" b="1" dirty="0">
                <a:solidFill>
                  <a:schemeClr val="dk1"/>
                </a:solidFill>
              </a:rPr>
              <a:t>Pa</a:t>
            </a:r>
            <a:r>
              <a:rPr lang="en" sz="1500" b="1" dirty="0">
                <a:solidFill>
                  <a:schemeClr val="dk1"/>
                </a:solidFill>
              </a:rPr>
              <a:t>)</a:t>
            </a:r>
            <a:endParaRPr sz="1500" b="1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500" b="1" dirty="0"/>
              <a:t>Jim Malone</a:t>
            </a:r>
            <a:br>
              <a:rPr lang="en" sz="1500" b="1" dirty="0"/>
            </a:br>
            <a:r>
              <a:rPr lang="en" sz="1500" b="1" dirty="0">
                <a:solidFill>
                  <a:schemeClr val="dk1"/>
                </a:solidFill>
              </a:rPr>
              <a:t>(S</a:t>
            </a:r>
            <a:r>
              <a:rPr lang="en-US" sz="1500" b="1" dirty="0" err="1">
                <a:solidFill>
                  <a:schemeClr val="dk1"/>
                </a:solidFill>
              </a:rPr>
              <a:t>ea</a:t>
            </a:r>
            <a:r>
              <a:rPr lang="en" sz="1500" b="1" dirty="0">
                <a:solidFill>
                  <a:schemeClr val="dk1"/>
                </a:solidFill>
              </a:rPr>
              <a:t>-Z)</a:t>
            </a:r>
            <a:r>
              <a:rPr lang="en" sz="1500" b="1" dirty="0"/>
              <a:t>	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sz="1500" b="1" dirty="0"/>
              <a:t>Ryan Shanley</a:t>
            </a:r>
            <a:br>
              <a:rPr lang="en-US" sz="1500" b="1" dirty="0"/>
            </a:br>
            <a:r>
              <a:rPr lang="en-US" sz="1500" b="1" dirty="0">
                <a:solidFill>
                  <a:schemeClr val="dk1"/>
                </a:solidFill>
              </a:rPr>
              <a:t>(Pa-</a:t>
            </a:r>
            <a:r>
              <a:rPr lang="en-US" sz="1500" b="1" dirty="0" err="1">
                <a:solidFill>
                  <a:schemeClr val="dk1"/>
                </a:solidFill>
              </a:rPr>
              <a:t>Scu</a:t>
            </a:r>
            <a:r>
              <a:rPr lang="en-US" sz="1500" b="1" dirty="0">
                <a:solidFill>
                  <a:schemeClr val="dk1"/>
                </a:solidFill>
              </a:rPr>
              <a:t>)</a:t>
            </a:r>
            <a:endParaRPr sz="1500" b="1" dirty="0"/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500" b="1" dirty="0"/>
              <a:t>Karen Whiston	</a:t>
            </a:r>
            <a:br>
              <a:rPr lang="en" sz="1500" b="1" dirty="0"/>
            </a:br>
            <a:r>
              <a:rPr lang="en" sz="1500" b="1" dirty="0">
                <a:solidFill>
                  <a:schemeClr val="dk1"/>
                </a:solidFill>
              </a:rPr>
              <a:t>(G</a:t>
            </a:r>
            <a:r>
              <a:rPr lang="en-US" sz="1500" b="1" dirty="0">
                <a:solidFill>
                  <a:schemeClr val="dk1"/>
                </a:solidFill>
              </a:rPr>
              <a:t>r</a:t>
            </a:r>
            <a:r>
              <a:rPr lang="en" sz="1500" b="1" dirty="0">
                <a:solidFill>
                  <a:schemeClr val="dk1"/>
                </a:solidFill>
              </a:rPr>
              <a:t>-</a:t>
            </a:r>
            <a:r>
              <a:rPr lang="en-US" sz="1500" b="1" dirty="0">
                <a:solidFill>
                  <a:schemeClr val="dk1"/>
                </a:solidFill>
              </a:rPr>
              <a:t>Mar</a:t>
            </a:r>
            <a:r>
              <a:rPr lang="en" sz="1500" b="1" dirty="0">
                <a:solidFill>
                  <a:schemeClr val="dk1"/>
                </a:solidFill>
              </a:rPr>
              <a:t>)</a:t>
            </a:r>
            <a:endParaRPr sz="1500" b="1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000" b="1" dirty="0"/>
              <a:t>There are a few exceptions to each case load*</a:t>
            </a:r>
            <a:r>
              <a:rPr lang="en" sz="1500" b="1" dirty="0">
                <a:solidFill>
                  <a:schemeClr val="dk1"/>
                </a:solidFill>
              </a:rPr>
              <a:t>				</a:t>
            </a:r>
            <a:endParaRPr sz="1500" b="1" dirty="0">
              <a:solidFill>
                <a:schemeClr val="dk1"/>
              </a:solidFill>
            </a:endParaRPr>
          </a:p>
        </p:txBody>
      </p:sp>
      <p:pic>
        <p:nvPicPr>
          <p:cNvPr id="95" name="Google Shape;9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51250" y="0"/>
            <a:ext cx="1792750" cy="1792750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4"/>
          <p:cNvSpPr txBox="1">
            <a:spLocks noGrp="1"/>
          </p:cNvSpPr>
          <p:nvPr>
            <p:ph type="subTitle" idx="1"/>
          </p:nvPr>
        </p:nvSpPr>
        <p:spPr>
          <a:xfrm>
            <a:off x="223050" y="2676050"/>
            <a:ext cx="3711000" cy="216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/>
              <a:t>Mandi Stefankiewicz </a:t>
            </a:r>
            <a:br>
              <a:rPr lang="en" sz="1500"/>
            </a:br>
            <a:r>
              <a:rPr lang="en" sz="1500"/>
              <a:t>Assistant Principal for Guidance and PPS</a:t>
            </a:r>
            <a:endParaRPr sz="1500"/>
          </a:p>
          <a:p>
            <a:pPr marL="0" lvl="0" indent="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endParaRPr sz="1500"/>
          </a:p>
          <a:p>
            <a:pPr marL="0" lvl="0" indent="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endParaRPr sz="1500"/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endParaRPr sz="15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5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Topics</a:t>
            </a:r>
            <a:endParaRPr dirty="0"/>
          </a:p>
        </p:txBody>
      </p:sp>
      <p:sp>
        <p:nvSpPr>
          <p:cNvPr id="102" name="Google Shape;102;p15"/>
          <p:cNvSpPr txBox="1">
            <a:spLocks noGrp="1"/>
          </p:cNvSpPr>
          <p:nvPr>
            <p:ph type="body" idx="1"/>
          </p:nvPr>
        </p:nvSpPr>
        <p:spPr>
          <a:xfrm>
            <a:off x="729450" y="1959925"/>
            <a:ext cx="7688700" cy="22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 dirty="0"/>
              <a:t>Tips for Parents </a:t>
            </a:r>
            <a:endParaRPr sz="1400" dirty="0"/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 dirty="0"/>
              <a:t>Sample Transcript and Activity Sheet </a:t>
            </a:r>
            <a:endParaRPr sz="1400" dirty="0"/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 dirty="0"/>
              <a:t>Community Service Opportunities </a:t>
            </a:r>
            <a:endParaRPr sz="1400" dirty="0"/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 dirty="0"/>
              <a:t>High School Diploma Requirements</a:t>
            </a:r>
            <a:endParaRPr sz="1400" dirty="0"/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 dirty="0"/>
              <a:t>Career Development and Occupational Studies: Universal Foundation Skills  </a:t>
            </a:r>
            <a:endParaRPr sz="1400"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br>
              <a:rPr lang="en" dirty="0"/>
            </a:br>
            <a:r>
              <a:rPr lang="en" dirty="0"/>
              <a:t>		</a:t>
            </a:r>
            <a:endParaRPr dirty="0"/>
          </a:p>
          <a:p>
            <a:pPr marL="0" lvl="0" indent="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br>
              <a:rPr lang="en" dirty="0"/>
            </a:br>
            <a:r>
              <a:rPr lang="en" dirty="0"/>
              <a:t>				</a:t>
            </a:r>
            <a:endParaRPr dirty="0"/>
          </a:p>
          <a:p>
            <a:pPr marL="0" lvl="0" indent="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dirty="0"/>
              <a:t>											</a:t>
            </a:r>
            <a:endParaRPr dirty="0"/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dirty="0"/>
              <a:t> </a:t>
            </a:r>
            <a:br>
              <a:rPr lang="en" dirty="0"/>
            </a:br>
            <a:r>
              <a:rPr lang="en" dirty="0"/>
              <a:t>		</a:t>
            </a:r>
            <a:endParaRPr dirty="0"/>
          </a:p>
        </p:txBody>
      </p:sp>
      <p:pic>
        <p:nvPicPr>
          <p:cNvPr id="103" name="Google Shape;103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51250" y="479625"/>
            <a:ext cx="1792750" cy="1792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6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Counselor’s Role </a:t>
            </a:r>
            <a:endParaRPr/>
          </a:p>
        </p:txBody>
      </p:sp>
      <p:sp>
        <p:nvSpPr>
          <p:cNvPr id="109" name="Google Shape;109;p16"/>
          <p:cNvSpPr txBox="1">
            <a:spLocks noGrp="1"/>
          </p:cNvSpPr>
          <p:nvPr>
            <p:ph type="body" idx="1"/>
          </p:nvPr>
        </p:nvSpPr>
        <p:spPr>
          <a:xfrm>
            <a:off x="820950" y="1967175"/>
            <a:ext cx="75057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925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●"/>
            </a:pPr>
            <a:r>
              <a:rPr lang="en" sz="1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Academic Counseling</a:t>
            </a:r>
            <a:endParaRPr sz="19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492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●"/>
            </a:pPr>
            <a:r>
              <a:rPr lang="en" sz="1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College &amp; Career Counseling</a:t>
            </a:r>
            <a:endParaRPr sz="19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492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●"/>
            </a:pPr>
            <a:r>
              <a:rPr lang="en" sz="1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Personal/Social Counseling</a:t>
            </a:r>
            <a:endParaRPr sz="19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492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●"/>
            </a:pPr>
            <a:r>
              <a:rPr lang="en" sz="1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Student’s Advocate </a:t>
            </a:r>
            <a:endParaRPr sz="19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0" name="Google Shape;11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143944">
            <a:off x="5199211" y="2132256"/>
            <a:ext cx="2923903" cy="17262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51250" y="479625"/>
            <a:ext cx="1792750" cy="1792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7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Tips for Academic Success in High School </a:t>
            </a:r>
            <a:endParaRPr/>
          </a:p>
        </p:txBody>
      </p:sp>
      <p:sp>
        <p:nvSpPr>
          <p:cNvPr id="117" name="Google Shape;117;p17"/>
          <p:cNvSpPr txBox="1">
            <a:spLocks noGrp="1"/>
          </p:cNvSpPr>
          <p:nvPr>
            <p:ph type="body" idx="1"/>
          </p:nvPr>
        </p:nvSpPr>
        <p:spPr>
          <a:xfrm>
            <a:off x="729450" y="2078875"/>
            <a:ext cx="7688700" cy="261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 b="1"/>
              <a:t>Come to school on time and ready to learn</a:t>
            </a:r>
            <a:endParaRPr sz="1400" b="1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 b="1"/>
              <a:t>Stay organized</a:t>
            </a:r>
            <a:endParaRPr sz="1400" b="1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 b="1"/>
              <a:t>Set goals</a:t>
            </a:r>
            <a:endParaRPr sz="1400" b="1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 b="1"/>
              <a:t>Challenge yourself</a:t>
            </a:r>
            <a:endParaRPr sz="1400" b="1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 b="1"/>
              <a:t>Take advantage of Math Lab, the Writing Center, Peer Tutoring and Extra Help</a:t>
            </a:r>
            <a:endParaRPr sz="1400" b="1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 b="1"/>
              <a:t>Ask for assistance when you need it</a:t>
            </a:r>
            <a:endParaRPr sz="1400" b="1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 sz="1400" b="1"/>
              <a:t>Visit with your counselor</a:t>
            </a:r>
            <a:endParaRPr sz="1400" b="1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 sz="1400" b="1"/>
              <a:t>Speak to your teachers about academic support</a:t>
            </a:r>
            <a:endParaRPr sz="1400" b="1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 b="1"/>
              <a:t>Be your own advocate</a:t>
            </a:r>
            <a:endParaRPr sz="1400" b="1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 b="1"/>
              <a:t>Know your limits</a:t>
            </a:r>
            <a:endParaRPr sz="1400" b="1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18" name="Google Shape;11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10275" y="479625"/>
            <a:ext cx="1533725" cy="1792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8"/>
          <p:cNvSpPr txBox="1">
            <a:spLocks noGrp="1"/>
          </p:cNvSpPr>
          <p:nvPr>
            <p:ph type="title"/>
          </p:nvPr>
        </p:nvSpPr>
        <p:spPr>
          <a:xfrm>
            <a:off x="727800" y="981150"/>
            <a:ext cx="76884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Transition to High School - the </a:t>
            </a:r>
            <a:endParaRPr sz="24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Socio-Emotional Component</a:t>
            </a:r>
            <a:endParaRPr sz="24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4" name="Google Shape;124;p18"/>
          <p:cNvSpPr txBox="1">
            <a:spLocks noGrp="1"/>
          </p:cNvSpPr>
          <p:nvPr>
            <p:ph type="body" idx="1"/>
          </p:nvPr>
        </p:nvSpPr>
        <p:spPr>
          <a:xfrm>
            <a:off x="729325" y="2078875"/>
            <a:ext cx="3774300" cy="306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Potential Growing Pains</a:t>
            </a:r>
            <a:endParaRPr>
              <a:solidFill>
                <a:schemeClr val="dk1"/>
              </a:solidFill>
            </a:endParaRPr>
          </a:p>
          <a:p>
            <a:pPr marL="45720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New School</a:t>
            </a:r>
            <a:endParaRPr/>
          </a:p>
          <a:p>
            <a:pPr marL="45720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Changing Friend Groups</a:t>
            </a:r>
            <a:endParaRPr/>
          </a:p>
          <a:p>
            <a:pPr marL="45720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Peer Pressure</a:t>
            </a:r>
            <a:endParaRPr/>
          </a:p>
          <a:p>
            <a:pPr marL="45720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Stressful Course Load</a:t>
            </a:r>
            <a:endParaRPr/>
          </a:p>
          <a:p>
            <a:pPr marL="45720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Trying out for JV/Varsity Sports</a:t>
            </a:r>
            <a:endParaRPr/>
          </a:p>
          <a:p>
            <a:pPr marL="45720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Social Media </a:t>
            </a:r>
            <a:endParaRPr/>
          </a:p>
          <a:p>
            <a:pPr marL="45720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45720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45720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45720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45720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25" name="Google Shape;12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51250" y="479625"/>
            <a:ext cx="1792750" cy="1792750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18"/>
          <p:cNvSpPr txBox="1">
            <a:spLocks noGrp="1"/>
          </p:cNvSpPr>
          <p:nvPr>
            <p:ph type="body" idx="2"/>
          </p:nvPr>
        </p:nvSpPr>
        <p:spPr>
          <a:xfrm>
            <a:off x="4643600" y="2078875"/>
            <a:ext cx="3774300" cy="306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1"/>
                </a:solidFill>
              </a:rPr>
              <a:t>Who and What Can Help You?</a:t>
            </a:r>
            <a:endParaRPr dirty="0">
              <a:solidFill>
                <a:schemeClr val="dk1"/>
              </a:solidFill>
            </a:endParaRPr>
          </a:p>
          <a:p>
            <a:pPr marL="457200" lvl="0" indent="-311150" algn="l" rtl="0">
              <a:spcBef>
                <a:spcPts val="1600"/>
              </a:spcBef>
              <a:spcAft>
                <a:spcPts val="0"/>
              </a:spcAft>
              <a:buSzPts val="1300"/>
              <a:buChar char="●"/>
            </a:pPr>
            <a:r>
              <a:rPr lang="en" dirty="0"/>
              <a:t>Make it a priority to speak with support staff</a:t>
            </a:r>
            <a:endParaRPr dirty="0"/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-US" dirty="0"/>
              <a:t>School</a:t>
            </a:r>
            <a:r>
              <a:rPr lang="en" dirty="0"/>
              <a:t> Counselor</a:t>
            </a:r>
            <a:endParaRPr dirty="0"/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 dirty="0"/>
              <a:t>School Social Worker</a:t>
            </a:r>
            <a:endParaRPr dirty="0"/>
          </a:p>
          <a:p>
            <a:pPr marL="914400" lvl="1" indent="-29845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 dirty="0"/>
              <a:t>School Psychologist</a:t>
            </a:r>
            <a:endParaRPr dirty="0"/>
          </a:p>
          <a:p>
            <a:pPr marL="457200" lvl="0" indent="-31115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dirty="0"/>
              <a:t>Speak to your teachers</a:t>
            </a:r>
            <a:endParaRPr dirty="0"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dirty="0"/>
              <a:t>Make time to relax and have fun</a:t>
            </a:r>
            <a:endParaRPr dirty="0"/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 dirty="0"/>
              <a:t>Visit the mindfulness room </a:t>
            </a:r>
            <a:endParaRPr dirty="0"/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 dirty="0"/>
              <a:t>Spend time with friends</a:t>
            </a:r>
            <a:endParaRPr dirty="0"/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 dirty="0"/>
              <a:t>Engage in recreational activity </a:t>
            </a: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8"/>
          <p:cNvSpPr txBox="1">
            <a:spLocks noGrp="1"/>
          </p:cNvSpPr>
          <p:nvPr>
            <p:ph type="title"/>
          </p:nvPr>
        </p:nvSpPr>
        <p:spPr>
          <a:xfrm>
            <a:off x="727800" y="981150"/>
            <a:ext cx="76884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/>
              <a:t>Transition and Impact of Covid-19</a:t>
            </a:r>
            <a:endParaRPr sz="2400" dirty="0"/>
          </a:p>
        </p:txBody>
      </p:sp>
      <p:sp>
        <p:nvSpPr>
          <p:cNvPr id="124" name="Google Shape;124;p18"/>
          <p:cNvSpPr txBox="1">
            <a:spLocks noGrp="1"/>
          </p:cNvSpPr>
          <p:nvPr>
            <p:ph type="body" idx="1"/>
          </p:nvPr>
        </p:nvSpPr>
        <p:spPr>
          <a:xfrm>
            <a:off x="729325" y="2078875"/>
            <a:ext cx="3774300" cy="306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dk1"/>
                </a:solidFill>
              </a:rPr>
              <a:t>Fear of the Unknown</a:t>
            </a:r>
            <a:endParaRPr dirty="0">
              <a:solidFill>
                <a:schemeClr val="dk1"/>
              </a:solidFill>
            </a:endParaRPr>
          </a:p>
          <a:p>
            <a:pPr marL="742950" indent="-285750">
              <a:spcBef>
                <a:spcPts val="1600"/>
              </a:spcBef>
            </a:pPr>
            <a:r>
              <a:rPr lang="en-US" dirty="0"/>
              <a:t>Anticipatory anxiety</a:t>
            </a:r>
          </a:p>
          <a:p>
            <a:pPr marL="742950" indent="-285750">
              <a:spcBef>
                <a:spcPts val="1600"/>
              </a:spcBef>
            </a:pPr>
            <a:r>
              <a:rPr lang="en-US" dirty="0"/>
              <a:t>Lack of predictability and loss of control </a:t>
            </a:r>
          </a:p>
          <a:p>
            <a:pPr marL="742950" indent="-285750">
              <a:spcBef>
                <a:spcPts val="1600"/>
              </a:spcBef>
            </a:pPr>
            <a:r>
              <a:rPr lang="en-US" dirty="0"/>
              <a:t>Staying in the present</a:t>
            </a:r>
          </a:p>
          <a:p>
            <a:pPr marL="742950" indent="-285750">
              <a:spcBef>
                <a:spcPts val="1600"/>
              </a:spcBef>
            </a:pPr>
            <a:r>
              <a:rPr lang="en-US" dirty="0"/>
              <a:t>Limit exposure- to the virus and to negativity</a:t>
            </a:r>
            <a:endParaRPr dirty="0"/>
          </a:p>
          <a:p>
            <a:pPr marL="45720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dirty="0"/>
          </a:p>
          <a:p>
            <a:pPr marL="45720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dirty="0"/>
          </a:p>
          <a:p>
            <a:pPr marL="45720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dirty="0"/>
          </a:p>
          <a:p>
            <a:pPr marL="45720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  <p:pic>
        <p:nvPicPr>
          <p:cNvPr id="125" name="Google Shape;12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51250" y="479625"/>
            <a:ext cx="1792750" cy="1792750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18"/>
          <p:cNvSpPr txBox="1">
            <a:spLocks noGrp="1"/>
          </p:cNvSpPr>
          <p:nvPr>
            <p:ph type="body" idx="2"/>
          </p:nvPr>
        </p:nvSpPr>
        <p:spPr>
          <a:xfrm>
            <a:off x="4643600" y="2078875"/>
            <a:ext cx="3774300" cy="306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dk1"/>
                </a:solidFill>
              </a:rPr>
              <a:t>Reducing Anxiety</a:t>
            </a:r>
            <a:endParaRPr dirty="0">
              <a:solidFill>
                <a:schemeClr val="dk1"/>
              </a:solidFill>
            </a:endParaRPr>
          </a:p>
          <a:p>
            <a:pPr marL="457200" lvl="0" indent="-311150" algn="l" rtl="0">
              <a:spcBef>
                <a:spcPts val="1600"/>
              </a:spcBef>
              <a:spcAft>
                <a:spcPts val="0"/>
              </a:spcAft>
              <a:buSzPts val="1300"/>
              <a:buChar char="●"/>
            </a:pPr>
            <a:r>
              <a:rPr lang="en-US" dirty="0"/>
              <a:t>Focus on what you can control including your thoughts, actions, and behaviors</a:t>
            </a:r>
          </a:p>
          <a:p>
            <a:pPr marL="457200" lvl="0" indent="-311150" algn="l" rtl="0">
              <a:spcBef>
                <a:spcPts val="1600"/>
              </a:spcBef>
              <a:spcAft>
                <a:spcPts val="0"/>
              </a:spcAft>
              <a:buSzPts val="1300"/>
              <a:buChar char="●"/>
            </a:pPr>
            <a:r>
              <a:rPr lang="en-US" dirty="0"/>
              <a:t>Self-talk: resilient, safe, connected</a:t>
            </a:r>
          </a:p>
          <a:p>
            <a:pPr marL="457200" lvl="0" indent="-311150" algn="l" rtl="0">
              <a:spcBef>
                <a:spcPts val="1600"/>
              </a:spcBef>
              <a:spcAft>
                <a:spcPts val="0"/>
              </a:spcAft>
              <a:buSzPts val="1300"/>
              <a:buChar char="●"/>
            </a:pPr>
            <a:r>
              <a:rPr lang="en-US" dirty="0"/>
              <a:t>Kindness and compassion- assume good intent</a:t>
            </a:r>
          </a:p>
          <a:p>
            <a:pPr marL="457200" lvl="0" indent="-311150" algn="l" rtl="0">
              <a:spcBef>
                <a:spcPts val="1600"/>
              </a:spcBef>
              <a:spcAft>
                <a:spcPts val="0"/>
              </a:spcAft>
              <a:buSzPts val="1300"/>
              <a:buChar char="●"/>
            </a:pPr>
            <a:r>
              <a:rPr lang="en-US" dirty="0"/>
              <a:t>“Fear is contagious; so is hope”.</a:t>
            </a:r>
          </a:p>
          <a:p>
            <a:pPr marL="457200" lvl="0" indent="-311150" algn="l" rtl="0">
              <a:spcBef>
                <a:spcPts val="1600"/>
              </a:spcBef>
              <a:spcAft>
                <a:spcPts val="0"/>
              </a:spcAft>
              <a:buSzPts val="1300"/>
              <a:buChar char="●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36776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lh4.googleusercontent.com/w7r6x5fzamEVdp7p6Y81xKZwsMp0XwlUTM-2CdrT9edeGPlqmIlkx9x3tw4C10DPqu4rb6j24NJvETpHre86iIu8Mb9hNjfY7mtMHPR9Iid6UIrmbUJ1GzuO4twLdWzMmVsXMDfGGGU">
            <a:extLst>
              <a:ext uri="{FF2B5EF4-FFF2-40B4-BE49-F238E27FC236}">
                <a16:creationId xmlns:a16="http://schemas.microsoft.com/office/drawing/2014/main" id="{C72FDCD4-AB86-4EDC-A149-FCFA01631F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4333" y="109063"/>
            <a:ext cx="4978399" cy="4908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65063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9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Get Involved </a:t>
            </a:r>
            <a:endParaRPr/>
          </a:p>
        </p:txBody>
      </p:sp>
      <p:sp>
        <p:nvSpPr>
          <p:cNvPr id="132" name="Google Shape;132;p19"/>
          <p:cNvSpPr txBox="1">
            <a:spLocks noGrp="1"/>
          </p:cNvSpPr>
          <p:nvPr>
            <p:ph type="body" idx="1"/>
          </p:nvPr>
        </p:nvSpPr>
        <p:spPr>
          <a:xfrm>
            <a:off x="729450" y="2078875"/>
            <a:ext cx="7688700" cy="263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/>
              <a:t>Clubs</a:t>
            </a:r>
            <a:endParaRPr sz="1500"/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/>
              <a:t>Sports </a:t>
            </a:r>
            <a:endParaRPr sz="1500"/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/>
              <a:t>After-School Sports/Activities in the Community</a:t>
            </a:r>
            <a:endParaRPr sz="1500"/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/>
              <a:t>Community Service</a:t>
            </a:r>
            <a:endParaRPr sz="1500"/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/>
              <a:t>Summer Internships</a:t>
            </a:r>
            <a:endParaRPr sz="1500"/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/>
              <a:t>Employment</a:t>
            </a:r>
            <a:endParaRPr sz="1500"/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/>
              <a:t>Guidance Aide</a:t>
            </a:r>
            <a:endParaRPr sz="150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500"/>
              <a:t>Keep a record of everything by adding it to your </a:t>
            </a:r>
            <a:r>
              <a:rPr lang="en" sz="1500" b="1"/>
              <a:t>Activity Sheet!</a:t>
            </a:r>
            <a:endParaRPr sz="1500" b="1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33" name="Google Shape;13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51250" y="479625"/>
            <a:ext cx="1792750" cy="1792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0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Character Matters</a:t>
            </a:r>
            <a:endParaRPr/>
          </a:p>
        </p:txBody>
      </p:sp>
      <p:sp>
        <p:nvSpPr>
          <p:cNvPr id="139" name="Google Shape;139;p20"/>
          <p:cNvSpPr txBox="1">
            <a:spLocks noGrp="1"/>
          </p:cNvSpPr>
          <p:nvPr>
            <p:ph type="body" idx="1"/>
          </p:nvPr>
        </p:nvSpPr>
        <p:spPr>
          <a:xfrm>
            <a:off x="729450" y="2078875"/>
            <a:ext cx="7688700" cy="260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sz="1800"/>
              <a:t>Be respectful to others in the building</a:t>
            </a:r>
            <a:endParaRPr sz="18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sz="1800"/>
              <a:t>Abide by school policies </a:t>
            </a:r>
            <a:endParaRPr sz="18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sz="1800"/>
              <a:t>Help your fellow students</a:t>
            </a:r>
            <a:endParaRPr sz="18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sz="1800"/>
              <a:t>Be a leader</a:t>
            </a:r>
            <a:endParaRPr sz="18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sz="1800"/>
              <a:t>REMEMBER - You will be needing letters of recommendation for college/work and the content of these letters is not just about academics</a:t>
            </a:r>
            <a:endParaRPr sz="180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 </a:t>
            </a:r>
            <a:endParaRPr/>
          </a:p>
        </p:txBody>
      </p:sp>
      <p:pic>
        <p:nvPicPr>
          <p:cNvPr id="140" name="Google Shape;14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51250" y="479625"/>
            <a:ext cx="1792750" cy="1792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1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New York State Graduation Requirements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21"/>
          <p:cNvSpPr txBox="1">
            <a:spLocks noGrp="1"/>
          </p:cNvSpPr>
          <p:nvPr>
            <p:ph type="body" idx="1"/>
          </p:nvPr>
        </p:nvSpPr>
        <p:spPr>
          <a:xfrm>
            <a:off x="822960" y="1990725"/>
            <a:ext cx="36861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115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" b="1"/>
              <a:t>English</a:t>
            </a:r>
            <a:r>
              <a:rPr lang="en"/>
              <a:t> - 4 Credits </a:t>
            </a:r>
            <a:endParaRPr/>
          </a:p>
          <a:p>
            <a:pPr marL="457200" lvl="0" indent="-31115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" b="1"/>
              <a:t>Social Studies</a:t>
            </a:r>
            <a:r>
              <a:rPr lang="en"/>
              <a:t> - 4 Credits </a:t>
            </a:r>
            <a:endParaRPr/>
          </a:p>
          <a:p>
            <a:pPr marL="457200" lvl="0" indent="-31115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" b="1"/>
              <a:t>Mathematics</a:t>
            </a:r>
            <a:r>
              <a:rPr lang="en"/>
              <a:t> - 3 Credits </a:t>
            </a:r>
            <a:endParaRPr/>
          </a:p>
          <a:p>
            <a:pPr marL="457200" lvl="0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" b="1"/>
              <a:t>Science </a:t>
            </a:r>
            <a:r>
              <a:rPr lang="en"/>
              <a:t>- 3 Credits</a:t>
            </a:r>
            <a:endParaRPr/>
          </a:p>
          <a:p>
            <a:pPr marL="91440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"/>
              <a:t>Must include one life science and one lab science	</a:t>
            </a:r>
            <a:endParaRPr/>
          </a:p>
        </p:txBody>
      </p:sp>
      <p:sp>
        <p:nvSpPr>
          <p:cNvPr id="147" name="Google Shape;147;p21"/>
          <p:cNvSpPr txBox="1">
            <a:spLocks noGrp="1"/>
          </p:cNvSpPr>
          <p:nvPr>
            <p:ph type="body" idx="2"/>
          </p:nvPr>
        </p:nvSpPr>
        <p:spPr>
          <a:xfrm>
            <a:off x="4643604" y="2078875"/>
            <a:ext cx="3774300" cy="22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115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" b="1"/>
              <a:t>Languages Other than English</a:t>
            </a:r>
            <a:r>
              <a:rPr lang="en"/>
              <a:t> - 1 Credit</a:t>
            </a:r>
            <a:endParaRPr/>
          </a:p>
          <a:p>
            <a:pPr marL="457200" lvl="0" indent="-31115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" b="1"/>
              <a:t>Art, Music, and/or Theater</a:t>
            </a:r>
            <a:r>
              <a:rPr lang="en"/>
              <a:t> -  1 Credit</a:t>
            </a:r>
            <a:endParaRPr/>
          </a:p>
          <a:p>
            <a:pPr marL="457200" lvl="0" indent="-31115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" b="1"/>
              <a:t>Physical Education </a:t>
            </a:r>
            <a:r>
              <a:rPr lang="en"/>
              <a:t>- 2 (4 Years) Credits </a:t>
            </a:r>
            <a:endParaRPr/>
          </a:p>
          <a:p>
            <a:pPr marL="457200" lvl="0" indent="-31115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" b="1"/>
              <a:t>Health</a:t>
            </a:r>
            <a:r>
              <a:rPr lang="en"/>
              <a:t> - </a:t>
            </a:r>
            <a:r>
              <a:rPr lang="en" sz="1400"/>
              <a:t>½ </a:t>
            </a:r>
            <a:r>
              <a:rPr lang="en"/>
              <a:t>Credit</a:t>
            </a:r>
            <a:endParaRPr/>
          </a:p>
          <a:p>
            <a:pPr marL="457200" lvl="0" indent="-31115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" b="1"/>
              <a:t>Electives</a:t>
            </a:r>
            <a:r>
              <a:rPr lang="en"/>
              <a:t> - 3</a:t>
            </a:r>
            <a:r>
              <a:rPr lang="en" sz="1400"/>
              <a:t>½ </a:t>
            </a:r>
            <a:r>
              <a:rPr lang="en"/>
              <a:t>Credits</a:t>
            </a:r>
            <a:endParaRPr/>
          </a:p>
          <a:p>
            <a:pPr marL="45720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48" name="Google Shape;148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44750" y="479625"/>
            <a:ext cx="1599250" cy="1599250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21"/>
          <p:cNvSpPr txBox="1"/>
          <p:nvPr/>
        </p:nvSpPr>
        <p:spPr>
          <a:xfrm>
            <a:off x="2020675" y="4339975"/>
            <a:ext cx="4093800" cy="38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Total Credits: 22</a:t>
            </a:r>
            <a:endParaRPr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2"/>
          <p:cNvSpPr txBox="1">
            <a:spLocks noGrp="1"/>
          </p:cNvSpPr>
          <p:nvPr>
            <p:ph type="title"/>
          </p:nvPr>
        </p:nvSpPr>
        <p:spPr>
          <a:xfrm>
            <a:off x="730000" y="1318650"/>
            <a:ext cx="2949900" cy="33549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New York State Graduation Requirements: 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0" i="1" dirty="0">
                <a:solidFill>
                  <a:schemeClr val="dk1"/>
                </a:solidFill>
              </a:rPr>
              <a:t>Regents Exams</a:t>
            </a:r>
            <a:br>
              <a:rPr lang="en" sz="2400" b="0" i="1" dirty="0">
                <a:solidFill>
                  <a:schemeClr val="dk1"/>
                </a:solidFill>
              </a:rPr>
            </a:br>
            <a:r>
              <a:rPr lang="en" sz="1400" b="0" dirty="0">
                <a:solidFill>
                  <a:schemeClr val="bg2"/>
                </a:solidFill>
              </a:rPr>
              <a:t>(</a:t>
            </a:r>
            <a:r>
              <a:rPr lang="en-US" sz="1400" b="0" dirty="0">
                <a:solidFill>
                  <a:schemeClr val="bg2"/>
                </a:solidFill>
              </a:rPr>
              <a:t>exemptions from June and August 2020 exams)</a:t>
            </a:r>
            <a:endParaRPr sz="1400" b="0" dirty="0">
              <a:solidFill>
                <a:schemeClr val="bg2"/>
              </a:solidFill>
            </a:endParaRPr>
          </a:p>
        </p:txBody>
      </p:sp>
      <p:sp>
        <p:nvSpPr>
          <p:cNvPr id="155" name="Google Shape;155;p22"/>
          <p:cNvSpPr txBox="1">
            <a:spLocks noGrp="1"/>
          </p:cNvSpPr>
          <p:nvPr>
            <p:ph type="body" idx="2"/>
          </p:nvPr>
        </p:nvSpPr>
        <p:spPr>
          <a:xfrm>
            <a:off x="4572000" y="0"/>
            <a:ext cx="4691700" cy="514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 u="sng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600" b="1" u="sng">
                <a:solidFill>
                  <a:schemeClr val="dk1"/>
                </a:solidFill>
              </a:rPr>
              <a:t>Regents Diploma With Advanced Designation</a:t>
            </a:r>
            <a:r>
              <a:rPr lang="en" sz="1700" b="1" u="sng"/>
              <a:t> </a:t>
            </a:r>
            <a:endParaRPr sz="1700" b="1" u="sng"/>
          </a:p>
          <a:p>
            <a:pPr marL="457200" lvl="0" indent="-3302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3 -  Math</a:t>
            </a:r>
            <a:endParaRPr sz="1600"/>
          </a:p>
          <a:p>
            <a:pPr marL="45720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2 -  Science (1 life science, 1 physical science)</a:t>
            </a:r>
            <a:endParaRPr sz="1600"/>
          </a:p>
          <a:p>
            <a:pPr marL="45720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2 -  Social Studies </a:t>
            </a:r>
            <a:endParaRPr sz="1600"/>
          </a:p>
          <a:p>
            <a:pPr marL="45720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1 -  English</a:t>
            </a:r>
            <a:endParaRPr sz="1600"/>
          </a:p>
          <a:p>
            <a:pPr marL="45720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1 -  FLACS B Assessment (2 additional credits in LOTE with FLACS B)</a:t>
            </a:r>
            <a:endParaRPr sz="1600"/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600" b="1" u="sng">
                <a:solidFill>
                  <a:schemeClr val="dk1"/>
                </a:solidFill>
              </a:rPr>
              <a:t>Regents Diploma</a:t>
            </a:r>
            <a:endParaRPr sz="1600" b="1" u="sng">
              <a:solidFill>
                <a:schemeClr val="dk1"/>
              </a:solidFill>
            </a:endParaRPr>
          </a:p>
          <a:p>
            <a:pPr marL="457200" lvl="0" indent="-3302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1 - Math</a:t>
            </a:r>
            <a:endParaRPr sz="1600"/>
          </a:p>
          <a:p>
            <a:pPr marL="45720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1 - Science</a:t>
            </a:r>
            <a:endParaRPr sz="1600"/>
          </a:p>
          <a:p>
            <a:pPr marL="45720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1 - Social Studies </a:t>
            </a:r>
            <a:endParaRPr sz="1600"/>
          </a:p>
          <a:p>
            <a:pPr marL="45720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1 - English</a:t>
            </a:r>
            <a:endParaRPr sz="1600"/>
          </a:p>
          <a:p>
            <a:pPr marL="45720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1 - Pathway Exam</a:t>
            </a:r>
            <a:endParaRPr sz="1600"/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600" b="1" u="sng">
                <a:solidFill>
                  <a:schemeClr val="dk1"/>
                </a:solidFill>
              </a:rPr>
              <a:t>Local Diploma</a:t>
            </a:r>
            <a:endParaRPr sz="1600" b="1" u="sng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</a:pPr>
            <a:endParaRPr sz="17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3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Add/Drop Deadlines</a:t>
            </a:r>
            <a:endParaRPr/>
          </a:p>
        </p:txBody>
      </p:sp>
      <p:sp>
        <p:nvSpPr>
          <p:cNvPr id="161" name="Google Shape;161;p23"/>
          <p:cNvSpPr txBox="1">
            <a:spLocks noGrp="1"/>
          </p:cNvSpPr>
          <p:nvPr>
            <p:ph type="body" idx="1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115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" dirty="0"/>
              <a:t>Semester 1, Year-Long Courses – </a:t>
            </a:r>
            <a:r>
              <a:rPr lang="en-US" dirty="0">
                <a:solidFill>
                  <a:schemeClr val="dk1"/>
                </a:solidFill>
              </a:rPr>
              <a:t>Friday,</a:t>
            </a:r>
            <a:r>
              <a:rPr lang="en" dirty="0">
                <a:solidFill>
                  <a:schemeClr val="dk1"/>
                </a:solidFill>
              </a:rPr>
              <a:t> </a:t>
            </a:r>
            <a:r>
              <a:rPr lang="en-US" dirty="0">
                <a:solidFill>
                  <a:schemeClr val="dk1"/>
                </a:solidFill>
              </a:rPr>
              <a:t>October 16</a:t>
            </a:r>
            <a:r>
              <a:rPr lang="en-US" baseline="30000" dirty="0">
                <a:solidFill>
                  <a:schemeClr val="dk1"/>
                </a:solidFill>
              </a:rPr>
              <a:t>th</a:t>
            </a:r>
            <a:r>
              <a:rPr lang="en-US" dirty="0">
                <a:solidFill>
                  <a:schemeClr val="dk1"/>
                </a:solidFill>
              </a:rPr>
              <a:t>, 2020</a:t>
            </a:r>
            <a:endParaRPr dirty="0">
              <a:solidFill>
                <a:schemeClr val="dk1"/>
              </a:solidFill>
            </a:endParaRPr>
          </a:p>
          <a:p>
            <a:pPr marL="914400" lvl="1" indent="-29845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" dirty="0"/>
              <a:t>If a course is dropped after 10/16/20 a W </a:t>
            </a:r>
            <a:r>
              <a:rPr lang="en-US" dirty="0"/>
              <a:t>may</a:t>
            </a:r>
            <a:r>
              <a:rPr lang="en" dirty="0"/>
              <a:t> appear on the transcript</a:t>
            </a:r>
            <a:endParaRPr dirty="0"/>
          </a:p>
          <a:p>
            <a:pPr marL="457200" lvl="0" indent="-31115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" dirty="0"/>
              <a:t>Semester 2, Half-Year Courses - </a:t>
            </a:r>
            <a:r>
              <a:rPr lang="en-US" dirty="0">
                <a:solidFill>
                  <a:schemeClr val="dk1"/>
                </a:solidFill>
              </a:rPr>
              <a:t>TBD</a:t>
            </a:r>
            <a:endParaRPr dirty="0">
              <a:solidFill>
                <a:schemeClr val="dk1"/>
              </a:solidFill>
            </a:endParaRPr>
          </a:p>
          <a:p>
            <a:pPr marL="457200" lvl="0" indent="-31115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" dirty="0"/>
              <a:t>Class level changes </a:t>
            </a:r>
            <a:r>
              <a:rPr lang="en-US" dirty="0"/>
              <a:t>are case by case; speak with your counselor to initiate the process</a:t>
            </a:r>
            <a:endParaRPr dirty="0">
              <a:solidFill>
                <a:schemeClr val="dk1"/>
              </a:solidFill>
            </a:endParaRPr>
          </a:p>
          <a:p>
            <a:pPr marL="914400" lvl="1" indent="-29845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" dirty="0"/>
              <a:t>*First quarter grade adjustment </a:t>
            </a:r>
            <a:endParaRPr dirty="0"/>
          </a:p>
        </p:txBody>
      </p:sp>
      <p:pic>
        <p:nvPicPr>
          <p:cNvPr id="162" name="Google Shape;162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51250" y="479625"/>
            <a:ext cx="1792750" cy="1792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4"/>
          <p:cNvSpPr txBox="1">
            <a:spLocks noGrp="1"/>
          </p:cNvSpPr>
          <p:nvPr>
            <p:ph type="title"/>
          </p:nvPr>
        </p:nvSpPr>
        <p:spPr>
          <a:xfrm>
            <a:off x="729450" y="762475"/>
            <a:ext cx="7688700" cy="352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Standardized Exams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24"/>
          <p:cNvSpPr txBox="1">
            <a:spLocks noGrp="1"/>
          </p:cNvSpPr>
          <p:nvPr>
            <p:ph type="body" idx="1"/>
          </p:nvPr>
        </p:nvSpPr>
        <p:spPr>
          <a:xfrm>
            <a:off x="729450" y="1498725"/>
            <a:ext cx="8009100" cy="336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Aft>
                <a:spcPts val="0"/>
              </a:spcAft>
              <a:buNone/>
            </a:pPr>
            <a:r>
              <a:rPr lang="en" sz="1800" b="1" dirty="0"/>
              <a:t>PSAT - 	Juniors; Practice test; Oct 17, 2020</a:t>
            </a:r>
          </a:p>
          <a:p>
            <a:pPr marL="0" lvl="0" indent="0" algn="l" rtl="0">
              <a:lnSpc>
                <a:spcPct val="100000"/>
              </a:lnSpc>
              <a:spcAft>
                <a:spcPts val="0"/>
              </a:spcAft>
              <a:buNone/>
            </a:pPr>
            <a:r>
              <a:rPr lang="en" sz="1800" b="1" dirty="0"/>
              <a:t>	</a:t>
            </a:r>
          </a:p>
          <a:p>
            <a:pPr marL="0" lvl="0" indent="0" algn="l" rtl="0">
              <a:lnSpc>
                <a:spcPct val="100000"/>
              </a:lnSpc>
              <a:spcAft>
                <a:spcPts val="0"/>
              </a:spcAft>
              <a:buNone/>
            </a:pPr>
            <a:r>
              <a:rPr lang="en" sz="1800" b="1" dirty="0"/>
              <a:t>SAT - 	Offered 6x per year (</a:t>
            </a:r>
            <a:r>
              <a:rPr lang="en-US" sz="1800" b="1" dirty="0"/>
              <a:t>GCHS </a:t>
            </a:r>
            <a:r>
              <a:rPr lang="en" sz="1800" b="1" dirty="0"/>
              <a:t>2020-2021) </a:t>
            </a:r>
            <a:r>
              <a:rPr lang="en" sz="1200" b="1" dirty="0"/>
              <a:t>+ </a:t>
            </a:r>
            <a:r>
              <a:rPr lang="en-US" sz="1200" b="1" dirty="0"/>
              <a:t>additional testing locations</a:t>
            </a:r>
            <a:endParaRPr lang="en" sz="1200" b="1" dirty="0"/>
          </a:p>
          <a:p>
            <a:pPr marL="0" lvl="0" indent="0" algn="l" rtl="0">
              <a:lnSpc>
                <a:spcPct val="100000"/>
              </a:lnSpc>
              <a:spcAft>
                <a:spcPts val="0"/>
              </a:spcAft>
              <a:buNone/>
            </a:pPr>
            <a:r>
              <a:rPr lang="en" sz="1800" b="1" dirty="0"/>
              <a:t>	</a:t>
            </a:r>
          </a:p>
          <a:p>
            <a:pPr marL="0" lvl="0" indent="0" algn="l" rtl="0">
              <a:lnSpc>
                <a:spcPct val="100000"/>
              </a:lnSpc>
              <a:spcAft>
                <a:spcPts val="0"/>
              </a:spcAft>
              <a:buNone/>
            </a:pPr>
            <a:r>
              <a:rPr lang="en" sz="1800" b="1" dirty="0"/>
              <a:t>ACT -	Offered 4x per year (</a:t>
            </a:r>
            <a:r>
              <a:rPr lang="en-US" sz="1800" b="1" dirty="0"/>
              <a:t>GCHS </a:t>
            </a:r>
            <a:r>
              <a:rPr lang="en" sz="1800" b="1" dirty="0"/>
              <a:t>2020-2021) </a:t>
            </a:r>
            <a:r>
              <a:rPr lang="en" sz="1200" b="1" dirty="0"/>
              <a:t>+ </a:t>
            </a:r>
            <a:r>
              <a:rPr lang="en-US" sz="1200" b="1" dirty="0"/>
              <a:t>additional testing locations</a:t>
            </a:r>
            <a:endParaRPr lang="en" sz="1200" b="1" dirty="0"/>
          </a:p>
          <a:p>
            <a:pPr marL="0" lvl="0" indent="0" algn="l" rtl="0">
              <a:lnSpc>
                <a:spcPct val="100000"/>
              </a:lnSpc>
              <a:spcAft>
                <a:spcPts val="0"/>
              </a:spcAft>
              <a:buNone/>
            </a:pPr>
            <a:endParaRPr lang="en" sz="1800" b="1" dirty="0"/>
          </a:p>
          <a:p>
            <a:pPr marL="0" lvl="0" indent="0" algn="l" rtl="0">
              <a:lnSpc>
                <a:spcPct val="100000"/>
              </a:lnSpc>
              <a:spcAft>
                <a:spcPts val="0"/>
              </a:spcAft>
              <a:buNone/>
            </a:pPr>
            <a:r>
              <a:rPr lang="en" sz="1800" b="1" dirty="0"/>
              <a:t>SAT II - 	20 one-hour exams (Bio E/M)</a:t>
            </a:r>
          </a:p>
          <a:p>
            <a:pPr marL="0" lvl="0" indent="0" algn="l" rtl="0">
              <a:lnSpc>
                <a:spcPct val="100000"/>
              </a:lnSpc>
              <a:spcAft>
                <a:spcPts val="0"/>
              </a:spcAft>
              <a:buNone/>
            </a:pPr>
            <a:endParaRPr sz="1800" b="1" dirty="0"/>
          </a:p>
          <a:p>
            <a:pPr marL="0" lvl="0" indent="0" algn="l" rtl="0">
              <a:lnSpc>
                <a:spcPct val="100000"/>
              </a:lnSpc>
              <a:spcAft>
                <a:spcPts val="0"/>
              </a:spcAft>
              <a:buNone/>
            </a:pPr>
            <a:r>
              <a:rPr lang="en" sz="1800" b="1" dirty="0"/>
              <a:t>AP - 	Offered in May 	Score 1-5</a:t>
            </a:r>
          </a:p>
          <a:p>
            <a:pPr marL="0" lvl="0" indent="0" algn="l" rtl="0">
              <a:lnSpc>
                <a:spcPct val="100000"/>
              </a:lnSpc>
              <a:spcAft>
                <a:spcPts val="0"/>
              </a:spcAft>
              <a:buNone/>
            </a:pPr>
            <a:r>
              <a:rPr lang="en" sz="1800" b="1" dirty="0"/>
              <a:t>	</a:t>
            </a:r>
            <a:r>
              <a:rPr lang="en" b="1" dirty="0"/>
              <a:t>	</a:t>
            </a:r>
            <a:endParaRPr b="1" dirty="0"/>
          </a:p>
          <a:p>
            <a:pPr marL="0" lvl="0" indent="0" algn="l" rtl="0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1800" b="1" dirty="0"/>
              <a:t>Test optional colleges</a:t>
            </a:r>
            <a:endParaRPr sz="1800" b="1"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br>
              <a:rPr lang="en" b="1" dirty="0"/>
            </a:br>
            <a:r>
              <a:rPr lang="en" b="1" dirty="0"/>
              <a:t>			</a:t>
            </a:r>
            <a:endParaRPr b="1"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b="1" dirty="0"/>
              <a:t>	</a:t>
            </a:r>
            <a:endParaRPr b="1"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b="1"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b="1" dirty="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b="1" dirty="0"/>
              <a:t>October</a:t>
            </a:r>
            <a:endParaRPr b="1" dirty="0"/>
          </a:p>
        </p:txBody>
      </p:sp>
      <p:pic>
        <p:nvPicPr>
          <p:cNvPr id="169" name="Google Shape;169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54575" y="111975"/>
            <a:ext cx="1489425" cy="1489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5"/>
          <p:cNvSpPr txBox="1">
            <a:spLocks noGrp="1"/>
          </p:cNvSpPr>
          <p:nvPr>
            <p:ph type="title"/>
          </p:nvPr>
        </p:nvSpPr>
        <p:spPr>
          <a:xfrm>
            <a:off x="727650" y="771900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Post High School Planning</a:t>
            </a:r>
            <a:endParaRPr sz="3000"/>
          </a:p>
        </p:txBody>
      </p:sp>
      <p:sp>
        <p:nvSpPr>
          <p:cNvPr id="175" name="Google Shape;175;p25"/>
          <p:cNvSpPr txBox="1">
            <a:spLocks noGrp="1"/>
          </p:cNvSpPr>
          <p:nvPr>
            <p:ph type="body" idx="1"/>
          </p:nvPr>
        </p:nvSpPr>
        <p:spPr>
          <a:xfrm>
            <a:off x="729450" y="1715675"/>
            <a:ext cx="7688700" cy="310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/>
              <a:t>Endgame for most….  College 	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/>
              <a:t>Gr. 9-11  33% per year </a:t>
            </a:r>
            <a:r>
              <a:rPr lang="en-US" sz="1800" dirty="0"/>
              <a:t>in GPA</a:t>
            </a:r>
            <a:endParaRPr sz="1800"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800" dirty="0"/>
              <a:t>Maturity Continuum  - When to Start?</a:t>
            </a:r>
            <a:endParaRPr sz="1800"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800" dirty="0"/>
              <a:t>Academics -		70%		Challenging Curriculum</a:t>
            </a:r>
            <a:endParaRPr sz="1800"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800" dirty="0"/>
              <a:t>Activities - 		15%		Meaningful Experiences</a:t>
            </a:r>
            <a:endParaRPr sz="1800" dirty="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800" dirty="0"/>
              <a:t>Character - 		15%		Honest, Trustworthy,						Reliable</a:t>
            </a:r>
            <a:endParaRPr sz="1800" dirty="0"/>
          </a:p>
        </p:txBody>
      </p:sp>
      <p:pic>
        <p:nvPicPr>
          <p:cNvPr id="176" name="Google Shape;176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05775" y="639875"/>
            <a:ext cx="1632500" cy="163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6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You Can Support Your Student</a:t>
            </a:r>
            <a:endParaRPr/>
          </a:p>
        </p:txBody>
      </p:sp>
      <p:sp>
        <p:nvSpPr>
          <p:cNvPr id="182" name="Google Shape;182;p26"/>
          <p:cNvSpPr txBox="1">
            <a:spLocks noGrp="1"/>
          </p:cNvSpPr>
          <p:nvPr>
            <p:ph type="body" idx="1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/>
              <a:t>Check Parent Portal</a:t>
            </a:r>
            <a:endParaRPr sz="1500"/>
          </a:p>
          <a:p>
            <a:pPr marL="457200" lvl="0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/>
              <a:t>Encourage them to advocate for themselves</a:t>
            </a:r>
            <a:endParaRPr sz="1500"/>
          </a:p>
          <a:p>
            <a:pPr marL="457200" lvl="0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/>
              <a:t>Encourage them to build strong habits to ensure future success </a:t>
            </a:r>
            <a:endParaRPr sz="1500"/>
          </a:p>
          <a:p>
            <a:pPr marL="457200" lvl="0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/>
              <a:t>Communicate with teachers and counselors when necessary</a:t>
            </a:r>
            <a:endParaRPr sz="15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7"/>
          <p:cNvSpPr txBox="1">
            <a:spLocks noGrp="1"/>
          </p:cNvSpPr>
          <p:nvPr>
            <p:ph type="title"/>
          </p:nvPr>
        </p:nvSpPr>
        <p:spPr>
          <a:xfrm>
            <a:off x="727650" y="597000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Visit Our Website! </a:t>
            </a:r>
            <a:endParaRPr/>
          </a:p>
        </p:txBody>
      </p:sp>
      <p:pic>
        <p:nvPicPr>
          <p:cNvPr id="188" name="Google Shape;188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8625" y="1132200"/>
            <a:ext cx="1888400" cy="4011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63575" y="1533386"/>
            <a:ext cx="6633450" cy="3208925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27"/>
          <p:cNvSpPr txBox="1"/>
          <p:nvPr/>
        </p:nvSpPr>
        <p:spPr>
          <a:xfrm>
            <a:off x="2335575" y="1132200"/>
            <a:ext cx="6080700" cy="40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latin typeface="Lato"/>
                <a:ea typeface="Lato"/>
                <a:cs typeface="Lato"/>
                <a:sym typeface="Lato"/>
                <a:hlinkClick r:id="rId5"/>
              </a:rPr>
              <a:t>https://www.gardencity.k12.ny.us/domain/1041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reamline">
  <a:themeElements>
    <a:clrScheme name="Streamline">
      <a:dk1>
        <a:srgbClr val="1A9988"/>
      </a:dk1>
      <a:lt1>
        <a:srgbClr val="FFFFFF"/>
      </a:lt1>
      <a:dk2>
        <a:srgbClr val="1A1A1A"/>
      </a:dk2>
      <a:lt2>
        <a:srgbClr val="E9EDEE"/>
      </a:lt2>
      <a:accent1>
        <a:srgbClr val="595959"/>
      </a:accent1>
      <a:accent2>
        <a:srgbClr val="6AA4C8"/>
      </a:accent2>
      <a:accent3>
        <a:srgbClr val="EB5600"/>
      </a:accent3>
      <a:accent4>
        <a:srgbClr val="A2FFE8"/>
      </a:accent4>
      <a:accent5>
        <a:srgbClr val="1C3678"/>
      </a:accent5>
      <a:accent6>
        <a:srgbClr val="FFB8A2"/>
      </a:accent6>
      <a:hlink>
        <a:srgbClr val="1C3678"/>
      </a:hlink>
      <a:folHlink>
        <a:srgbClr val="1C367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</TotalTime>
  <Words>648</Words>
  <Application>Microsoft Office PowerPoint</Application>
  <PresentationFormat>On-screen Show (16:9)</PresentationFormat>
  <Paragraphs>166</Paragraphs>
  <Slides>17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Raleway</vt:lpstr>
      <vt:lpstr>Lato</vt:lpstr>
      <vt:lpstr>Arial</vt:lpstr>
      <vt:lpstr>Streamline</vt:lpstr>
      <vt:lpstr>9th Grade Parent Meeting </vt:lpstr>
      <vt:lpstr>Our Counselors </vt:lpstr>
      <vt:lpstr>Topics</vt:lpstr>
      <vt:lpstr>The Counselor’s Role </vt:lpstr>
      <vt:lpstr>Tips for Academic Success in High School </vt:lpstr>
      <vt:lpstr>Transition to High School - the  Socio-Emotional Component </vt:lpstr>
      <vt:lpstr>Transition and Impact of Covid-19</vt:lpstr>
      <vt:lpstr>PowerPoint Presentation</vt:lpstr>
      <vt:lpstr>Get Involved </vt:lpstr>
      <vt:lpstr>Character Matters</vt:lpstr>
      <vt:lpstr>New York State Graduation Requirements  </vt:lpstr>
      <vt:lpstr>New York State Graduation Requirements:  Regents Exams (exemptions from June and August 2020 exams)</vt:lpstr>
      <vt:lpstr>Add/Drop Deadlines</vt:lpstr>
      <vt:lpstr>Standardized Exams   </vt:lpstr>
      <vt:lpstr>Post High School Planning</vt:lpstr>
      <vt:lpstr>How You Can Support Your Student</vt:lpstr>
      <vt:lpstr>Visit Our Website!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9th Grade Parent Meeting</dc:title>
  <dc:creator>Stefankiewicz, Mandi</dc:creator>
  <cp:lastModifiedBy>Stefankiewicz, Mandi</cp:lastModifiedBy>
  <cp:revision>8</cp:revision>
  <dcterms:modified xsi:type="dcterms:W3CDTF">2020-10-09T19:55:22Z</dcterms:modified>
</cp:coreProperties>
</file>