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 id="2147483672" r:id="rId7"/>
  </p:sldMasterIdLst>
  <p:notesMasterIdLst>
    <p:notesMasterId r:id="rId24"/>
  </p:notesMasterIdLst>
  <p:sldIdLst>
    <p:sldId id="256" r:id="rId8"/>
    <p:sldId id="258" r:id="rId9"/>
    <p:sldId id="257" r:id="rId10"/>
    <p:sldId id="259" r:id="rId11"/>
    <p:sldId id="260" r:id="rId12"/>
    <p:sldId id="261" r:id="rId13"/>
    <p:sldId id="262" r:id="rId14"/>
    <p:sldId id="263" r:id="rId15"/>
    <p:sldId id="264" r:id="rId16"/>
    <p:sldId id="265" r:id="rId17"/>
    <p:sldId id="268" r:id="rId18"/>
    <p:sldId id="267" r:id="rId19"/>
    <p:sldId id="266" r:id="rId20"/>
    <p:sldId id="270" r:id="rId21"/>
    <p:sldId id="269" r:id="rId22"/>
    <p:sldId id="27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5617A5-DF51-47E3-AE6F-12D65D99CCF6}" type="datetimeFigureOut">
              <a:rPr lang="en-US" smtClean="0"/>
              <a:t>8/29/2014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3C9CFF-D880-4D8C-AC65-AE268CBD75A1}" type="slidenum">
              <a:rPr lang="en-US" smtClean="0"/>
              <a:t>‹#›</a:t>
            </a:fld>
            <a:endParaRPr lang="en-US"/>
          </a:p>
        </p:txBody>
      </p:sp>
    </p:spTree>
    <p:extLst>
      <p:ext uri="{BB962C8B-B14F-4D97-AF65-F5344CB8AC3E}">
        <p14:creationId xmlns:p14="http://schemas.microsoft.com/office/powerpoint/2010/main" val="3724739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Before we share the goal setting process, let’s look at an example of a student growth goal. Read the goal just to get an idea of what a student growth goal may look like. We’ll talk more about the characteristics of a quality student growth goal and look at a variety of examples in another session. </a:t>
            </a:r>
          </a:p>
        </p:txBody>
      </p:sp>
      <p:sp>
        <p:nvSpPr>
          <p:cNvPr id="4" name="Slide Number Placeholder 3"/>
          <p:cNvSpPr>
            <a:spLocks noGrp="1"/>
          </p:cNvSpPr>
          <p:nvPr>
            <p:ph type="sldNum" sz="quarter" idx="5"/>
          </p:nvPr>
        </p:nvSpPr>
        <p:spPr/>
        <p:txBody>
          <a:bodyPr/>
          <a:lstStyle/>
          <a:p>
            <a:pPr>
              <a:defRPr/>
            </a:pPr>
            <a:fld id="{4BCD207D-7686-480F-BF4D-DEE92F16950E}" type="slidenum">
              <a:rPr lang="en-US">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41367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052">
              <a:defRPr/>
            </a:pPr>
            <a:r>
              <a:rPr lang="en-US" dirty="0" smtClean="0"/>
              <a:t>So,</a:t>
            </a:r>
            <a:r>
              <a:rPr lang="en-US" baseline="0" dirty="0" smtClean="0"/>
              <a:t> this is this year’s goal. I certainly see improvement. In this goal, the teacher has identified a specific area of need in enduring learning/skill – specifically, the goal is centered on students being able to construct a response based on text-based evidence. This clearly connects to what students are asked to do in the ELA standards. Also, I see this teacher expects all students to show growth, although I’m not sure how much growth she expects. I see the teacher used a rubric design to show student performance in this enduring skill. And our kids know this rubric as well. The teacher worked with her students to create a kid-language rubric. Kids are able to pick it out now and assess themselves. </a:t>
            </a:r>
          </a:p>
          <a:p>
            <a:pPr defTabSz="923052">
              <a:defRPr/>
            </a:pPr>
            <a:endParaRPr lang="en-US" baseline="0" dirty="0" smtClean="0"/>
          </a:p>
          <a:p>
            <a:pPr defTabSz="923052">
              <a:defRPr/>
            </a:pPr>
            <a:r>
              <a:rPr lang="en-US" dirty="0" smtClean="0"/>
              <a:t>4</a:t>
            </a:r>
            <a:r>
              <a:rPr lang="en-US" baseline="30000" dirty="0" smtClean="0"/>
              <a:t>th</a:t>
            </a:r>
            <a:r>
              <a:rPr lang="en-US" dirty="0" smtClean="0"/>
              <a:t> grade standard - Determine the main idea of a text and explain how it is supported by key details; summarize the text.  Need to see the rubric and explanation</a:t>
            </a:r>
            <a:r>
              <a:rPr lang="en-US" baseline="0" dirty="0" smtClean="0"/>
              <a:t> of how MAP works. </a:t>
            </a:r>
            <a:endParaRPr lang="en-US" dirty="0"/>
          </a:p>
        </p:txBody>
      </p:sp>
      <p:sp>
        <p:nvSpPr>
          <p:cNvPr id="4" name="Slide Number Placeholder 3"/>
          <p:cNvSpPr>
            <a:spLocks noGrp="1"/>
          </p:cNvSpPr>
          <p:nvPr>
            <p:ph type="sldNum" sz="quarter" idx="10"/>
          </p:nvPr>
        </p:nvSpPr>
        <p:spPr>
          <a:xfrm>
            <a:off x="3884614" y="8685213"/>
            <a:ext cx="2971800" cy="457200"/>
          </a:xfrm>
          <a:prstGeom prst="rect">
            <a:avLst/>
          </a:prstGeom>
        </p:spPr>
        <p:txBody>
          <a:bodyPr lIns="92305" tIns="46153" rIns="92305" bIns="46153"/>
          <a:lstStyle/>
          <a:p>
            <a:fld id="{9BCC4AFC-3825-4888-805D-CAA3EE6436FE}" type="slidenum">
              <a:rPr lang="en-US">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02118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Rot="1" noChangeAspect="1" noChangeArrowheads="1" noTextEdit="1"/>
          </p:cNvSpPr>
          <p:nvPr>
            <p:ph type="sldImg"/>
          </p:nvPr>
        </p:nvSpPr>
        <p:spPr/>
      </p:sp>
      <p:sp>
        <p:nvSpPr>
          <p:cNvPr id="92163"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round/>
                <a:headEnd/>
                <a:tailEnd/>
              </a14:hiddenLine>
            </a:ext>
          </a:extLst>
        </p:spPr>
        <p:txBody>
          <a:bodyPr/>
          <a:lstStyle/>
          <a:p>
            <a:pPr eaLnBrk="1">
              <a:lnSpc>
                <a:spcPct val="100000"/>
              </a:lnSpc>
            </a:pPr>
            <a:r>
              <a:rPr lang="en-US" altLang="en-US" sz="1100" b="1">
                <a:latin typeface="Calibri" pitchFamily="34" charset="0"/>
              </a:rPr>
              <a:t>This goal meets SMART. </a:t>
            </a:r>
          </a:p>
          <a:p>
            <a:pPr eaLnBrk="1">
              <a:lnSpc>
                <a:spcPct val="100000"/>
              </a:lnSpc>
            </a:pPr>
            <a:endParaRPr lang="en-US" altLang="en-US" sz="1100" b="1">
              <a:latin typeface="Calibri" pitchFamily="34" charset="0"/>
            </a:endParaRPr>
          </a:p>
          <a:p>
            <a:pPr eaLnBrk="1">
              <a:lnSpc>
                <a:spcPct val="100000"/>
              </a:lnSpc>
            </a:pPr>
            <a:r>
              <a:rPr lang="en-US" altLang="en-US" sz="1100" b="1">
                <a:latin typeface="Calibri" pitchFamily="34" charset="0"/>
              </a:rPr>
              <a:t>S</a:t>
            </a:r>
            <a:r>
              <a:rPr lang="en-US" altLang="en-US" sz="1100">
                <a:latin typeface="Calibri" pitchFamily="34" charset="0"/>
              </a:rPr>
              <a:t> – The specific need the goal will target is identified in red. This should be obvious in every goal.</a:t>
            </a:r>
          </a:p>
          <a:p>
            <a:pPr eaLnBrk="1">
              <a:lnSpc>
                <a:spcPct val="100000"/>
              </a:lnSpc>
            </a:pPr>
            <a:endParaRPr lang="en-US" altLang="en-US" sz="1100">
              <a:latin typeface="Calibri" pitchFamily="34" charset="0"/>
            </a:endParaRPr>
          </a:p>
          <a:p>
            <a:pPr eaLnBrk="1">
              <a:lnSpc>
                <a:spcPct val="100000"/>
              </a:lnSpc>
            </a:pPr>
            <a:r>
              <a:rPr lang="en-US" altLang="en-US" sz="1100" b="1">
                <a:latin typeface="Calibri" pitchFamily="34" charset="0"/>
              </a:rPr>
              <a:t>M</a:t>
            </a:r>
            <a:r>
              <a:rPr lang="en-US" altLang="en-US" sz="1100">
                <a:latin typeface="Calibri" pitchFamily="34" charset="0"/>
              </a:rPr>
              <a:t> – The measure of growth is appropriate for the need. Notice the teacher is using a descriptive rubric to allow her to make judgments about students needs from multiple sources of evidence.</a:t>
            </a:r>
          </a:p>
          <a:p>
            <a:pPr eaLnBrk="1">
              <a:lnSpc>
                <a:spcPct val="100000"/>
              </a:lnSpc>
            </a:pPr>
            <a:endParaRPr lang="en-US" altLang="en-US" sz="1100">
              <a:latin typeface="Calibri" pitchFamily="34" charset="0"/>
            </a:endParaRPr>
          </a:p>
          <a:p>
            <a:pPr eaLnBrk="1">
              <a:lnSpc>
                <a:spcPct val="100000"/>
              </a:lnSpc>
            </a:pPr>
            <a:r>
              <a:rPr lang="en-US" altLang="en-US" sz="1100" b="1">
                <a:latin typeface="Calibri" pitchFamily="34" charset="0"/>
              </a:rPr>
              <a:t>A</a:t>
            </a:r>
            <a:r>
              <a:rPr lang="en-US" altLang="en-US" sz="1100">
                <a:latin typeface="Calibri" pitchFamily="34" charset="0"/>
              </a:rPr>
              <a:t> – This goal is based on literacy, so it is appropriate for teachers in history, science, ELA and technical subjects.</a:t>
            </a:r>
          </a:p>
          <a:p>
            <a:pPr eaLnBrk="1">
              <a:lnSpc>
                <a:spcPct val="100000"/>
              </a:lnSpc>
            </a:pPr>
            <a:endParaRPr lang="en-US" altLang="en-US" sz="1100">
              <a:latin typeface="Calibri" pitchFamily="34" charset="0"/>
            </a:endParaRPr>
          </a:p>
          <a:p>
            <a:pPr eaLnBrk="1">
              <a:lnSpc>
                <a:spcPct val="100000"/>
              </a:lnSpc>
            </a:pPr>
            <a:r>
              <a:rPr lang="en-US" altLang="en-US" sz="1100" b="1">
                <a:latin typeface="Calibri" pitchFamily="34" charset="0"/>
              </a:rPr>
              <a:t>R </a:t>
            </a:r>
            <a:r>
              <a:rPr lang="en-US" altLang="en-US" sz="1100">
                <a:latin typeface="Calibri" pitchFamily="34" charset="0"/>
              </a:rPr>
              <a:t>– Notice how specific the goal and the proficiency measures are. In both cases, those goals were set after considering where students were with the baseline data.</a:t>
            </a:r>
            <a:endParaRPr lang="en-US" altLang="en-US" sz="1100" b="1">
              <a:latin typeface="Calibri" pitchFamily="34" charset="0"/>
            </a:endParaRPr>
          </a:p>
          <a:p>
            <a:pPr eaLnBrk="1">
              <a:lnSpc>
                <a:spcPct val="100000"/>
              </a:lnSpc>
            </a:pPr>
            <a:endParaRPr lang="en-US" altLang="en-US" sz="1100">
              <a:latin typeface="Calibri" pitchFamily="34" charset="0"/>
            </a:endParaRPr>
          </a:p>
          <a:p>
            <a:pPr eaLnBrk="1" hangingPunct="1">
              <a:lnSpc>
                <a:spcPct val="100000"/>
              </a:lnSpc>
            </a:pPr>
            <a:r>
              <a:rPr lang="en-US" altLang="en-US" sz="1100" b="1">
                <a:latin typeface="Calibri" pitchFamily="34" charset="0"/>
              </a:rPr>
              <a:t>T</a:t>
            </a:r>
            <a:r>
              <a:rPr lang="en-US" altLang="en-US" sz="1100">
                <a:latin typeface="Calibri" pitchFamily="34" charset="0"/>
              </a:rPr>
              <a:t> - The time interval is identified in the first line of the goal. (The goal must cover the course or school year.)</a:t>
            </a:r>
          </a:p>
          <a:p>
            <a:pPr eaLnBrk="1">
              <a:lnSpc>
                <a:spcPct val="100000"/>
              </a:lnSpc>
            </a:pPr>
            <a:endParaRPr lang="en-US" altLang="en-US" sz="1100">
              <a:latin typeface="Calibri" pitchFamily="34" charset="0"/>
            </a:endParaRPr>
          </a:p>
        </p:txBody>
      </p:sp>
    </p:spTree>
    <p:extLst>
      <p:ext uri="{BB962C8B-B14F-4D97-AF65-F5344CB8AC3E}">
        <p14:creationId xmlns:p14="http://schemas.microsoft.com/office/powerpoint/2010/main" val="2687263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922D12-C4C0-4CD7-B839-1422ECCD0361}" type="datetimeFigureOut">
              <a:rPr lang="en-US" smtClean="0"/>
              <a:t>8/29/2014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1488895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922D12-C4C0-4CD7-B839-1422ECCD0361}" type="datetimeFigureOut">
              <a:rPr lang="en-US" smtClean="0"/>
              <a:t>8/29/2014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324023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922D12-C4C0-4CD7-B839-1422ECCD0361}" type="datetimeFigureOut">
              <a:rPr lang="en-US" smtClean="0"/>
              <a:t>8/29/2014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146790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922D12-C4C0-4CD7-B839-1422ECCD0361}" type="datetimeFigureOut">
              <a:rPr lang="en-US" smtClean="0"/>
              <a:t>8/29/2014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3045932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922D12-C4C0-4CD7-B839-1422ECCD0361}" type="datetimeFigureOut">
              <a:rPr lang="en-US" smtClean="0"/>
              <a:t>8/29/2014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3385295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922D12-C4C0-4CD7-B839-1422ECCD0361}" type="datetimeFigureOut">
              <a:rPr lang="en-US" smtClean="0"/>
              <a:t>8/29/2014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1071077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922D12-C4C0-4CD7-B839-1422ECCD0361}" type="datetimeFigureOut">
              <a:rPr lang="en-US" smtClean="0"/>
              <a:t>8/29/2014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395034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922D12-C4C0-4CD7-B839-1422ECCD0361}" type="datetimeFigureOut">
              <a:rPr lang="en-US" smtClean="0"/>
              <a:t>8/29/2014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1928686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922D12-C4C0-4CD7-B839-1422ECCD0361}" type="datetimeFigureOut">
              <a:rPr lang="en-US" smtClean="0"/>
              <a:t>8/29/2014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115343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922D12-C4C0-4CD7-B839-1422ECCD0361}" type="datetimeFigureOut">
              <a:rPr lang="en-US" smtClean="0"/>
              <a:t>8/29/2014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2129354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922D12-C4C0-4CD7-B839-1422ECCD0361}" type="datetimeFigureOut">
              <a:rPr lang="en-US" smtClean="0"/>
              <a:t>8/29/2014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09512-1D79-4D4E-A027-BA2E11B5EFFC}" type="slidenum">
              <a:rPr lang="en-US" smtClean="0"/>
              <a:t>‹#›</a:t>
            </a:fld>
            <a:endParaRPr lang="en-US"/>
          </a:p>
        </p:txBody>
      </p:sp>
    </p:spTree>
    <p:extLst>
      <p:ext uri="{BB962C8B-B14F-4D97-AF65-F5344CB8AC3E}">
        <p14:creationId xmlns:p14="http://schemas.microsoft.com/office/powerpoint/2010/main" val="1645152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pitchFamily="34" charset="0"/>
                <a:cs typeface="Arial" pitchFamily="34" charset="0"/>
              </a:endParaRPr>
            </a:p>
          </p:txBody>
        </p:sp>
        <p:sp>
          <p:nvSpPr>
            <p:cNvPr id="6" name="AutoShape 4"/>
            <p:cNvSpPr>
              <a:spLocks noChangeArrowheads="1"/>
            </p:cNvSpPr>
            <p:nvPr/>
          </p:nvSpPr>
          <p:spPr bwMode="auto">
            <a:xfrm>
              <a:off x="-1584" y="864"/>
              <a:ext cx="2304" cy="230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srgbClr val="000000"/>
                </a:solidFill>
                <a:latin typeface="Arial" pitchFamily="34" charset="0"/>
                <a:cs typeface="Arial" pitchFamily="34" charset="0"/>
              </a:endParaRPr>
            </a:p>
          </p:txBody>
        </p:sp>
        <p:sp>
          <p:nvSpPr>
            <p:cNvPr id="7" name="AutoShape 5"/>
            <p:cNvSpPr>
              <a:spLocks noChangeArrowheads="1"/>
            </p:cNvSpPr>
            <p:nvPr/>
          </p:nvSpPr>
          <p:spPr bwMode="auto">
            <a:xfrm>
              <a:off x="-2030" y="192"/>
              <a:ext cx="2544" cy="254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srgbClr val="000000"/>
                </a:solidFill>
                <a:latin typeface="Arial" pitchFamily="34" charset="0"/>
                <a:cs typeface="Arial" pitchFamily="34" charset="0"/>
              </a:endParaRPr>
            </a:p>
          </p:txBody>
        </p:sp>
      </p:grpSp>
      <p:sp>
        <p:nvSpPr>
          <p:cNvPr id="87046" name="Rectangle 6"/>
          <p:cNvSpPr>
            <a:spLocks noGrp="1" noChangeArrowheads="1"/>
          </p:cNvSpPr>
          <p:nvPr>
            <p:ph type="ctrTitle"/>
          </p:nvPr>
        </p:nvSpPr>
        <p:spPr>
          <a:xfrm>
            <a:off x="1443038" y="985838"/>
            <a:ext cx="7239000" cy="1444625"/>
          </a:xfrm>
        </p:spPr>
        <p:txBody>
          <a:bodyPr/>
          <a:lstStyle>
            <a:lvl1pPr>
              <a:defRPr sz="4000"/>
            </a:lvl1pPr>
          </a:lstStyle>
          <a:p>
            <a:r>
              <a:rPr lang="en-US" smtClean="0"/>
              <a:t>Click to edit Master title style</a:t>
            </a:r>
            <a:endParaRPr lang="en-US"/>
          </a:p>
        </p:txBody>
      </p:sp>
      <p:sp>
        <p:nvSpPr>
          <p:cNvPr id="87047"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smtClean="0"/>
              <a:t>Click to edit Master subtitle style</a:t>
            </a:r>
            <a:endParaRPr lang="en-US"/>
          </a:p>
        </p:txBody>
      </p:sp>
      <p:sp>
        <p:nvSpPr>
          <p:cNvPr id="8" name="Rectangle 8"/>
          <p:cNvSpPr>
            <a:spLocks noGrp="1" noChangeArrowheads="1"/>
          </p:cNvSpPr>
          <p:nvPr>
            <p:ph type="dt" sz="half" idx="10"/>
          </p:nvPr>
        </p:nvSpPr>
        <p:spPr/>
        <p:txBody>
          <a:bodyPr/>
          <a:lstStyle>
            <a:lvl1pPr>
              <a:defRPr/>
            </a:lvl1pPr>
          </a:lstStyle>
          <a:p>
            <a:pPr>
              <a:defRPr/>
            </a:pPr>
            <a:fld id="{13B7ECDE-C26C-4051-9F9B-433364564882}" type="datetime1">
              <a:rPr lang="en-US">
                <a:solidFill>
                  <a:srgbClr val="000000"/>
                </a:solidFill>
              </a:rPr>
              <a:pPr>
                <a:defRPr/>
              </a:pPr>
              <a:t>8/29/2014</a:t>
            </a:fld>
            <a:endParaRPr lang="en-US" dirty="0">
              <a:solidFill>
                <a:srgbClr val="000000"/>
              </a:solidFill>
            </a:endParaRPr>
          </a:p>
        </p:txBody>
      </p:sp>
      <p:sp>
        <p:nvSpPr>
          <p:cNvPr id="9"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10" name="Rectangle 10"/>
          <p:cNvSpPr>
            <a:spLocks noGrp="1" noChangeArrowheads="1"/>
          </p:cNvSpPr>
          <p:nvPr>
            <p:ph type="sldNum" sz="quarter" idx="12"/>
          </p:nvPr>
        </p:nvSpPr>
        <p:spPr/>
        <p:txBody>
          <a:bodyPr/>
          <a:lstStyle>
            <a:lvl1pPr>
              <a:defRPr/>
            </a:lvl1pPr>
          </a:lstStyle>
          <a:p>
            <a:pPr>
              <a:defRPr/>
            </a:pPr>
            <a:fld id="{25C88033-3851-4D2F-86B0-F6888F65CBC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2427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p:txBody>
          <a:bodyPr/>
          <a:lstStyle>
            <a:lvl1pPr>
              <a:defRPr/>
            </a:lvl1pPr>
          </a:lstStyle>
          <a:p>
            <a:pPr>
              <a:defRPr/>
            </a:pPr>
            <a:fld id="{929BEA47-72ED-4157-835B-344E3DD041AF}" type="datetime1">
              <a:rPr lang="en-US">
                <a:solidFill>
                  <a:srgbClr val="000000"/>
                </a:solidFill>
              </a:rPr>
              <a:pPr>
                <a:defRPr/>
              </a:pPr>
              <a:t>8/29/2014</a:t>
            </a:fld>
            <a:endParaRPr lang="en-US" dirty="0">
              <a:solidFill>
                <a:srgbClr val="000000"/>
              </a:solidFill>
            </a:endParaRPr>
          </a:p>
        </p:txBody>
      </p:sp>
      <p:sp>
        <p:nvSpPr>
          <p:cNvPr id="5"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sldNum" sz="quarter" idx="12"/>
          </p:nvPr>
        </p:nvSpPr>
        <p:spPr/>
        <p:txBody>
          <a:bodyPr/>
          <a:lstStyle>
            <a:lvl1pPr>
              <a:defRPr/>
            </a:lvl1pPr>
          </a:lstStyle>
          <a:p>
            <a:pPr>
              <a:defRPr/>
            </a:pPr>
            <a:fld id="{9BCFB831-AD8D-439D-B837-AE06849125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78775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p:txBody>
          <a:bodyPr/>
          <a:lstStyle>
            <a:lvl1pPr>
              <a:defRPr/>
            </a:lvl1pPr>
          </a:lstStyle>
          <a:p>
            <a:pPr>
              <a:defRPr/>
            </a:pPr>
            <a:fld id="{F52EB36D-CEFA-4003-97B9-5D93DFDE4104}" type="datetime1">
              <a:rPr lang="en-US">
                <a:solidFill>
                  <a:srgbClr val="000000"/>
                </a:solidFill>
              </a:rPr>
              <a:pPr>
                <a:defRPr/>
              </a:pPr>
              <a:t>8/29/2014</a:t>
            </a:fld>
            <a:endParaRPr lang="en-US" dirty="0">
              <a:solidFill>
                <a:srgbClr val="000000"/>
              </a:solidFill>
            </a:endParaRPr>
          </a:p>
        </p:txBody>
      </p:sp>
      <p:sp>
        <p:nvSpPr>
          <p:cNvPr id="5"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sldNum" sz="quarter" idx="12"/>
          </p:nvPr>
        </p:nvSpPr>
        <p:spPr/>
        <p:txBody>
          <a:bodyPr/>
          <a:lstStyle>
            <a:lvl1pPr>
              <a:defRPr/>
            </a:lvl1pPr>
          </a:lstStyle>
          <a:p>
            <a:pPr>
              <a:defRPr/>
            </a:pPr>
            <a:fld id="{7FDB3D1B-0747-4F5B-9D01-E1D99028E17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88652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p:txBody>
          <a:bodyPr/>
          <a:lstStyle>
            <a:lvl1pPr>
              <a:defRPr/>
            </a:lvl1pPr>
          </a:lstStyle>
          <a:p>
            <a:pPr>
              <a:defRPr/>
            </a:pPr>
            <a:fld id="{AA92CD16-8AAF-4F5A-8756-FBF866BF1574}" type="datetime1">
              <a:rPr lang="en-US">
                <a:solidFill>
                  <a:srgbClr val="000000"/>
                </a:solidFill>
              </a:rPr>
              <a:pPr>
                <a:defRPr/>
              </a:pPr>
              <a:t>8/29/2014</a:t>
            </a:fld>
            <a:endParaRPr lang="en-US" dirty="0">
              <a:solidFill>
                <a:srgbClr val="000000"/>
              </a:solidFill>
            </a:endParaRPr>
          </a:p>
        </p:txBody>
      </p:sp>
      <p:sp>
        <p:nvSpPr>
          <p:cNvPr id="6"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0"/>
          <p:cNvSpPr>
            <a:spLocks noGrp="1" noChangeArrowheads="1"/>
          </p:cNvSpPr>
          <p:nvPr>
            <p:ph type="sldNum" sz="quarter" idx="12"/>
          </p:nvPr>
        </p:nvSpPr>
        <p:spPr/>
        <p:txBody>
          <a:bodyPr/>
          <a:lstStyle>
            <a:lvl1pPr>
              <a:defRPr/>
            </a:lvl1pPr>
          </a:lstStyle>
          <a:p>
            <a:pPr>
              <a:defRPr/>
            </a:pPr>
            <a:fld id="{B717650C-8901-4DE5-AC04-5DAB73DB36B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33992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p:txBody>
          <a:bodyPr/>
          <a:lstStyle>
            <a:lvl1pPr>
              <a:defRPr/>
            </a:lvl1pPr>
          </a:lstStyle>
          <a:p>
            <a:pPr>
              <a:defRPr/>
            </a:pPr>
            <a:fld id="{3A037CF9-9728-48F4-8E96-15881C2F9172}" type="datetime1">
              <a:rPr lang="en-US">
                <a:solidFill>
                  <a:srgbClr val="000000"/>
                </a:solidFill>
              </a:rPr>
              <a:pPr>
                <a:defRPr/>
              </a:pPr>
              <a:t>8/29/2014</a:t>
            </a:fld>
            <a:endParaRPr lang="en-US" dirty="0">
              <a:solidFill>
                <a:srgbClr val="000000"/>
              </a:solidFill>
            </a:endParaRPr>
          </a:p>
        </p:txBody>
      </p:sp>
      <p:sp>
        <p:nvSpPr>
          <p:cNvPr id="8"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10"/>
          <p:cNvSpPr>
            <a:spLocks noGrp="1" noChangeArrowheads="1"/>
          </p:cNvSpPr>
          <p:nvPr>
            <p:ph type="sldNum" sz="quarter" idx="12"/>
          </p:nvPr>
        </p:nvSpPr>
        <p:spPr/>
        <p:txBody>
          <a:bodyPr/>
          <a:lstStyle>
            <a:lvl1pPr>
              <a:defRPr/>
            </a:lvl1pPr>
          </a:lstStyle>
          <a:p>
            <a:pPr>
              <a:defRPr/>
            </a:pPr>
            <a:fld id="{00B5D1B9-2EFB-42AB-90A7-6081EC8BF7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9186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p:txBody>
          <a:bodyPr/>
          <a:lstStyle>
            <a:lvl1pPr>
              <a:defRPr/>
            </a:lvl1pPr>
          </a:lstStyle>
          <a:p>
            <a:pPr>
              <a:defRPr/>
            </a:pPr>
            <a:fld id="{9C7CE5A9-25BC-45AA-BCE9-6069D52758B5}" type="datetime1">
              <a:rPr lang="en-US">
                <a:solidFill>
                  <a:srgbClr val="000000"/>
                </a:solidFill>
              </a:rPr>
              <a:pPr>
                <a:defRPr/>
              </a:pPr>
              <a:t>8/29/2014</a:t>
            </a:fld>
            <a:endParaRPr lang="en-US" dirty="0">
              <a:solidFill>
                <a:srgbClr val="000000"/>
              </a:solidFill>
            </a:endParaRPr>
          </a:p>
        </p:txBody>
      </p:sp>
      <p:sp>
        <p:nvSpPr>
          <p:cNvPr id="4"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sldNum" sz="quarter" idx="12"/>
          </p:nvPr>
        </p:nvSpPr>
        <p:spPr/>
        <p:txBody>
          <a:bodyPr/>
          <a:lstStyle>
            <a:lvl1pPr>
              <a:defRPr/>
            </a:lvl1pPr>
          </a:lstStyle>
          <a:p>
            <a:pPr>
              <a:defRPr/>
            </a:pPr>
            <a:fld id="{98D33581-EE70-48BC-A39C-52E10E3C9BD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55287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p:txBody>
          <a:bodyPr/>
          <a:lstStyle>
            <a:lvl1pPr>
              <a:defRPr/>
            </a:lvl1pPr>
          </a:lstStyle>
          <a:p>
            <a:pPr>
              <a:defRPr/>
            </a:pPr>
            <a:fld id="{EC31A1CA-F8F1-48B8-A515-1BAE80485FD3}" type="datetime1">
              <a:rPr lang="en-US">
                <a:solidFill>
                  <a:srgbClr val="000000"/>
                </a:solidFill>
              </a:rPr>
              <a:pPr>
                <a:defRPr/>
              </a:pPr>
              <a:t>8/29/2014</a:t>
            </a:fld>
            <a:endParaRPr lang="en-US" dirty="0">
              <a:solidFill>
                <a:srgbClr val="000000"/>
              </a:solidFill>
            </a:endParaRPr>
          </a:p>
        </p:txBody>
      </p:sp>
      <p:sp>
        <p:nvSpPr>
          <p:cNvPr id="3"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sldNum" sz="quarter" idx="12"/>
          </p:nvPr>
        </p:nvSpPr>
        <p:spPr/>
        <p:txBody>
          <a:bodyPr/>
          <a:lstStyle>
            <a:lvl1pPr>
              <a:defRPr/>
            </a:lvl1pPr>
          </a:lstStyle>
          <a:p>
            <a:pPr>
              <a:defRPr/>
            </a:pPr>
            <a:fld id="{DC2F96FC-DE47-4D99-9393-4C65F9608A5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84393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p:txBody>
          <a:bodyPr/>
          <a:lstStyle>
            <a:lvl1pPr>
              <a:defRPr/>
            </a:lvl1pPr>
          </a:lstStyle>
          <a:p>
            <a:pPr>
              <a:defRPr/>
            </a:pPr>
            <a:fld id="{ADC9BAB0-3516-44DC-9EC7-1633A0E665F7}" type="datetime1">
              <a:rPr lang="en-US">
                <a:solidFill>
                  <a:srgbClr val="000000"/>
                </a:solidFill>
              </a:rPr>
              <a:pPr>
                <a:defRPr/>
              </a:pPr>
              <a:t>8/29/2014</a:t>
            </a:fld>
            <a:endParaRPr lang="en-US" dirty="0">
              <a:solidFill>
                <a:srgbClr val="000000"/>
              </a:solidFill>
            </a:endParaRPr>
          </a:p>
        </p:txBody>
      </p:sp>
      <p:sp>
        <p:nvSpPr>
          <p:cNvPr id="6"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0"/>
          <p:cNvSpPr>
            <a:spLocks noGrp="1" noChangeArrowheads="1"/>
          </p:cNvSpPr>
          <p:nvPr>
            <p:ph type="sldNum" sz="quarter" idx="12"/>
          </p:nvPr>
        </p:nvSpPr>
        <p:spPr/>
        <p:txBody>
          <a:bodyPr/>
          <a:lstStyle>
            <a:lvl1pPr>
              <a:defRPr/>
            </a:lvl1pPr>
          </a:lstStyle>
          <a:p>
            <a:pPr>
              <a:defRPr/>
            </a:pPr>
            <a:fld id="{AC7AF53E-BFB9-40BD-A3CF-0FF533D872E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57508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p:txBody>
          <a:bodyPr/>
          <a:lstStyle>
            <a:lvl1pPr>
              <a:defRPr/>
            </a:lvl1pPr>
          </a:lstStyle>
          <a:p>
            <a:pPr>
              <a:defRPr/>
            </a:pPr>
            <a:fld id="{E1F4A6BE-6999-484E-BA2E-D90FD275B45B}" type="datetime1">
              <a:rPr lang="en-US">
                <a:solidFill>
                  <a:srgbClr val="000000"/>
                </a:solidFill>
              </a:rPr>
              <a:pPr>
                <a:defRPr/>
              </a:pPr>
              <a:t>8/29/2014</a:t>
            </a:fld>
            <a:endParaRPr lang="en-US" dirty="0">
              <a:solidFill>
                <a:srgbClr val="000000"/>
              </a:solidFill>
            </a:endParaRPr>
          </a:p>
        </p:txBody>
      </p:sp>
      <p:sp>
        <p:nvSpPr>
          <p:cNvPr id="6"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0"/>
          <p:cNvSpPr>
            <a:spLocks noGrp="1" noChangeArrowheads="1"/>
          </p:cNvSpPr>
          <p:nvPr>
            <p:ph type="sldNum" sz="quarter" idx="12"/>
          </p:nvPr>
        </p:nvSpPr>
        <p:spPr/>
        <p:txBody>
          <a:bodyPr/>
          <a:lstStyle>
            <a:lvl1pPr>
              <a:defRPr/>
            </a:lvl1pPr>
          </a:lstStyle>
          <a:p>
            <a:pPr>
              <a:defRPr/>
            </a:pPr>
            <a:fld id="{D9F0A690-EB8D-485B-8063-D1C10161C6D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157050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p:txBody>
          <a:bodyPr/>
          <a:lstStyle>
            <a:lvl1pPr>
              <a:defRPr/>
            </a:lvl1pPr>
          </a:lstStyle>
          <a:p>
            <a:pPr>
              <a:defRPr/>
            </a:pPr>
            <a:fld id="{C403EB43-9B44-47E7-99ED-423587BA3A6C}" type="datetime1">
              <a:rPr lang="en-US">
                <a:solidFill>
                  <a:srgbClr val="000000"/>
                </a:solidFill>
              </a:rPr>
              <a:pPr>
                <a:defRPr/>
              </a:pPr>
              <a:t>8/29/2014</a:t>
            </a:fld>
            <a:endParaRPr lang="en-US" dirty="0">
              <a:solidFill>
                <a:srgbClr val="000000"/>
              </a:solidFill>
            </a:endParaRPr>
          </a:p>
        </p:txBody>
      </p:sp>
      <p:sp>
        <p:nvSpPr>
          <p:cNvPr id="5"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sldNum" sz="quarter" idx="12"/>
          </p:nvPr>
        </p:nvSpPr>
        <p:spPr/>
        <p:txBody>
          <a:bodyPr/>
          <a:lstStyle>
            <a:lvl1pPr>
              <a:defRPr/>
            </a:lvl1pPr>
          </a:lstStyle>
          <a:p>
            <a:pPr>
              <a:defRPr/>
            </a:pPr>
            <a:fld id="{60CD1951-C150-4F0A-90AB-EA4F673D76A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27418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p:txBody>
          <a:bodyPr/>
          <a:lstStyle>
            <a:lvl1pPr>
              <a:defRPr/>
            </a:lvl1pPr>
          </a:lstStyle>
          <a:p>
            <a:pPr>
              <a:defRPr/>
            </a:pPr>
            <a:fld id="{F49469EF-E7FA-4DB3-BD8B-9352C8EFDB6E}" type="datetime1">
              <a:rPr lang="en-US">
                <a:solidFill>
                  <a:srgbClr val="000000"/>
                </a:solidFill>
              </a:rPr>
              <a:pPr>
                <a:defRPr/>
              </a:pPr>
              <a:t>8/29/2014</a:t>
            </a:fld>
            <a:endParaRPr lang="en-US" dirty="0">
              <a:solidFill>
                <a:srgbClr val="000000"/>
              </a:solidFill>
            </a:endParaRPr>
          </a:p>
        </p:txBody>
      </p:sp>
      <p:sp>
        <p:nvSpPr>
          <p:cNvPr id="5"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sldNum" sz="quarter" idx="12"/>
          </p:nvPr>
        </p:nvSpPr>
        <p:spPr/>
        <p:txBody>
          <a:bodyPr/>
          <a:lstStyle>
            <a:lvl1pPr>
              <a:defRPr/>
            </a:lvl1pPr>
          </a:lstStyle>
          <a:p>
            <a:pPr>
              <a:defRPr/>
            </a:pPr>
            <a:fld id="{9F0F300D-7EC0-48A7-AEAB-DD037721149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14441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B6584FF4-8F24-48EC-9D72-E1B29013C51E}" type="datetimeFigureOut">
              <a:rPr lang="en-US"/>
              <a:pPr>
                <a:defRPr/>
              </a:pPr>
              <a:t>8/29/2014</a:t>
            </a:fld>
            <a:endParaRPr lang="en-US"/>
          </a:p>
        </p:txBody>
      </p:sp>
      <p:sp>
        <p:nvSpPr>
          <p:cNvPr id="5" name="Footer Placeholder 4"/>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E9DDC60D-0E84-4534-87C7-F9E7A382B574}" type="slidenum">
              <a:rPr lang="en-US"/>
              <a:pPr>
                <a:defRPr/>
              </a:pPr>
              <a:t>‹#›</a:t>
            </a:fld>
            <a:endParaRPr lang="en-US"/>
          </a:p>
        </p:txBody>
      </p:sp>
    </p:spTree>
    <p:extLst>
      <p:ext uri="{BB962C8B-B14F-4D97-AF65-F5344CB8AC3E}">
        <p14:creationId xmlns:p14="http://schemas.microsoft.com/office/powerpoint/2010/main" val="868249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DDB84EB6-6405-487F-BC0B-9D0E1D9A871D}" type="datetimeFigureOut">
              <a:rPr lang="en-US"/>
              <a:pPr>
                <a:defRPr/>
              </a:pPr>
              <a:t>8/29/2014</a:t>
            </a:fld>
            <a:endParaRPr lang="en-US"/>
          </a:p>
        </p:txBody>
      </p:sp>
      <p:sp>
        <p:nvSpPr>
          <p:cNvPr id="5" name="Footer Placeholder 4"/>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21F4F6A2-84E8-4D48-A225-91504B00692D}" type="slidenum">
              <a:rPr lang="en-US"/>
              <a:pPr>
                <a:defRPr/>
              </a:pPr>
              <a:t>‹#›</a:t>
            </a:fld>
            <a:endParaRPr lang="en-US"/>
          </a:p>
        </p:txBody>
      </p:sp>
    </p:spTree>
    <p:extLst>
      <p:ext uri="{BB962C8B-B14F-4D97-AF65-F5344CB8AC3E}">
        <p14:creationId xmlns:p14="http://schemas.microsoft.com/office/powerpoint/2010/main" val="999733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CE0294FD-788B-4767-80D7-CE7E1E009492}" type="datetimeFigureOut">
              <a:rPr lang="en-US"/>
              <a:pPr>
                <a:defRPr/>
              </a:pPr>
              <a:t>8/29/2014</a:t>
            </a:fld>
            <a:endParaRPr lang="en-US"/>
          </a:p>
        </p:txBody>
      </p:sp>
      <p:sp>
        <p:nvSpPr>
          <p:cNvPr id="5" name="Footer Placeholder 4"/>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8EB30B2B-D62C-4AAA-ADAF-3A5DD39D909F}" type="slidenum">
              <a:rPr lang="en-US"/>
              <a:pPr>
                <a:defRPr/>
              </a:pPr>
              <a:t>‹#›</a:t>
            </a:fld>
            <a:endParaRPr lang="en-US"/>
          </a:p>
        </p:txBody>
      </p:sp>
    </p:spTree>
    <p:extLst>
      <p:ext uri="{BB962C8B-B14F-4D97-AF65-F5344CB8AC3E}">
        <p14:creationId xmlns:p14="http://schemas.microsoft.com/office/powerpoint/2010/main" val="1894683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48514021-EEC6-4FCA-8606-AFAC63B4CF19}" type="datetimeFigureOut">
              <a:rPr lang="en-US"/>
              <a:pPr>
                <a:defRPr/>
              </a:pPr>
              <a:t>8/29/2014</a:t>
            </a:fld>
            <a:endParaRPr lang="en-US"/>
          </a:p>
        </p:txBody>
      </p:sp>
      <p:sp>
        <p:nvSpPr>
          <p:cNvPr id="6" name="Footer Placeholder 5"/>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5644AAF4-7637-421A-981C-6B3F3A552124}" type="slidenum">
              <a:rPr lang="en-US"/>
              <a:pPr>
                <a:defRPr/>
              </a:pPr>
              <a:t>‹#›</a:t>
            </a:fld>
            <a:endParaRPr lang="en-US"/>
          </a:p>
        </p:txBody>
      </p:sp>
    </p:spTree>
    <p:extLst>
      <p:ext uri="{BB962C8B-B14F-4D97-AF65-F5344CB8AC3E}">
        <p14:creationId xmlns:p14="http://schemas.microsoft.com/office/powerpoint/2010/main" val="3339804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5426883F-C436-49F3-B3AB-F6F0FF3A3DAD}" type="datetimeFigureOut">
              <a:rPr lang="en-US"/>
              <a:pPr>
                <a:defRPr/>
              </a:pPr>
              <a:t>8/29/2014</a:t>
            </a:fld>
            <a:endParaRPr lang="en-US"/>
          </a:p>
        </p:txBody>
      </p:sp>
      <p:sp>
        <p:nvSpPr>
          <p:cNvPr id="8" name="Footer Placeholder 7"/>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A326D7D6-35D7-4D9E-B916-1D593014FEB0}" type="slidenum">
              <a:rPr lang="en-US"/>
              <a:pPr>
                <a:defRPr/>
              </a:pPr>
              <a:t>‹#›</a:t>
            </a:fld>
            <a:endParaRPr lang="en-US"/>
          </a:p>
        </p:txBody>
      </p:sp>
    </p:spTree>
    <p:extLst>
      <p:ext uri="{BB962C8B-B14F-4D97-AF65-F5344CB8AC3E}">
        <p14:creationId xmlns:p14="http://schemas.microsoft.com/office/powerpoint/2010/main" val="1395419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DB29DA5D-E73F-497C-A448-713780CBBE32}" type="datetimeFigureOut">
              <a:rPr lang="en-US"/>
              <a:pPr>
                <a:defRPr/>
              </a:pPr>
              <a:t>8/29/2014</a:t>
            </a:fld>
            <a:endParaRPr lang="en-US"/>
          </a:p>
        </p:txBody>
      </p:sp>
      <p:sp>
        <p:nvSpPr>
          <p:cNvPr id="4" name="Footer Placeholder 3"/>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E6690AD3-65AF-4662-889B-C794A716FEAA}" type="slidenum">
              <a:rPr lang="en-US"/>
              <a:pPr>
                <a:defRPr/>
              </a:pPr>
              <a:t>‹#›</a:t>
            </a:fld>
            <a:endParaRPr lang="en-US"/>
          </a:p>
        </p:txBody>
      </p:sp>
    </p:spTree>
    <p:extLst>
      <p:ext uri="{BB962C8B-B14F-4D97-AF65-F5344CB8AC3E}">
        <p14:creationId xmlns:p14="http://schemas.microsoft.com/office/powerpoint/2010/main" val="10289495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2376E98D-B7A0-474A-A21E-2C6469F8190E}" type="datetimeFigureOut">
              <a:rPr lang="en-US"/>
              <a:pPr>
                <a:defRPr/>
              </a:pPr>
              <a:t>8/29/2014</a:t>
            </a:fld>
            <a:endParaRPr lang="en-US"/>
          </a:p>
        </p:txBody>
      </p:sp>
      <p:sp>
        <p:nvSpPr>
          <p:cNvPr id="3" name="Footer Placeholder 2"/>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D0398630-E8D0-4549-B1C2-9013000B7F24}" type="slidenum">
              <a:rPr lang="en-US"/>
              <a:pPr>
                <a:defRPr/>
              </a:pPr>
              <a:t>‹#›</a:t>
            </a:fld>
            <a:endParaRPr lang="en-US"/>
          </a:p>
        </p:txBody>
      </p:sp>
    </p:spTree>
    <p:extLst>
      <p:ext uri="{BB962C8B-B14F-4D97-AF65-F5344CB8AC3E}">
        <p14:creationId xmlns:p14="http://schemas.microsoft.com/office/powerpoint/2010/main" val="978405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2942C9B4-DF95-46B3-BE42-D3F7826B41C0}" type="datetimeFigureOut">
              <a:rPr lang="en-US"/>
              <a:pPr>
                <a:defRPr/>
              </a:pPr>
              <a:t>8/29/2014</a:t>
            </a:fld>
            <a:endParaRPr lang="en-US"/>
          </a:p>
        </p:txBody>
      </p:sp>
      <p:sp>
        <p:nvSpPr>
          <p:cNvPr id="6" name="Footer Placeholder 5"/>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B099C984-04FD-4947-B1DC-0857D100B808}" type="slidenum">
              <a:rPr lang="en-US"/>
              <a:pPr>
                <a:defRPr/>
              </a:pPr>
              <a:t>‹#›</a:t>
            </a:fld>
            <a:endParaRPr lang="en-US"/>
          </a:p>
        </p:txBody>
      </p:sp>
    </p:spTree>
    <p:extLst>
      <p:ext uri="{BB962C8B-B14F-4D97-AF65-F5344CB8AC3E}">
        <p14:creationId xmlns:p14="http://schemas.microsoft.com/office/powerpoint/2010/main" val="169019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6C60FB23-0DEB-41D2-9CF6-2BCE2D95F3A1}" type="datetimeFigureOut">
              <a:rPr lang="en-US"/>
              <a:pPr>
                <a:defRPr/>
              </a:pPr>
              <a:t>8/29/2014</a:t>
            </a:fld>
            <a:endParaRPr lang="en-US"/>
          </a:p>
        </p:txBody>
      </p:sp>
      <p:sp>
        <p:nvSpPr>
          <p:cNvPr id="6" name="Footer Placeholder 5"/>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F23AAA5F-D997-4C9F-B2D6-BB67ED369986}" type="slidenum">
              <a:rPr lang="en-US"/>
              <a:pPr>
                <a:defRPr/>
              </a:pPr>
              <a:t>‹#›</a:t>
            </a:fld>
            <a:endParaRPr lang="en-US"/>
          </a:p>
        </p:txBody>
      </p:sp>
    </p:spTree>
    <p:extLst>
      <p:ext uri="{BB962C8B-B14F-4D97-AF65-F5344CB8AC3E}">
        <p14:creationId xmlns:p14="http://schemas.microsoft.com/office/powerpoint/2010/main" val="9560837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3FDEDCF7-8934-4F53-B2D2-3E9BE2B2C35A}" type="datetimeFigureOut">
              <a:rPr lang="en-US"/>
              <a:pPr>
                <a:defRPr/>
              </a:pPr>
              <a:t>8/29/2014</a:t>
            </a:fld>
            <a:endParaRPr lang="en-US"/>
          </a:p>
        </p:txBody>
      </p:sp>
      <p:sp>
        <p:nvSpPr>
          <p:cNvPr id="5" name="Footer Placeholder 4"/>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F3ED6EDE-7615-48AD-82F7-AB5A58E383FA}" type="slidenum">
              <a:rPr lang="en-US"/>
              <a:pPr>
                <a:defRPr/>
              </a:pPr>
              <a:t>‹#›</a:t>
            </a:fld>
            <a:endParaRPr lang="en-US"/>
          </a:p>
        </p:txBody>
      </p:sp>
    </p:spTree>
    <p:extLst>
      <p:ext uri="{BB962C8B-B14F-4D97-AF65-F5344CB8AC3E}">
        <p14:creationId xmlns:p14="http://schemas.microsoft.com/office/powerpoint/2010/main" val="3372734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base" hangingPunct="0">
              <a:spcBef>
                <a:spcPct val="0"/>
              </a:spcBef>
              <a:spcAft>
                <a:spcPct val="0"/>
              </a:spcAft>
              <a:defRPr>
                <a:latin typeface="Helvetica" charset="0"/>
              </a:defRPr>
            </a:lvl1pPr>
          </a:lstStyle>
          <a:p>
            <a:pPr>
              <a:defRPr/>
            </a:pPr>
            <a:fld id="{F4ADA3F1-ACEE-400F-B641-FB09BE9F76A2}" type="datetimeFigureOut">
              <a:rPr lang="en-US"/>
              <a:pPr>
                <a:defRPr/>
              </a:pPr>
              <a:t>8/29/2014</a:t>
            </a:fld>
            <a:endParaRPr lang="en-US"/>
          </a:p>
        </p:txBody>
      </p:sp>
      <p:sp>
        <p:nvSpPr>
          <p:cNvPr id="5" name="Footer Placeholder 4"/>
          <p:cNvSpPr>
            <a:spLocks noGrp="1"/>
          </p:cNvSpPr>
          <p:nvPr>
            <p:ph type="ftr" sz="quarter" idx="11"/>
          </p:nvPr>
        </p:nvSpPr>
        <p:spPr/>
        <p:txBody>
          <a:bodyPr/>
          <a:lstStyle>
            <a:lvl1pPr defTabSz="457200" fontAlgn="base" hangingPunct="0">
              <a:spcBef>
                <a:spcPct val="0"/>
              </a:spcBef>
              <a:spcAft>
                <a:spcPct val="0"/>
              </a:spcAft>
              <a:defRPr>
                <a:latin typeface="Helvetica"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base" hangingPunct="0">
              <a:spcBef>
                <a:spcPct val="0"/>
              </a:spcBef>
              <a:spcAft>
                <a:spcPct val="0"/>
              </a:spcAft>
              <a:defRPr>
                <a:latin typeface="Helvetica" charset="0"/>
              </a:defRPr>
            </a:lvl1pPr>
          </a:lstStyle>
          <a:p>
            <a:pPr>
              <a:defRPr/>
            </a:pPr>
            <a:fld id="{7C01EABF-0323-4A7C-BE04-5FC1FFB5E2C0}" type="slidenum">
              <a:rPr lang="en-US"/>
              <a:pPr>
                <a:defRPr/>
              </a:pPr>
              <a:t>‹#›</a:t>
            </a:fld>
            <a:endParaRPr lang="en-US"/>
          </a:p>
        </p:txBody>
      </p:sp>
    </p:spTree>
    <p:extLst>
      <p:ext uri="{BB962C8B-B14F-4D97-AF65-F5344CB8AC3E}">
        <p14:creationId xmlns:p14="http://schemas.microsoft.com/office/powerpoint/2010/main" val="3887825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22D12-C4C0-4CD7-B839-1422ECCD0361}" type="datetimeFigureOut">
              <a:rPr lang="en-US" smtClean="0"/>
              <a:t>8/29/2014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F09512-1D79-4D4E-A027-BA2E11B5EFFC}" type="slidenum">
              <a:rPr lang="en-US" smtClean="0"/>
              <a:t>‹#›</a:t>
            </a:fld>
            <a:endParaRPr lang="en-US"/>
          </a:p>
        </p:txBody>
      </p:sp>
    </p:spTree>
    <p:extLst>
      <p:ext uri="{BB962C8B-B14F-4D97-AF65-F5344CB8AC3E}">
        <p14:creationId xmlns:p14="http://schemas.microsoft.com/office/powerpoint/2010/main" val="1737362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srgbClr val="000000"/>
                </a:solidFill>
                <a:latin typeface="Arial" pitchFamily="34" charset="0"/>
                <a:cs typeface="Arial" pitchFamily="34" charset="0"/>
              </a:endParaRPr>
            </a:p>
          </p:txBody>
        </p:sp>
        <p:sp>
          <p:nvSpPr>
            <p:cNvPr id="1033" name="AutoShape 4"/>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srgbClr val="000000"/>
                </a:solidFill>
                <a:latin typeface="Arial" pitchFamily="34" charset="0"/>
                <a:cs typeface="Arial" pitchFamily="34" charset="0"/>
              </a:endParaRPr>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pitchFamily="34" charset="0"/>
                <a:cs typeface="Arial" pitchFamily="34" charset="0"/>
              </a:endParaRPr>
            </a:p>
          </p:txBody>
        </p:sp>
      </p:grpSp>
      <p:sp>
        <p:nvSpPr>
          <p:cNvPr id="1027" name="Rectangle 6"/>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602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cs typeface="+mn-cs"/>
              </a:defRPr>
            </a:lvl1pPr>
          </a:lstStyle>
          <a:p>
            <a:pPr>
              <a:defRPr/>
            </a:pPr>
            <a:fld id="{333BD932-140E-4DEE-A944-6232AB94538C}" type="datetime1">
              <a:rPr lang="en-US">
                <a:solidFill>
                  <a:srgbClr val="000000"/>
                </a:solidFill>
              </a:rPr>
              <a:pPr>
                <a:defRPr/>
              </a:pPr>
              <a:t>8/29/2014</a:t>
            </a:fld>
            <a:endParaRPr lang="en-US" dirty="0">
              <a:solidFill>
                <a:srgbClr val="000000"/>
              </a:solidFill>
            </a:endParaRPr>
          </a:p>
        </p:txBody>
      </p:sp>
      <p:sp>
        <p:nvSpPr>
          <p:cNvPr id="8602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fontAlgn="auto" hangingPunct="1">
              <a:spcBef>
                <a:spcPts val="0"/>
              </a:spcBef>
              <a:spcAft>
                <a:spcPts val="0"/>
              </a:spcAft>
              <a:defRPr sz="1200">
                <a:latin typeface="+mn-lt"/>
                <a:cs typeface="+mn-cs"/>
              </a:defRPr>
            </a:lvl1pPr>
          </a:lstStyle>
          <a:p>
            <a:pPr>
              <a:defRPr/>
            </a:pPr>
            <a:endParaRPr lang="en-US">
              <a:solidFill>
                <a:srgbClr val="000000"/>
              </a:solidFill>
            </a:endParaRPr>
          </a:p>
        </p:txBody>
      </p:sp>
      <p:sp>
        <p:nvSpPr>
          <p:cNvPr id="8602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cs typeface="+mn-cs"/>
              </a:defRPr>
            </a:lvl1pPr>
          </a:lstStyle>
          <a:p>
            <a:pPr>
              <a:defRPr/>
            </a:pPr>
            <a:fld id="{43FBBD7E-F388-4523-AD27-B24F0DEACA0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8733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914400" fontAlgn="auto" hangingPunct="1">
              <a:spcBef>
                <a:spcPts val="0"/>
              </a:spcBef>
              <a:spcAft>
                <a:spcPts val="0"/>
              </a:spcAft>
              <a:defRPr sz="1200">
                <a:solidFill>
                  <a:prstClr val="black">
                    <a:tint val="75000"/>
                  </a:prstClr>
                </a:solidFill>
                <a:latin typeface="Calibri"/>
              </a:defRPr>
            </a:lvl1pPr>
          </a:lstStyle>
          <a:p>
            <a:pPr>
              <a:defRPr/>
            </a:pPr>
            <a:fld id="{99EB7057-B22E-4DAA-B7B9-F8E852EA19CB}" type="datetimeFigureOut">
              <a:rPr lang="en-US">
                <a:cs typeface="Helvetica" charset="0"/>
                <a:sym typeface="Helvetica" charset="0"/>
              </a:rPr>
              <a:pPr>
                <a:defRPr/>
              </a:pPr>
              <a:t>8/29/2014</a:t>
            </a:fld>
            <a:endParaRPr lang="en-US">
              <a:cs typeface="Helvetica" charset="0"/>
              <a:sym typeface="Helvetica"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fontAlgn="auto" hangingPunct="1">
              <a:spcBef>
                <a:spcPts val="0"/>
              </a:spcBef>
              <a:spcAft>
                <a:spcPts val="0"/>
              </a:spcAft>
              <a:defRPr sz="1200">
                <a:solidFill>
                  <a:prstClr val="black">
                    <a:tint val="75000"/>
                  </a:prstClr>
                </a:solidFill>
                <a:latin typeface="Calibri"/>
              </a:defRPr>
            </a:lvl1pPr>
          </a:lstStyle>
          <a:p>
            <a:pPr>
              <a:defRPr/>
            </a:pPr>
            <a:endParaRPr lang="en-US">
              <a:cs typeface="Helvetica" charset="0"/>
              <a:sym typeface="Helvetica"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914400" fontAlgn="auto" hangingPunct="1">
              <a:spcBef>
                <a:spcPts val="0"/>
              </a:spcBef>
              <a:spcAft>
                <a:spcPts val="0"/>
              </a:spcAft>
              <a:defRPr sz="1200">
                <a:solidFill>
                  <a:prstClr val="black">
                    <a:tint val="75000"/>
                  </a:prstClr>
                </a:solidFill>
                <a:latin typeface="Calibri"/>
              </a:defRPr>
            </a:lvl1pPr>
          </a:lstStyle>
          <a:p>
            <a:pPr>
              <a:defRPr/>
            </a:pPr>
            <a:fld id="{1DF6C9CB-729D-4650-BE43-E26C58CAA36A}" type="slidenum">
              <a:rPr lang="en-US">
                <a:cs typeface="Helvetica" charset="0"/>
                <a:sym typeface="Helvetica" charset="0"/>
              </a:rPr>
              <a:pPr>
                <a:defRPr/>
              </a:pPr>
              <a:t>‹#›</a:t>
            </a:fld>
            <a:endParaRPr lang="en-US">
              <a:cs typeface="Helvetica" charset="0"/>
              <a:sym typeface="Helvetica" charset="0"/>
            </a:endParaRPr>
          </a:p>
        </p:txBody>
      </p:sp>
    </p:spTree>
    <p:extLst>
      <p:ext uri="{BB962C8B-B14F-4D97-AF65-F5344CB8AC3E}">
        <p14:creationId xmlns:p14="http://schemas.microsoft.com/office/powerpoint/2010/main" val="4840436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Handouts for Session 4</a:t>
            </a:r>
            <a:endParaRPr lang="en-US" dirty="0"/>
          </a:p>
        </p:txBody>
      </p:sp>
      <p:sp>
        <p:nvSpPr>
          <p:cNvPr id="3" name="Subtitle 2"/>
          <p:cNvSpPr>
            <a:spLocks noGrp="1"/>
          </p:cNvSpPr>
          <p:nvPr>
            <p:ph type="subTitle" idx="1"/>
          </p:nvPr>
        </p:nvSpPr>
        <p:spPr>
          <a:xfrm>
            <a:off x="1371600" y="3581400"/>
            <a:ext cx="6400800" cy="1752600"/>
          </a:xfrm>
        </p:spPr>
        <p:txBody>
          <a:bodyPr/>
          <a:lstStyle/>
          <a:p>
            <a:r>
              <a:rPr lang="en-US" dirty="0" smtClean="0"/>
              <a:t>Goals, Sources of Evidence, Rubrics</a:t>
            </a:r>
            <a:endParaRPr lang="en-US" dirty="0"/>
          </a:p>
        </p:txBody>
      </p:sp>
    </p:spTree>
    <p:extLst>
      <p:ext uri="{BB962C8B-B14F-4D97-AF65-F5344CB8AC3E}">
        <p14:creationId xmlns:p14="http://schemas.microsoft.com/office/powerpoint/2010/main" val="1020604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1066800" y="34925"/>
            <a:ext cx="6859588" cy="1143000"/>
          </a:xfrm>
        </p:spPr>
        <p:txBody>
          <a:bodyPr/>
          <a:lstStyle/>
          <a:p>
            <a:pPr algn="ctr"/>
            <a:r>
              <a:rPr lang="en-US" altLang="en-US" smtClean="0"/>
              <a:t>Science sample growth goal</a:t>
            </a:r>
          </a:p>
        </p:txBody>
      </p:sp>
      <p:sp>
        <p:nvSpPr>
          <p:cNvPr id="75779" name="Content Placeholder 2"/>
          <p:cNvSpPr>
            <a:spLocks noGrp="1"/>
          </p:cNvSpPr>
          <p:nvPr>
            <p:ph idx="1"/>
          </p:nvPr>
        </p:nvSpPr>
        <p:spPr>
          <a:xfrm>
            <a:off x="381000" y="1447800"/>
            <a:ext cx="8305800" cy="5105400"/>
          </a:xfrm>
        </p:spPr>
        <p:txBody>
          <a:bodyPr/>
          <a:lstStyle/>
          <a:p>
            <a:pPr marL="0" indent="0" algn="ctr">
              <a:buFont typeface="Wingdings" pitchFamily="2" charset="2"/>
              <a:buNone/>
            </a:pPr>
            <a:r>
              <a:rPr lang="en-US" altLang="en-US" sz="3200" dirty="0" smtClean="0">
                <a:latin typeface="Calibri" panose="020F0502020204030204" pitchFamily="34" charset="0"/>
              </a:rPr>
              <a:t>This school year, all of my sixth grade students will demonstrate measurable growth in their ability to apply the scientific practices. 100% of my students will improve by 2 or more levels on the district’s science rubric in the areas of engaging in argument from evidence and obtaining, evaluating, and communicating information. 85% of students will perform at level four on the 5-point science rubric. </a:t>
            </a:r>
          </a:p>
        </p:txBody>
      </p:sp>
      <p:sp>
        <p:nvSpPr>
          <p:cNvPr id="4" name="Slide Number Placeholder 3"/>
          <p:cNvSpPr>
            <a:spLocks noGrp="1"/>
          </p:cNvSpPr>
          <p:nvPr>
            <p:ph type="sldNum" sz="quarter" idx="12"/>
          </p:nvPr>
        </p:nvSpPr>
        <p:spPr/>
        <p:txBody>
          <a:bodyPr/>
          <a:lstStyle/>
          <a:p>
            <a:pPr>
              <a:defRPr/>
            </a:pPr>
            <a:fld id="{673FFD8E-613D-4ED3-A277-AD02556A39DF}" type="slidenum">
              <a:rPr lang="en-US" smtClean="0">
                <a:solidFill>
                  <a:srgbClr val="000000"/>
                </a:solidFill>
              </a:rPr>
              <a:pPr>
                <a:defRPr/>
              </a:pPr>
              <a:t>2</a:t>
            </a:fld>
            <a:endParaRPr lang="en-US">
              <a:solidFill>
                <a:srgbClr val="000000"/>
              </a:solidFill>
            </a:endParaRPr>
          </a:p>
        </p:txBody>
      </p:sp>
    </p:spTree>
    <p:extLst>
      <p:ext uri="{BB962C8B-B14F-4D97-AF65-F5344CB8AC3E}">
        <p14:creationId xmlns:p14="http://schemas.microsoft.com/office/powerpoint/2010/main" val="40947518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Contributing to Baseline</a:t>
            </a:r>
            <a:endParaRPr lang="en-US" dirty="0"/>
          </a:p>
        </p:txBody>
      </p:sp>
      <p:sp>
        <p:nvSpPr>
          <p:cNvPr id="3" name="Content Placeholder 2"/>
          <p:cNvSpPr>
            <a:spLocks noGrp="1"/>
          </p:cNvSpPr>
          <p:nvPr>
            <p:ph idx="1"/>
          </p:nvPr>
        </p:nvSpPr>
        <p:spPr/>
        <p:txBody>
          <a:bodyPr/>
          <a:lstStyle/>
          <a:p>
            <a:r>
              <a:rPr lang="en-US" dirty="0" smtClean="0"/>
              <a:t>Assessments using evidence from observations and text to develop and support arguments.</a:t>
            </a:r>
          </a:p>
          <a:p>
            <a:r>
              <a:rPr lang="en-US" dirty="0" smtClean="0"/>
              <a:t>Short responses to identify appropriate resources to support claims</a:t>
            </a:r>
          </a:p>
          <a:p>
            <a:r>
              <a:rPr lang="en-US" dirty="0" smtClean="0"/>
              <a:t>Related science journal entries</a:t>
            </a:r>
          </a:p>
        </p:txBody>
      </p:sp>
    </p:spTree>
    <p:extLst>
      <p:ext uri="{BB962C8B-B14F-4D97-AF65-F5344CB8AC3E}">
        <p14:creationId xmlns:p14="http://schemas.microsoft.com/office/powerpoint/2010/main" val="4220093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057400"/>
            <a:ext cx="6400800" cy="1752600"/>
          </a:xfrm>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635732"/>
            <a:ext cx="8370399" cy="5995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45847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68686" y="6323111"/>
            <a:ext cx="3733800" cy="307777"/>
          </a:xfrm>
          <a:prstGeom prst="rect">
            <a:avLst/>
          </a:prstGeom>
          <a:noFill/>
        </p:spPr>
        <p:txBody>
          <a:bodyPr wrap="square" rtlCol="0">
            <a:spAutoFit/>
          </a:bodyPr>
          <a:lstStyle/>
          <a:p>
            <a:pPr algn="ctr"/>
            <a:r>
              <a:rPr lang="en-US" sz="1400" dirty="0" smtClean="0">
                <a:solidFill>
                  <a:srgbClr val="C00000"/>
                </a:solidFill>
              </a:rPr>
              <a:t>Drafted by KDE Effectiveness Coaches</a:t>
            </a:r>
            <a:endParaRPr lang="en-US" sz="1400" dirty="0">
              <a:solidFill>
                <a:srgbClr val="C00000"/>
              </a:solidFill>
            </a:endParaRPr>
          </a:p>
        </p:txBody>
      </p:sp>
    </p:spTree>
    <p:extLst>
      <p:ext uri="{BB962C8B-B14F-4D97-AF65-F5344CB8AC3E}">
        <p14:creationId xmlns:p14="http://schemas.microsoft.com/office/powerpoint/2010/main" val="1602104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8229600" cy="4495800"/>
          </a:xfrm>
        </p:spPr>
        <p:txBody>
          <a:bodyPr>
            <a:normAutofit/>
          </a:bodyPr>
          <a:lstStyle/>
          <a:p>
            <a:pPr marL="0" indent="0" algn="ctr">
              <a:buNone/>
            </a:pPr>
            <a:r>
              <a:rPr lang="en-US" dirty="0" smtClean="0"/>
              <a:t>By the end of the 2013-14 school year, all of my 4</a:t>
            </a:r>
            <a:r>
              <a:rPr lang="en-US" baseline="30000" dirty="0" smtClean="0"/>
              <a:t>th</a:t>
            </a:r>
            <a:r>
              <a:rPr lang="en-US" dirty="0" smtClean="0"/>
              <a:t> grade students (100%) will show growth in summarizing key ideas and details in what they read. Each student will  improve by 2 or more levels on the rubric developed by my PLC team for summarization. In addition, 90% of students will score Proficient or above on the rubric by the end of the year. </a:t>
            </a:r>
            <a:endParaRPr lang="en-US" dirty="0"/>
          </a:p>
        </p:txBody>
      </p:sp>
      <p:sp>
        <p:nvSpPr>
          <p:cNvPr id="2" name="Title 1"/>
          <p:cNvSpPr>
            <a:spLocks noGrp="1"/>
          </p:cNvSpPr>
          <p:nvPr>
            <p:ph type="title"/>
          </p:nvPr>
        </p:nvSpPr>
        <p:spPr>
          <a:xfrm>
            <a:off x="457200" y="304800"/>
            <a:ext cx="8229600" cy="1143000"/>
          </a:xfrm>
        </p:spPr>
        <p:txBody>
          <a:bodyPr/>
          <a:lstStyle/>
          <a:p>
            <a:r>
              <a:rPr lang="en-US" dirty="0" smtClean="0"/>
              <a:t>4</a:t>
            </a:r>
            <a:r>
              <a:rPr lang="en-US" baseline="30000" dirty="0" smtClean="0"/>
              <a:t>th</a:t>
            </a:r>
            <a:r>
              <a:rPr lang="en-US" dirty="0" smtClean="0"/>
              <a:t> grade goal: Summarization</a:t>
            </a:r>
            <a:endParaRPr lang="en-US" dirty="0"/>
          </a:p>
        </p:txBody>
      </p:sp>
    </p:spTree>
    <p:extLst>
      <p:ext uri="{BB962C8B-B14F-4D97-AF65-F5344CB8AC3E}">
        <p14:creationId xmlns:p14="http://schemas.microsoft.com/office/powerpoint/2010/main" val="1343698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smtClean="0"/>
              <a:t>Data contributing to baseline</a:t>
            </a:r>
            <a:endParaRPr lang="en-US" dirty="0"/>
          </a:p>
        </p:txBody>
      </p:sp>
      <p:sp>
        <p:nvSpPr>
          <p:cNvPr id="3" name="Content Placeholder 2"/>
          <p:cNvSpPr>
            <a:spLocks noGrp="1"/>
          </p:cNvSpPr>
          <p:nvPr>
            <p:ph idx="1"/>
          </p:nvPr>
        </p:nvSpPr>
        <p:spPr/>
        <p:txBody>
          <a:bodyPr/>
          <a:lstStyle/>
          <a:p>
            <a:r>
              <a:rPr lang="en-US" dirty="0" smtClean="0"/>
              <a:t>MAP data (</a:t>
            </a:r>
            <a:r>
              <a:rPr lang="en-US" dirty="0" err="1" smtClean="0"/>
              <a:t>DesCartes</a:t>
            </a:r>
            <a:r>
              <a:rPr lang="en-US" dirty="0" smtClean="0"/>
              <a:t> Continuum regarding summarization skills)</a:t>
            </a:r>
          </a:p>
          <a:p>
            <a:r>
              <a:rPr lang="en-US" dirty="0" smtClean="0"/>
              <a:t>Written summaries</a:t>
            </a:r>
          </a:p>
          <a:p>
            <a:r>
              <a:rPr lang="en-US" dirty="0" smtClean="0"/>
              <a:t>Journal entries</a:t>
            </a:r>
          </a:p>
          <a:p>
            <a:r>
              <a:rPr lang="en-US" dirty="0" smtClean="0"/>
              <a:t>M/C items where students identify main ideas and supporting details. </a:t>
            </a:r>
          </a:p>
          <a:p>
            <a:endParaRPr lang="en-US" dirty="0" smtClean="0"/>
          </a:p>
          <a:p>
            <a:endParaRPr lang="en-US" dirty="0"/>
          </a:p>
        </p:txBody>
      </p:sp>
    </p:spTree>
    <p:extLst>
      <p:ext uri="{BB962C8B-B14F-4D97-AF65-F5344CB8AC3E}">
        <p14:creationId xmlns:p14="http://schemas.microsoft.com/office/powerpoint/2010/main" val="783625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http://image.slidesharecdn.com/30summaryrubric-120122180458-phpapp01/95/slide-1-1024.jpg?cb=13272839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543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20904958">
            <a:off x="242752" y="431571"/>
            <a:ext cx="4302781" cy="923330"/>
          </a:xfrm>
          <a:prstGeom prst="rect">
            <a:avLst/>
          </a:prstGeom>
          <a:noFill/>
        </p:spPr>
        <p:txBody>
          <a:bodyPr wrap="none" lIns="91440" tIns="45720" rIns="91440" bIns="45720">
            <a:spAutoFit/>
          </a:bodyPr>
          <a:lstStyle/>
          <a:p>
            <a:pPr algn="ctr"/>
            <a:r>
              <a:rPr lang="en-US" sz="54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Sample Rubric</a:t>
            </a:r>
          </a:p>
        </p:txBody>
      </p:sp>
    </p:spTree>
    <p:extLst>
      <p:ext uri="{BB962C8B-B14F-4D97-AF65-F5344CB8AC3E}">
        <p14:creationId xmlns:p14="http://schemas.microsoft.com/office/powerpoint/2010/main" val="9081296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Grp="1"/>
          </p:cNvSpPr>
          <p:nvPr>
            <p:ph type="body" idx="1"/>
          </p:nvPr>
        </p:nvSpPr>
        <p:spPr>
          <a:xfrm>
            <a:off x="304800" y="1066800"/>
            <a:ext cx="8382000" cy="4576763"/>
          </a:xfrm>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rtlCol="0">
            <a:normAutofit fontScale="25000" lnSpcReduction="20000"/>
          </a:bodyPr>
          <a:lstStyle/>
          <a:p>
            <a:pPr marL="0" indent="0" algn="ctr" eaLnBrk="1" fontAlgn="auto" hangingPunct="1">
              <a:lnSpc>
                <a:spcPct val="120000"/>
              </a:lnSpc>
              <a:spcBef>
                <a:spcPts val="700"/>
              </a:spcBef>
              <a:spcAft>
                <a:spcPts val="0"/>
              </a:spcAft>
              <a:buClr>
                <a:srgbClr val="333366"/>
              </a:buClr>
              <a:buFont typeface="Wingdings" pitchFamily="2" charset="2"/>
              <a:buNone/>
              <a:defRPr/>
            </a:pPr>
            <a:r>
              <a:rPr lang="en-US" sz="16000" dirty="0" smtClean="0">
                <a:sym typeface="Verdana" pitchFamily="34" charset="0"/>
              </a:rPr>
              <a:t>For the 2012-2013 school year, 100% of my students will make measurable progress in argumentative writing. Each student will improve by at least one performance level in three or more areas of the LDC argumentation rubric. Furthermore 80% of my</a:t>
            </a:r>
            <a:r>
              <a:rPr lang="en-US" sz="16000" dirty="0">
                <a:sym typeface="Verdana" pitchFamily="34" charset="0"/>
              </a:rPr>
              <a:t> </a:t>
            </a:r>
            <a:r>
              <a:rPr lang="en-US" sz="16000" dirty="0" smtClean="0">
                <a:sym typeface="Verdana" pitchFamily="34" charset="0"/>
              </a:rPr>
              <a:t>students will score a 3 or better overall. </a:t>
            </a:r>
          </a:p>
          <a:p>
            <a:pPr marL="0" indent="0" eaLnBrk="1" fontAlgn="auto" hangingPunct="1">
              <a:spcBef>
                <a:spcPts val="600"/>
              </a:spcBef>
              <a:spcAft>
                <a:spcPts val="0"/>
              </a:spcAft>
              <a:buClr>
                <a:srgbClr val="333366"/>
              </a:buClr>
              <a:buFont typeface="Wingdings" pitchFamily="2" charset="2"/>
              <a:buNone/>
              <a:defRPr/>
            </a:pPr>
            <a:endParaRPr lang="en-US" sz="5800" b="1" dirty="0" smtClean="0">
              <a:solidFill>
                <a:srgbClr val="00B050"/>
              </a:solidFill>
              <a:latin typeface="Verdana" pitchFamily="34" charset="0"/>
              <a:sym typeface="Verdana" pitchFamily="34" charset="0"/>
            </a:endParaRPr>
          </a:p>
          <a:p>
            <a:pPr marL="0" indent="0" eaLnBrk="1" fontAlgn="auto" hangingPunct="1">
              <a:spcBef>
                <a:spcPts val="900"/>
              </a:spcBef>
              <a:spcAft>
                <a:spcPts val="0"/>
              </a:spcAft>
              <a:buClr>
                <a:srgbClr val="333366"/>
              </a:buClr>
              <a:buFont typeface="Wingdings" pitchFamily="2" charset="2"/>
              <a:buNone/>
              <a:defRPr/>
            </a:pPr>
            <a:r>
              <a:rPr lang="en-US" sz="3800" b="1" dirty="0" smtClean="0">
                <a:effectLst>
                  <a:outerShdw blurRad="38100" dist="38100" dir="2700000" algn="tl">
                    <a:srgbClr val="C0C0C0"/>
                  </a:outerShdw>
                </a:effectLst>
              </a:rPr>
              <a:t>			</a:t>
            </a:r>
            <a:br>
              <a:rPr lang="en-US" sz="3800" b="1" dirty="0" smtClean="0">
                <a:effectLst>
                  <a:outerShdw blurRad="38100" dist="38100" dir="2700000" algn="tl">
                    <a:srgbClr val="C0C0C0"/>
                  </a:outerShdw>
                </a:effectLst>
              </a:rPr>
            </a:br>
            <a:endParaRPr lang="en-US" dirty="0" smtClean="0"/>
          </a:p>
        </p:txBody>
      </p:sp>
      <p:sp>
        <p:nvSpPr>
          <p:cNvPr id="66563" name="AutoShape 2"/>
          <p:cNvSpPr>
            <a:spLocks/>
          </p:cNvSpPr>
          <p:nvPr/>
        </p:nvSpPr>
        <p:spPr bwMode="auto">
          <a:xfrm>
            <a:off x="6553200" y="6248400"/>
            <a:ext cx="2133600" cy="457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b"/>
          <a:lstStyle>
            <a:lvl1pPr eaLnBrk="0">
              <a:spcBef>
                <a:spcPct val="20000"/>
              </a:spcBef>
              <a:buFont typeface="Arial" pitchFamily="34" charset="0"/>
              <a:buChar char="•"/>
              <a:defRPr sz="3200">
                <a:solidFill>
                  <a:schemeClr val="tx1"/>
                </a:solidFill>
                <a:latin typeface="Calibri" pitchFamily="34" charset="0"/>
              </a:defRPr>
            </a:lvl1pPr>
            <a:lvl2pPr marL="742950" indent="-285750" eaLnBrk="0">
              <a:spcBef>
                <a:spcPct val="20000"/>
              </a:spcBef>
              <a:buFont typeface="Arial" pitchFamily="34" charset="0"/>
              <a:buChar char="–"/>
              <a:defRPr sz="2800">
                <a:solidFill>
                  <a:schemeClr val="tx1"/>
                </a:solidFill>
                <a:latin typeface="Calibri" pitchFamily="34" charset="0"/>
              </a:defRPr>
            </a:lvl2pPr>
            <a:lvl3pPr marL="1143000" indent="-228600" eaLnBrk="0">
              <a:spcBef>
                <a:spcPct val="20000"/>
              </a:spcBef>
              <a:buFont typeface="Arial" pitchFamily="34" charset="0"/>
              <a:buChar char="•"/>
              <a:defRPr sz="2400">
                <a:solidFill>
                  <a:schemeClr val="tx1"/>
                </a:solidFill>
                <a:latin typeface="Calibri" pitchFamily="34" charset="0"/>
              </a:defRPr>
            </a:lvl3pPr>
            <a:lvl4pPr marL="1600200" indent="-228600" eaLnBrk="0">
              <a:spcBef>
                <a:spcPct val="20000"/>
              </a:spcBef>
              <a:buFont typeface="Arial" pitchFamily="34" charset="0"/>
              <a:buChar char="–"/>
              <a:defRPr sz="2000">
                <a:solidFill>
                  <a:schemeClr val="tx1"/>
                </a:solidFill>
                <a:latin typeface="Calibri" pitchFamily="34" charset="0"/>
              </a:defRPr>
            </a:lvl4pPr>
            <a:lvl5pPr marL="2057400" indent="-228600" eaLnBrk="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fontAlgn="base">
              <a:spcBef>
                <a:spcPct val="0"/>
              </a:spcBef>
              <a:spcAft>
                <a:spcPct val="0"/>
              </a:spcAft>
              <a:buFontTx/>
              <a:buNone/>
            </a:pPr>
            <a:r>
              <a:rPr lang="en-US" altLang="en-US" sz="1200">
                <a:solidFill>
                  <a:srgbClr val="000000"/>
                </a:solidFill>
                <a:latin typeface="Verdana" pitchFamily="34" charset="0"/>
                <a:ea typeface="Verdana" pitchFamily="34" charset="0"/>
                <a:cs typeface="Verdana" pitchFamily="34" charset="0"/>
                <a:sym typeface="Verdana" pitchFamily="34" charset="0"/>
              </a:rPr>
              <a:t>23</a:t>
            </a:r>
            <a:endParaRPr lang="en-US" altLang="en-US" sz="1200">
              <a:solidFill>
                <a:srgbClr val="000000"/>
              </a:solidFill>
              <a:latin typeface="Helvetica" charset="0"/>
              <a:cs typeface="Helvetica" charset="0"/>
              <a:sym typeface="Helvetica" charset="0"/>
            </a:endParaRPr>
          </a:p>
        </p:txBody>
      </p:sp>
      <p:sp>
        <p:nvSpPr>
          <p:cNvPr id="65540" name="AutoShape 4"/>
          <p:cNvSpPr>
            <a:spLocks/>
          </p:cNvSpPr>
          <p:nvPr/>
        </p:nvSpPr>
        <p:spPr bwMode="auto">
          <a:xfrm>
            <a:off x="914400" y="414338"/>
            <a:ext cx="71342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b"/>
          <a:lstStyle/>
          <a:p>
            <a:pPr algn="ctr">
              <a:defRPr/>
            </a:pPr>
            <a:r>
              <a:rPr lang="en-US" sz="3200" b="1" dirty="0">
                <a:solidFill>
                  <a:prstClr val="black"/>
                </a:solidFill>
                <a:effectLst>
                  <a:outerShdw blurRad="38100" dist="38100" dir="2700000" algn="tl">
                    <a:srgbClr val="C0C0C0"/>
                  </a:outerShdw>
                </a:effectLst>
                <a:latin typeface="Verdana" pitchFamily="34" charset="0"/>
                <a:ea typeface="Verdana" pitchFamily="34" charset="0"/>
                <a:cs typeface="Verdana" pitchFamily="34" charset="0"/>
                <a:sym typeface="Verdana" pitchFamily="34" charset="0"/>
              </a:rPr>
              <a:t>Student Growth Goal Sample</a:t>
            </a:r>
            <a:endParaRPr lang="en-US" sz="3200" dirty="0">
              <a:solidFill>
                <a:prstClr val="black"/>
              </a:solidFill>
              <a:cs typeface="Helvetica" charset="0"/>
              <a:sym typeface="Helvetica" charset="0"/>
            </a:endParaRPr>
          </a:p>
        </p:txBody>
      </p:sp>
    </p:spTree>
    <p:extLst>
      <p:ext uri="{BB962C8B-B14F-4D97-AF65-F5344CB8AC3E}">
        <p14:creationId xmlns:p14="http://schemas.microsoft.com/office/powerpoint/2010/main" val="345190710"/>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smtClean="0"/>
              <a:t>Data contributing to baseline</a:t>
            </a:r>
            <a:endParaRPr lang="en-US" dirty="0"/>
          </a:p>
        </p:txBody>
      </p:sp>
      <p:sp>
        <p:nvSpPr>
          <p:cNvPr id="3" name="Content Placeholder 2"/>
          <p:cNvSpPr>
            <a:spLocks noGrp="1"/>
          </p:cNvSpPr>
          <p:nvPr>
            <p:ph idx="1"/>
          </p:nvPr>
        </p:nvSpPr>
        <p:spPr/>
        <p:txBody>
          <a:bodyPr/>
          <a:lstStyle/>
          <a:p>
            <a:r>
              <a:rPr lang="en-US" dirty="0" smtClean="0"/>
              <a:t>On demand writing prompts</a:t>
            </a:r>
          </a:p>
          <a:p>
            <a:r>
              <a:rPr lang="en-US" dirty="0" smtClean="0"/>
              <a:t>Writer’s Notebook responses</a:t>
            </a:r>
          </a:p>
          <a:p>
            <a:r>
              <a:rPr lang="en-US" dirty="0" smtClean="0"/>
              <a:t>Short research assignment</a:t>
            </a:r>
          </a:p>
          <a:p>
            <a:endParaRPr lang="en-US" dirty="0" smtClean="0"/>
          </a:p>
          <a:p>
            <a:endParaRPr lang="en-US" dirty="0"/>
          </a:p>
        </p:txBody>
      </p:sp>
    </p:spTree>
    <p:extLst>
      <p:ext uri="{BB962C8B-B14F-4D97-AF65-F5344CB8AC3E}">
        <p14:creationId xmlns:p14="http://schemas.microsoft.com/office/powerpoint/2010/main" val="4224508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238125"/>
            <a:ext cx="8639175" cy="638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614988" y="6238875"/>
            <a:ext cx="3276600" cy="381000"/>
          </a:xfrm>
          <a:prstGeom prst="rect">
            <a:avLst/>
          </a:prstGeom>
          <a:noFill/>
        </p:spPr>
        <p:txBody>
          <a:bodyPr wrap="square" rtlCol="0">
            <a:spAutoFit/>
          </a:bodyPr>
          <a:lstStyle/>
          <a:p>
            <a:pPr algn="ctr"/>
            <a:r>
              <a:rPr lang="en-US" i="1" dirty="0" smtClean="0">
                <a:solidFill>
                  <a:srgbClr val="C00000"/>
                </a:solidFill>
              </a:rPr>
              <a:t>Literacy Design Collaborative</a:t>
            </a:r>
            <a:endParaRPr lang="en-US" i="1" dirty="0">
              <a:solidFill>
                <a:srgbClr val="C00000"/>
              </a:solidFill>
            </a:endParaRPr>
          </a:p>
        </p:txBody>
      </p:sp>
    </p:spTree>
    <p:extLst>
      <p:ext uri="{BB962C8B-B14F-4D97-AF65-F5344CB8AC3E}">
        <p14:creationId xmlns:p14="http://schemas.microsoft.com/office/powerpoint/2010/main" val="2900426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 Goal Sample</a:t>
            </a:r>
            <a:endParaRPr lang="en-US" dirty="0"/>
          </a:p>
        </p:txBody>
      </p:sp>
      <p:sp>
        <p:nvSpPr>
          <p:cNvPr id="3" name="Content Placeholder 2"/>
          <p:cNvSpPr>
            <a:spLocks noGrp="1"/>
          </p:cNvSpPr>
          <p:nvPr>
            <p:ph idx="1"/>
          </p:nvPr>
        </p:nvSpPr>
        <p:spPr/>
        <p:txBody>
          <a:bodyPr/>
          <a:lstStyle/>
          <a:p>
            <a:pPr marL="0" indent="0" algn="ctr">
              <a:buNone/>
            </a:pPr>
            <a:r>
              <a:rPr lang="en-US" dirty="0" smtClean="0"/>
              <a:t>This year, all 8th grade art students will improve their skills in creating and critiquing works of art. Each student will improve at least one level in all areas on the district art standards-based rubric. At least 70% of the students will demonstrate proficiency in all criteria of the rubric. </a:t>
            </a:r>
            <a:endParaRPr lang="en-US" dirty="0"/>
          </a:p>
        </p:txBody>
      </p:sp>
    </p:spTree>
    <p:extLst>
      <p:ext uri="{BB962C8B-B14F-4D97-AF65-F5344CB8AC3E}">
        <p14:creationId xmlns:p14="http://schemas.microsoft.com/office/powerpoint/2010/main" val="1247341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smtClean="0"/>
              <a:t>Data contributing to baseline</a:t>
            </a:r>
            <a:endParaRPr lang="en-US" dirty="0"/>
          </a:p>
        </p:txBody>
      </p:sp>
      <p:sp>
        <p:nvSpPr>
          <p:cNvPr id="3" name="Content Placeholder 2"/>
          <p:cNvSpPr>
            <a:spLocks noGrp="1"/>
          </p:cNvSpPr>
          <p:nvPr>
            <p:ph idx="1"/>
          </p:nvPr>
        </p:nvSpPr>
        <p:spPr/>
        <p:txBody>
          <a:bodyPr/>
          <a:lstStyle/>
          <a:p>
            <a:r>
              <a:rPr lang="en-US" dirty="0" smtClean="0"/>
              <a:t>Beginning Portfolio of artwork</a:t>
            </a:r>
          </a:p>
          <a:p>
            <a:r>
              <a:rPr lang="en-US" dirty="0" smtClean="0"/>
              <a:t>Art on-demand assignment</a:t>
            </a:r>
          </a:p>
          <a:p>
            <a:r>
              <a:rPr lang="en-US" dirty="0" smtClean="0"/>
              <a:t>Critique of art work</a:t>
            </a:r>
          </a:p>
          <a:p>
            <a:r>
              <a:rPr lang="en-US" dirty="0" smtClean="0"/>
              <a:t>Feedback to peer</a:t>
            </a:r>
          </a:p>
          <a:p>
            <a:endParaRPr lang="en-US" dirty="0" smtClean="0"/>
          </a:p>
          <a:p>
            <a:endParaRPr lang="en-US" dirty="0"/>
          </a:p>
        </p:txBody>
      </p:sp>
    </p:spTree>
    <p:extLst>
      <p:ext uri="{BB962C8B-B14F-4D97-AF65-F5344CB8AC3E}">
        <p14:creationId xmlns:p14="http://schemas.microsoft.com/office/powerpoint/2010/main" val="27010153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501" y="670661"/>
            <a:ext cx="8710613" cy="6187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47902"/>
            <a:ext cx="3733800" cy="1762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181600" y="6550223"/>
            <a:ext cx="3733800" cy="307777"/>
          </a:xfrm>
          <a:prstGeom prst="rect">
            <a:avLst/>
          </a:prstGeom>
          <a:noFill/>
        </p:spPr>
        <p:txBody>
          <a:bodyPr wrap="square" rtlCol="0">
            <a:spAutoFit/>
          </a:bodyPr>
          <a:lstStyle/>
          <a:p>
            <a:r>
              <a:rPr lang="en-US" sz="1400" dirty="0" smtClean="0">
                <a:solidFill>
                  <a:srgbClr val="C00000"/>
                </a:solidFill>
              </a:rPr>
              <a:t>Chapman, Ashland Independent School District</a:t>
            </a:r>
            <a:endParaRPr lang="en-US" sz="1400" dirty="0">
              <a:solidFill>
                <a:srgbClr val="C00000"/>
              </a:solidFill>
            </a:endParaRPr>
          </a:p>
        </p:txBody>
      </p:sp>
    </p:spTree>
    <p:extLst>
      <p:ext uri="{BB962C8B-B14F-4D97-AF65-F5344CB8AC3E}">
        <p14:creationId xmlns:p14="http://schemas.microsoft.com/office/powerpoint/2010/main" val="1514639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Mathematics Goal Sample</a:t>
            </a:r>
            <a:endParaRPr lang="en-US" dirty="0"/>
          </a:p>
        </p:txBody>
      </p:sp>
      <p:sp>
        <p:nvSpPr>
          <p:cNvPr id="3" name="Content Placeholder 2"/>
          <p:cNvSpPr>
            <a:spLocks noGrp="1"/>
          </p:cNvSpPr>
          <p:nvPr>
            <p:ph idx="1"/>
          </p:nvPr>
        </p:nvSpPr>
        <p:spPr/>
        <p:txBody>
          <a:bodyPr/>
          <a:lstStyle/>
          <a:p>
            <a:pPr marL="0" indent="0" algn="ctr">
              <a:buNone/>
            </a:pPr>
            <a:r>
              <a:rPr lang="en-US" dirty="0" smtClean="0"/>
              <a:t>During the 2014/15 school year, 100% of my 6</a:t>
            </a:r>
            <a:r>
              <a:rPr lang="en-US" baseline="30000" dirty="0" smtClean="0"/>
              <a:t>th</a:t>
            </a:r>
            <a:r>
              <a:rPr lang="en-US" dirty="0" smtClean="0"/>
              <a:t> grade students will improve their ability to make sense of problems and persevere in solving them. Each student will improve by at least one level on at least two indicators on the Mathematics Problem Solving rubric. In addition, 80% of my students will perform at the proficient level on all three indicators on the rubric. </a:t>
            </a:r>
            <a:endParaRPr lang="en-US" dirty="0"/>
          </a:p>
        </p:txBody>
      </p:sp>
    </p:spTree>
    <p:extLst>
      <p:ext uri="{BB962C8B-B14F-4D97-AF65-F5344CB8AC3E}">
        <p14:creationId xmlns:p14="http://schemas.microsoft.com/office/powerpoint/2010/main" val="153900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smtClean="0"/>
              <a:t>Data contributing to baseline</a:t>
            </a:r>
            <a:endParaRPr lang="en-US" dirty="0"/>
          </a:p>
        </p:txBody>
      </p:sp>
      <p:sp>
        <p:nvSpPr>
          <p:cNvPr id="3" name="Content Placeholder 2"/>
          <p:cNvSpPr>
            <a:spLocks noGrp="1"/>
          </p:cNvSpPr>
          <p:nvPr>
            <p:ph idx="1"/>
          </p:nvPr>
        </p:nvSpPr>
        <p:spPr/>
        <p:txBody>
          <a:bodyPr/>
          <a:lstStyle/>
          <a:p>
            <a:r>
              <a:rPr lang="en-US" dirty="0" smtClean="0"/>
              <a:t>MAP (</a:t>
            </a:r>
            <a:r>
              <a:rPr lang="en-US" dirty="0" err="1" smtClean="0"/>
              <a:t>DesCartes</a:t>
            </a:r>
            <a:r>
              <a:rPr lang="en-US" dirty="0" smtClean="0"/>
              <a:t>)</a:t>
            </a:r>
          </a:p>
          <a:p>
            <a:r>
              <a:rPr lang="en-US" dirty="0" smtClean="0"/>
              <a:t>Common assessments </a:t>
            </a:r>
          </a:p>
          <a:p>
            <a:r>
              <a:rPr lang="en-US" dirty="0" smtClean="0"/>
              <a:t>Math Design Collaborative formative assessment lessons </a:t>
            </a:r>
          </a:p>
          <a:p>
            <a:endParaRPr lang="en-US" dirty="0" smtClean="0"/>
          </a:p>
          <a:p>
            <a:endParaRPr lang="en-US" dirty="0"/>
          </a:p>
        </p:txBody>
      </p:sp>
    </p:spTree>
    <p:extLst>
      <p:ext uri="{BB962C8B-B14F-4D97-AF65-F5344CB8AC3E}">
        <p14:creationId xmlns:p14="http://schemas.microsoft.com/office/powerpoint/2010/main" val="1581954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09600"/>
            <a:ext cx="906780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37369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72200" y="6173688"/>
            <a:ext cx="2667000" cy="307777"/>
          </a:xfrm>
          <a:prstGeom prst="rect">
            <a:avLst/>
          </a:prstGeom>
          <a:noFill/>
        </p:spPr>
        <p:txBody>
          <a:bodyPr wrap="square" rtlCol="0">
            <a:spAutoFit/>
          </a:bodyPr>
          <a:lstStyle/>
          <a:p>
            <a:r>
              <a:rPr lang="en-US" sz="1400" dirty="0" smtClean="0">
                <a:solidFill>
                  <a:srgbClr val="C00000"/>
                </a:solidFill>
              </a:rPr>
              <a:t>Drafted by KDE PGES Consultants</a:t>
            </a:r>
            <a:endParaRPr lang="en-US" sz="1400" dirty="0">
              <a:solidFill>
                <a:srgbClr val="C00000"/>
              </a:solidFill>
            </a:endParaRPr>
          </a:p>
        </p:txBody>
      </p:sp>
    </p:spTree>
    <p:extLst>
      <p:ext uri="{BB962C8B-B14F-4D97-AF65-F5344CB8AC3E}">
        <p14:creationId xmlns:p14="http://schemas.microsoft.com/office/powerpoint/2010/main" val="2987872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clipse">
  <a:themeElements>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RoutingRuleDescription xmlns="http://schemas.microsoft.com/sharepoint/v3">Handouts - Establishing a Baseline</RoutingRuleDescription>
    <PublishingExpirationDate xmlns="http://schemas.microsoft.com/sharepoint/v3" xsi:nil="true"/>
    <PublishingStartDate xmlns="http://schemas.microsoft.com/sharepoint/v3" xsi:nil="true"/>
    <Publication_x0020_Date xmlns="3a62de7d-ba57-4f43-9dae-9623ba637be0">2014-03-28T04:00:00+00:00</Publication_x0020_Date>
    <Audience1 xmlns="3a62de7d-ba57-4f43-9dae-9623ba637be0"/>
    <_dlc_DocId xmlns="3a62de7d-ba57-4f43-9dae-9623ba637be0">KYED-470-362</_dlc_DocId>
    <_dlc_DocIdUrl xmlns="3a62de7d-ba57-4f43-9dae-9623ba637be0">
      <Url>https://education-edit.ky.gov/teachers/PGES/TPGES/_layouts/DocIdRedir.aspx?ID=KYED-470-362</Url>
      <Description>KYED-470-362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88B34B902B72CE47917500AE34DFF905" ma:contentTypeVersion="17" ma:contentTypeDescription="" ma:contentTypeScope="" ma:versionID="2a157c5b780db8344608fb918b0d6ad1">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dd16729ee304641c63c617e3b2ecf363" ns1:_="" ns2:_="">
    <xsd:import namespace="http://schemas.microsoft.com/sharepoint/v3"/>
    <xsd:import namespace="3a62de7d-ba57-4f43-9dae-9623ba637be0"/>
    <xsd:element name="properties">
      <xsd:complexType>
        <xsd:sequence>
          <xsd:element name="documentManagement">
            <xsd:complexType>
              <xsd:all>
                <xsd:element ref="ns1:RoutingRuleDescription" minOccurs="0"/>
                <xsd:element ref="ns2:Audience1" minOccurs="0"/>
                <xsd:element ref="ns2:Publication_x0020_Date"/>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2" nillable="true" ma:displayName="Description" ma:internalName="RoutingRuleDescription" ma:readOnly="false">
      <xsd:simpleType>
        <xsd:restriction base="dms:Text">
          <xsd:maxLength value="255"/>
        </xsd:restriction>
      </xsd:simpleType>
    </xsd:element>
    <xsd:element name="PublishingStartDate" ma:index="5" nillable="true" ma:displayName="Scheduling Start Date" ma:description="" ma:hidden="true" ma:internalName="PublishingStartDate">
      <xsd:simpleType>
        <xsd:restriction base="dms:Unknown"/>
      </xsd:simpleType>
    </xsd:element>
    <xsd:element name="PublishingExpirationDate" ma:index="6"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udience1" ma:index="3"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4" ma:displayName="Publication Date" ma:default="[today]" ma:format="DateOnly" ma:internalName="Publication_x0020_Date" ma:readOnly="false">
      <xsd:simpleType>
        <xsd:restriction base="dms:DateTime"/>
      </xsd:simpleType>
    </xsd:element>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D58B8D-F665-4B61-A883-15BD8A0BE04E}">
  <ds:schemaRefs>
    <ds:schemaRef ds:uri="http://schemas.microsoft.com/office/infopath/2007/PartnerControls"/>
    <ds:schemaRef ds:uri="http://purl.org/dc/terms/"/>
    <ds:schemaRef ds:uri="http://schemas.microsoft.com/office/2006/metadata/properties"/>
    <ds:schemaRef ds:uri="http://www.w3.org/XML/1998/namespace"/>
    <ds:schemaRef ds:uri="http://schemas.microsoft.com/office/2006/documentManagement/types"/>
    <ds:schemaRef ds:uri="http://purl.org/dc/dcmitype/"/>
    <ds:schemaRef ds:uri="http://schemas.microsoft.com/sharepoint/v3"/>
    <ds:schemaRef ds:uri="http://schemas.openxmlformats.org/package/2006/metadata/core-properties"/>
    <ds:schemaRef ds:uri="3a62de7d-ba57-4f43-9dae-9623ba637be0"/>
    <ds:schemaRef ds:uri="http://purl.org/dc/elements/1.1/"/>
  </ds:schemaRefs>
</ds:datastoreItem>
</file>

<file path=customXml/itemProps2.xml><?xml version="1.0" encoding="utf-8"?>
<ds:datastoreItem xmlns:ds="http://schemas.openxmlformats.org/officeDocument/2006/customXml" ds:itemID="{DD267616-9A51-456A-8522-0FD95B89DD7D}">
  <ds:schemaRefs>
    <ds:schemaRef ds:uri="http://schemas.microsoft.com/sharepoint/events"/>
  </ds:schemaRefs>
</ds:datastoreItem>
</file>

<file path=customXml/itemProps3.xml><?xml version="1.0" encoding="utf-8"?>
<ds:datastoreItem xmlns:ds="http://schemas.openxmlformats.org/officeDocument/2006/customXml" ds:itemID="{07E4A02D-CC07-43E7-B961-29F6940A36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a62de7d-ba57-4f43-9dae-9623ba637b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9A4E672-0CE1-49CA-958A-5B2C5A4956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TotalTime>
  <Words>866</Words>
  <Application>Microsoft Office PowerPoint</Application>
  <PresentationFormat>On-screen Show (4:3)</PresentationFormat>
  <Paragraphs>60</Paragraphs>
  <Slides>16</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Arial</vt:lpstr>
      <vt:lpstr>Calibri</vt:lpstr>
      <vt:lpstr>Helvetica</vt:lpstr>
      <vt:lpstr>Verdana</vt:lpstr>
      <vt:lpstr>Wingdings</vt:lpstr>
      <vt:lpstr>Office Theme</vt:lpstr>
      <vt:lpstr>Eclipse</vt:lpstr>
      <vt:lpstr>1_Office Theme</vt:lpstr>
      <vt:lpstr>Handouts for Session 4</vt:lpstr>
      <vt:lpstr>Science sample growth goal</vt:lpstr>
      <vt:lpstr>Data Contributing to Baseline</vt:lpstr>
      <vt:lpstr>PowerPoint Presentation</vt:lpstr>
      <vt:lpstr>4th grade goal: Summarization</vt:lpstr>
      <vt:lpstr>Data contributing to baseline</vt:lpstr>
      <vt:lpstr>PowerPoint Presentation</vt:lpstr>
      <vt:lpstr>PowerPoint Presentation</vt:lpstr>
      <vt:lpstr>Data contributing to baseline</vt:lpstr>
      <vt:lpstr>PowerPoint Presentation</vt:lpstr>
      <vt:lpstr>Art Goal Sample</vt:lpstr>
      <vt:lpstr>Data contributing to baseline</vt:lpstr>
      <vt:lpstr>PowerPoint Presentation</vt:lpstr>
      <vt:lpstr>Mathematics Goal Sample</vt:lpstr>
      <vt:lpstr>Data contributing to baseline</vt:lpstr>
      <vt:lpstr>PowerPoint Presentation</vt:lpstr>
    </vt:vector>
  </TitlesOfParts>
  <Company>Kentucky 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Handouts - Establishing a Baseline</dc:title>
  <dc:creator>Franks, Carol - Office of Next Generation Learners</dc:creator>
  <cp:lastModifiedBy>Hammons, Karen - Instructional Supervisor</cp:lastModifiedBy>
  <cp:revision>44</cp:revision>
  <dcterms:created xsi:type="dcterms:W3CDTF">2014-03-10T01:00:43Z</dcterms:created>
  <dcterms:modified xsi:type="dcterms:W3CDTF">2014-08-29T20:18:38Z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0x0101001BEB557DBE01834EAB47A683706DCD5B0088B34B902B72CE47917500AE34DFF905</vt:lpwstr>
  </property>
  <property fmtid="{D5CDD505-2E9C-101B-9397-08002B2CF9AE}" pid="3" name="_dlc_DocIdItemGuid">
    <vt:lpwstr>0f6d7eff-be80-4759-b2cd-d17e3858404b</vt:lpwstr>
  </property>
</Properties>
</file>