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3" r:id="rId4"/>
    <p:sldId id="257" r:id="rId5"/>
    <p:sldId id="259" r:id="rId6"/>
    <p:sldId id="261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DD96D-A0F1-48B0-9286-EC33C5EDC47C}" type="datetimeFigureOut">
              <a:rPr lang="en-US" smtClean="0"/>
              <a:pPr/>
              <a:t>9/13/2013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6EB0D-9DDC-4489-9409-277A58CBB7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syth.k12.ga.us/cms/lib3/GA01000373/Centricity/Domain/22/Accelerated%20Coordinate%20Algebra%20Pacing%20Guide%20with%20Unwrapped%20Standards.pdf" TargetMode="External"/><Relationship Id="rId2" Type="http://schemas.openxmlformats.org/officeDocument/2006/relationships/hyperlink" Target="http://www.forsyth.k12.ga.us/cms/lib3/GA01000373/Centricity/Domain/22/Grade%208%20Pacing%20Guide%20with%20Unwrapped%20Power%20Standard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bbiccum@forsyth.k12.ga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r>
              <a:rPr lang="en-US" dirty="0" smtClean="0"/>
              <a:t>Math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60960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	</a:t>
            </a:r>
            <a:r>
              <a:rPr lang="en-US" dirty="0" smtClean="0">
                <a:latin typeface="Arial Black" pitchFamily="34" charset="0"/>
              </a:rPr>
              <a:t>	      </a:t>
            </a:r>
            <a:r>
              <a:rPr lang="en-US" dirty="0" smtClean="0">
                <a:latin typeface="Arial Black" pitchFamily="34" charset="0"/>
              </a:rPr>
              <a:t>  </a:t>
            </a:r>
            <a:r>
              <a:rPr lang="en-US" dirty="0" smtClean="0">
                <a:latin typeface="Arial Black" pitchFamily="34" charset="0"/>
              </a:rPr>
              <a:t>Mr. Biccum   </a:t>
            </a:r>
            <a:endParaRPr lang="en-US" dirty="0">
              <a:latin typeface="Arial Black" pitchFamily="34" charset="0"/>
            </a:endParaRPr>
          </a:p>
        </p:txBody>
      </p:sp>
      <p:pic>
        <p:nvPicPr>
          <p:cNvPr id="7" name="Content Placeholder 6" descr="Bicc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8</a:t>
            </a:r>
            <a:r>
              <a:rPr lang="en-US" sz="3600" baseline="30000" dirty="0" smtClean="0">
                <a:solidFill>
                  <a:srgbClr val="FF0000"/>
                </a:solidFill>
                <a:latin typeface="Arial Black" pitchFamily="34" charset="0"/>
              </a:rPr>
              <a:t>th</a:t>
            </a: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 Grade Math</a:t>
            </a:r>
            <a:b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Units of Study  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590800"/>
            <a:ext cx="6705600" cy="3276600"/>
          </a:xfrm>
        </p:spPr>
        <p:txBody>
          <a:bodyPr>
            <a:normAutofit/>
          </a:bodyPr>
          <a:lstStyle/>
          <a:p>
            <a:pPr algn="l"/>
            <a:endParaRPr lang="en-US" sz="1200" dirty="0" smtClean="0">
              <a:latin typeface="Arial Black" pitchFamily="34" charset="0"/>
            </a:endParaRP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1</a:t>
            </a:r>
            <a:r>
              <a:rPr lang="en-US" sz="1200" baseline="30000" dirty="0" smtClean="0">
                <a:solidFill>
                  <a:schemeClr val="tx1"/>
                </a:solidFill>
                <a:latin typeface="Arial Black" pitchFamily="34" charset="0"/>
              </a:rPr>
              <a:t>st</a:t>
            </a:r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 Semester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1 Transformations, Congruence, and Similarity - 3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2 Exponents - 5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3 Geometric Applications and Exponents - 4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4 Functions – 1 week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5 Linear Functions – 4 weeks</a:t>
            </a:r>
          </a:p>
          <a:p>
            <a:pPr algn="l"/>
            <a:endParaRPr lang="en-US" sz="12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r>
              <a:rPr lang="en-US" sz="1200" baseline="30000" dirty="0" smtClean="0">
                <a:solidFill>
                  <a:schemeClr val="tx1"/>
                </a:solidFill>
                <a:latin typeface="Arial Black" pitchFamily="34" charset="0"/>
              </a:rPr>
              <a:t>nd</a:t>
            </a:r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 Semester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6 Linear Models and Tables – 5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7 Solving Systems of Equations – 4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8 Review - 3 weeks</a:t>
            </a:r>
          </a:p>
          <a:p>
            <a:pPr algn="l"/>
            <a:r>
              <a:rPr lang="en-US" sz="1200" dirty="0" smtClean="0">
                <a:solidFill>
                  <a:schemeClr val="tx1"/>
                </a:solidFill>
                <a:latin typeface="Arial Black" pitchFamily="34" charset="0"/>
              </a:rPr>
              <a:t>Unit 9 Show what we Know/ High School Prep – 5 weeks</a:t>
            </a:r>
          </a:p>
        </p:txBody>
      </p:sp>
      <p:pic>
        <p:nvPicPr>
          <p:cNvPr id="1026" name="Picture 2" descr="C:\Program Files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733800"/>
            <a:ext cx="1747418" cy="1693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8</a:t>
            </a:r>
            <a:r>
              <a:rPr lang="en-US" baseline="30000" dirty="0" smtClean="0">
                <a:solidFill>
                  <a:srgbClr val="FF0000"/>
                </a:solidFill>
                <a:latin typeface="Arial Black" pitchFamily="34" charset="0"/>
              </a:rPr>
              <a:t>th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Grade Accelerated Math</a:t>
            </a:r>
            <a:b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Units of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1</a:t>
            </a:r>
            <a:r>
              <a:rPr lang="en-US" sz="1800" baseline="30000" dirty="0" smtClean="0">
                <a:latin typeface="Arial Black" pitchFamily="34" charset="0"/>
              </a:rPr>
              <a:t>st</a:t>
            </a:r>
            <a:r>
              <a:rPr lang="en-US" sz="1800" dirty="0" smtClean="0">
                <a:latin typeface="Arial Black" pitchFamily="34" charset="0"/>
              </a:rPr>
              <a:t> Semester</a:t>
            </a:r>
          </a:p>
          <a:p>
            <a:r>
              <a:rPr lang="en-US" sz="1800" dirty="0" smtClean="0">
                <a:latin typeface="Arial Black" pitchFamily="34" charset="0"/>
              </a:rPr>
              <a:t>Unit 1 Relationships Between Quantities - 4 weeks</a:t>
            </a:r>
          </a:p>
          <a:p>
            <a:r>
              <a:rPr lang="en-US" sz="1800" dirty="0" smtClean="0">
                <a:latin typeface="Arial Black" pitchFamily="34" charset="0"/>
              </a:rPr>
              <a:t>Unit 2 Reasoning with Equations and Inequalities - 3 weeks</a:t>
            </a:r>
          </a:p>
          <a:p>
            <a:r>
              <a:rPr lang="en-US" sz="1800" dirty="0" smtClean="0">
                <a:latin typeface="Arial Black" pitchFamily="34" charset="0"/>
              </a:rPr>
              <a:t>Unit 3 Linear and Exponential Functions- 5 weeks</a:t>
            </a:r>
          </a:p>
          <a:p>
            <a:r>
              <a:rPr lang="en-US" sz="1800" dirty="0" smtClean="0">
                <a:latin typeface="Arial Black" pitchFamily="34" charset="0"/>
              </a:rPr>
              <a:t>Unit 4 Describing Data – 4 weeks</a:t>
            </a:r>
          </a:p>
          <a:p>
            <a:r>
              <a:rPr lang="en-US" sz="1800" dirty="0" smtClean="0">
                <a:latin typeface="Arial Black" pitchFamily="34" charset="0"/>
              </a:rPr>
              <a:t>Unit 5 Transformations in the Coordinate Plane – 1 week</a:t>
            </a:r>
          </a:p>
          <a:p>
            <a:endParaRPr lang="en-US" sz="1800" dirty="0" smtClean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2</a:t>
            </a:r>
            <a:r>
              <a:rPr lang="en-US" sz="1800" baseline="30000" dirty="0" smtClean="0">
                <a:latin typeface="Arial Black" pitchFamily="34" charset="0"/>
              </a:rPr>
              <a:t>nd</a:t>
            </a:r>
            <a:r>
              <a:rPr lang="en-US" sz="1800" dirty="0" smtClean="0">
                <a:latin typeface="Arial Black" pitchFamily="34" charset="0"/>
              </a:rPr>
              <a:t> Semester</a:t>
            </a:r>
          </a:p>
          <a:p>
            <a:r>
              <a:rPr lang="en-US" sz="1800" dirty="0" smtClean="0">
                <a:latin typeface="Arial Black" pitchFamily="34" charset="0"/>
              </a:rPr>
              <a:t>Unit 5 Transformations in the Coordinate Plane – 2 weeks</a:t>
            </a:r>
          </a:p>
          <a:p>
            <a:r>
              <a:rPr lang="en-US" sz="1550" dirty="0" smtClean="0">
                <a:latin typeface="Arial Black" pitchFamily="34" charset="0"/>
              </a:rPr>
              <a:t>Unit 6 Connecting Algebra &amp; Geometry Through Coordinates – 4 weeks</a:t>
            </a:r>
          </a:p>
          <a:p>
            <a:r>
              <a:rPr lang="en-US" sz="1800" dirty="0" smtClean="0">
                <a:latin typeface="Arial Black" pitchFamily="34" charset="0"/>
              </a:rPr>
              <a:t>Unit 7 Similarity, Congruence, and Proofs – 5 weeks</a:t>
            </a:r>
          </a:p>
          <a:p>
            <a:r>
              <a:rPr lang="en-US" sz="1800" dirty="0" smtClean="0">
                <a:latin typeface="Arial Black" pitchFamily="34" charset="0"/>
              </a:rPr>
              <a:t>Unit 8 Right Triangle Trigonometry - 3 weeks</a:t>
            </a:r>
          </a:p>
          <a:p>
            <a:r>
              <a:rPr lang="en-US" sz="1800" dirty="0" smtClean="0">
                <a:latin typeface="Arial Black" pitchFamily="34" charset="0"/>
              </a:rPr>
              <a:t>Unit 9 Circles and Volume – 3 weeks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Curriculum Links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Grade 8 </a:t>
            </a:r>
            <a:r>
              <a:rPr lang="en-US" dirty="0" smtClean="0"/>
              <a:t>Math- </a:t>
            </a: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www.forsyth.k12.ga.us/cms/lib3/GA01000373/Centricity/Domain/22/Grade%208%20Pacing%20Guide%20with%20Unwrapped%20Power%20Standards.pdf</a:t>
            </a:r>
            <a:endParaRPr lang="en-US" u="sng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Grade 8 Accelerated –</a:t>
            </a:r>
            <a:r>
              <a:rPr lang="en-US" dirty="0" smtClean="0">
                <a:hlinkClick r:id="rId3"/>
              </a:rPr>
              <a:t>http://www.forsyth.k12.ga.us/cms/lib3/GA01000373/Centricity/Domain/22/Accelerated%20Coordinate%20Algebra%20Pacing%20Guide%20with%20Unwrapped%20Standards.pdf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103744"/>
            <a:ext cx="2838450" cy="137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This web site will allow students to get notifications</a:t>
            </a:r>
          </a:p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of special events taking place at school and even</a:t>
            </a:r>
          </a:p>
          <a:p>
            <a:pPr>
              <a:buNone/>
            </a:pPr>
            <a:r>
              <a:rPr lang="en-US" sz="2000" dirty="0">
                <a:latin typeface="Arial Black" pitchFamily="34" charset="0"/>
              </a:rPr>
              <a:t>c</a:t>
            </a:r>
            <a:r>
              <a:rPr lang="en-US" sz="2000" dirty="0" smtClean="0">
                <a:latin typeface="Arial Black" pitchFamily="34" charset="0"/>
              </a:rPr>
              <a:t>heck assignments online. </a:t>
            </a:r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		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		  Dates </a:t>
            </a:r>
            <a:r>
              <a:rPr lang="en-US" dirty="0" smtClean="0">
                <a:solidFill>
                  <a:srgbClr val="FF0000"/>
                </a:solidFill>
              </a:rPr>
              <a:t>to Remember</a:t>
            </a:r>
            <a:endParaRPr lang="en-US" dirty="0"/>
          </a:p>
        </p:txBody>
      </p:sp>
      <p:pic>
        <p:nvPicPr>
          <p:cNvPr id="4098" name="Picture 2" descr="itslear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-228600"/>
            <a:ext cx="2743200" cy="116153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219200" y="3429000"/>
            <a:ext cx="6934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Semester Math mid-term – December 19</a:t>
            </a:r>
            <a:r>
              <a:rPr lang="en-US" sz="2400" baseline="30000" dirty="0" smtClean="0"/>
              <a:t>th</a:t>
            </a:r>
            <a:endParaRPr lang="en-US" sz="2400" dirty="0" smtClean="0"/>
          </a:p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Semester Math Final – May </a:t>
            </a:r>
            <a:r>
              <a:rPr lang="en-US" sz="2400" dirty="0" smtClean="0"/>
              <a:t>23</a:t>
            </a:r>
            <a:r>
              <a:rPr lang="en-US" sz="2400" baseline="30000" dirty="0" smtClean="0"/>
              <a:t>th</a:t>
            </a:r>
            <a:endParaRPr lang="en-US" sz="2400" dirty="0" smtClean="0"/>
          </a:p>
          <a:p>
            <a:r>
              <a:rPr lang="en-US" sz="2400" dirty="0" smtClean="0"/>
              <a:t>CRCT for Math – April </a:t>
            </a:r>
            <a:r>
              <a:rPr lang="en-US" sz="2400" dirty="0" smtClean="0"/>
              <a:t>15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EOCT for Accelerated Math students – May </a:t>
            </a:r>
            <a:r>
              <a:rPr lang="en-US" sz="2400" dirty="0" smtClean="0"/>
              <a:t>12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Reteach and Recovery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offer students the opportunity to retake  Summative Tests,  provided they have met certain criteria for that unit.  </a:t>
            </a:r>
          </a:p>
          <a:p>
            <a:r>
              <a:rPr lang="en-US" dirty="0" smtClean="0"/>
              <a:t>Only students who score lower than an </a:t>
            </a:r>
            <a:r>
              <a:rPr lang="en-US" dirty="0" smtClean="0"/>
              <a:t>90</a:t>
            </a:r>
            <a:r>
              <a:rPr lang="en-US" dirty="0" smtClean="0"/>
              <a:t> </a:t>
            </a:r>
            <a:r>
              <a:rPr lang="en-US" dirty="0" smtClean="0"/>
              <a:t>can retake a Summative and the cap score on the retake is an </a:t>
            </a:r>
            <a:r>
              <a:rPr lang="en-US" dirty="0" smtClean="0"/>
              <a:t>90</a:t>
            </a:r>
            <a:r>
              <a:rPr lang="en-US" dirty="0" smtClean="0"/>
              <a:t>.  </a:t>
            </a:r>
            <a:endParaRPr lang="en-US" dirty="0" smtClean="0"/>
          </a:p>
          <a:p>
            <a:r>
              <a:rPr lang="en-US" dirty="0" smtClean="0"/>
              <a:t>We will offer a redelivery session that students must attend before giving students the opportunity to retest.  Redelivery is done either before school, after school, or during CIA.  </a:t>
            </a:r>
          </a:p>
          <a:p>
            <a:pPr>
              <a:buNone/>
            </a:pPr>
            <a:r>
              <a:rPr lang="en-US" dirty="0" smtClean="0"/>
              <a:t>	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Bryan Biccum- </a:t>
            </a:r>
            <a:r>
              <a:rPr lang="en-US" dirty="0" smtClean="0">
                <a:hlinkClick r:id="rId2"/>
              </a:rPr>
              <a:t>bbiccum@forsyth.k12.ga.us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770-781-4889 x </a:t>
            </a:r>
            <a:r>
              <a:rPr lang="en-US" dirty="0" smtClean="0"/>
              <a:t>290203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324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8th Grade Math</vt:lpstr>
      <vt:lpstr>8th Grade Math Units of Study  </vt:lpstr>
      <vt:lpstr>8th Grade Accelerated Math Units of Study</vt:lpstr>
      <vt:lpstr>Curriculum Links </vt:lpstr>
      <vt:lpstr>   </vt:lpstr>
      <vt:lpstr>Reteach and Recovery</vt:lpstr>
      <vt:lpstr>Contact Information</vt:lpstr>
    </vt:vector>
  </TitlesOfParts>
  <Company>Forsyth County School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Math List of Units </dc:title>
  <dc:creator>mking</dc:creator>
  <cp:lastModifiedBy>bbiccum</cp:lastModifiedBy>
  <cp:revision>75</cp:revision>
  <dcterms:created xsi:type="dcterms:W3CDTF">2012-09-06T14:57:10Z</dcterms:created>
  <dcterms:modified xsi:type="dcterms:W3CDTF">2013-09-13T20:36:41Z</dcterms:modified>
</cp:coreProperties>
</file>