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15"/>
  </p:notesMasterIdLst>
  <p:handoutMasterIdLst>
    <p:handoutMasterId r:id="rId16"/>
  </p:handoutMasterIdLst>
  <p:sldIdLst>
    <p:sldId id="256" r:id="rId2"/>
    <p:sldId id="257" r:id="rId3"/>
    <p:sldId id="258" r:id="rId4"/>
    <p:sldId id="259" r:id="rId5"/>
    <p:sldId id="260" r:id="rId6"/>
    <p:sldId id="262" r:id="rId7"/>
    <p:sldId id="263" r:id="rId8"/>
    <p:sldId id="265" r:id="rId9"/>
    <p:sldId id="266" r:id="rId10"/>
    <p:sldId id="267" r:id="rId11"/>
    <p:sldId id="268" r:id="rId12"/>
    <p:sldId id="269" r:id="rId13"/>
    <p:sldId id="27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94625" autoAdjust="0"/>
  </p:normalViewPr>
  <p:slideViewPr>
    <p:cSldViewPr snapToGrid="0" snapToObjects="1">
      <p:cViewPr varScale="1">
        <p:scale>
          <a:sx n="102" d="100"/>
          <a:sy n="102" d="100"/>
        </p:scale>
        <p:origin x="-1368" y="-112"/>
      </p:cViewPr>
      <p:guideLst>
        <p:guide orient="horz" pos="2160"/>
        <p:guide pos="2880"/>
      </p:guideLst>
    </p:cSldViewPr>
  </p:slideViewPr>
  <p:outlineViewPr>
    <p:cViewPr>
      <p:scale>
        <a:sx n="33" d="100"/>
        <a:sy n="33" d="100"/>
      </p:scale>
      <p:origin x="0" y="1592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79449E5-FDB2-E74C-804B-568DCAFBA9AA}" type="datetimeFigureOut">
              <a:rPr lang="en-US" smtClean="0"/>
              <a:t>9/16/13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442BB43-026E-D748-A5F4-186B936E169D}" type="slidenum">
              <a:rPr lang="en-US" smtClean="0"/>
              <a:t>‹#›</a:t>
            </a:fld>
            <a:endParaRPr lang="en-US"/>
          </a:p>
        </p:txBody>
      </p:sp>
    </p:spTree>
    <p:extLst>
      <p:ext uri="{BB962C8B-B14F-4D97-AF65-F5344CB8AC3E}">
        <p14:creationId xmlns:p14="http://schemas.microsoft.com/office/powerpoint/2010/main" val="232119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716D1E-8633-5A4F-9CBA-C93E039F5A86}" type="datetimeFigureOut">
              <a:rPr lang="en-US" smtClean="0"/>
              <a:t>9/16/13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0DD00C-C95E-234C-B2F8-2097997C8E7C}" type="slidenum">
              <a:rPr lang="en-US" smtClean="0"/>
              <a:t>‹#›</a:t>
            </a:fld>
            <a:endParaRPr lang="en-US"/>
          </a:p>
        </p:txBody>
      </p:sp>
    </p:spTree>
    <p:extLst>
      <p:ext uri="{BB962C8B-B14F-4D97-AF65-F5344CB8AC3E}">
        <p14:creationId xmlns:p14="http://schemas.microsoft.com/office/powerpoint/2010/main" val="359535181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0DD00C-C95E-234C-B2F8-2097997C8E7C}" type="slidenum">
              <a:rPr lang="en-US" smtClean="0"/>
              <a:t>11</a:t>
            </a:fld>
            <a:endParaRPr lang="en-US"/>
          </a:p>
        </p:txBody>
      </p:sp>
    </p:spTree>
    <p:extLst>
      <p:ext uri="{BB962C8B-B14F-4D97-AF65-F5344CB8AC3E}">
        <p14:creationId xmlns:p14="http://schemas.microsoft.com/office/powerpoint/2010/main" val="3449219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51DEABC-D766-4322-8E78-B830FAE35C72}" type="datetime4">
              <a:rPr lang="en-US" smtClean="0"/>
              <a:pPr/>
              <a:t>September 16, 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38DF745-7D3F-47F4-83A3-874385CFAA6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33F43-3E86-47E4-BFBB-2476D384E1C6}" type="datetime4">
              <a:rPr lang="en-US" smtClean="0"/>
              <a:pPr/>
              <a:t>September 16, 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51663BA-01FC-4367-B6F3-ABB2645D55F1}" type="datetime4">
              <a:rPr lang="en-US" smtClean="0"/>
              <a:pPr/>
              <a:t>September 16, 2013</a:t>
            </a:fld>
            <a:endParaRPr lang="en-US" dirty="0"/>
          </a:p>
        </p:txBody>
      </p:sp>
      <p:sp>
        <p:nvSpPr>
          <p:cNvPr id="8" name="Slide Number Placeholder 7"/>
          <p:cNvSpPr>
            <a:spLocks noGrp="1"/>
          </p:cNvSpPr>
          <p:nvPr>
            <p:ph type="sldNum" sz="quarter" idx="11"/>
          </p:nvPr>
        </p:nvSpPr>
        <p:spPr/>
        <p:txBody>
          <a:bodyPr/>
          <a:lstStyle/>
          <a:p>
            <a:fld id="{F38DF745-7D3F-47F4-83A3-874385CFAA69}"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9B19C71-EC74-44AF-B27E-FC7DC3C3A61D}" type="datetime4">
              <a:rPr lang="en-US" smtClean="0"/>
              <a:pPr/>
              <a:t>September 16, 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5CDA29-3CBE-48EA-92AE-A996835462BA}" type="datetime4">
              <a:rPr lang="en-US" smtClean="0"/>
              <a:pPr/>
              <a:t>September 16, 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September 16, 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September 16, 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September 16, 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September 16, 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F38DF745-7D3F-47F4-83A3-874385CFAA69}" type="slidenum">
              <a:rPr lang="en-US" smtClean="0"/>
              <a:pPr/>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September 16, 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September 16, 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September 16, 2013</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F38DF745-7D3F-47F4-83A3-874385CFAA69}" type="slidenum">
              <a:rPr lang="en-US" smtClean="0"/>
              <a:pPr/>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sldNum="0" hdr="0" ftr="0" dt="0"/>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5400" dirty="0" smtClean="0">
                <a:latin typeface="Ayuthaya"/>
                <a:cs typeface="Ayuthaya"/>
              </a:rPr>
              <a:t/>
            </a:r>
            <a:br>
              <a:rPr lang="en-US" sz="5400" dirty="0" smtClean="0">
                <a:latin typeface="Ayuthaya"/>
                <a:cs typeface="Ayuthaya"/>
              </a:rPr>
            </a:br>
            <a:r>
              <a:rPr lang="en-US" sz="5400" dirty="0" smtClean="0">
                <a:latin typeface="Ayuthaya"/>
                <a:cs typeface="Ayuthaya"/>
              </a:rPr>
              <a:t>2013 </a:t>
            </a:r>
            <a:br>
              <a:rPr lang="en-US" sz="5400" dirty="0" smtClean="0">
                <a:latin typeface="Ayuthaya"/>
                <a:cs typeface="Ayuthaya"/>
              </a:rPr>
            </a:br>
            <a:r>
              <a:rPr lang="en-US" sz="5400" dirty="0" smtClean="0">
                <a:latin typeface="Ayuthaya"/>
                <a:cs typeface="Ayuthaya"/>
              </a:rPr>
              <a:t>Summer School Summary</a:t>
            </a:r>
            <a:endParaRPr lang="en-US" sz="5400" dirty="0">
              <a:latin typeface="Ayuthaya"/>
              <a:cs typeface="Ayuthaya"/>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9245754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District Details</a:t>
            </a:r>
            <a:endParaRPr lang="en-US" dirty="0"/>
          </a:p>
        </p:txBody>
      </p:sp>
      <p:sp>
        <p:nvSpPr>
          <p:cNvPr id="3" name="Content Placeholder 2"/>
          <p:cNvSpPr>
            <a:spLocks noGrp="1"/>
          </p:cNvSpPr>
          <p:nvPr>
            <p:ph idx="1"/>
          </p:nvPr>
        </p:nvSpPr>
        <p:spPr>
          <a:xfrm>
            <a:off x="457200" y="1752600"/>
            <a:ext cx="7891670" cy="4373563"/>
          </a:xfrm>
        </p:spPr>
        <p:txBody>
          <a:bodyPr>
            <a:normAutofit/>
          </a:bodyPr>
          <a:lstStyle/>
          <a:p>
            <a:endParaRPr lang="en-US" dirty="0" smtClean="0"/>
          </a:p>
          <a:p>
            <a:r>
              <a:rPr lang="en-US" dirty="0" smtClean="0"/>
              <a:t>• Summer </a:t>
            </a:r>
            <a:r>
              <a:rPr lang="en-US" dirty="0"/>
              <a:t>school offered </a:t>
            </a:r>
            <a:r>
              <a:rPr lang="en-US" dirty="0" smtClean="0"/>
              <a:t>at </a:t>
            </a:r>
            <a:r>
              <a:rPr lang="en-US" dirty="0"/>
              <a:t>14 building locations</a:t>
            </a:r>
          </a:p>
          <a:p>
            <a:r>
              <a:rPr lang="en-US" dirty="0" smtClean="0"/>
              <a:t>• Session </a:t>
            </a:r>
            <a:r>
              <a:rPr lang="en-US" dirty="0"/>
              <a:t>schedule: </a:t>
            </a:r>
            <a:r>
              <a:rPr lang="en-US" dirty="0" smtClean="0"/>
              <a:t>20 days, June 3-28, 2013</a:t>
            </a:r>
            <a:endParaRPr lang="en-US" dirty="0"/>
          </a:p>
          <a:p>
            <a:r>
              <a:rPr lang="en-US" dirty="0" smtClean="0"/>
              <a:t>• Session </a:t>
            </a:r>
            <a:r>
              <a:rPr lang="en-US" dirty="0"/>
              <a:t>hours: </a:t>
            </a:r>
            <a:r>
              <a:rPr lang="en-US" dirty="0" smtClean="0"/>
              <a:t>Six instructional </a:t>
            </a:r>
            <a:r>
              <a:rPr lang="en-US" dirty="0"/>
              <a:t>hours per day</a:t>
            </a:r>
          </a:p>
          <a:p>
            <a:r>
              <a:rPr lang="en-US" dirty="0" smtClean="0"/>
              <a:t>• Transportation </a:t>
            </a:r>
            <a:r>
              <a:rPr lang="en-US" dirty="0"/>
              <a:t>provided </a:t>
            </a:r>
            <a:r>
              <a:rPr lang="en-US" dirty="0" smtClean="0"/>
              <a:t>to eligible </a:t>
            </a:r>
            <a:r>
              <a:rPr lang="en-US" dirty="0"/>
              <a:t>students </a:t>
            </a:r>
            <a:r>
              <a:rPr lang="en-US" dirty="0" smtClean="0"/>
              <a:t>in</a:t>
            </a:r>
            <a:r>
              <a:rPr lang="en-US" dirty="0"/>
              <a:t> </a:t>
            </a:r>
            <a:r>
              <a:rPr lang="en-US" dirty="0" smtClean="0"/>
              <a:t>grades PreK</a:t>
            </a:r>
            <a:r>
              <a:rPr lang="en-US" dirty="0"/>
              <a:t>-</a:t>
            </a:r>
            <a:r>
              <a:rPr lang="en-US" dirty="0" smtClean="0"/>
              <a:t>8</a:t>
            </a:r>
          </a:p>
          <a:p>
            <a:r>
              <a:rPr lang="en-US" dirty="0" smtClean="0"/>
              <a:t>• District provided student transportation to YMCA and Boys 	and Girls Club extended day programs </a:t>
            </a:r>
            <a:endParaRPr lang="en-US" dirty="0"/>
          </a:p>
          <a:p>
            <a:r>
              <a:rPr lang="en-US" dirty="0" smtClean="0"/>
              <a:t>• Breakfast </a:t>
            </a:r>
            <a:r>
              <a:rPr lang="en-US" dirty="0"/>
              <a:t>and lunch provided to all students and staff without </a:t>
            </a:r>
            <a:r>
              <a:rPr lang="en-US" dirty="0" smtClean="0"/>
              <a:t>       	charge</a:t>
            </a:r>
            <a:endParaRPr lang="en-US" dirty="0"/>
          </a:p>
          <a:p>
            <a:r>
              <a:rPr lang="en-US" dirty="0"/>
              <a:t> </a:t>
            </a:r>
          </a:p>
          <a:p>
            <a:endParaRPr lang="en-US" dirty="0"/>
          </a:p>
        </p:txBody>
      </p:sp>
    </p:spTree>
    <p:extLst>
      <p:ext uri="{BB962C8B-B14F-4D97-AF65-F5344CB8AC3E}">
        <p14:creationId xmlns:p14="http://schemas.microsoft.com/office/powerpoint/2010/main" val="12398010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7522633" cy="1096115"/>
          </a:xfrm>
        </p:spPr>
        <p:txBody>
          <a:bodyPr/>
          <a:lstStyle/>
          <a:p>
            <a:r>
              <a:rPr lang="en-US" dirty="0" smtClean="0"/>
              <a:t>New  for 2013</a:t>
            </a:r>
            <a:endParaRPr lang="en-US" dirty="0"/>
          </a:p>
        </p:txBody>
      </p:sp>
      <p:sp>
        <p:nvSpPr>
          <p:cNvPr id="3" name="Content Placeholder 2"/>
          <p:cNvSpPr>
            <a:spLocks noGrp="1"/>
          </p:cNvSpPr>
          <p:nvPr>
            <p:ph idx="1"/>
          </p:nvPr>
        </p:nvSpPr>
        <p:spPr>
          <a:xfrm>
            <a:off x="457200" y="1544062"/>
            <a:ext cx="7620000" cy="4582101"/>
          </a:xfrm>
        </p:spPr>
        <p:txBody>
          <a:bodyPr/>
          <a:lstStyle/>
          <a:p>
            <a:endParaRPr lang="en-US" dirty="0" smtClean="0"/>
          </a:p>
          <a:p>
            <a:r>
              <a:rPr lang="en-US" dirty="0" smtClean="0"/>
              <a:t>• Expanded opportunity to earn credit through E20/20 at 	JCHS</a:t>
            </a:r>
          </a:p>
          <a:p>
            <a:r>
              <a:rPr lang="en-US" dirty="0" smtClean="0"/>
              <a:t>• Extended </a:t>
            </a:r>
            <a:r>
              <a:rPr lang="en-US" dirty="0"/>
              <a:t>Summer Session at </a:t>
            </a:r>
            <a:r>
              <a:rPr lang="en-US" dirty="0" smtClean="0"/>
              <a:t>Gordon open to eligible 	students in grades 2-4 at all Title One buildings</a:t>
            </a:r>
          </a:p>
          <a:p>
            <a:r>
              <a:rPr lang="en-US" dirty="0" smtClean="0"/>
              <a:t>• Reading Recovery program continuation for eligible 	students</a:t>
            </a:r>
          </a:p>
          <a:p>
            <a:endParaRPr lang="en-US" dirty="0"/>
          </a:p>
          <a:p>
            <a:endParaRPr lang="en-US" dirty="0"/>
          </a:p>
        </p:txBody>
      </p:sp>
    </p:spTree>
    <p:extLst>
      <p:ext uri="{BB962C8B-B14F-4D97-AF65-F5344CB8AC3E}">
        <p14:creationId xmlns:p14="http://schemas.microsoft.com/office/powerpoint/2010/main" val="30027090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Enrollment</a:t>
            </a:r>
            <a:endParaRPr lang="en-US" dirty="0"/>
          </a:p>
        </p:txBody>
      </p:sp>
      <p:sp>
        <p:nvSpPr>
          <p:cNvPr id="3" name="Content Placeholder 2"/>
          <p:cNvSpPr>
            <a:spLocks noGrp="1"/>
          </p:cNvSpPr>
          <p:nvPr>
            <p:ph idx="1"/>
          </p:nvPr>
        </p:nvSpPr>
        <p:spPr>
          <a:xfrm>
            <a:off x="1428750" y="2116667"/>
            <a:ext cx="6032500" cy="3704166"/>
          </a:xfrm>
        </p:spPr>
        <p:txBody>
          <a:bodyPr>
            <a:normAutofit/>
          </a:bodyPr>
          <a:lstStyle/>
          <a:p>
            <a:r>
              <a:rPr lang="en-US" dirty="0" smtClean="0"/>
              <a:t>	ECSE</a:t>
            </a:r>
            <a:r>
              <a:rPr lang="en-US" dirty="0"/>
              <a:t>	</a:t>
            </a:r>
            <a:r>
              <a:rPr lang="en-US" dirty="0" smtClean="0"/>
              <a:t>		    44</a:t>
            </a:r>
            <a:r>
              <a:rPr lang="en-US" dirty="0"/>
              <a:t>		     </a:t>
            </a:r>
          </a:p>
          <a:p>
            <a:r>
              <a:rPr lang="en-US" dirty="0" smtClean="0"/>
              <a:t>	Elementary 		1140</a:t>
            </a:r>
            <a:r>
              <a:rPr lang="en-US" dirty="0"/>
              <a:t>		</a:t>
            </a:r>
            <a:r>
              <a:rPr lang="en-US" dirty="0" smtClean="0"/>
              <a:t> </a:t>
            </a:r>
            <a:endParaRPr lang="en-US" dirty="0"/>
          </a:p>
          <a:p>
            <a:r>
              <a:rPr lang="en-US" dirty="0" smtClean="0"/>
              <a:t>	Middle </a:t>
            </a:r>
            <a:r>
              <a:rPr lang="en-US" dirty="0"/>
              <a:t>School	 </a:t>
            </a:r>
            <a:r>
              <a:rPr lang="en-US" dirty="0" smtClean="0"/>
              <a:t>	  299               </a:t>
            </a:r>
            <a:endParaRPr lang="en-US" dirty="0"/>
          </a:p>
          <a:p>
            <a:r>
              <a:rPr lang="en-US" dirty="0" smtClean="0"/>
              <a:t>	JCHS</a:t>
            </a:r>
            <a:r>
              <a:rPr lang="en-US" dirty="0"/>
              <a:t>		</a:t>
            </a:r>
            <a:r>
              <a:rPr lang="en-US" dirty="0" smtClean="0"/>
              <a:t>	  622</a:t>
            </a:r>
            <a:r>
              <a:rPr lang="en-US" dirty="0"/>
              <a:t>	   </a:t>
            </a:r>
          </a:p>
          <a:p>
            <a:r>
              <a:rPr lang="en-US" dirty="0"/>
              <a:t> </a:t>
            </a:r>
          </a:p>
          <a:p>
            <a:r>
              <a:rPr lang="en-US" dirty="0" smtClean="0"/>
              <a:t>	Total</a:t>
            </a:r>
            <a:r>
              <a:rPr lang="en-US" dirty="0"/>
              <a:t>		</a:t>
            </a:r>
            <a:r>
              <a:rPr lang="en-US" dirty="0" smtClean="0"/>
              <a:t>	2105</a:t>
            </a:r>
            <a:r>
              <a:rPr lang="en-US" dirty="0"/>
              <a:t>	</a:t>
            </a:r>
            <a:r>
              <a:rPr lang="en-US" dirty="0" smtClean="0"/>
              <a:t> </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237583814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715115"/>
          </a:xfrm>
        </p:spPr>
        <p:txBody>
          <a:bodyPr/>
          <a:lstStyle/>
          <a:p>
            <a:r>
              <a:rPr lang="en-US" dirty="0" smtClean="0"/>
              <a:t>Summer Staff</a:t>
            </a:r>
            <a:endParaRPr lang="en-US" dirty="0"/>
          </a:p>
        </p:txBody>
      </p:sp>
      <p:sp>
        <p:nvSpPr>
          <p:cNvPr id="3" name="Content Placeholder 2"/>
          <p:cNvSpPr>
            <a:spLocks noGrp="1"/>
          </p:cNvSpPr>
          <p:nvPr>
            <p:ph idx="1"/>
          </p:nvPr>
        </p:nvSpPr>
        <p:spPr>
          <a:xfrm>
            <a:off x="457200" y="1513416"/>
            <a:ext cx="7620000" cy="4612747"/>
          </a:xfrm>
        </p:spPr>
        <p:txBody>
          <a:bodyPr>
            <a:normAutofit fontScale="92500" lnSpcReduction="20000"/>
          </a:bodyPr>
          <a:lstStyle/>
          <a:p>
            <a:r>
              <a:rPr lang="en-US" dirty="0" smtClean="0"/>
              <a:t>	Classroom </a:t>
            </a:r>
            <a:r>
              <a:rPr lang="en-US" dirty="0"/>
              <a:t>Teachers	</a:t>
            </a:r>
            <a:r>
              <a:rPr lang="en-US" dirty="0" smtClean="0"/>
              <a:t>		126</a:t>
            </a:r>
            <a:r>
              <a:rPr lang="en-US" dirty="0"/>
              <a:t>		</a:t>
            </a:r>
          </a:p>
          <a:p>
            <a:r>
              <a:rPr lang="en-US" dirty="0"/>
              <a:t>	Special Education Teachers	</a:t>
            </a:r>
            <a:r>
              <a:rPr lang="en-US" dirty="0" smtClean="0"/>
              <a:t>	    8</a:t>
            </a:r>
            <a:r>
              <a:rPr lang="en-US" dirty="0"/>
              <a:t>	</a:t>
            </a:r>
            <a:r>
              <a:rPr lang="en-US" dirty="0" smtClean="0"/>
              <a:t>    </a:t>
            </a:r>
            <a:endParaRPr lang="en-US" dirty="0"/>
          </a:p>
          <a:p>
            <a:r>
              <a:rPr lang="en-US" dirty="0"/>
              <a:t>	Paraprofessionals	</a:t>
            </a:r>
            <a:r>
              <a:rPr lang="en-US" dirty="0" smtClean="0"/>
              <a:t>		  64</a:t>
            </a:r>
            <a:r>
              <a:rPr lang="en-US" dirty="0"/>
              <a:t>		</a:t>
            </a:r>
            <a:r>
              <a:rPr lang="en-US" dirty="0" smtClean="0"/>
              <a:t>  </a:t>
            </a:r>
            <a:r>
              <a:rPr lang="en-US" dirty="0"/>
              <a:t>				</a:t>
            </a:r>
            <a:r>
              <a:rPr lang="en-US" dirty="0" smtClean="0"/>
              <a:t>  </a:t>
            </a:r>
            <a:endParaRPr lang="en-US" dirty="0"/>
          </a:p>
          <a:p>
            <a:r>
              <a:rPr lang="en-US" dirty="0"/>
              <a:t>	Elementary Clerks		</a:t>
            </a:r>
            <a:r>
              <a:rPr lang="en-US" dirty="0" smtClean="0"/>
              <a:t>	  11</a:t>
            </a:r>
            <a:r>
              <a:rPr lang="en-US" dirty="0"/>
              <a:t>	</a:t>
            </a:r>
            <a:r>
              <a:rPr lang="en-US" dirty="0" smtClean="0"/>
              <a:t>  </a:t>
            </a:r>
            <a:endParaRPr lang="en-US" dirty="0"/>
          </a:p>
          <a:p>
            <a:r>
              <a:rPr lang="en-US" dirty="0" smtClean="0"/>
              <a:t>	Elementary Administrators		    2</a:t>
            </a:r>
            <a:r>
              <a:rPr lang="en-US" dirty="0"/>
              <a:t>		</a:t>
            </a:r>
            <a:r>
              <a:rPr lang="en-US" dirty="0" smtClean="0"/>
              <a:t>   </a:t>
            </a:r>
            <a:endParaRPr lang="en-US" dirty="0"/>
          </a:p>
          <a:p>
            <a:r>
              <a:rPr lang="en-US" dirty="0"/>
              <a:t>	</a:t>
            </a:r>
            <a:r>
              <a:rPr lang="en-US" dirty="0" smtClean="0"/>
              <a:t>ECSE </a:t>
            </a:r>
            <a:r>
              <a:rPr lang="en-US" dirty="0"/>
              <a:t>Teachers	</a:t>
            </a:r>
            <a:r>
              <a:rPr lang="en-US" dirty="0" smtClean="0"/>
              <a:t>		                  2</a:t>
            </a:r>
            <a:r>
              <a:rPr lang="en-US" dirty="0"/>
              <a:t>		</a:t>
            </a:r>
            <a:r>
              <a:rPr lang="en-US" dirty="0" smtClean="0"/>
              <a:t>    </a:t>
            </a:r>
            <a:endParaRPr lang="en-US" dirty="0"/>
          </a:p>
          <a:p>
            <a:r>
              <a:rPr lang="en-US" dirty="0" smtClean="0"/>
              <a:t>  	ECSE Paraprofessionals		    8</a:t>
            </a:r>
            <a:r>
              <a:rPr lang="en-US" dirty="0"/>
              <a:t>		 </a:t>
            </a:r>
            <a:r>
              <a:rPr lang="en-US" dirty="0" smtClean="0"/>
              <a:t>   </a:t>
            </a:r>
            <a:endParaRPr lang="en-US" dirty="0"/>
          </a:p>
          <a:p>
            <a:r>
              <a:rPr lang="en-US" dirty="0" smtClean="0"/>
              <a:t>	Nurses</a:t>
            </a:r>
            <a:r>
              <a:rPr lang="en-US" dirty="0"/>
              <a:t>		</a:t>
            </a:r>
            <a:r>
              <a:rPr lang="en-US" dirty="0" smtClean="0"/>
              <a:t>			    8</a:t>
            </a:r>
          </a:p>
          <a:p>
            <a:r>
              <a:rPr lang="en-US" dirty="0" smtClean="0"/>
              <a:t>             Reading Recovery Teachers		    4</a:t>
            </a:r>
          </a:p>
          <a:p>
            <a:r>
              <a:rPr lang="en-US" dirty="0"/>
              <a:t>	</a:t>
            </a:r>
            <a:r>
              <a:rPr lang="en-US" dirty="0" smtClean="0"/>
              <a:t>ESOL Staff				    7</a:t>
            </a:r>
          </a:p>
          <a:p>
            <a:r>
              <a:rPr lang="en-US" dirty="0"/>
              <a:t>	</a:t>
            </a:r>
            <a:r>
              <a:rPr lang="en-US" dirty="0" smtClean="0"/>
              <a:t>Media Specialists			  10</a:t>
            </a:r>
            <a:r>
              <a:rPr lang="en-US" dirty="0"/>
              <a:t>	</a:t>
            </a:r>
            <a:endParaRPr lang="en-US" dirty="0" smtClean="0"/>
          </a:p>
          <a:p>
            <a:r>
              <a:rPr lang="en-US" dirty="0"/>
              <a:t>	</a:t>
            </a:r>
            <a:r>
              <a:rPr lang="en-US" dirty="0" smtClean="0"/>
              <a:t>Specialists (OT, PT, SP/L, VI, APE)	  15</a:t>
            </a:r>
            <a:r>
              <a:rPr lang="en-US" dirty="0"/>
              <a:t>		</a:t>
            </a:r>
            <a:r>
              <a:rPr lang="en-US" dirty="0" smtClean="0"/>
              <a:t>    </a:t>
            </a:r>
            <a:endParaRPr lang="en-US" dirty="0"/>
          </a:p>
          <a:p>
            <a:endParaRPr lang="en-US" dirty="0"/>
          </a:p>
        </p:txBody>
      </p:sp>
    </p:spTree>
    <p:extLst>
      <p:ext uri="{BB962C8B-B14F-4D97-AF65-F5344CB8AC3E}">
        <p14:creationId xmlns:p14="http://schemas.microsoft.com/office/powerpoint/2010/main" val="399191926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333" y="645583"/>
            <a:ext cx="8297334" cy="1037167"/>
          </a:xfrm>
        </p:spPr>
        <p:txBody>
          <a:bodyPr>
            <a:normAutofit/>
          </a:bodyPr>
          <a:lstStyle/>
          <a:p>
            <a:r>
              <a:rPr lang="en-US" dirty="0" smtClean="0"/>
              <a:t>Jefferson City High School</a:t>
            </a:r>
            <a:endParaRPr lang="en-US" dirty="0"/>
          </a:p>
        </p:txBody>
      </p:sp>
      <p:sp>
        <p:nvSpPr>
          <p:cNvPr id="7" name="Content Placeholder 6"/>
          <p:cNvSpPr>
            <a:spLocks noGrp="1"/>
          </p:cNvSpPr>
          <p:nvPr>
            <p:ph idx="1"/>
          </p:nvPr>
        </p:nvSpPr>
        <p:spPr>
          <a:xfrm>
            <a:off x="1303866" y="2317750"/>
            <a:ext cx="6305551" cy="3100917"/>
          </a:xfrm>
        </p:spPr>
        <p:txBody>
          <a:bodyPr>
            <a:normAutofit/>
          </a:bodyPr>
          <a:lstStyle/>
          <a:p>
            <a:r>
              <a:rPr lang="en-US" sz="2800" dirty="0" smtClean="0"/>
              <a:t> 622 students enrolled:</a:t>
            </a:r>
          </a:p>
          <a:p>
            <a:r>
              <a:rPr lang="en-US" sz="2800" dirty="0"/>
              <a:t>	</a:t>
            </a:r>
            <a:r>
              <a:rPr lang="en-US" sz="2800" dirty="0" smtClean="0"/>
              <a:t>	 232 Freshman		</a:t>
            </a:r>
          </a:p>
          <a:p>
            <a:r>
              <a:rPr lang="en-US" sz="2800" dirty="0"/>
              <a:t>	</a:t>
            </a:r>
            <a:r>
              <a:rPr lang="en-US" sz="2800" dirty="0" smtClean="0"/>
              <a:t>	 185 Sophomores</a:t>
            </a:r>
          </a:p>
          <a:p>
            <a:r>
              <a:rPr lang="en-US" sz="2800" dirty="0"/>
              <a:t>	</a:t>
            </a:r>
            <a:r>
              <a:rPr lang="en-US" sz="2800" dirty="0" smtClean="0"/>
              <a:t>	 113 Juniors</a:t>
            </a:r>
          </a:p>
          <a:p>
            <a:r>
              <a:rPr lang="en-US" sz="2800" dirty="0"/>
              <a:t>	</a:t>
            </a:r>
            <a:r>
              <a:rPr lang="en-US" sz="2800" dirty="0" smtClean="0"/>
              <a:t>	   92 Seniors</a:t>
            </a:r>
            <a:endParaRPr lang="en-US" sz="2800" dirty="0"/>
          </a:p>
        </p:txBody>
      </p:sp>
    </p:spTree>
    <p:extLst>
      <p:ext uri="{BB962C8B-B14F-4D97-AF65-F5344CB8AC3E}">
        <p14:creationId xmlns:p14="http://schemas.microsoft.com/office/powerpoint/2010/main" val="398883740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5355167"/>
            <a:ext cx="7620000" cy="486833"/>
          </a:xfrm>
        </p:spPr>
        <p:txBody>
          <a:bodyPr>
            <a:normAutofit fontScale="90000"/>
          </a:bodyPr>
          <a:lstStyle/>
          <a:p>
            <a:pPr algn="ctr"/>
            <a:r>
              <a:rPr lang="en-US" sz="2800" dirty="0" smtClean="0"/>
              <a:t>811 half units of credit earned</a:t>
            </a:r>
            <a:endParaRPr lang="en-US" sz="28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610045"/>
              </p:ext>
            </p:extLst>
          </p:nvPr>
        </p:nvGraphicFramePr>
        <p:xfrm>
          <a:off x="457200" y="773113"/>
          <a:ext cx="7620000" cy="3337560"/>
        </p:xfrm>
        <a:graphic>
          <a:graphicData uri="http://schemas.openxmlformats.org/drawingml/2006/table">
            <a:tbl>
              <a:tblPr firstRow="1" bandRow="1">
                <a:tableStyleId>{5202B0CA-FC54-4496-8BCA-5EF66A818D29}</a:tableStyleId>
              </a:tblPr>
              <a:tblGrid>
                <a:gridCol w="2781300"/>
                <a:gridCol w="1028700"/>
                <a:gridCol w="2961217"/>
                <a:gridCol w="848783"/>
              </a:tblGrid>
              <a:tr h="370840">
                <a:tc>
                  <a:txBody>
                    <a:bodyPr/>
                    <a:lstStyle/>
                    <a:p>
                      <a:r>
                        <a:rPr lang="en-US" dirty="0" smtClean="0"/>
                        <a:t>Traditional Program</a:t>
                      </a:r>
                    </a:p>
                  </a:txBody>
                  <a:tcPr/>
                </a:tc>
                <a:tc>
                  <a:txBody>
                    <a:bodyPr/>
                    <a:lstStyle/>
                    <a:p>
                      <a:endParaRPr lang="en-US" dirty="0"/>
                    </a:p>
                  </a:txBody>
                  <a:tcPr/>
                </a:tc>
                <a:tc>
                  <a:txBody>
                    <a:bodyPr/>
                    <a:lstStyle/>
                    <a:p>
                      <a:r>
                        <a:rPr lang="en-US" dirty="0" smtClean="0"/>
                        <a:t>E 20/20</a:t>
                      </a:r>
                      <a:endParaRPr lang="en-US" dirty="0"/>
                    </a:p>
                  </a:txBody>
                  <a:tcPr/>
                </a:tc>
                <a:tc>
                  <a:txBody>
                    <a:bodyPr/>
                    <a:lstStyle/>
                    <a:p>
                      <a:endParaRPr lang="en-US"/>
                    </a:p>
                  </a:txBody>
                  <a:tcPr/>
                </a:tc>
              </a:tr>
              <a:tr h="370840">
                <a:tc>
                  <a:txBody>
                    <a:bodyPr/>
                    <a:lstStyle/>
                    <a:p>
                      <a:r>
                        <a:rPr lang="en-US" b="1" dirty="0" smtClean="0"/>
                        <a:t>Driver’s Education</a:t>
                      </a:r>
                      <a:endParaRPr lang="en-US" b="1" dirty="0"/>
                    </a:p>
                  </a:txBody>
                  <a:tcPr/>
                </a:tc>
                <a:tc>
                  <a:txBody>
                    <a:bodyPr/>
                    <a:lstStyle/>
                    <a:p>
                      <a:pPr algn="r"/>
                      <a:r>
                        <a:rPr lang="en-US" dirty="0" smtClean="0"/>
                        <a:t>69</a:t>
                      </a:r>
                    </a:p>
                  </a:txBody>
                  <a:tcPr/>
                </a:tc>
                <a:tc>
                  <a:txBody>
                    <a:bodyPr/>
                    <a:lstStyle/>
                    <a:p>
                      <a:r>
                        <a:rPr lang="en-US" b="1" dirty="0" smtClean="0"/>
                        <a:t>Mathematics</a:t>
                      </a:r>
                      <a:endParaRPr lang="en-US" b="1" dirty="0"/>
                    </a:p>
                  </a:txBody>
                  <a:tcPr/>
                </a:tc>
                <a:tc>
                  <a:txBody>
                    <a:bodyPr/>
                    <a:lstStyle/>
                    <a:p>
                      <a:pPr algn="r"/>
                      <a:r>
                        <a:rPr lang="en-US" dirty="0" smtClean="0"/>
                        <a:t>68</a:t>
                      </a:r>
                      <a:endParaRPr lang="en-US" dirty="0"/>
                    </a:p>
                  </a:txBody>
                  <a:tcPr/>
                </a:tc>
              </a:tr>
              <a:tr h="370840">
                <a:tc>
                  <a:txBody>
                    <a:bodyPr/>
                    <a:lstStyle/>
                    <a:p>
                      <a:r>
                        <a:rPr lang="en-US" b="1" dirty="0" smtClean="0"/>
                        <a:t>Physical</a:t>
                      </a:r>
                      <a:r>
                        <a:rPr lang="en-US" b="1" baseline="0" dirty="0" smtClean="0"/>
                        <a:t> Education</a:t>
                      </a:r>
                      <a:endParaRPr lang="en-US" b="1" dirty="0"/>
                    </a:p>
                  </a:txBody>
                  <a:tcPr/>
                </a:tc>
                <a:tc>
                  <a:txBody>
                    <a:bodyPr/>
                    <a:lstStyle/>
                    <a:p>
                      <a:pPr algn="r"/>
                      <a:r>
                        <a:rPr lang="en-US" dirty="0" smtClean="0"/>
                        <a:t>207</a:t>
                      </a:r>
                      <a:endParaRPr lang="en-US" dirty="0"/>
                    </a:p>
                  </a:txBody>
                  <a:tcPr/>
                </a:tc>
                <a:tc>
                  <a:txBody>
                    <a:bodyPr/>
                    <a:lstStyle/>
                    <a:p>
                      <a:r>
                        <a:rPr lang="en-US" b="1" dirty="0" smtClean="0"/>
                        <a:t>English</a:t>
                      </a:r>
                      <a:endParaRPr lang="en-US" b="1" dirty="0"/>
                    </a:p>
                  </a:txBody>
                  <a:tcPr/>
                </a:tc>
                <a:tc>
                  <a:txBody>
                    <a:bodyPr/>
                    <a:lstStyle/>
                    <a:p>
                      <a:pPr algn="r"/>
                      <a:r>
                        <a:rPr lang="en-US" dirty="0" smtClean="0"/>
                        <a:t>61</a:t>
                      </a:r>
                      <a:endParaRPr lang="en-US" dirty="0"/>
                    </a:p>
                  </a:txBody>
                  <a:tcPr/>
                </a:tc>
              </a:tr>
              <a:tr h="370840">
                <a:tc>
                  <a:txBody>
                    <a:bodyPr/>
                    <a:lstStyle/>
                    <a:p>
                      <a:r>
                        <a:rPr lang="en-US" b="1" dirty="0" smtClean="0"/>
                        <a:t>Body Conditioning</a:t>
                      </a:r>
                      <a:endParaRPr lang="en-US" b="1" dirty="0"/>
                    </a:p>
                  </a:txBody>
                  <a:tcPr/>
                </a:tc>
                <a:tc>
                  <a:txBody>
                    <a:bodyPr/>
                    <a:lstStyle/>
                    <a:p>
                      <a:pPr algn="r"/>
                      <a:r>
                        <a:rPr lang="en-US" dirty="0" smtClean="0"/>
                        <a:t>17</a:t>
                      </a:r>
                      <a:endParaRPr lang="en-US" dirty="0"/>
                    </a:p>
                  </a:txBody>
                  <a:tcPr/>
                </a:tc>
                <a:tc>
                  <a:txBody>
                    <a:bodyPr/>
                    <a:lstStyle/>
                    <a:p>
                      <a:r>
                        <a:rPr lang="en-US" b="1" dirty="0" smtClean="0"/>
                        <a:t>Science</a:t>
                      </a:r>
                      <a:endParaRPr lang="en-US" b="1" dirty="0"/>
                    </a:p>
                  </a:txBody>
                  <a:tcPr/>
                </a:tc>
                <a:tc>
                  <a:txBody>
                    <a:bodyPr/>
                    <a:lstStyle/>
                    <a:p>
                      <a:pPr algn="r"/>
                      <a:r>
                        <a:rPr lang="en-US" dirty="0" smtClean="0"/>
                        <a:t>20</a:t>
                      </a:r>
                      <a:endParaRPr lang="en-US" dirty="0"/>
                    </a:p>
                  </a:txBody>
                  <a:tcPr/>
                </a:tc>
              </a:tr>
              <a:tr h="370840">
                <a:tc>
                  <a:txBody>
                    <a:bodyPr/>
                    <a:lstStyle/>
                    <a:p>
                      <a:r>
                        <a:rPr lang="en-US" b="1" dirty="0" smtClean="0"/>
                        <a:t>Extended School Year</a:t>
                      </a:r>
                      <a:endParaRPr lang="en-US" b="1" dirty="0"/>
                    </a:p>
                  </a:txBody>
                  <a:tcPr/>
                </a:tc>
                <a:tc>
                  <a:txBody>
                    <a:bodyPr/>
                    <a:lstStyle/>
                    <a:p>
                      <a:pPr algn="r"/>
                      <a:r>
                        <a:rPr lang="en-US" dirty="0" smtClean="0"/>
                        <a:t>16</a:t>
                      </a:r>
                      <a:endParaRPr lang="en-US" dirty="0"/>
                    </a:p>
                  </a:txBody>
                  <a:tcPr/>
                </a:tc>
                <a:tc>
                  <a:txBody>
                    <a:bodyPr/>
                    <a:lstStyle/>
                    <a:p>
                      <a:r>
                        <a:rPr lang="en-US" b="1" dirty="0" smtClean="0"/>
                        <a:t>Social Studies</a:t>
                      </a:r>
                      <a:endParaRPr lang="en-US" b="1" dirty="0"/>
                    </a:p>
                  </a:txBody>
                  <a:tcPr/>
                </a:tc>
                <a:tc>
                  <a:txBody>
                    <a:bodyPr/>
                    <a:lstStyle/>
                    <a:p>
                      <a:pPr algn="r"/>
                      <a:r>
                        <a:rPr lang="en-US" dirty="0" smtClean="0"/>
                        <a:t>12</a:t>
                      </a:r>
                      <a:endParaRPr lang="en-US" dirty="0"/>
                    </a:p>
                  </a:txBody>
                  <a:tcPr/>
                </a:tc>
              </a:tr>
              <a:tr h="370840">
                <a:tc>
                  <a:txBody>
                    <a:bodyPr/>
                    <a:lstStyle/>
                    <a:p>
                      <a:r>
                        <a:rPr lang="en-US" b="1" dirty="0" smtClean="0"/>
                        <a:t>Health</a:t>
                      </a:r>
                      <a:endParaRPr lang="en-US" b="1" dirty="0"/>
                    </a:p>
                  </a:txBody>
                  <a:tcPr/>
                </a:tc>
                <a:tc>
                  <a:txBody>
                    <a:bodyPr/>
                    <a:lstStyle/>
                    <a:p>
                      <a:pPr algn="r"/>
                      <a:r>
                        <a:rPr lang="en-US" dirty="0" smtClean="0"/>
                        <a:t>120</a:t>
                      </a:r>
                      <a:endParaRPr lang="en-US" dirty="0"/>
                    </a:p>
                  </a:txBody>
                  <a:tcPr/>
                </a:tc>
                <a:tc>
                  <a:txBody>
                    <a:bodyPr/>
                    <a:lstStyle/>
                    <a:p>
                      <a:r>
                        <a:rPr lang="en-US" b="1" dirty="0" smtClean="0"/>
                        <a:t>Personal</a:t>
                      </a:r>
                      <a:r>
                        <a:rPr lang="en-US" b="1" baseline="0" dirty="0" smtClean="0"/>
                        <a:t> Finance</a:t>
                      </a:r>
                      <a:endParaRPr lang="en-US" b="1" dirty="0"/>
                    </a:p>
                  </a:txBody>
                  <a:tcPr/>
                </a:tc>
                <a:tc>
                  <a:txBody>
                    <a:bodyPr/>
                    <a:lstStyle/>
                    <a:p>
                      <a:pPr algn="r"/>
                      <a:r>
                        <a:rPr lang="en-US" dirty="0" smtClean="0"/>
                        <a:t>41</a:t>
                      </a:r>
                      <a:endParaRPr lang="en-US" dirty="0"/>
                    </a:p>
                  </a:txBody>
                  <a:tcPr/>
                </a:tc>
              </a:tr>
              <a:tr h="370840">
                <a:tc>
                  <a:txBody>
                    <a:bodyPr/>
                    <a:lstStyle/>
                    <a:p>
                      <a:r>
                        <a:rPr lang="en-US" b="1" dirty="0" smtClean="0"/>
                        <a:t>Jumpstart Math</a:t>
                      </a:r>
                      <a:endParaRPr lang="en-US" b="1" dirty="0"/>
                    </a:p>
                  </a:txBody>
                  <a:tcPr/>
                </a:tc>
                <a:tc>
                  <a:txBody>
                    <a:bodyPr/>
                    <a:lstStyle/>
                    <a:p>
                      <a:r>
                        <a:rPr lang="en-US" baseline="0" dirty="0" smtClean="0"/>
                        <a:t>         44</a:t>
                      </a:r>
                      <a:endParaRPr lang="en-US" dirty="0"/>
                    </a:p>
                  </a:txBody>
                  <a:tcPr/>
                </a:tc>
                <a:tc>
                  <a:txBody>
                    <a:bodyPr/>
                    <a:lstStyle/>
                    <a:p>
                      <a:r>
                        <a:rPr lang="en-US" b="1" dirty="0" smtClean="0"/>
                        <a:t>Electives</a:t>
                      </a:r>
                      <a:endParaRPr lang="en-US" b="1" dirty="0"/>
                    </a:p>
                  </a:txBody>
                  <a:tcPr/>
                </a:tc>
                <a:tc>
                  <a:txBody>
                    <a:bodyPr/>
                    <a:lstStyle/>
                    <a:p>
                      <a:pPr algn="r"/>
                      <a:r>
                        <a:rPr lang="en-US" dirty="0" smtClean="0"/>
                        <a:t>62</a:t>
                      </a:r>
                      <a:endParaRPr lang="en-US" dirty="0"/>
                    </a:p>
                  </a:txBody>
                  <a:tcPr/>
                </a:tc>
              </a:tr>
              <a:tr h="370840">
                <a:tc>
                  <a:txBody>
                    <a:bodyPr/>
                    <a:lstStyle/>
                    <a:p>
                      <a:r>
                        <a:rPr lang="en-US" b="1" dirty="0" smtClean="0"/>
                        <a:t>Common</a:t>
                      </a:r>
                      <a:r>
                        <a:rPr lang="en-US" b="1" baseline="0" dirty="0" smtClean="0"/>
                        <a:t> Core (hybrid)</a:t>
                      </a:r>
                      <a:endParaRPr lang="en-US" b="1" dirty="0"/>
                    </a:p>
                  </a:txBody>
                  <a:tcPr/>
                </a:tc>
                <a:tc>
                  <a:txBody>
                    <a:bodyPr/>
                    <a:lstStyle/>
                    <a:p>
                      <a:r>
                        <a:rPr lang="en-US" dirty="0" smtClean="0"/>
                        <a:t>         65</a:t>
                      </a:r>
                      <a:endParaRPr lang="en-US" dirty="0"/>
                    </a:p>
                  </a:txBody>
                  <a:tcPr/>
                </a:tc>
                <a:tc>
                  <a:txBody>
                    <a:bodyPr/>
                    <a:lstStyle/>
                    <a:p>
                      <a:r>
                        <a:rPr lang="en-US" b="1" dirty="0" smtClean="0"/>
                        <a:t>ACT Prep</a:t>
                      </a:r>
                      <a:endParaRPr lang="en-US" b="1" dirty="0"/>
                    </a:p>
                  </a:txBody>
                  <a:tcPr/>
                </a:tc>
                <a:tc>
                  <a:txBody>
                    <a:bodyPr/>
                    <a:lstStyle/>
                    <a:p>
                      <a:pPr algn="r"/>
                      <a:r>
                        <a:rPr lang="en-US" dirty="0" smtClean="0"/>
                        <a:t>9</a:t>
                      </a:r>
                      <a:endParaRPr lang="en-US" dirty="0"/>
                    </a:p>
                  </a:txBody>
                  <a:tcPr/>
                </a:tc>
              </a:tr>
              <a:tr h="370840">
                <a:tc>
                  <a:txBody>
                    <a:bodyPr/>
                    <a:lstStyle/>
                    <a:p>
                      <a:r>
                        <a:rPr lang="en-US" b="1" dirty="0" smtClean="0"/>
                        <a:t>Total</a:t>
                      </a:r>
                      <a:endParaRPr lang="en-US" b="1" dirty="0"/>
                    </a:p>
                  </a:txBody>
                  <a:tcPr/>
                </a:tc>
                <a:tc>
                  <a:txBody>
                    <a:bodyPr/>
                    <a:lstStyle/>
                    <a:p>
                      <a:pPr algn="r"/>
                      <a:r>
                        <a:rPr lang="en-US" b="1" dirty="0" smtClean="0"/>
                        <a:t>538</a:t>
                      </a:r>
                      <a:endParaRPr lang="en-US" b="1" dirty="0"/>
                    </a:p>
                  </a:txBody>
                  <a:tcPr/>
                </a:tc>
                <a:tc>
                  <a:txBody>
                    <a:bodyPr/>
                    <a:lstStyle/>
                    <a:p>
                      <a:r>
                        <a:rPr lang="en-US" b="1" dirty="0" smtClean="0"/>
                        <a:t>Total</a:t>
                      </a:r>
                      <a:endParaRPr lang="en-US" b="1" dirty="0"/>
                    </a:p>
                  </a:txBody>
                  <a:tcPr/>
                </a:tc>
                <a:tc>
                  <a:txBody>
                    <a:bodyPr/>
                    <a:lstStyle/>
                    <a:p>
                      <a:pPr algn="r"/>
                      <a:r>
                        <a:rPr lang="en-US" b="1" dirty="0" smtClean="0"/>
                        <a:t>273</a:t>
                      </a:r>
                      <a:endParaRPr lang="en-US" b="1" dirty="0"/>
                    </a:p>
                  </a:txBody>
                  <a:tcPr/>
                </a:tc>
              </a:tr>
            </a:tbl>
          </a:graphicData>
        </a:graphic>
      </p:graphicFrame>
    </p:spTree>
    <p:extLst>
      <p:ext uri="{BB962C8B-B14F-4D97-AF65-F5344CB8AC3E}">
        <p14:creationId xmlns:p14="http://schemas.microsoft.com/office/powerpoint/2010/main" val="406935495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842115"/>
          </a:xfrm>
        </p:spPr>
        <p:txBody>
          <a:bodyPr/>
          <a:lstStyle/>
          <a:p>
            <a:r>
              <a:rPr lang="en-US" dirty="0" smtClean="0"/>
              <a:t>Middle School</a:t>
            </a:r>
            <a:endParaRPr lang="en-US" dirty="0"/>
          </a:p>
        </p:txBody>
      </p:sp>
      <p:sp>
        <p:nvSpPr>
          <p:cNvPr id="3" name="Content Placeholder 2"/>
          <p:cNvSpPr>
            <a:spLocks noGrp="1"/>
          </p:cNvSpPr>
          <p:nvPr>
            <p:ph idx="1"/>
          </p:nvPr>
        </p:nvSpPr>
        <p:spPr>
          <a:xfrm>
            <a:off x="457200" y="1120691"/>
            <a:ext cx="7620000" cy="4557472"/>
          </a:xfrm>
        </p:spPr>
        <p:txBody>
          <a:bodyPr>
            <a:normAutofit fontScale="25000" lnSpcReduction="20000"/>
          </a:bodyPr>
          <a:lstStyle/>
          <a:p>
            <a:r>
              <a:rPr lang="en-US" dirty="0"/>
              <a:t/>
            </a:r>
            <a:br>
              <a:rPr lang="en-US" dirty="0"/>
            </a:br>
            <a:endParaRPr lang="en-US" dirty="0"/>
          </a:p>
          <a:p>
            <a:r>
              <a:rPr lang="en-US" sz="5600" dirty="0" smtClean="0"/>
              <a:t>For the second year TJMS summer school, under the direction of Dr. David Patton and Mr. David Bray, designed and developed the "Skill Building" summer school as a Project Based Learning (PBL) experience, an “edible school yard.”</a:t>
            </a:r>
          </a:p>
          <a:p>
            <a:r>
              <a:rPr lang="en-US" sz="5600" dirty="0" smtClean="0"/>
              <a:t>The project revolved around planning, building, and using outdoor gardens. Teachers identified essential skills to be taught during summer school and then related the lessons to the gardens and food production.  This program takes vegetables grown at school and brings them into the cafeteria.  The program was supported through "buy it forward" donations of JCPS staff buying vegetables before they were even planted.</a:t>
            </a:r>
          </a:p>
          <a:p>
            <a:r>
              <a:rPr lang="en-US" sz="5600" dirty="0" smtClean="0"/>
              <a:t>Exit data revealed average SRI score gains of one half grade level improvement and strong improvement on math post-test performance.  TJ also conducted a student survey that showed strong student support of the methods of instruction.</a:t>
            </a:r>
          </a:p>
          <a:p>
            <a:r>
              <a:rPr lang="en-US" sz="5600" dirty="0" smtClean="0"/>
              <a:t>TJMS, along with Lewis and Clark, developed a Jumpstart Math for 7th graders entering 8th grade Algebra.  This program combined with Gateway to Technology to design and build tables and benches using only donated pallets.</a:t>
            </a:r>
          </a:p>
          <a:p>
            <a:r>
              <a:rPr lang="en-US" sz="5600" dirty="0" smtClean="0"/>
              <a:t/>
            </a:r>
            <a:br>
              <a:rPr lang="en-US" sz="5600" dirty="0" smtClean="0"/>
            </a:br>
            <a:endParaRPr lang="en-US" sz="5600" dirty="0" smtClean="0"/>
          </a:p>
          <a:p>
            <a:endParaRPr lang="en-US" sz="5600" dirty="0"/>
          </a:p>
          <a:p>
            <a:r>
              <a:rPr lang="pt-BR" sz="800" dirty="0"/>
              <a:t>  </a:t>
            </a:r>
            <a:r>
              <a:rPr lang="en-US" sz="5600" smtClean="0"/>
              <a:t> </a:t>
            </a:r>
            <a:endParaRPr lang="en-US" sz="5600" dirty="0"/>
          </a:p>
        </p:txBody>
      </p:sp>
    </p:spTree>
    <p:extLst>
      <p:ext uri="{BB962C8B-B14F-4D97-AF65-F5344CB8AC3E}">
        <p14:creationId xmlns:p14="http://schemas.microsoft.com/office/powerpoint/2010/main" val="375309284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620000" cy="785978"/>
          </a:xfrm>
        </p:spPr>
        <p:txBody>
          <a:bodyPr/>
          <a:lstStyle/>
          <a:p>
            <a:r>
              <a:rPr lang="en-US" dirty="0" smtClean="0"/>
              <a:t>Elementary Basic Skills</a:t>
            </a:r>
            <a:endParaRPr lang="en-US" dirty="0"/>
          </a:p>
        </p:txBody>
      </p:sp>
      <p:sp>
        <p:nvSpPr>
          <p:cNvPr id="3" name="Content Placeholder 2"/>
          <p:cNvSpPr>
            <a:spLocks noGrp="1"/>
          </p:cNvSpPr>
          <p:nvPr>
            <p:ph idx="1"/>
          </p:nvPr>
        </p:nvSpPr>
        <p:spPr>
          <a:xfrm>
            <a:off x="457200" y="1225826"/>
            <a:ext cx="7620000" cy="4900337"/>
          </a:xfrm>
        </p:spPr>
        <p:txBody>
          <a:bodyPr>
            <a:normAutofit fontScale="92500"/>
          </a:bodyPr>
          <a:lstStyle/>
          <a:p>
            <a:endParaRPr lang="en-US" dirty="0" smtClean="0"/>
          </a:p>
          <a:p>
            <a:r>
              <a:rPr lang="en-US" dirty="0" smtClean="0"/>
              <a:t>Summer </a:t>
            </a:r>
            <a:r>
              <a:rPr lang="en-US" dirty="0"/>
              <a:t>school was held at each elementary school, except </a:t>
            </a:r>
            <a:r>
              <a:rPr lang="en-US" dirty="0" smtClean="0"/>
              <a:t>South </a:t>
            </a:r>
            <a:r>
              <a:rPr lang="en-US" dirty="0"/>
              <a:t>(due to construction).  </a:t>
            </a:r>
            <a:endParaRPr lang="en-US" dirty="0" smtClean="0"/>
          </a:p>
          <a:p>
            <a:r>
              <a:rPr lang="en-US" dirty="0" smtClean="0"/>
              <a:t>Students </a:t>
            </a:r>
            <a:r>
              <a:rPr lang="en-US" dirty="0"/>
              <a:t>with </a:t>
            </a:r>
            <a:r>
              <a:rPr lang="en-US" dirty="0" smtClean="0"/>
              <a:t>below average </a:t>
            </a:r>
            <a:r>
              <a:rPr lang="en-US" dirty="0"/>
              <a:t>achievement in grades K-5 were invited to participate.  </a:t>
            </a:r>
            <a:endParaRPr lang="en-US" dirty="0" smtClean="0"/>
          </a:p>
          <a:p>
            <a:r>
              <a:rPr lang="en-US" dirty="0" smtClean="0"/>
              <a:t>Pre</a:t>
            </a:r>
            <a:r>
              <a:rPr lang="en-US" dirty="0"/>
              <a:t>-kindergarten was offered to all incoming </a:t>
            </a:r>
            <a:r>
              <a:rPr lang="en-US" dirty="0" smtClean="0"/>
              <a:t>public and parochial </a:t>
            </a:r>
            <a:r>
              <a:rPr lang="en-US" dirty="0"/>
              <a:t>school kindergarteners.  </a:t>
            </a:r>
            <a:endParaRPr lang="en-US" dirty="0" smtClean="0"/>
          </a:p>
          <a:p>
            <a:r>
              <a:rPr lang="en-US" dirty="0" smtClean="0"/>
              <a:t>1,140 students participated, with </a:t>
            </a:r>
            <a:r>
              <a:rPr lang="en-US" dirty="0"/>
              <a:t>the largest </a:t>
            </a:r>
            <a:r>
              <a:rPr lang="en-US" dirty="0" smtClean="0"/>
              <a:t>enrollment </a:t>
            </a:r>
            <a:r>
              <a:rPr lang="en-US" dirty="0"/>
              <a:t>in Pre </a:t>
            </a:r>
            <a:r>
              <a:rPr lang="en-US" dirty="0" smtClean="0"/>
              <a:t>K  </a:t>
            </a:r>
          </a:p>
          <a:p>
            <a:r>
              <a:rPr lang="en-US" dirty="0" smtClean="0"/>
              <a:t>The </a:t>
            </a:r>
            <a:r>
              <a:rPr lang="en-US" dirty="0"/>
              <a:t>summer curriculum was an extension of the school year focusing on the Comprehensive Literacy Model and basic math skills.  </a:t>
            </a:r>
            <a:endParaRPr lang="en-US" dirty="0" smtClean="0"/>
          </a:p>
          <a:p>
            <a:r>
              <a:rPr lang="en-US" dirty="0" smtClean="0"/>
              <a:t>Average </a:t>
            </a:r>
            <a:r>
              <a:rPr lang="en-US" dirty="0"/>
              <a:t>class sizes ranged </a:t>
            </a:r>
            <a:r>
              <a:rPr lang="en-US" dirty="0" smtClean="0"/>
              <a:t>from </a:t>
            </a:r>
            <a:r>
              <a:rPr lang="en-US" dirty="0"/>
              <a:t>13-</a:t>
            </a:r>
            <a:r>
              <a:rPr lang="en-US" dirty="0" smtClean="0"/>
              <a:t>18</a:t>
            </a:r>
            <a:endParaRPr lang="en-US" dirty="0"/>
          </a:p>
          <a:p>
            <a:r>
              <a:rPr lang="en-US" dirty="0"/>
              <a:t> </a:t>
            </a:r>
          </a:p>
          <a:p>
            <a:endParaRPr lang="en-US" dirty="0"/>
          </a:p>
        </p:txBody>
      </p:sp>
    </p:spTree>
    <p:extLst>
      <p:ext uri="{BB962C8B-B14F-4D97-AF65-F5344CB8AC3E}">
        <p14:creationId xmlns:p14="http://schemas.microsoft.com/office/powerpoint/2010/main" val="318146983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090452" cy="708673"/>
          </a:xfrm>
        </p:spPr>
        <p:txBody>
          <a:bodyPr>
            <a:normAutofit/>
          </a:bodyPr>
          <a:lstStyle/>
          <a:p>
            <a:r>
              <a:rPr lang="en-US" sz="2800" dirty="0" smtClean="0"/>
              <a:t>Gordon School Extended Program</a:t>
            </a:r>
            <a:endParaRPr lang="en-US" sz="2800" dirty="0"/>
          </a:p>
        </p:txBody>
      </p:sp>
      <p:sp>
        <p:nvSpPr>
          <p:cNvPr id="3" name="Content Placeholder 2"/>
          <p:cNvSpPr>
            <a:spLocks noGrp="1"/>
          </p:cNvSpPr>
          <p:nvPr>
            <p:ph idx="1"/>
          </p:nvPr>
        </p:nvSpPr>
        <p:spPr>
          <a:xfrm>
            <a:off x="457200" y="1225825"/>
            <a:ext cx="7620000" cy="4627217"/>
          </a:xfrm>
        </p:spPr>
        <p:txBody>
          <a:bodyPr>
            <a:normAutofit fontScale="92500" lnSpcReduction="20000"/>
          </a:bodyPr>
          <a:lstStyle/>
          <a:p>
            <a:endParaRPr lang="en-US" dirty="0" smtClean="0"/>
          </a:p>
          <a:p>
            <a:r>
              <a:rPr lang="en-US" dirty="0" smtClean="0"/>
              <a:t>The </a:t>
            </a:r>
            <a:r>
              <a:rPr lang="en-US" dirty="0"/>
              <a:t>extended program was offered at </a:t>
            </a:r>
            <a:r>
              <a:rPr lang="en-US" dirty="0" smtClean="0"/>
              <a:t>Gordon </a:t>
            </a:r>
            <a:r>
              <a:rPr lang="en-US" dirty="0"/>
              <a:t>School in an effort to provide </a:t>
            </a:r>
            <a:r>
              <a:rPr lang="en-US" dirty="0" smtClean="0"/>
              <a:t>additional academic </a:t>
            </a:r>
            <a:r>
              <a:rPr lang="en-US" dirty="0"/>
              <a:t>support for students who participate in the MAP assessment.  </a:t>
            </a:r>
            <a:endParaRPr lang="en-US" dirty="0" smtClean="0"/>
          </a:p>
          <a:p>
            <a:r>
              <a:rPr lang="en-US" dirty="0" smtClean="0"/>
              <a:t>Mrs. Leigh Dunlap, Lawson Elementary School, served as lead teacher.</a:t>
            </a:r>
          </a:p>
          <a:p>
            <a:r>
              <a:rPr lang="en-US" dirty="0" smtClean="0"/>
              <a:t>The </a:t>
            </a:r>
            <a:r>
              <a:rPr lang="en-US" dirty="0"/>
              <a:t>teachers were charged with creating an engaging learning environment incorporating grade level essential skills and technology. </a:t>
            </a:r>
            <a:r>
              <a:rPr lang="en-US" dirty="0" smtClean="0"/>
              <a:t> A </a:t>
            </a:r>
            <a:r>
              <a:rPr lang="en-US" dirty="0"/>
              <a:t>weekly community based field trip during the month of </a:t>
            </a:r>
            <a:r>
              <a:rPr lang="en-US" dirty="0" smtClean="0"/>
              <a:t>July was also incorporated. </a:t>
            </a:r>
          </a:p>
          <a:p>
            <a:r>
              <a:rPr lang="en-US" dirty="0" smtClean="0"/>
              <a:t>An invitation </a:t>
            </a:r>
            <a:r>
              <a:rPr lang="en-US" dirty="0"/>
              <a:t>was extended </a:t>
            </a:r>
            <a:r>
              <a:rPr lang="en-US" dirty="0" smtClean="0"/>
              <a:t>to 2nd, 3rd, </a:t>
            </a:r>
            <a:r>
              <a:rPr lang="en-US" dirty="0"/>
              <a:t>and 4</a:t>
            </a:r>
            <a:r>
              <a:rPr lang="en-US" baseline="30000" dirty="0"/>
              <a:t>th</a:t>
            </a:r>
            <a:r>
              <a:rPr lang="en-US" dirty="0"/>
              <a:t> grade </a:t>
            </a:r>
            <a:r>
              <a:rPr lang="en-US" dirty="0" smtClean="0"/>
              <a:t>students demonstrating below average achievement in Title I schools.  Initially, 70 students </a:t>
            </a:r>
            <a:r>
              <a:rPr lang="en-US" dirty="0"/>
              <a:t>enrolled in the eight-week program. </a:t>
            </a:r>
            <a:r>
              <a:rPr lang="en-US" dirty="0" smtClean="0"/>
              <a:t>After the first 4 weeks, </a:t>
            </a:r>
            <a:r>
              <a:rPr lang="en-US" dirty="0"/>
              <a:t>the enrollment dropped to </a:t>
            </a:r>
            <a:r>
              <a:rPr lang="en-US" dirty="0" smtClean="0"/>
              <a:t>41. </a:t>
            </a:r>
            <a:endParaRPr lang="en-US" dirty="0"/>
          </a:p>
          <a:p>
            <a:r>
              <a:rPr lang="en-US" dirty="0"/>
              <a:t> </a:t>
            </a:r>
          </a:p>
          <a:p>
            <a:endParaRPr lang="en-US" dirty="0"/>
          </a:p>
        </p:txBody>
      </p:sp>
    </p:spTree>
    <p:extLst>
      <p:ext uri="{BB962C8B-B14F-4D97-AF65-F5344CB8AC3E}">
        <p14:creationId xmlns:p14="http://schemas.microsoft.com/office/powerpoint/2010/main" val="149766999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620000" cy="819108"/>
          </a:xfrm>
        </p:spPr>
        <p:txBody>
          <a:bodyPr>
            <a:normAutofit/>
          </a:bodyPr>
          <a:lstStyle/>
          <a:p>
            <a:r>
              <a:rPr lang="en-US" sz="2800" dirty="0" smtClean="0"/>
              <a:t>Gordon Extended Program Data</a:t>
            </a:r>
            <a:endParaRPr lang="en-US"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41859235"/>
              </p:ext>
            </p:extLst>
          </p:nvPr>
        </p:nvGraphicFramePr>
        <p:xfrm>
          <a:off x="457201" y="1752600"/>
          <a:ext cx="7756964" cy="3017519"/>
        </p:xfrm>
        <a:graphic>
          <a:graphicData uri="http://schemas.openxmlformats.org/drawingml/2006/table">
            <a:tbl>
              <a:tblPr firstRow="1" bandRow="1">
                <a:tableStyleId>{5C22544A-7EE6-4342-B048-85BDC9FD1C3A}</a:tableStyleId>
              </a:tblPr>
              <a:tblGrid>
                <a:gridCol w="1436474"/>
                <a:gridCol w="6320490"/>
              </a:tblGrid>
              <a:tr h="370840">
                <a:tc>
                  <a:txBody>
                    <a:bodyPr/>
                    <a:lstStyle/>
                    <a:p>
                      <a:r>
                        <a:rPr lang="en-US" dirty="0" smtClean="0"/>
                        <a:t>Reading</a:t>
                      </a:r>
                      <a:endParaRPr lang="en-US" dirty="0"/>
                    </a:p>
                  </a:txBody>
                  <a:tcPr/>
                </a:tc>
                <a:tc>
                  <a:txBody>
                    <a:bodyPr/>
                    <a:lstStyle/>
                    <a:p>
                      <a:r>
                        <a:rPr lang="en-US" dirty="0" smtClean="0"/>
                        <a:t>71% reported an increase in SRI scores</a:t>
                      </a:r>
                    </a:p>
                    <a:p>
                      <a:r>
                        <a:rPr lang="en-US" dirty="0" smtClean="0"/>
                        <a:t>22% reported a decrease in SRI scores</a:t>
                      </a:r>
                    </a:p>
                    <a:p>
                      <a:r>
                        <a:rPr lang="en-US" dirty="0" smtClean="0"/>
                        <a:t>  7% were</a:t>
                      </a:r>
                      <a:r>
                        <a:rPr lang="en-US" baseline="0" dirty="0" smtClean="0"/>
                        <a:t> not present for the post-test</a:t>
                      </a:r>
                      <a:endParaRPr lang="en-US" dirty="0"/>
                    </a:p>
                  </a:txBody>
                  <a:tcPr/>
                </a:tc>
              </a:tr>
              <a:tr h="370840">
                <a:tc>
                  <a:txBody>
                    <a:bodyPr/>
                    <a:lstStyle/>
                    <a:p>
                      <a:r>
                        <a:rPr lang="en-US" dirty="0" smtClean="0"/>
                        <a:t>Math</a:t>
                      </a:r>
                      <a:endParaRPr lang="en-US" dirty="0"/>
                    </a:p>
                  </a:txBody>
                  <a:tcPr/>
                </a:tc>
                <a:tc>
                  <a:txBody>
                    <a:bodyPr/>
                    <a:lstStyle/>
                    <a:p>
                      <a:r>
                        <a:rPr lang="en-US" dirty="0" smtClean="0"/>
                        <a:t>81% reported</a:t>
                      </a:r>
                      <a:r>
                        <a:rPr lang="en-US" baseline="0" dirty="0" smtClean="0"/>
                        <a:t> an increase on the math assessment</a:t>
                      </a:r>
                    </a:p>
                    <a:p>
                      <a:r>
                        <a:rPr lang="en-US" baseline="0" dirty="0" smtClean="0"/>
                        <a:t>  7% reported a decrease on the math assessment</a:t>
                      </a:r>
                    </a:p>
                    <a:p>
                      <a:r>
                        <a:rPr lang="en-US" baseline="0" dirty="0" smtClean="0"/>
                        <a:t>12% did not complete the pre and/or post assessment</a:t>
                      </a:r>
                      <a:endParaRPr lang="en-US" dirty="0"/>
                    </a:p>
                  </a:txBody>
                  <a:tcPr/>
                </a:tc>
              </a:tr>
              <a:tr h="370840">
                <a:tc>
                  <a:txBody>
                    <a:bodyPr/>
                    <a:lstStyle/>
                    <a:p>
                      <a:r>
                        <a:rPr lang="en-US" dirty="0" smtClean="0"/>
                        <a:t>Attendance</a:t>
                      </a:r>
                      <a:endParaRPr lang="en-US" dirty="0"/>
                    </a:p>
                  </a:txBody>
                  <a:tcPr/>
                </a:tc>
                <a:tc>
                  <a:txBody>
                    <a:bodyPr/>
                    <a:lstStyle/>
                    <a:p>
                      <a:r>
                        <a:rPr lang="en-US" dirty="0" smtClean="0"/>
                        <a:t>32% of</a:t>
                      </a:r>
                      <a:r>
                        <a:rPr lang="en-US" baseline="0" dirty="0" smtClean="0"/>
                        <a:t> students were present at least 90% of the time</a:t>
                      </a:r>
                    </a:p>
                    <a:p>
                      <a:r>
                        <a:rPr lang="en-US" baseline="0" dirty="0" smtClean="0"/>
                        <a:t>34% of students were present 80-89% of the time</a:t>
                      </a:r>
                    </a:p>
                    <a:p>
                      <a:r>
                        <a:rPr lang="en-US" baseline="0" dirty="0" smtClean="0"/>
                        <a:t>20% of students were present 70-79% of the time</a:t>
                      </a:r>
                    </a:p>
                    <a:p>
                      <a:r>
                        <a:rPr lang="en-US" baseline="0" dirty="0" smtClean="0"/>
                        <a:t>14% of students were present no more than 69% of the time</a:t>
                      </a:r>
                    </a:p>
                  </a:txBody>
                  <a:tcPr/>
                </a:tc>
              </a:tr>
            </a:tbl>
          </a:graphicData>
        </a:graphic>
      </p:graphicFrame>
      <p:sp>
        <p:nvSpPr>
          <p:cNvPr id="7" name="Rectangle 6"/>
          <p:cNvSpPr/>
          <p:nvPr/>
        </p:nvSpPr>
        <p:spPr>
          <a:xfrm rot="10800000" flipV="1">
            <a:off x="457200" y="4583161"/>
            <a:ext cx="7620000" cy="369332"/>
          </a:xfrm>
          <a:prstGeom prst="rect">
            <a:avLst/>
          </a:prstGeom>
        </p:spPr>
        <p:txBody>
          <a:bodyPr wrap="square">
            <a:spAutoFit/>
          </a:bodyPr>
          <a:lstStyle/>
          <a:p>
            <a:r>
              <a:rPr lang="en-US" dirty="0"/>
              <a:t> </a:t>
            </a:r>
          </a:p>
        </p:txBody>
      </p:sp>
    </p:spTree>
    <p:extLst>
      <p:ext uri="{BB962C8B-B14F-4D97-AF65-F5344CB8AC3E}">
        <p14:creationId xmlns:p14="http://schemas.microsoft.com/office/powerpoint/2010/main" val="224866582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Recovery</a:t>
            </a:r>
            <a:endParaRPr lang="en-US" dirty="0"/>
          </a:p>
        </p:txBody>
      </p:sp>
      <p:sp>
        <p:nvSpPr>
          <p:cNvPr id="3" name="Content Placeholder 2"/>
          <p:cNvSpPr>
            <a:spLocks noGrp="1"/>
          </p:cNvSpPr>
          <p:nvPr>
            <p:ph idx="1"/>
          </p:nvPr>
        </p:nvSpPr>
        <p:spPr/>
        <p:txBody>
          <a:bodyPr/>
          <a:lstStyle/>
          <a:p>
            <a:r>
              <a:rPr lang="en-US" dirty="0" smtClean="0"/>
              <a:t>Staff:	   	4 RR teachers (part time)</a:t>
            </a:r>
          </a:p>
          <a:p>
            <a:r>
              <a:rPr lang="en-US" dirty="0" smtClean="0"/>
              <a:t>Students: 	15 first graders in Reading Recovery program</a:t>
            </a:r>
          </a:p>
          <a:p>
            <a:endParaRPr lang="en-US" dirty="0"/>
          </a:p>
          <a:p>
            <a:r>
              <a:rPr lang="en-US" dirty="0" smtClean="0"/>
              <a:t>Results:	</a:t>
            </a:r>
          </a:p>
          <a:p>
            <a:r>
              <a:rPr lang="en-US" dirty="0"/>
              <a:t>	</a:t>
            </a:r>
            <a:r>
              <a:rPr lang="en-US" dirty="0" smtClean="0"/>
              <a:t>8 successfully discontinued reading on grade level</a:t>
            </a:r>
          </a:p>
          <a:p>
            <a:r>
              <a:rPr lang="en-US" dirty="0"/>
              <a:t>	</a:t>
            </a:r>
            <a:r>
              <a:rPr lang="en-US" dirty="0" smtClean="0"/>
              <a:t>3 successfully discontinued reading at Level 14</a:t>
            </a:r>
          </a:p>
          <a:p>
            <a:r>
              <a:rPr lang="en-US" dirty="0"/>
              <a:t>	</a:t>
            </a:r>
            <a:r>
              <a:rPr lang="en-US" dirty="0" smtClean="0"/>
              <a:t>4 made gains but continue to struggle and will need</a:t>
            </a:r>
          </a:p>
          <a:p>
            <a:r>
              <a:rPr lang="en-US" dirty="0"/>
              <a:t>	</a:t>
            </a:r>
            <a:r>
              <a:rPr lang="en-US" dirty="0" smtClean="0"/>
              <a:t>	literacy support in second grade </a:t>
            </a:r>
            <a:endParaRPr lang="en-US" dirty="0"/>
          </a:p>
        </p:txBody>
      </p:sp>
    </p:spTree>
    <p:extLst>
      <p:ext uri="{BB962C8B-B14F-4D97-AF65-F5344CB8AC3E}">
        <p14:creationId xmlns:p14="http://schemas.microsoft.com/office/powerpoint/2010/main" val="84617736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620000" cy="3408586"/>
          </a:xfrm>
        </p:spPr>
        <p:txBody>
          <a:bodyPr>
            <a:normAutofit/>
          </a:bodyPr>
          <a:lstStyle/>
          <a:p>
            <a:pPr algn="ctr"/>
            <a:r>
              <a:rPr lang="en-US" sz="4800" dirty="0" smtClean="0"/>
              <a:t>Questions?</a:t>
            </a:r>
            <a:endParaRPr lang="en-US" sz="4800"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762376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Essential.thmx</Template>
  <TotalTime>340</TotalTime>
  <Words>475</Words>
  <Application>Microsoft Macintosh PowerPoint</Application>
  <PresentationFormat>On-screen Show (4:3)</PresentationFormat>
  <Paragraphs>129</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Essential</vt:lpstr>
      <vt:lpstr> 2013  Summer School Summary</vt:lpstr>
      <vt:lpstr>District Details</vt:lpstr>
      <vt:lpstr>New  for 2013</vt:lpstr>
      <vt:lpstr>Enrollment</vt:lpstr>
      <vt:lpstr>Summer Staff</vt:lpstr>
      <vt:lpstr>Jefferson City High School</vt:lpstr>
      <vt:lpstr>811 half units of credit earned</vt:lpstr>
      <vt:lpstr>Middle School</vt:lpstr>
      <vt:lpstr>Elementary Basic Skills</vt:lpstr>
      <vt:lpstr>Gordon School Extended Program</vt:lpstr>
      <vt:lpstr>Gordon Extended Program Data</vt:lpstr>
      <vt:lpstr>Reading Recovery</vt:lpstr>
      <vt:lpstr>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2012  Summer School Summary</dc:title>
  <dc:creator>Sheila Logan</dc:creator>
  <cp:lastModifiedBy>Sheila Logan</cp:lastModifiedBy>
  <cp:revision>40</cp:revision>
  <cp:lastPrinted>2012-08-13T21:44:39Z</cp:lastPrinted>
  <dcterms:created xsi:type="dcterms:W3CDTF">2012-08-07T16:03:52Z</dcterms:created>
  <dcterms:modified xsi:type="dcterms:W3CDTF">2013-09-16T16:30:53Z</dcterms:modified>
</cp:coreProperties>
</file>