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8" r:id="rId3"/>
    <p:sldId id="27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80" r:id="rId24"/>
    <p:sldId id="283" r:id="rId25"/>
    <p:sldId id="285" r:id="rId26"/>
    <p:sldId id="284" r:id="rId27"/>
    <p:sldId id="286" r:id="rId28"/>
    <p:sldId id="279" r:id="rId29"/>
    <p:sldId id="281" r:id="rId30"/>
    <p:sldId id="287" r:id="rId31"/>
    <p:sldId id="282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2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% Proficient</a:t>
            </a:r>
            <a:r>
              <a:rPr lang="en-US" baseline="0" dirty="0" smtClean="0"/>
              <a:t> and Advanced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>
              <a:outerShdw blurRad="50800" dist="50800" dir="5400000" algn="ctr" rotWithShape="0">
                <a:schemeClr val="tx1"/>
              </a:outerShdw>
            </a:effectLst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0.71</c:v>
                </c:pt>
                <c:pt idx="1">
                  <c:v>0.68</c:v>
                </c:pt>
                <c:pt idx="2">
                  <c:v>0.69</c:v>
                </c:pt>
                <c:pt idx="3">
                  <c:v>0.82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0.71</c:v>
                </c:pt>
                <c:pt idx="1">
                  <c:v>0.72</c:v>
                </c:pt>
                <c:pt idx="2">
                  <c:v>0.74</c:v>
                </c:pt>
                <c:pt idx="3">
                  <c:v>0.65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1626552"/>
        <c:axId val="201628512"/>
      </c:barChart>
      <c:catAx>
        <c:axId val="20162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628512"/>
        <c:crosses val="autoZero"/>
        <c:auto val="1"/>
        <c:lblAlgn val="ctr"/>
        <c:lblOffset val="100"/>
        <c:noMultiLvlLbl val="0"/>
      </c:catAx>
      <c:valAx>
        <c:axId val="20162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62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% Proficient</a:t>
            </a:r>
            <a:r>
              <a:rPr lang="en-US" baseline="0" dirty="0" smtClean="0"/>
              <a:t> and Advanced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>
              <a:outerShdw blurRad="50800" dist="50800" dir="5400000" algn="ctr" rotWithShape="0">
                <a:schemeClr val="tx1"/>
              </a:outerShdw>
            </a:effectLst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0.68</c:v>
                </c:pt>
                <c:pt idx="1">
                  <c:v>0.73</c:v>
                </c:pt>
                <c:pt idx="2">
                  <c:v>0.69</c:v>
                </c:pt>
                <c:pt idx="3">
                  <c:v>0.63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0.75</c:v>
                </c:pt>
                <c:pt idx="1">
                  <c:v>0.78</c:v>
                </c:pt>
                <c:pt idx="2">
                  <c:v>0.7</c:v>
                </c:pt>
                <c:pt idx="3">
                  <c:v>0.81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1194560"/>
        <c:axId val="201194168"/>
      </c:barChart>
      <c:catAx>
        <c:axId val="2011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94168"/>
        <c:crosses val="autoZero"/>
        <c:auto val="1"/>
        <c:lblAlgn val="ctr"/>
        <c:lblOffset val="100"/>
        <c:noMultiLvlLbl val="0"/>
      </c:catAx>
      <c:valAx>
        <c:axId val="20119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% Proficient</a:t>
            </a:r>
            <a:r>
              <a:rPr lang="en-US" baseline="0" dirty="0" smtClean="0"/>
              <a:t> and Advanced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>
              <a:outerShdw blurRad="50800" dist="50800" dir="5400000" algn="ctr" rotWithShape="0">
                <a:schemeClr val="tx1"/>
              </a:outerShdw>
            </a:effectLst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0.81</c:v>
                </c:pt>
                <c:pt idx="1">
                  <c:v>0.81</c:v>
                </c:pt>
                <c:pt idx="2">
                  <c:v>0.78</c:v>
                </c:pt>
                <c:pt idx="3">
                  <c:v>0.83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0.73</c:v>
                </c:pt>
                <c:pt idx="1">
                  <c:v>0.75</c:v>
                </c:pt>
                <c:pt idx="2">
                  <c:v>0.68</c:v>
                </c:pt>
                <c:pt idx="3">
                  <c:v>0.79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1325960"/>
        <c:axId val="206731200"/>
      </c:barChart>
      <c:catAx>
        <c:axId val="20132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31200"/>
        <c:crosses val="autoZero"/>
        <c:auto val="1"/>
        <c:lblAlgn val="ctr"/>
        <c:lblOffset val="100"/>
        <c:noMultiLvlLbl val="0"/>
      </c:catAx>
      <c:valAx>
        <c:axId val="20673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32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% Proficient</a:t>
            </a:r>
            <a:r>
              <a:rPr lang="en-US" baseline="0" dirty="0" smtClean="0"/>
              <a:t> and Advanced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>
              <a:outerShdw blurRad="50800" dist="50800" dir="5400000" algn="ctr" rotWithShape="0">
                <a:schemeClr val="tx1"/>
              </a:outerShdw>
            </a:effectLst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0.71</c:v>
                </c:pt>
                <c:pt idx="1">
                  <c:v>0.75</c:v>
                </c:pt>
                <c:pt idx="2">
                  <c:v>0.61</c:v>
                </c:pt>
                <c:pt idx="3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District</c:v>
                </c:pt>
                <c:pt idx="1">
                  <c:v>East Central</c:v>
                </c:pt>
                <c:pt idx="2">
                  <c:v>St. Martin</c:v>
                </c:pt>
                <c:pt idx="3">
                  <c:v>Vancleave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0.66</c:v>
                </c:pt>
                <c:pt idx="1">
                  <c:v>0.68</c:v>
                </c:pt>
                <c:pt idx="2">
                  <c:v>0.68</c:v>
                </c:pt>
                <c:pt idx="3">
                  <c:v>0.64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6731984"/>
        <c:axId val="206732376"/>
      </c:barChart>
      <c:catAx>
        <c:axId val="20673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32376"/>
        <c:crosses val="autoZero"/>
        <c:auto val="1"/>
        <c:lblAlgn val="ctr"/>
        <c:lblOffset val="100"/>
        <c:noMultiLvlLbl val="0"/>
      </c:catAx>
      <c:valAx>
        <c:axId val="20673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3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5300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08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4767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09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1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92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4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1492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191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3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65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2756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JCSD </a:t>
            </a:r>
            <a:br>
              <a:rPr lang="en-US" sz="3200" dirty="0" smtClean="0"/>
            </a:br>
            <a:r>
              <a:rPr lang="en-US" sz="3200" dirty="0" smtClean="0"/>
              <a:t>Mississippi assessment program</a:t>
            </a:r>
            <a:br>
              <a:rPr lang="en-US" sz="3200" dirty="0" smtClean="0"/>
            </a:br>
            <a:r>
              <a:rPr lang="en-US" sz="3200" dirty="0" smtClean="0"/>
              <a:t>Data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Performance Data</a:t>
            </a:r>
          </a:p>
          <a:p>
            <a:r>
              <a:rPr lang="en-US" dirty="0" smtClean="0"/>
              <a:t>2015-2016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19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1035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Jackson County School District</a:t>
            </a:r>
            <a:br>
              <a:rPr lang="en-US" dirty="0" smtClean="0"/>
            </a:br>
            <a:r>
              <a:rPr lang="en-US" sz="2400" dirty="0" smtClean="0"/>
              <a:t>Strategic Plan Goals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Increased student achievement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Sound financial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Improved facilities and infrastructure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Positive Educational Experience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Effective leadership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4" name="Picture 3" descr="C:\Documents and Settings\McCartney\Desktop\Logo 1 Raising the Standar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3" r="10229"/>
          <a:stretch>
            <a:fillRect/>
          </a:stretch>
        </p:blipFill>
        <p:spPr bwMode="auto">
          <a:xfrm>
            <a:off x="8470900" y="2286000"/>
            <a:ext cx="2501900" cy="3479800"/>
          </a:xfrm>
          <a:prstGeom prst="rect">
            <a:avLst/>
          </a:prstGeom>
          <a:noFill/>
          <a:ln w="44450">
            <a:solidFill>
              <a:schemeClr val="bg1">
                <a:lumMod val="95000"/>
                <a:lumOff val="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2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questar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2015-2016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21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/>
              <a:t> </a:t>
            </a:r>
            <a:r>
              <a:rPr lang="en-US" dirty="0" smtClean="0"/>
              <a:t>Grade ELA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160651"/>
              </p:ext>
            </p:extLst>
          </p:nvPr>
        </p:nvGraphicFramePr>
        <p:xfrm>
          <a:off x="970472" y="1562100"/>
          <a:ext cx="10403456" cy="392822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39.5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47.4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92%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737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39.7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427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East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50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427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St. Martin North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41.7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/ 427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Vancleave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39.7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427 sch.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71%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782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4th Grade ELA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973761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45.3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89%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707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40.1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43.8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71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419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5.2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41.9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419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79%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346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 Upper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48.3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419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60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5th Grade ELA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331973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37.1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/ 143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87%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696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39.4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75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409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8.4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45.4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409 sch.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82%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311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 Upper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34.6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409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57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6th Grade ELA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233698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30.3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41.6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th/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92%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762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Middle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29.4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14.2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43.6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328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8.3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35.9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328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74%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362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36.8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328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24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7th Grade ELA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582701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13.8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41.3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88%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702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Middle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26.2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17.1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43.3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281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13.4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41.7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281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314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27.4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281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222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8th Grade ELA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06486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34.6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43.9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88%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720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Middle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35.8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45.1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279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9.5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46.8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279 sch.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327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279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42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II (SATP)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533838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52.9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91%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824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High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42.1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13.6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55.7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238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High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11.8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50.1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238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397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High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42.7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238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667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/>
              <a:t> </a:t>
            </a:r>
            <a:r>
              <a:rPr lang="en-US" dirty="0" smtClean="0"/>
              <a:t>Grade Math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428403"/>
              </p:ext>
            </p:extLst>
          </p:nvPr>
        </p:nvGraphicFramePr>
        <p:xfrm>
          <a:off x="970472" y="1562100"/>
          <a:ext cx="10403456" cy="392822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43.3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16.1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59.4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98%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751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42.5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18.2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427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East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18.2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62.5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427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94%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St. Martin North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43.4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427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Vancleave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43.0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14.0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427 sch.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89%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867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4th Grade Math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877850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37.6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46.7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91%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707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40.1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419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8.1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44.5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419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83%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346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 Upper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37.4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51.8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419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620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5th Grade Math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219009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40.8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85%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696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32.5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409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11.6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409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311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 Upper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409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6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6th Grade Math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045365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41.1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51.5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96%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760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Middle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45.9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58.3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328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8.6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43.3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328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360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47.8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328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570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7th Grade Math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705672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38.6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48.9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90%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702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Middle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47.1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12.8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59.9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281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7.7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40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281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72%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313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281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56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8th Grade Math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50167"/>
              </p:ext>
            </p:extLst>
          </p:nvPr>
        </p:nvGraphicFramePr>
        <p:xfrm>
          <a:off x="970472" y="1581868"/>
          <a:ext cx="10403456" cy="3437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30.3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39.7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80%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720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Middle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34.7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45.6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279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4.6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30.6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279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62%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327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279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858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Algebra I (SATP)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095052"/>
              </p:ext>
            </p:extLst>
          </p:nvPr>
        </p:nvGraphicFramePr>
        <p:xfrm>
          <a:off x="970472" y="1581868"/>
          <a:ext cx="10403456" cy="490942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11794"/>
                <a:gridCol w="921519"/>
                <a:gridCol w="966159"/>
                <a:gridCol w="1104181"/>
                <a:gridCol w="2484408"/>
                <a:gridCol w="1466490"/>
                <a:gridCol w="948905"/>
              </a:tblGrid>
              <a:tr h="85609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Questar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852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Ranking 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State  Ranking 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34.2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5.4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39.6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143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dist.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85%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878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Central High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45.5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307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East Central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39.1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000" b="0" i="0" u="none" strike="noStrike" baseline="300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/ 307 sch.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High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30.2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131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307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56.3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64.6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307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High</a:t>
                      </a:r>
                      <a:endParaRPr lang="en-US" sz="2000" b="0" i="0" u="none" strike="noStrike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29.2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132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nd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307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90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Vancleave Middle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57.7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/ 307 sch.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018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0472" y="328394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Coastal Comparison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437660"/>
              </p:ext>
            </p:extLst>
          </p:nvPr>
        </p:nvGraphicFramePr>
        <p:xfrm>
          <a:off x="844062" y="1040726"/>
          <a:ext cx="10955215" cy="541332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28600"/>
                <a:gridCol w="2356338"/>
                <a:gridCol w="1002323"/>
                <a:gridCol w="263769"/>
                <a:gridCol w="2268416"/>
                <a:gridCol w="967154"/>
                <a:gridCol w="211015"/>
                <a:gridCol w="2497015"/>
                <a:gridCol w="971452"/>
                <a:gridCol w="189133"/>
              </a:tblGrid>
              <a:tr h="695409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ELA % PROFICIENT AND ADVANCED</a:t>
                      </a:r>
                      <a:r>
                        <a:rPr lang="en-US" sz="200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BY GRADE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1081"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rd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Grade</a:t>
                      </a: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entury Gothic" panose="020B0502020202020204" pitchFamily="34" charset="0"/>
                        </a:rPr>
                        <a:t>4</a:t>
                      </a:r>
                      <a:r>
                        <a:rPr lang="en-US" sz="1800" b="1" baseline="30000" dirty="0" smtClean="0"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1800" b="1" dirty="0" smtClean="0">
                          <a:latin typeface="Century Gothic" panose="020B0502020202020204" pitchFamily="34" charset="0"/>
                        </a:rPr>
                        <a:t> Grade</a:t>
                      </a:r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5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Grade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58.30%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47.70%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56.86%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53.60%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47.10%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52.28%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47.40%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46.80%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49.77%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3363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43.4%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49.4%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40.65%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44.97%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40.37%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41.03%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38.92%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36.84%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39.22%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38.48%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38.89%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38.07%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33.80%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37.16%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37.87%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32.68%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33.88%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36.35%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26.02%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12.57%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19.25%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20.13%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909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0472" y="328394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Coastal Comparison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733897"/>
              </p:ext>
            </p:extLst>
          </p:nvPr>
        </p:nvGraphicFramePr>
        <p:xfrm>
          <a:off x="844062" y="1040726"/>
          <a:ext cx="10955215" cy="541332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28600"/>
                <a:gridCol w="2356338"/>
                <a:gridCol w="1002323"/>
                <a:gridCol w="175846"/>
                <a:gridCol w="2356339"/>
                <a:gridCol w="967154"/>
                <a:gridCol w="211015"/>
                <a:gridCol w="2497015"/>
                <a:gridCol w="971452"/>
                <a:gridCol w="189133"/>
              </a:tblGrid>
              <a:tr h="695409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ELA % PROFICIENT AND ADVANCED</a:t>
                      </a:r>
                      <a:r>
                        <a:rPr lang="en-US" sz="200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BY GRADE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1081"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6th Grade</a:t>
                      </a: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entury Gothic" panose="020B0502020202020204" pitchFamily="34" charset="0"/>
                        </a:rPr>
                        <a:t>7th Grade</a:t>
                      </a:r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Grade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50.49%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44.83%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45.76%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47.71%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51.05%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43.67%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53.75%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49.01%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3363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42.4%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41.60%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41.31%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43.89%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42.10%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33.51%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28.14%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33.99%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33.13%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41.60%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32.44%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37.20%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46.97%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28.34%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41.46%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40.51%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32.37%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10.39%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16.46%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678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0472" y="328394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Coastal Comparison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382031"/>
              </p:ext>
            </p:extLst>
          </p:nvPr>
        </p:nvGraphicFramePr>
        <p:xfrm>
          <a:off x="844062" y="1040726"/>
          <a:ext cx="10955215" cy="543929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28600"/>
                <a:gridCol w="2356338"/>
                <a:gridCol w="1002323"/>
                <a:gridCol w="175846"/>
                <a:gridCol w="2356339"/>
                <a:gridCol w="967154"/>
                <a:gridCol w="211015"/>
                <a:gridCol w="2497015"/>
                <a:gridCol w="971452"/>
                <a:gridCol w="189133"/>
              </a:tblGrid>
              <a:tr h="695409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Math % PROFICIENT AND ADVANCED</a:t>
                      </a:r>
                      <a:r>
                        <a:rPr lang="en-US" sz="200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BY GRADE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1081"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3rd Grade</a:t>
                      </a: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entury Gothic" panose="020B0502020202020204" pitchFamily="34" charset="0"/>
                        </a:rPr>
                        <a:t>4th Grade</a:t>
                      </a:r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5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Grade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704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59.39%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52.95%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50.43%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53.92%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48.90%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45.66%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53.60%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46.68%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45.43%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3363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48.47%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42.48%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46.71%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43.56%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40.80%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44.59%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40.31%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39.91%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44.21%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36.18%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39.63%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37.91%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35.53%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34.70%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35.82%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34.15%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35.48%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30.75%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31.71%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28.43%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28.24%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29.96%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14.91%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40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0472" y="328394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Coastal Comparison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170948"/>
              </p:ext>
            </p:extLst>
          </p:nvPr>
        </p:nvGraphicFramePr>
        <p:xfrm>
          <a:off x="844062" y="1040726"/>
          <a:ext cx="10955215" cy="541332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28600"/>
                <a:gridCol w="2356338"/>
                <a:gridCol w="1002323"/>
                <a:gridCol w="175846"/>
                <a:gridCol w="2356339"/>
                <a:gridCol w="967154"/>
                <a:gridCol w="211015"/>
                <a:gridCol w="2497015"/>
                <a:gridCol w="971452"/>
                <a:gridCol w="189133"/>
              </a:tblGrid>
              <a:tr h="695409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Math % PROFICIENT AND ADVANCED</a:t>
                      </a:r>
                      <a:r>
                        <a:rPr lang="en-US" sz="200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BY GRADE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1081"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6th Grade</a:t>
                      </a: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entury Gothic" panose="020B0502020202020204" pitchFamily="34" charset="0"/>
                        </a:rPr>
                        <a:t>7th Grade</a:t>
                      </a:r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 Grade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51.91%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58.15%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53.94%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51.58%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53.05%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47.88%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50.49%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44.72%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3363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46.61%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48.86%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40.21%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44.47%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47.81%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39.72%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36.08%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43.69%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37.06%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34.35%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41.63%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33.77%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33.61%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34.72%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30.95%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28.21%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24.49%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30.88%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27.39%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27.40%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22.75%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108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22.46%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15.95%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312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0472" y="328394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Coastal Comparison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771359"/>
              </p:ext>
            </p:extLst>
          </p:nvPr>
        </p:nvGraphicFramePr>
        <p:xfrm>
          <a:off x="970473" y="1163819"/>
          <a:ext cx="10600204" cy="541284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97830"/>
                <a:gridCol w="1751262"/>
                <a:gridCol w="788525"/>
                <a:gridCol w="2918325"/>
                <a:gridCol w="1617707"/>
                <a:gridCol w="826555"/>
              </a:tblGrid>
              <a:tr h="69534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English II and Algebra I % PROFICIENT AND ADVANCED</a:t>
                      </a:r>
                      <a:r>
                        <a:rPr lang="en-US" sz="200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BY GRADE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1049"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English II</a:t>
                      </a: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entury Gothic" panose="020B0502020202020204" pitchFamily="34" charset="0"/>
                        </a:rPr>
                        <a:t>Algebra I</a:t>
                      </a:r>
                      <a:endParaRPr lang="en-US" sz="18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#</a:t>
                      </a:r>
                      <a:r>
                        <a:rPr lang="en-US" sz="1400" b="1" baseline="0" dirty="0" smtClean="0">
                          <a:latin typeface="Century Gothic" panose="020B0502020202020204" pitchFamily="34" charset="0"/>
                        </a:rPr>
                        <a:t> Tested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entury Gothic" panose="020B0502020202020204" pitchFamily="34" charset="0"/>
                        </a:rPr>
                        <a:t>District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Prof./Adv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#</a:t>
                      </a:r>
                      <a:r>
                        <a:rPr lang="en-US" sz="1400" b="1" baseline="0" dirty="0" smtClean="0">
                          <a:latin typeface="Century Gothic" panose="020B0502020202020204" pitchFamily="34" charset="0"/>
                        </a:rPr>
                        <a:t> Tested</a:t>
                      </a:r>
                      <a:endParaRPr lang="en-US" sz="14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71.02%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64.08%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61.24%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56.38%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 Christian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59.66%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Ocean Springs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49.36%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56.45%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39.52%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Gulfport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56.38%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38.82%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52.91%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38.76%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52.23%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Beach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38.69%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Bay-Waveland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51.72%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Hancock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51.28%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Stone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29.06%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51.10%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Biloxi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28.48%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Pascagoula-Gautier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43.42%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 County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26.02%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6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18.22%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Moss Point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5082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and 8</a:t>
            </a:r>
            <a:r>
              <a:rPr lang="en-US" baseline="30000" dirty="0" smtClean="0"/>
              <a:t>th</a:t>
            </a:r>
            <a:r>
              <a:rPr lang="en-US" dirty="0" smtClean="0"/>
              <a:t> grade science scores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2015-2016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876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Science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163356"/>
              </p:ext>
            </p:extLst>
          </p:nvPr>
        </p:nvGraphicFramePr>
        <p:xfrm>
          <a:off x="970472" y="1581868"/>
          <a:ext cx="10753442" cy="405148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75319"/>
                <a:gridCol w="1655503"/>
                <a:gridCol w="1587932"/>
                <a:gridCol w="1942683"/>
                <a:gridCol w="1892005"/>
              </a:tblGrid>
              <a:tr h="100896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5</a:t>
                      </a:r>
                      <a:r>
                        <a:rPr lang="en-US" sz="2000" b="1" i="0" u="none" strike="noStrike" baseline="300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Grade Science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7296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31%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71%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694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Upper 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43%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29%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72%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35%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74%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310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Vancleave Upper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447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Science</a:t>
            </a:r>
            <a:br>
              <a:rPr lang="en-US" dirty="0" smtClean="0"/>
            </a:br>
            <a:r>
              <a:rPr lang="en-US" sz="2800" dirty="0" smtClean="0"/>
              <a:t>2-Year Comparison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734776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4827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Science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417902"/>
              </p:ext>
            </p:extLst>
          </p:nvPr>
        </p:nvGraphicFramePr>
        <p:xfrm>
          <a:off x="970472" y="1581868"/>
          <a:ext cx="10753442" cy="405148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75319"/>
                <a:gridCol w="1655503"/>
                <a:gridCol w="1587932"/>
                <a:gridCol w="1942683"/>
                <a:gridCol w="1892005"/>
              </a:tblGrid>
              <a:tr h="100896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8</a:t>
                      </a:r>
                      <a:r>
                        <a:rPr lang="en-US" sz="2000" b="1" i="0" u="none" strike="noStrike" baseline="300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Grade Science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7296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30%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721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Middle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53%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78%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30%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70%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328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Vancleave Middle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073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Science</a:t>
            </a:r>
            <a:br>
              <a:rPr lang="en-US" dirty="0" smtClean="0"/>
            </a:br>
            <a:r>
              <a:rPr lang="en-US" sz="2800" dirty="0" smtClean="0"/>
              <a:t>2-Year Comparison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1421229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13046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Satp2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2015-2016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97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Biology (SATP)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530451"/>
              </p:ext>
            </p:extLst>
          </p:nvPr>
        </p:nvGraphicFramePr>
        <p:xfrm>
          <a:off x="970472" y="1581868"/>
          <a:ext cx="10394216" cy="405148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021013"/>
                <a:gridCol w="1360779"/>
                <a:gridCol w="1305237"/>
                <a:gridCol w="1596833"/>
                <a:gridCol w="1555177"/>
                <a:gridCol w="1555177"/>
              </a:tblGrid>
              <a:tr h="100896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Biology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296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Percent Passing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73%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727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High 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58%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High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15%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68%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331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Vancleave High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61%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870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Biology SATP</a:t>
            </a:r>
            <a:br>
              <a:rPr lang="en-US" dirty="0" smtClean="0"/>
            </a:br>
            <a:r>
              <a:rPr lang="en-US" sz="2800" dirty="0" smtClean="0"/>
              <a:t>2-Year Comparison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877872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9060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(SATP)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50797"/>
              </p:ext>
            </p:extLst>
          </p:nvPr>
        </p:nvGraphicFramePr>
        <p:xfrm>
          <a:off x="970472" y="1581868"/>
          <a:ext cx="10394216" cy="405148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021013"/>
                <a:gridCol w="1360779"/>
                <a:gridCol w="1305237"/>
                <a:gridCol w="1596833"/>
                <a:gridCol w="1555177"/>
                <a:gridCol w="1555177"/>
              </a:tblGrid>
              <a:tr h="100896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2015- 2016 MAP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US History Results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296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District/School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Adv.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 Prof. &amp; Adv.    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# Tested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Percent Passing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JCSD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19%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617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East Central High 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49%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17%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St. Martin High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21%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68%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262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821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Vancleave High</a:t>
                      </a: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46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History SATP</a:t>
            </a:r>
            <a:br>
              <a:rPr lang="en-US" dirty="0" smtClean="0"/>
            </a:br>
            <a:r>
              <a:rPr lang="en-US" sz="2800" dirty="0" smtClean="0"/>
              <a:t>2-Year Comparison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019905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8831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8714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965</TotalTime>
  <Words>2364</Words>
  <Application>Microsoft Office PowerPoint</Application>
  <PresentationFormat>Widescreen</PresentationFormat>
  <Paragraphs>1111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Century Gothic</vt:lpstr>
      <vt:lpstr>Franklin Gothic Book</vt:lpstr>
      <vt:lpstr>Times New Roman</vt:lpstr>
      <vt:lpstr>Crop</vt:lpstr>
      <vt:lpstr>JCSD  Mississippi assessment program Data </vt:lpstr>
      <vt:lpstr>Jackson County School District Strategic Plan Goals </vt:lpstr>
      <vt:lpstr>Map questar data</vt:lpstr>
      <vt:lpstr>3rd Grade ELA </vt:lpstr>
      <vt:lpstr>4th Grade ELA </vt:lpstr>
      <vt:lpstr>5th Grade ELA </vt:lpstr>
      <vt:lpstr>6th Grade ELA </vt:lpstr>
      <vt:lpstr>7th Grade ELA </vt:lpstr>
      <vt:lpstr>8th Grade ELA </vt:lpstr>
      <vt:lpstr>English II (SATP) </vt:lpstr>
      <vt:lpstr>3rd Grade Math</vt:lpstr>
      <vt:lpstr>4th Grade Math </vt:lpstr>
      <vt:lpstr>5th Grade Math</vt:lpstr>
      <vt:lpstr>6th Grade Math</vt:lpstr>
      <vt:lpstr>7th Grade Math</vt:lpstr>
      <vt:lpstr>8th Grade Math </vt:lpstr>
      <vt:lpstr>Algebra I (SATP)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5th and 8th grade science scores</vt:lpstr>
      <vt:lpstr>5th Grade Science</vt:lpstr>
      <vt:lpstr>5th Grade Science 2-Year Comparison</vt:lpstr>
      <vt:lpstr>8th Grade Science</vt:lpstr>
      <vt:lpstr>8th Grade Science 2-Year Comparison</vt:lpstr>
      <vt:lpstr>Satp2 Data</vt:lpstr>
      <vt:lpstr>Biology (SATP) </vt:lpstr>
      <vt:lpstr>Biology SATP 2-Year Comparison</vt:lpstr>
      <vt:lpstr>US History (SATP) </vt:lpstr>
      <vt:lpstr>US History SATP 2-Year Comparison</vt:lpstr>
      <vt:lpstr>The end!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JCSD Map scores</dc:title>
  <dc:creator>Penny Westfaul</dc:creator>
  <cp:lastModifiedBy>Penny Westfaul</cp:lastModifiedBy>
  <cp:revision>49</cp:revision>
  <dcterms:created xsi:type="dcterms:W3CDTF">2016-09-07T14:45:04Z</dcterms:created>
  <dcterms:modified xsi:type="dcterms:W3CDTF">2016-09-09T15:05:28Z</dcterms:modified>
</cp:coreProperties>
</file>