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96" r:id="rId4"/>
    <p:sldId id="297" r:id="rId5"/>
    <p:sldId id="290" r:id="rId6"/>
    <p:sldId id="291" r:id="rId7"/>
    <p:sldId id="292" r:id="rId8"/>
    <p:sldId id="293" r:id="rId9"/>
    <p:sldId id="263" r:id="rId10"/>
    <p:sldId id="272" r:id="rId11"/>
    <p:sldId id="274" r:id="rId12"/>
    <p:sldId id="295" r:id="rId13"/>
    <p:sldId id="275" r:id="rId14"/>
    <p:sldId id="286" r:id="rId15"/>
    <p:sldId id="298" r:id="rId16"/>
    <p:sldId id="299" r:id="rId17"/>
    <p:sldId id="289" r:id="rId18"/>
    <p:sldId id="285" r:id="rId19"/>
    <p:sldId id="276" r:id="rId20"/>
    <p:sldId id="278" r:id="rId21"/>
    <p:sldId id="280" r:id="rId22"/>
    <p:sldId id="282" r:id="rId23"/>
    <p:sldId id="283" r:id="rId24"/>
    <p:sldId id="284"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70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7" d="100"/>
          <a:sy n="67" d="100"/>
        </p:scale>
        <p:origin x="1050"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C7F03807-E29B-4AAE-8F83-D77270ECBB7C}" type="datetimeFigureOut">
              <a:rPr lang="en-US" smtClean="0"/>
              <a:t>10/28/2016</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1AB81995-2027-4F0C-96C8-08872D3CC6D3}"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C7F03807-E29B-4AAE-8F83-D77270ECBB7C}" type="datetimeFigureOut">
              <a:rPr lang="en-US" smtClean="0"/>
              <a:t>10/28/2016</a:t>
            </a:fld>
            <a:endParaRPr lang="en-US"/>
          </a:p>
        </p:txBody>
      </p:sp>
      <p:sp>
        <p:nvSpPr>
          <p:cNvPr id="9" name="Slide Number Placeholder 8"/>
          <p:cNvSpPr>
            <a:spLocks noGrp="1"/>
          </p:cNvSpPr>
          <p:nvPr>
            <p:ph type="sldNum" sz="quarter" idx="15"/>
          </p:nvPr>
        </p:nvSpPr>
        <p:spPr/>
        <p:txBody>
          <a:bodyPr rtlCol="0"/>
          <a:lstStyle/>
          <a:p>
            <a:fld id="{1AB81995-2027-4F0C-96C8-08872D3CC6D3}" type="slidenum">
              <a:rPr lang="en-US" smtClean="0"/>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C7F03807-E29B-4AAE-8F83-D77270ECBB7C}" type="datetimeFigureOut">
              <a:rPr lang="en-US" smtClean="0"/>
              <a:t>10/28/2016</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1AB81995-2027-4F0C-96C8-08872D3CC6D3}"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7F03807-E29B-4AAE-8F83-D77270ECBB7C}" type="datetimeFigureOut">
              <a:rPr lang="en-US" smtClean="0"/>
              <a:t>10/28/2016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B81995-2027-4F0C-96C8-08872D3CC6D3}" type="slidenum">
              <a:rPr lang="en-US" smtClean="0"/>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C7F03807-E29B-4AAE-8F83-D77270ECBB7C}" type="datetimeFigureOut">
              <a:rPr lang="en-US" smtClean="0"/>
              <a:t>10/28/2016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B81995-2027-4F0C-96C8-08872D3CC6D3}" type="slidenum">
              <a:rPr lang="en-US" smtClean="0"/>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C7F03807-E29B-4AAE-8F83-D77270ECBB7C}" type="datetimeFigureOut">
              <a:rPr lang="en-US" smtClean="0"/>
              <a:t>10/28/2016</a:t>
            </a:fld>
            <a:endParaRPr lang="en-US"/>
          </a:p>
        </p:txBody>
      </p:sp>
      <p:sp>
        <p:nvSpPr>
          <p:cNvPr id="7" name="Slide Number Placeholder 6"/>
          <p:cNvSpPr>
            <a:spLocks noGrp="1"/>
          </p:cNvSpPr>
          <p:nvPr>
            <p:ph type="sldNum" sz="quarter" idx="11"/>
          </p:nvPr>
        </p:nvSpPr>
        <p:spPr/>
        <p:txBody>
          <a:bodyPr rtlCol="0"/>
          <a:lstStyle/>
          <a:p>
            <a:fld id="{1AB81995-2027-4F0C-96C8-08872D3CC6D3}" type="slidenum">
              <a:rPr lang="en-US" smtClean="0"/>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F03807-E29B-4AAE-8F83-D77270ECBB7C}" type="datetimeFigureOut">
              <a:rPr lang="en-US" smtClean="0"/>
              <a:t>10/28/2016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B81995-2027-4F0C-96C8-08872D3CC6D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C7F03807-E29B-4AAE-8F83-D77270ECBB7C}" type="datetimeFigureOut">
              <a:rPr lang="en-US" smtClean="0"/>
              <a:t>10/28/2016</a:t>
            </a:fld>
            <a:endParaRPr lang="en-US"/>
          </a:p>
        </p:txBody>
      </p:sp>
      <p:sp>
        <p:nvSpPr>
          <p:cNvPr id="22" name="Slide Number Placeholder 21"/>
          <p:cNvSpPr>
            <a:spLocks noGrp="1"/>
          </p:cNvSpPr>
          <p:nvPr>
            <p:ph type="sldNum" sz="quarter" idx="15"/>
          </p:nvPr>
        </p:nvSpPr>
        <p:spPr/>
        <p:txBody>
          <a:bodyPr rtlCol="0"/>
          <a:lstStyle/>
          <a:p>
            <a:fld id="{1AB81995-2027-4F0C-96C8-08872D3CC6D3}" type="slidenum">
              <a:rPr lang="en-US" smtClean="0"/>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C7F03807-E29B-4AAE-8F83-D77270ECBB7C}" type="datetimeFigureOut">
              <a:rPr lang="en-US" smtClean="0"/>
              <a:t>10/28/2016</a:t>
            </a:fld>
            <a:endParaRPr lang="en-US"/>
          </a:p>
        </p:txBody>
      </p:sp>
      <p:sp>
        <p:nvSpPr>
          <p:cNvPr id="18" name="Slide Number Placeholder 17"/>
          <p:cNvSpPr>
            <a:spLocks noGrp="1"/>
          </p:cNvSpPr>
          <p:nvPr>
            <p:ph type="sldNum" sz="quarter" idx="11"/>
          </p:nvPr>
        </p:nvSpPr>
        <p:spPr/>
        <p:txBody>
          <a:bodyPr rtlCol="0"/>
          <a:lstStyle/>
          <a:p>
            <a:fld id="{1AB81995-2027-4F0C-96C8-08872D3CC6D3}" type="slidenum">
              <a:rPr lang="en-US" smtClean="0"/>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7F03807-E29B-4AAE-8F83-D77270ECBB7C}" type="datetimeFigureOut">
              <a:rPr lang="en-US" smtClean="0"/>
              <a:t>10/28/2016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B81995-2027-4F0C-96C8-08872D3CC6D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7F03807-E29B-4AAE-8F83-D77270ECBB7C}" type="datetimeFigureOut">
              <a:rPr lang="en-US" smtClean="0"/>
              <a:t>10/28/2016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B81995-2027-4F0C-96C8-08872D3CC6D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C7F03807-E29B-4AAE-8F83-D77270ECBB7C}" type="datetimeFigureOut">
              <a:rPr lang="en-US" smtClean="0"/>
              <a:t>10/28/2016</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AB81995-2027-4F0C-96C8-08872D3CC6D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ARGUMENT ESSAY WRITING</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44490638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PARAGRAPH INCLUDES:</a:t>
            </a:r>
            <a:endParaRPr lang="en-US" dirty="0"/>
          </a:p>
        </p:txBody>
      </p:sp>
      <p:sp>
        <p:nvSpPr>
          <p:cNvPr id="3" name="Content Placeholder 2"/>
          <p:cNvSpPr>
            <a:spLocks noGrp="1"/>
          </p:cNvSpPr>
          <p:nvPr>
            <p:ph sz="quarter" idx="1"/>
          </p:nvPr>
        </p:nvSpPr>
        <p:spPr/>
        <p:txBody>
          <a:bodyPr>
            <a:normAutofit/>
          </a:bodyPr>
          <a:lstStyle/>
          <a:p>
            <a:r>
              <a:rPr lang="en-US" sz="3200" dirty="0" smtClean="0"/>
              <a:t> LEAD/ATTENTION GRABBER</a:t>
            </a:r>
          </a:p>
          <a:p>
            <a:r>
              <a:rPr lang="en-US" sz="3200" dirty="0" smtClean="0"/>
              <a:t>SET UP FOR THE THESIS</a:t>
            </a:r>
          </a:p>
          <a:p>
            <a:pPr lvl="2"/>
            <a:r>
              <a:rPr lang="en-US" sz="2600" dirty="0" smtClean="0"/>
              <a:t>Bridge and background information</a:t>
            </a:r>
          </a:p>
          <a:p>
            <a:r>
              <a:rPr lang="en-US" sz="3200" dirty="0" smtClean="0"/>
              <a:t>THESIS</a:t>
            </a:r>
          </a:p>
          <a:p>
            <a:pPr marL="0" indent="0">
              <a:buNone/>
            </a:pPr>
            <a:endParaRPr lang="en-US" sz="3200" dirty="0"/>
          </a:p>
        </p:txBody>
      </p:sp>
    </p:spTree>
    <p:extLst>
      <p:ext uri="{BB962C8B-B14F-4D97-AF65-F5344CB8AC3E}">
        <p14:creationId xmlns:p14="http://schemas.microsoft.com/office/powerpoint/2010/main" val="220846964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leads/attention grabbers</a:t>
            </a:r>
            <a:endParaRPr lang="en-US" dirty="0"/>
          </a:p>
        </p:txBody>
      </p:sp>
      <p:sp>
        <p:nvSpPr>
          <p:cNvPr id="3" name="Content Placeholder 2"/>
          <p:cNvSpPr>
            <a:spLocks noGrp="1"/>
          </p:cNvSpPr>
          <p:nvPr>
            <p:ph sz="quarter" idx="1"/>
          </p:nvPr>
        </p:nvSpPr>
        <p:spPr/>
        <p:txBody>
          <a:bodyPr>
            <a:normAutofit/>
          </a:bodyPr>
          <a:lstStyle/>
          <a:p>
            <a:pPr marL="0" indent="0">
              <a:buNone/>
            </a:pPr>
            <a:r>
              <a:rPr lang="en-US" dirty="0" smtClean="0">
                <a:solidFill>
                  <a:srgbClr val="FF0000"/>
                </a:solidFill>
              </a:rPr>
              <a:t>WRITERS CAN BEGIN WITH…</a:t>
            </a:r>
          </a:p>
          <a:p>
            <a:r>
              <a:rPr lang="en-US" dirty="0" smtClean="0"/>
              <a:t>INTRIGUING STATEMENT</a:t>
            </a:r>
          </a:p>
          <a:p>
            <a:r>
              <a:rPr lang="en-US" dirty="0" smtClean="0"/>
              <a:t>SHOCKING STATEMENT OR STATISTIC</a:t>
            </a:r>
          </a:p>
          <a:p>
            <a:r>
              <a:rPr lang="en-US" dirty="0" smtClean="0"/>
              <a:t>RHETORICAL QUESTION</a:t>
            </a:r>
          </a:p>
          <a:p>
            <a:r>
              <a:rPr lang="en-US" dirty="0" smtClean="0"/>
              <a:t>ANECDOTE</a:t>
            </a:r>
          </a:p>
          <a:p>
            <a:r>
              <a:rPr lang="en-US" dirty="0" smtClean="0"/>
              <a:t>STATEMENT OF THE PROBLEM</a:t>
            </a:r>
          </a:p>
          <a:p>
            <a:r>
              <a:rPr lang="en-US" dirty="0" smtClean="0"/>
              <a:t>PROVERB, QUOTE, OR STRONG STATEMENT</a:t>
            </a:r>
            <a:endParaRPr lang="en-US" dirty="0"/>
          </a:p>
        </p:txBody>
      </p:sp>
    </p:spTree>
    <p:extLst>
      <p:ext uri="{BB962C8B-B14F-4D97-AF65-F5344CB8AC3E}">
        <p14:creationId xmlns:p14="http://schemas.microsoft.com/office/powerpoint/2010/main" val="90782925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15962"/>
          </a:xfrm>
        </p:spPr>
        <p:txBody>
          <a:bodyPr/>
          <a:lstStyle/>
          <a:p>
            <a:r>
              <a:rPr lang="en-US" dirty="0" smtClean="0"/>
              <a:t>THESIS STATEMENTS</a:t>
            </a:r>
            <a:endParaRPr lang="en-US" dirty="0"/>
          </a:p>
        </p:txBody>
      </p:sp>
      <p:sp>
        <p:nvSpPr>
          <p:cNvPr id="3" name="Content Placeholder 2"/>
          <p:cNvSpPr>
            <a:spLocks noGrp="1"/>
          </p:cNvSpPr>
          <p:nvPr>
            <p:ph sz="quarter" idx="1"/>
          </p:nvPr>
        </p:nvSpPr>
        <p:spPr>
          <a:xfrm>
            <a:off x="457200" y="914400"/>
            <a:ext cx="8001000" cy="5791200"/>
          </a:xfrm>
        </p:spPr>
        <p:txBody>
          <a:bodyPr>
            <a:normAutofit/>
          </a:bodyPr>
          <a:lstStyle/>
          <a:p>
            <a:pPr marL="0" indent="0">
              <a:buNone/>
            </a:pPr>
            <a:r>
              <a:rPr lang="en-US" sz="2000" dirty="0" smtClean="0"/>
              <a:t>A thesis statement manages to encapsulate an essay’s main argument in a succinct, one-sentence comment.</a:t>
            </a:r>
          </a:p>
          <a:p>
            <a:pPr marL="0" indent="0">
              <a:buNone/>
            </a:pPr>
            <a:endParaRPr lang="en-US" sz="2000" dirty="0"/>
          </a:p>
          <a:p>
            <a:pPr marL="0" indent="0">
              <a:buNone/>
            </a:pPr>
            <a:r>
              <a:rPr lang="en-US" sz="2000" dirty="0" smtClean="0"/>
              <a:t>Beginning writers often times find it useful to create a “</a:t>
            </a:r>
            <a:r>
              <a:rPr lang="en-US" sz="2000" i="1" dirty="0" smtClean="0"/>
              <a:t>road</a:t>
            </a:r>
            <a:r>
              <a:rPr lang="en-US" sz="2000" dirty="0" smtClean="0"/>
              <a:t> </a:t>
            </a:r>
            <a:r>
              <a:rPr lang="en-US" sz="2000" i="1" dirty="0" smtClean="0"/>
              <a:t>map thesis”, </a:t>
            </a:r>
            <a:r>
              <a:rPr lang="en-US" sz="2000" dirty="0" smtClean="0"/>
              <a:t>where the thesis briefly lists the areas that will be discussed in the essay.  This is called a pronged thesis.  </a:t>
            </a:r>
          </a:p>
          <a:p>
            <a:pPr marL="0" indent="0">
              <a:buNone/>
            </a:pPr>
            <a:r>
              <a:rPr lang="en-US" sz="2000" dirty="0" smtClean="0">
                <a:solidFill>
                  <a:srgbClr val="FF0000"/>
                </a:solidFill>
              </a:rPr>
              <a:t>A THESIS STATEMENT:</a:t>
            </a:r>
          </a:p>
          <a:p>
            <a:r>
              <a:rPr lang="en-US" sz="2000" dirty="0" smtClean="0"/>
              <a:t>Has a clearly stated opinion or position, but does not bluntly announce the opinion (“In this essay I will…”)</a:t>
            </a:r>
          </a:p>
          <a:p>
            <a:r>
              <a:rPr lang="en-US" sz="2000" dirty="0" smtClean="0"/>
              <a:t>Is narrow enough to write a focused essay, but is broad enough to write MULTIPLE body paragraphs</a:t>
            </a:r>
          </a:p>
          <a:p>
            <a:r>
              <a:rPr lang="en-US" sz="2000" dirty="0" smtClean="0"/>
              <a:t>Is clearly stated in specific terms</a:t>
            </a:r>
          </a:p>
          <a:p>
            <a:r>
              <a:rPr lang="en-US" sz="2000" dirty="0" smtClean="0"/>
              <a:t>Is easily recognized as the main idea</a:t>
            </a:r>
          </a:p>
          <a:p>
            <a:r>
              <a:rPr lang="en-US" sz="2000" dirty="0" smtClean="0"/>
              <a:t>Is forceful and direct</a:t>
            </a:r>
          </a:p>
          <a:p>
            <a:r>
              <a:rPr lang="en-US" sz="2000" dirty="0" smtClean="0"/>
              <a:t>Is not softened with token phrases (“in my opinion” or “I think”)</a:t>
            </a:r>
          </a:p>
          <a:p>
            <a:r>
              <a:rPr lang="en-US" sz="2000" dirty="0" smtClean="0"/>
              <a:t>Can list all the main points (PRONGS) that will be made</a:t>
            </a:r>
          </a:p>
          <a:p>
            <a:endParaRPr lang="en-US" sz="2000" dirty="0" smtClean="0"/>
          </a:p>
          <a:p>
            <a:endParaRPr lang="en-US" sz="2000" dirty="0" smtClean="0"/>
          </a:p>
        </p:txBody>
      </p:sp>
    </p:spTree>
    <p:extLst>
      <p:ext uri="{BB962C8B-B14F-4D97-AF65-F5344CB8AC3E}">
        <p14:creationId xmlns:p14="http://schemas.microsoft.com/office/powerpoint/2010/main" val="188615118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Constructing a strong thesis</a:t>
            </a:r>
            <a:endParaRPr lang="en-US" dirty="0"/>
          </a:p>
        </p:txBody>
      </p:sp>
      <p:sp>
        <p:nvSpPr>
          <p:cNvPr id="3" name="Content Placeholder 2"/>
          <p:cNvSpPr>
            <a:spLocks noGrp="1"/>
          </p:cNvSpPr>
          <p:nvPr>
            <p:ph idx="1"/>
          </p:nvPr>
        </p:nvSpPr>
        <p:spPr/>
        <p:txBody>
          <a:bodyPr>
            <a:normAutofit lnSpcReduction="10000"/>
          </a:bodyPr>
          <a:lstStyle/>
          <a:p>
            <a:pPr eaLnBrk="1" hangingPunct="1">
              <a:defRPr/>
            </a:pPr>
            <a:r>
              <a:rPr lang="en-US" altLang="en-US" dirty="0" smtClean="0"/>
              <a:t>How do you write a good thesis statement?</a:t>
            </a:r>
          </a:p>
          <a:p>
            <a:pPr eaLnBrk="1" hangingPunct="1">
              <a:defRPr/>
            </a:pPr>
            <a:endParaRPr lang="en-US" altLang="en-US" dirty="0" smtClean="0"/>
          </a:p>
          <a:p>
            <a:pPr eaLnBrk="1" hangingPunct="1">
              <a:defRPr/>
            </a:pPr>
            <a:r>
              <a:rPr lang="en-US" altLang="en-US" dirty="0" smtClean="0">
                <a:solidFill>
                  <a:srgbClr val="FF0000"/>
                </a:solidFill>
              </a:rPr>
              <a:t>Topic</a:t>
            </a:r>
            <a:r>
              <a:rPr lang="en-US" altLang="en-US" dirty="0" smtClean="0">
                <a:solidFill>
                  <a:srgbClr val="008000"/>
                </a:solidFill>
              </a:rPr>
              <a:t> + </a:t>
            </a:r>
            <a:r>
              <a:rPr lang="en-US" altLang="en-US" dirty="0" smtClean="0">
                <a:solidFill>
                  <a:srgbClr val="00B050"/>
                </a:solidFill>
              </a:rPr>
              <a:t>belief/claim(using an active verb) </a:t>
            </a:r>
            <a:r>
              <a:rPr lang="en-US" altLang="en-US" dirty="0" smtClean="0">
                <a:solidFill>
                  <a:srgbClr val="008000"/>
                </a:solidFill>
              </a:rPr>
              <a:t>+ </a:t>
            </a:r>
            <a:r>
              <a:rPr lang="en-US" altLang="en-US" dirty="0" smtClean="0">
                <a:solidFill>
                  <a:schemeClr val="accent1">
                    <a:lumMod val="75000"/>
                  </a:schemeClr>
                </a:solidFill>
              </a:rPr>
              <a:t>prongs / main points </a:t>
            </a:r>
            <a:r>
              <a:rPr lang="en-US" altLang="en-US" dirty="0" smtClean="0">
                <a:solidFill>
                  <a:srgbClr val="0070C0"/>
                </a:solidFill>
              </a:rPr>
              <a:t>= </a:t>
            </a:r>
            <a:r>
              <a:rPr lang="en-US" altLang="en-US" dirty="0">
                <a:solidFill>
                  <a:srgbClr val="0070C0"/>
                </a:solidFill>
              </a:rPr>
              <a:t>S</a:t>
            </a:r>
            <a:r>
              <a:rPr lang="en-US" altLang="en-US" dirty="0" smtClean="0">
                <a:solidFill>
                  <a:srgbClr val="0070C0"/>
                </a:solidFill>
              </a:rPr>
              <a:t>trong thesis</a:t>
            </a:r>
          </a:p>
          <a:p>
            <a:pPr eaLnBrk="1" hangingPunct="1">
              <a:buFont typeface="Wingdings" panose="05000000000000000000" pitchFamily="2" charset="2"/>
              <a:buNone/>
              <a:defRPr/>
            </a:pPr>
            <a:r>
              <a:rPr lang="en-US" altLang="en-US" dirty="0" smtClean="0">
                <a:solidFill>
                  <a:srgbClr val="FF0000"/>
                </a:solidFill>
              </a:rPr>
              <a:t>________________</a:t>
            </a:r>
            <a:r>
              <a:rPr lang="en-US" altLang="en-US" dirty="0" smtClean="0"/>
              <a:t>+ </a:t>
            </a:r>
            <a:r>
              <a:rPr lang="en-US" altLang="en-US" dirty="0" smtClean="0">
                <a:solidFill>
                  <a:srgbClr val="00B050"/>
                </a:solidFill>
              </a:rPr>
              <a:t>___________________</a:t>
            </a:r>
            <a:r>
              <a:rPr lang="en-US" altLang="en-US" dirty="0" smtClean="0"/>
              <a:t> +</a:t>
            </a:r>
          </a:p>
          <a:p>
            <a:pPr eaLnBrk="1" hangingPunct="1">
              <a:buFont typeface="Wingdings" panose="05000000000000000000" pitchFamily="2" charset="2"/>
              <a:buNone/>
              <a:defRPr/>
            </a:pPr>
            <a:r>
              <a:rPr lang="en-US" altLang="en-US" dirty="0" smtClean="0">
                <a:solidFill>
                  <a:srgbClr val="FF9933"/>
                </a:solidFill>
              </a:rPr>
              <a:t>________________________</a:t>
            </a:r>
            <a:r>
              <a:rPr lang="en-US" altLang="en-US" dirty="0" smtClean="0"/>
              <a:t> = </a:t>
            </a:r>
            <a:r>
              <a:rPr lang="en-US" altLang="en-US" dirty="0" smtClean="0">
                <a:solidFill>
                  <a:srgbClr val="0070C0"/>
                </a:solidFill>
              </a:rPr>
              <a:t>Strong Thesis</a:t>
            </a:r>
          </a:p>
          <a:p>
            <a:pPr eaLnBrk="1" hangingPunct="1">
              <a:buFont typeface="Wingdings" panose="05000000000000000000" pitchFamily="2" charset="2"/>
              <a:buNone/>
              <a:defRPr/>
            </a:pPr>
            <a:endParaRPr lang="en-US" dirty="0">
              <a:solidFill>
                <a:srgbClr val="0070C0"/>
              </a:solidFill>
            </a:endParaRPr>
          </a:p>
          <a:p>
            <a:pPr>
              <a:buNone/>
              <a:defRPr/>
            </a:pPr>
            <a:r>
              <a:rPr lang="en-US" dirty="0" smtClean="0">
                <a:solidFill>
                  <a:srgbClr val="FF0000"/>
                </a:solidFill>
              </a:rPr>
              <a:t>Teens</a:t>
            </a:r>
            <a:r>
              <a:rPr lang="en-US" dirty="0" smtClean="0">
                <a:solidFill>
                  <a:srgbClr val="0070C0"/>
                </a:solidFill>
              </a:rPr>
              <a:t> </a:t>
            </a:r>
            <a:r>
              <a:rPr lang="en-US" dirty="0" smtClean="0">
                <a:solidFill>
                  <a:srgbClr val="00B050"/>
                </a:solidFill>
              </a:rPr>
              <a:t>should not be able to purchase violent video games</a:t>
            </a:r>
            <a:r>
              <a:rPr lang="en-US" dirty="0" smtClean="0">
                <a:solidFill>
                  <a:srgbClr val="0070C0"/>
                </a:solidFill>
              </a:rPr>
              <a:t> </a:t>
            </a:r>
            <a:r>
              <a:rPr lang="en-US" dirty="0" smtClean="0">
                <a:solidFill>
                  <a:schemeClr val="accent1">
                    <a:lumMod val="75000"/>
                  </a:schemeClr>
                </a:solidFill>
              </a:rPr>
              <a:t>because they are not mature enough to handle the content, it can increase aggressive behavior later in life,  and violent </a:t>
            </a:r>
            <a:r>
              <a:rPr lang="en-US" dirty="0">
                <a:solidFill>
                  <a:schemeClr val="accent1">
                    <a:lumMod val="75000"/>
                  </a:schemeClr>
                </a:solidFill>
              </a:rPr>
              <a:t>video games desensitize players to real-life </a:t>
            </a:r>
            <a:r>
              <a:rPr lang="en-US" dirty="0" smtClean="0">
                <a:solidFill>
                  <a:schemeClr val="accent1">
                    <a:lumMod val="75000"/>
                  </a:schemeClr>
                </a:solidFill>
              </a:rPr>
              <a:t>violence.</a:t>
            </a:r>
            <a:endParaRPr lang="en-US" dirty="0">
              <a:solidFill>
                <a:schemeClr val="accent1">
                  <a:lumMod val="75000"/>
                </a:schemeClr>
              </a:solidFill>
            </a:endParaRPr>
          </a:p>
        </p:txBody>
      </p:sp>
      <p:sp>
        <p:nvSpPr>
          <p:cNvPr id="17412" name="Slide Number Placeholder 3"/>
          <p:cNvSpPr>
            <a:spLocks noGrp="1"/>
          </p:cNvSpPr>
          <p:nvPr>
            <p:ph type="sldNum" sz="quarter" idx="4294967295"/>
          </p:nvPr>
        </p:nvSpPr>
        <p:spPr>
          <a:xfrm>
            <a:off x="6553200" y="6248400"/>
            <a:ext cx="2133600" cy="4762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endParaRPr lang="en-US" altLang="en-US" sz="1200" dirty="0" smtClean="0">
              <a:latin typeface="Arial" panose="020B0604020202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4433" y="76200"/>
            <a:ext cx="1633791" cy="1905000"/>
          </a:xfrm>
          <a:prstGeom prst="rect">
            <a:avLst/>
          </a:prstGeom>
        </p:spPr>
      </p:pic>
    </p:spTree>
    <p:extLst>
      <p:ext uri="{BB962C8B-B14F-4D97-AF65-F5344CB8AC3E}">
        <p14:creationId xmlns:p14="http://schemas.microsoft.com/office/powerpoint/2010/main" val="35086851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675" y="228600"/>
            <a:ext cx="7467600" cy="579438"/>
          </a:xfrm>
        </p:spPr>
        <p:txBody>
          <a:bodyPr/>
          <a:lstStyle/>
          <a:p>
            <a:pPr>
              <a:defRPr/>
            </a:pPr>
            <a:r>
              <a:rPr lang="en-US" dirty="0" smtClean="0"/>
              <a:t>Let’s Write a Thesis!</a:t>
            </a:r>
            <a:endParaRPr lang="en-US" dirty="0"/>
          </a:p>
        </p:txBody>
      </p:sp>
      <p:sp>
        <p:nvSpPr>
          <p:cNvPr id="3" name="Content Placeholder 2"/>
          <p:cNvSpPr>
            <a:spLocks noGrp="1"/>
          </p:cNvSpPr>
          <p:nvPr>
            <p:ph idx="1"/>
          </p:nvPr>
        </p:nvSpPr>
        <p:spPr>
          <a:xfrm>
            <a:off x="381000" y="914400"/>
            <a:ext cx="8229600" cy="4525963"/>
          </a:xfrm>
        </p:spPr>
        <p:txBody>
          <a:bodyPr/>
          <a:lstStyle/>
          <a:p>
            <a:pPr marL="609600" indent="-609600" eaLnBrk="1" hangingPunct="1">
              <a:buFontTx/>
              <a:buNone/>
              <a:defRPr/>
            </a:pPr>
            <a:r>
              <a:rPr lang="en-US" altLang="en-US" sz="2800" b="1" dirty="0" smtClean="0">
                <a:solidFill>
                  <a:srgbClr val="FF0000"/>
                </a:solidFill>
              </a:rPr>
              <a:t>Topic: Should teens be able to buy violent video games?</a:t>
            </a:r>
            <a:endParaRPr lang="en-US" altLang="en-US" sz="2800" dirty="0" smtClean="0">
              <a:solidFill>
                <a:srgbClr val="FF0000"/>
              </a:solidFill>
            </a:endParaRPr>
          </a:p>
          <a:p>
            <a:pPr marL="609600" indent="-609600" eaLnBrk="1" hangingPunct="1">
              <a:buFontTx/>
              <a:buNone/>
              <a:defRPr/>
            </a:pPr>
            <a:r>
              <a:rPr lang="en-US" altLang="en-US" sz="2800" u="sng" dirty="0" smtClean="0"/>
              <a:t>Step One:</a:t>
            </a:r>
            <a:r>
              <a:rPr lang="en-US" altLang="en-US" sz="2800" dirty="0" smtClean="0"/>
              <a:t>  Make a pro and cons chart.</a:t>
            </a:r>
          </a:p>
          <a:p>
            <a:pPr marL="609600" indent="-609600" eaLnBrk="1" hangingPunct="1">
              <a:buFontTx/>
              <a:buNone/>
              <a:defRPr/>
            </a:pPr>
            <a:r>
              <a:rPr lang="en-US" altLang="en-US" sz="2800" u="sng" dirty="0" smtClean="0"/>
              <a:t>Step Two:</a:t>
            </a:r>
            <a:r>
              <a:rPr lang="en-US" altLang="en-US" sz="2800" dirty="0" smtClean="0"/>
              <a:t>  Use the chart to decide which position you will take.</a:t>
            </a:r>
          </a:p>
          <a:p>
            <a:pPr marL="609600" indent="-609600" eaLnBrk="1" hangingPunct="1">
              <a:buFontTx/>
              <a:buNone/>
              <a:defRPr/>
            </a:pPr>
            <a:r>
              <a:rPr lang="en-US" altLang="en-US" sz="2800" u="sng" dirty="0" smtClean="0"/>
              <a:t>Step Three:</a:t>
            </a:r>
            <a:r>
              <a:rPr lang="en-US" altLang="en-US" sz="2800" dirty="0" smtClean="0"/>
              <a:t>  Star or circle the reasons you will use.  Must be a minimum of 2.</a:t>
            </a:r>
          </a:p>
          <a:p>
            <a:pPr marL="609600" indent="-609600" eaLnBrk="1" hangingPunct="1">
              <a:buFontTx/>
              <a:buNone/>
              <a:defRPr/>
            </a:pPr>
            <a:r>
              <a:rPr lang="en-US" altLang="en-US" sz="2800" u="sng" dirty="0" smtClean="0"/>
              <a:t>Step Four:</a:t>
            </a:r>
            <a:r>
              <a:rPr lang="en-US" altLang="en-US" sz="2800" dirty="0" smtClean="0"/>
              <a:t>  Write your thesis statement.</a:t>
            </a:r>
            <a:endParaRPr lang="en-US" altLang="en-US" sz="2800" u="sng" dirty="0" smtClean="0"/>
          </a:p>
          <a:p>
            <a:pPr>
              <a:defRPr/>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4645" y="4875201"/>
            <a:ext cx="1481296" cy="1908503"/>
          </a:xfrm>
          <a:prstGeom prst="rect">
            <a:avLst/>
          </a:prstGeom>
        </p:spPr>
      </p:pic>
    </p:spTree>
    <p:extLst>
      <p:ext uri="{BB962C8B-B14F-4D97-AF65-F5344CB8AC3E}">
        <p14:creationId xmlns:p14="http://schemas.microsoft.com/office/powerpoint/2010/main" val="6939451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Parallel Structure in a thesis </a:t>
            </a:r>
            <a:endParaRPr lang="en-US" dirty="0"/>
          </a:p>
        </p:txBody>
      </p:sp>
      <p:sp>
        <p:nvSpPr>
          <p:cNvPr id="3" name="Content Placeholder 2"/>
          <p:cNvSpPr>
            <a:spLocks noGrp="1"/>
          </p:cNvSpPr>
          <p:nvPr>
            <p:ph idx="1"/>
          </p:nvPr>
        </p:nvSpPr>
        <p:spPr/>
        <p:txBody>
          <a:bodyPr/>
          <a:lstStyle/>
          <a:p>
            <a:pPr>
              <a:defRPr/>
            </a:pPr>
            <a:r>
              <a:rPr lang="en-US" altLang="en-US" sz="2800" dirty="0" smtClean="0"/>
              <a:t>The points in your thesis must be written in </a:t>
            </a:r>
            <a:r>
              <a:rPr lang="en-US" altLang="en-US" sz="2800" u="sng" dirty="0" smtClean="0"/>
              <a:t>parallel structure</a:t>
            </a:r>
            <a:r>
              <a:rPr lang="en-US" altLang="en-US" sz="2800" dirty="0" smtClean="0"/>
              <a:t>.</a:t>
            </a:r>
          </a:p>
          <a:p>
            <a:pPr>
              <a:defRPr/>
            </a:pPr>
            <a:r>
              <a:rPr lang="en-US" altLang="en-US" sz="2800" dirty="0" smtClean="0"/>
              <a:t>“Parallel structure means using </a:t>
            </a:r>
            <a:r>
              <a:rPr lang="en-US" altLang="en-US" sz="2800" dirty="0" smtClean="0">
                <a:solidFill>
                  <a:schemeClr val="accent1">
                    <a:lumMod val="75000"/>
                  </a:schemeClr>
                </a:solidFill>
              </a:rPr>
              <a:t>the </a:t>
            </a:r>
            <a:r>
              <a:rPr lang="en-US" altLang="en-US" sz="2800" u="sng" dirty="0" smtClean="0">
                <a:solidFill>
                  <a:schemeClr val="accent1">
                    <a:lumMod val="75000"/>
                  </a:schemeClr>
                </a:solidFill>
              </a:rPr>
              <a:t>same pattern of words </a:t>
            </a:r>
            <a:r>
              <a:rPr lang="en-US" altLang="en-US" sz="2800" dirty="0" smtClean="0"/>
              <a:t>to show that the ideas have the same level of importance.</a:t>
            </a:r>
          </a:p>
          <a:p>
            <a:pPr>
              <a:defRPr/>
            </a:pPr>
            <a:r>
              <a:rPr lang="en-US" altLang="en-US" sz="2800" dirty="0" smtClean="0"/>
              <a:t>This can happen at the </a:t>
            </a:r>
            <a:r>
              <a:rPr lang="en-US" altLang="en-US" sz="2800" u="sng" dirty="0" smtClean="0">
                <a:solidFill>
                  <a:srgbClr val="FF0000"/>
                </a:solidFill>
              </a:rPr>
              <a:t>word, phrase, or clause</a:t>
            </a:r>
            <a:r>
              <a:rPr lang="en-US" altLang="en-US" sz="2800" dirty="0" smtClean="0"/>
              <a:t> level. The usual way to join parallel structures is with the use of </a:t>
            </a:r>
            <a:r>
              <a:rPr lang="en-US" altLang="en-US" sz="2800" b="1" dirty="0" smtClean="0"/>
              <a:t>coordinating conjunctions</a:t>
            </a:r>
            <a:r>
              <a:rPr lang="en-US" altLang="en-US" sz="2800" dirty="0" smtClean="0"/>
              <a:t> such as ‘and’ or ‘or.’” </a:t>
            </a:r>
          </a:p>
          <a:p>
            <a:pPr>
              <a:defRPr/>
            </a:pPr>
            <a:endParaRPr lang="en-US" dirty="0"/>
          </a:p>
        </p:txBody>
      </p:sp>
      <p:sp>
        <p:nvSpPr>
          <p:cNvPr id="18436" name="Slide Number Placeholder 3"/>
          <p:cNvSpPr>
            <a:spLocks noGrp="1"/>
          </p:cNvSpPr>
          <p:nvPr>
            <p:ph type="sldNum" sz="quarter" idx="4294967295"/>
          </p:nvPr>
        </p:nvSpPr>
        <p:spPr>
          <a:xfrm>
            <a:off x="6553200" y="6248400"/>
            <a:ext cx="2133600" cy="4762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fld id="{33D7A69B-8FB9-41ED-BACC-643555874B0D}" type="slidenum">
              <a:rPr lang="en-US" altLang="en-US" sz="1200" smtClean="0">
                <a:latin typeface="Arial" panose="020B0604020202020204" pitchFamily="34" charset="0"/>
              </a:rPr>
              <a:pPr>
                <a:spcBef>
                  <a:spcPct val="0"/>
                </a:spcBef>
                <a:buClrTx/>
                <a:buSzTx/>
                <a:buFontTx/>
                <a:buNone/>
              </a:pPr>
              <a:t>7</a:t>
            </a:fld>
            <a:endParaRPr lang="en-US" altLang="en-US" sz="1200" smtClean="0">
              <a:latin typeface="Arial" panose="020B0604020202020204" pitchFamily="34" charset="0"/>
            </a:endParaRPr>
          </a:p>
        </p:txBody>
      </p:sp>
    </p:spTree>
    <p:extLst>
      <p:ext uri="{BB962C8B-B14F-4D97-AF65-F5344CB8AC3E}">
        <p14:creationId xmlns:p14="http://schemas.microsoft.com/office/powerpoint/2010/main" val="34204181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Examples</a:t>
            </a:r>
            <a:endParaRPr lang="en-US" dirty="0"/>
          </a:p>
        </p:txBody>
      </p:sp>
      <p:sp>
        <p:nvSpPr>
          <p:cNvPr id="3" name="Content Placeholder 2"/>
          <p:cNvSpPr>
            <a:spLocks noGrp="1"/>
          </p:cNvSpPr>
          <p:nvPr>
            <p:ph idx="1"/>
          </p:nvPr>
        </p:nvSpPr>
        <p:spPr/>
        <p:txBody>
          <a:bodyPr/>
          <a:lstStyle/>
          <a:p>
            <a:pPr>
              <a:defRPr/>
            </a:pPr>
            <a:r>
              <a:rPr lang="en-US" altLang="en-US" b="1" dirty="0" smtClean="0"/>
              <a:t>“With the -</a:t>
            </a:r>
            <a:r>
              <a:rPr lang="en-US" altLang="en-US" b="1" dirty="0" err="1" smtClean="0"/>
              <a:t>ing</a:t>
            </a:r>
            <a:r>
              <a:rPr lang="en-US" altLang="en-US" b="1" dirty="0" smtClean="0"/>
              <a:t> form (gerund) of words:</a:t>
            </a:r>
            <a:endParaRPr lang="en-US" altLang="en-US" dirty="0" smtClean="0"/>
          </a:p>
          <a:p>
            <a:pPr lvl="1">
              <a:defRPr/>
            </a:pPr>
            <a:r>
              <a:rPr lang="en-US" altLang="en-US" b="1" dirty="0" smtClean="0"/>
              <a:t>Parallel:</a:t>
            </a:r>
            <a:r>
              <a:rPr lang="en-US" altLang="en-US" dirty="0" smtClean="0"/>
              <a:t> Mary likes </a:t>
            </a:r>
            <a:r>
              <a:rPr lang="en-US" altLang="en-US" u="sng" dirty="0" smtClean="0"/>
              <a:t>hik</a:t>
            </a:r>
            <a:r>
              <a:rPr lang="en-US" altLang="en-US" u="sng" dirty="0" smtClean="0">
                <a:solidFill>
                  <a:schemeClr val="accent1">
                    <a:lumMod val="75000"/>
                  </a:schemeClr>
                </a:solidFill>
              </a:rPr>
              <a:t>ing</a:t>
            </a:r>
            <a:r>
              <a:rPr lang="en-US" altLang="en-US" dirty="0" smtClean="0"/>
              <a:t>, </a:t>
            </a:r>
            <a:r>
              <a:rPr lang="en-US" altLang="en-US" u="sng" dirty="0" smtClean="0"/>
              <a:t>swimm</a:t>
            </a:r>
            <a:r>
              <a:rPr lang="en-US" altLang="en-US" u="sng" dirty="0" smtClean="0">
                <a:solidFill>
                  <a:schemeClr val="accent1">
                    <a:lumMod val="75000"/>
                  </a:schemeClr>
                </a:solidFill>
              </a:rPr>
              <a:t>ing</a:t>
            </a:r>
            <a:r>
              <a:rPr lang="en-US" altLang="en-US" dirty="0" smtClean="0"/>
              <a:t>, and </a:t>
            </a:r>
            <a:r>
              <a:rPr lang="en-US" altLang="en-US" u="sng" dirty="0" smtClean="0"/>
              <a:t>bicycl</a:t>
            </a:r>
            <a:r>
              <a:rPr lang="en-US" altLang="en-US" u="sng" dirty="0" smtClean="0">
                <a:solidFill>
                  <a:schemeClr val="accent1">
                    <a:lumMod val="40000"/>
                    <a:lumOff val="60000"/>
                  </a:schemeClr>
                </a:solidFill>
              </a:rPr>
              <a:t>i</a:t>
            </a:r>
            <a:r>
              <a:rPr lang="en-US" altLang="en-US" u="sng" dirty="0" smtClean="0">
                <a:solidFill>
                  <a:schemeClr val="accent1">
                    <a:lumMod val="75000"/>
                  </a:schemeClr>
                </a:solidFill>
              </a:rPr>
              <a:t>ng</a:t>
            </a:r>
            <a:r>
              <a:rPr lang="en-US" altLang="en-US" dirty="0" smtClean="0">
                <a:solidFill>
                  <a:schemeClr val="accent1">
                    <a:lumMod val="75000"/>
                  </a:schemeClr>
                </a:solidFill>
              </a:rPr>
              <a:t>.</a:t>
            </a:r>
          </a:p>
          <a:p>
            <a:pPr lvl="1">
              <a:buFont typeface="Wingdings" panose="05000000000000000000" pitchFamily="2" charset="2"/>
              <a:buNone/>
              <a:defRPr/>
            </a:pPr>
            <a:endParaRPr lang="en-US" altLang="en-US" dirty="0" smtClean="0"/>
          </a:p>
          <a:p>
            <a:pPr>
              <a:defRPr/>
            </a:pPr>
            <a:r>
              <a:rPr lang="en-US" altLang="en-US" b="1" dirty="0" smtClean="0"/>
              <a:t>With infinitive phrases:</a:t>
            </a:r>
          </a:p>
          <a:p>
            <a:pPr marL="0" indent="0">
              <a:buNone/>
              <a:defRPr/>
            </a:pPr>
            <a:endParaRPr lang="en-US" altLang="en-US" dirty="0" smtClean="0"/>
          </a:p>
          <a:p>
            <a:pPr lvl="1">
              <a:defRPr/>
            </a:pPr>
            <a:r>
              <a:rPr lang="en-US" altLang="en-US" b="1" dirty="0" smtClean="0"/>
              <a:t>Parallel:</a:t>
            </a:r>
            <a:r>
              <a:rPr lang="en-US" altLang="en-US" dirty="0" smtClean="0"/>
              <a:t> Mary likes </a:t>
            </a:r>
            <a:r>
              <a:rPr lang="en-US" altLang="en-US" u="sng" dirty="0" smtClean="0">
                <a:solidFill>
                  <a:schemeClr val="accent1">
                    <a:lumMod val="75000"/>
                  </a:schemeClr>
                </a:solidFill>
              </a:rPr>
              <a:t>to hike</a:t>
            </a:r>
            <a:r>
              <a:rPr lang="en-US" altLang="en-US" dirty="0" smtClean="0">
                <a:solidFill>
                  <a:schemeClr val="accent1">
                    <a:lumMod val="75000"/>
                  </a:schemeClr>
                </a:solidFill>
              </a:rPr>
              <a:t>, </a:t>
            </a:r>
            <a:r>
              <a:rPr lang="en-US" altLang="en-US" u="sng" dirty="0" smtClean="0">
                <a:solidFill>
                  <a:schemeClr val="accent1">
                    <a:lumMod val="75000"/>
                  </a:schemeClr>
                </a:solidFill>
              </a:rPr>
              <a:t>to swim</a:t>
            </a:r>
            <a:r>
              <a:rPr lang="en-US" altLang="en-US" dirty="0" smtClean="0"/>
              <a:t>, and </a:t>
            </a:r>
            <a:r>
              <a:rPr lang="en-US" altLang="en-US" u="sng" dirty="0" smtClean="0">
                <a:solidFill>
                  <a:schemeClr val="accent1">
                    <a:lumMod val="75000"/>
                  </a:schemeClr>
                </a:solidFill>
              </a:rPr>
              <a:t>to ride</a:t>
            </a:r>
            <a:r>
              <a:rPr lang="en-US" altLang="en-US" dirty="0" smtClean="0">
                <a:solidFill>
                  <a:schemeClr val="accent1">
                    <a:lumMod val="75000"/>
                  </a:schemeClr>
                </a:solidFill>
              </a:rPr>
              <a:t> </a:t>
            </a:r>
            <a:r>
              <a:rPr lang="en-US" altLang="en-US" dirty="0" smtClean="0"/>
              <a:t>a bicycle.</a:t>
            </a:r>
          </a:p>
          <a:p>
            <a:pPr marL="365760" lvl="1" indent="0">
              <a:buNone/>
              <a:defRPr/>
            </a:pPr>
            <a:r>
              <a:rPr lang="en-US" altLang="en-US" dirty="0" smtClean="0"/>
              <a:t/>
            </a:r>
            <a:br>
              <a:rPr lang="en-US" altLang="en-US" dirty="0" smtClean="0"/>
            </a:br>
            <a:r>
              <a:rPr lang="en-US" altLang="en-US" i="1" dirty="0" smtClean="0"/>
              <a:t>OR</a:t>
            </a:r>
          </a:p>
          <a:p>
            <a:pPr marL="365760" lvl="1" indent="0">
              <a:buNone/>
              <a:defRPr/>
            </a:pPr>
            <a:r>
              <a:rPr lang="en-US" altLang="en-US" dirty="0" smtClean="0"/>
              <a:t/>
            </a:r>
            <a:br>
              <a:rPr lang="en-US" altLang="en-US" dirty="0" smtClean="0"/>
            </a:br>
            <a:r>
              <a:rPr lang="en-US" altLang="en-US" dirty="0" smtClean="0"/>
              <a:t>Mary likes to</a:t>
            </a:r>
            <a:r>
              <a:rPr lang="en-US" altLang="en-US" u="sng" dirty="0" smtClean="0">
                <a:solidFill>
                  <a:schemeClr val="accent1">
                    <a:lumMod val="75000"/>
                  </a:schemeClr>
                </a:solidFill>
              </a:rPr>
              <a:t> hike</a:t>
            </a:r>
            <a:r>
              <a:rPr lang="en-US" altLang="en-US" dirty="0" smtClean="0">
                <a:solidFill>
                  <a:schemeClr val="accent1">
                    <a:lumMod val="75000"/>
                  </a:schemeClr>
                </a:solidFill>
              </a:rPr>
              <a:t>, </a:t>
            </a:r>
            <a:r>
              <a:rPr lang="en-US" altLang="en-US" u="sng" dirty="0" smtClean="0">
                <a:solidFill>
                  <a:schemeClr val="accent1">
                    <a:lumMod val="75000"/>
                  </a:schemeClr>
                </a:solidFill>
              </a:rPr>
              <a:t>swim</a:t>
            </a:r>
            <a:r>
              <a:rPr lang="en-US" altLang="en-US" dirty="0" smtClean="0"/>
              <a:t>, and </a:t>
            </a:r>
            <a:r>
              <a:rPr lang="en-US" altLang="en-US" u="sng" dirty="0" smtClean="0">
                <a:solidFill>
                  <a:schemeClr val="accent1">
                    <a:lumMod val="75000"/>
                  </a:schemeClr>
                </a:solidFill>
              </a:rPr>
              <a:t>ride</a:t>
            </a:r>
            <a:r>
              <a:rPr lang="en-US" altLang="en-US" dirty="0" smtClean="0"/>
              <a:t> a bicycle.”</a:t>
            </a:r>
          </a:p>
          <a:p>
            <a:pPr>
              <a:defRPr/>
            </a:pPr>
            <a:endParaRPr lang="en-US" dirty="0"/>
          </a:p>
        </p:txBody>
      </p:sp>
      <p:sp>
        <p:nvSpPr>
          <p:cNvPr id="19460" name="Slide Number Placeholder 3"/>
          <p:cNvSpPr>
            <a:spLocks noGrp="1"/>
          </p:cNvSpPr>
          <p:nvPr>
            <p:ph type="sldNum" sz="quarter" idx="4294967295"/>
          </p:nvPr>
        </p:nvSpPr>
        <p:spPr>
          <a:xfrm>
            <a:off x="6553200" y="6248400"/>
            <a:ext cx="2133600" cy="4762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fld id="{C1D38E2F-FAEB-42A7-875F-1101FC8788DB}" type="slidenum">
              <a:rPr lang="en-US" altLang="en-US" sz="1200" smtClean="0">
                <a:latin typeface="Arial" panose="020B0604020202020204" pitchFamily="34" charset="0"/>
              </a:rPr>
              <a:pPr>
                <a:spcBef>
                  <a:spcPct val="0"/>
                </a:spcBef>
                <a:buClrTx/>
                <a:buSzTx/>
                <a:buFontTx/>
                <a:buNone/>
              </a:pPr>
              <a:t>8</a:t>
            </a:fld>
            <a:endParaRPr lang="en-US" altLang="en-US" sz="1200" smtClean="0">
              <a:latin typeface="Arial" panose="020B0604020202020204" pitchFamily="34" charset="0"/>
            </a:endParaRPr>
          </a:p>
        </p:txBody>
      </p:sp>
    </p:spTree>
    <p:extLst>
      <p:ext uri="{BB962C8B-B14F-4D97-AF65-F5344CB8AC3E}">
        <p14:creationId xmlns:p14="http://schemas.microsoft.com/office/powerpoint/2010/main" val="14273860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639762"/>
          </a:xfrm>
        </p:spPr>
        <p:txBody>
          <a:bodyPr>
            <a:normAutofit fontScale="90000"/>
          </a:bodyPr>
          <a:lstStyle/>
          <a:p>
            <a:r>
              <a:rPr lang="en-US" dirty="0" smtClean="0"/>
              <a:t>SAMPLE INTRODUCTION PARAGRAPH</a:t>
            </a:r>
            <a:endParaRPr lang="en-US" dirty="0"/>
          </a:p>
        </p:txBody>
      </p:sp>
      <p:sp>
        <p:nvSpPr>
          <p:cNvPr id="3" name="Content Placeholder 2"/>
          <p:cNvSpPr>
            <a:spLocks noGrp="1"/>
          </p:cNvSpPr>
          <p:nvPr>
            <p:ph sz="quarter" idx="1"/>
          </p:nvPr>
        </p:nvSpPr>
        <p:spPr>
          <a:xfrm>
            <a:off x="228600" y="1066800"/>
            <a:ext cx="8077200" cy="5407152"/>
          </a:xfrm>
        </p:spPr>
        <p:txBody>
          <a:bodyPr>
            <a:normAutofit fontScale="92500" lnSpcReduction="10000"/>
          </a:bodyPr>
          <a:lstStyle/>
          <a:p>
            <a:pPr marL="0" indent="0">
              <a:buNone/>
            </a:pPr>
            <a:r>
              <a:rPr lang="en-US" dirty="0" smtClean="0">
                <a:solidFill>
                  <a:srgbClr val="FF0000"/>
                </a:solidFill>
              </a:rPr>
              <a:t>[LEAD/HOOK/ATTENTION GRABBER] </a:t>
            </a:r>
            <a:r>
              <a:rPr lang="en-US" dirty="0" smtClean="0"/>
              <a:t>After the September 11, 2001 terrorist attacks on New York’s World Trade Towers and the Pentagon, the debate surrounding racial profiling in airports intensified.  Many people believed that profiling was the best way to identify possible terrorists, but many others worried about violations of civil liberties.  While some airports began to target passengers based solely on their Middle Eastern origins, others instituted random searches instead. </a:t>
            </a:r>
            <a:r>
              <a:rPr lang="en-US" dirty="0" smtClean="0">
                <a:solidFill>
                  <a:srgbClr val="FF0000"/>
                </a:solidFill>
              </a:rPr>
              <a:t>[LEAD INTO THESIS/FOCUS/BRIDGE] </a:t>
            </a:r>
            <a:r>
              <a:rPr lang="en-US" dirty="0" smtClean="0"/>
              <a:t>Neither of these techniques seems likely to eliminate terrorism.  Now many experts in the government and in airport security are recommending the use of a national ID card or Safe Traveler Card. </a:t>
            </a:r>
            <a:r>
              <a:rPr lang="en-US" dirty="0" smtClean="0">
                <a:solidFill>
                  <a:srgbClr val="FF0000"/>
                </a:solidFill>
              </a:rPr>
              <a:t>[THESIS] </a:t>
            </a:r>
            <a:r>
              <a:rPr lang="en-US" dirty="0" smtClean="0"/>
              <a:t>If every US citizen had such a card, (1) </a:t>
            </a:r>
            <a:r>
              <a:rPr lang="en-US" u="sng" dirty="0" smtClean="0"/>
              <a:t>airlines could screen for terrorists more effectively than they do now </a:t>
            </a:r>
            <a:r>
              <a:rPr lang="en-US" dirty="0" smtClean="0"/>
              <a:t>and (2) </a:t>
            </a:r>
            <a:r>
              <a:rPr lang="en-US" u="sng" dirty="0" smtClean="0"/>
              <a:t>avoid procedures that single out individuals solely on the basis of race</a:t>
            </a:r>
            <a:r>
              <a:rPr lang="en-US" dirty="0" smtClean="0"/>
              <a:t>.</a:t>
            </a:r>
            <a:endParaRPr lang="en-US" dirty="0"/>
          </a:p>
        </p:txBody>
      </p:sp>
    </p:spTree>
    <p:extLst>
      <p:ext uri="{BB962C8B-B14F-4D97-AF65-F5344CB8AC3E}">
        <p14:creationId xmlns:p14="http://schemas.microsoft.com/office/powerpoint/2010/main" val="384481299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92162"/>
          </a:xfrm>
        </p:spPr>
        <p:txBody>
          <a:bodyPr/>
          <a:lstStyle/>
          <a:p>
            <a:r>
              <a:rPr lang="en-US" dirty="0" smtClean="0"/>
              <a:t>BODY PARAGRAPHS</a:t>
            </a:r>
            <a:endParaRPr lang="en-US" dirty="0"/>
          </a:p>
        </p:txBody>
      </p:sp>
      <p:sp>
        <p:nvSpPr>
          <p:cNvPr id="3" name="Content Placeholder 2"/>
          <p:cNvSpPr>
            <a:spLocks noGrp="1"/>
          </p:cNvSpPr>
          <p:nvPr>
            <p:ph sz="quarter" idx="1"/>
          </p:nvPr>
        </p:nvSpPr>
        <p:spPr>
          <a:xfrm>
            <a:off x="457200" y="1084243"/>
            <a:ext cx="7467600" cy="5178552"/>
          </a:xfrm>
        </p:spPr>
        <p:txBody>
          <a:bodyPr>
            <a:normAutofit fontScale="92500"/>
          </a:bodyPr>
          <a:lstStyle/>
          <a:p>
            <a:pPr marL="0" indent="0">
              <a:buNone/>
            </a:pPr>
            <a:r>
              <a:rPr lang="en-US" dirty="0" smtClean="0"/>
              <a:t>Each body paragraph will have basic structure. </a:t>
            </a:r>
          </a:p>
          <a:p>
            <a:pPr marL="0" indent="0">
              <a:buNone/>
            </a:pPr>
            <a:endParaRPr lang="en-US" dirty="0" smtClean="0">
              <a:solidFill>
                <a:srgbClr val="FF0000"/>
              </a:solidFill>
            </a:endParaRPr>
          </a:p>
          <a:p>
            <a:pPr marL="0" indent="0">
              <a:buNone/>
            </a:pPr>
            <a:r>
              <a:rPr lang="en-US" dirty="0" smtClean="0">
                <a:solidFill>
                  <a:srgbClr val="FF0000"/>
                </a:solidFill>
              </a:rPr>
              <a:t>BODY PARAGRAPHS TYPICALLY HAVE:</a:t>
            </a:r>
          </a:p>
          <a:p>
            <a:r>
              <a:rPr lang="en-US" dirty="0" smtClean="0"/>
              <a:t>Topic sentence starting with transition/ transitional phrase introducing first reason</a:t>
            </a:r>
          </a:p>
          <a:p>
            <a:r>
              <a:rPr lang="en-US" dirty="0" smtClean="0"/>
              <a:t>ICE</a:t>
            </a:r>
          </a:p>
          <a:p>
            <a:pPr lvl="1"/>
            <a:r>
              <a:rPr lang="en-US" dirty="0" smtClean="0"/>
              <a:t>Point to </a:t>
            </a:r>
            <a:r>
              <a:rPr lang="en-US" b="1" u="sng" dirty="0" smtClean="0"/>
              <a:t>I</a:t>
            </a:r>
            <a:r>
              <a:rPr lang="en-US" u="sng" dirty="0" smtClean="0"/>
              <a:t>ntroduce</a:t>
            </a:r>
            <a:r>
              <a:rPr lang="en-US" dirty="0" smtClean="0"/>
              <a:t> Evidence</a:t>
            </a:r>
          </a:p>
          <a:p>
            <a:pPr lvl="1"/>
            <a:r>
              <a:rPr lang="en-US" b="1" u="sng" dirty="0" smtClean="0"/>
              <a:t>C</a:t>
            </a:r>
            <a:r>
              <a:rPr lang="en-US" u="sng" dirty="0" smtClean="0"/>
              <a:t>ite</a:t>
            </a:r>
            <a:r>
              <a:rPr lang="en-US" dirty="0" smtClean="0"/>
              <a:t> Evidence/Data (with an internal citation)</a:t>
            </a:r>
          </a:p>
          <a:p>
            <a:pPr lvl="1"/>
            <a:r>
              <a:rPr lang="en-US" b="1" u="sng" dirty="0" smtClean="0"/>
              <a:t>E</a:t>
            </a:r>
            <a:r>
              <a:rPr lang="en-US" u="sng" dirty="0" smtClean="0"/>
              <a:t>xplanation</a:t>
            </a:r>
            <a:r>
              <a:rPr lang="en-US" dirty="0" smtClean="0"/>
              <a:t>/Warrant</a:t>
            </a:r>
          </a:p>
          <a:p>
            <a:r>
              <a:rPr lang="en-US" dirty="0" smtClean="0"/>
              <a:t>Acknowledge Counterclaim and Refute/Rebut</a:t>
            </a:r>
          </a:p>
          <a:p>
            <a:r>
              <a:rPr lang="en-US" dirty="0" smtClean="0"/>
              <a:t>Conclusion sentence beginning with transition or transitional phrase summarizing info in paragraph as well as transitioning to next body paragraph</a:t>
            </a:r>
            <a:endParaRPr lang="en-US" dirty="0"/>
          </a:p>
        </p:txBody>
      </p:sp>
    </p:spTree>
    <p:extLst>
      <p:ext uri="{BB962C8B-B14F-4D97-AF65-F5344CB8AC3E}">
        <p14:creationId xmlns:p14="http://schemas.microsoft.com/office/powerpoint/2010/main" val="52833316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3650"/>
            <a:ext cx="8991600" cy="868362"/>
          </a:xfrm>
        </p:spPr>
        <p:txBody>
          <a:bodyPr>
            <a:normAutofit/>
          </a:bodyPr>
          <a:lstStyle/>
          <a:p>
            <a:r>
              <a:rPr lang="en-US" sz="2400" b="1" dirty="0" smtClean="0"/>
              <a:t>BODY PARAGRAPHS:  SUPPORTING INFORMATION &amp; EVIDENCE</a:t>
            </a:r>
            <a:endParaRPr lang="en-US" sz="2400" b="1" dirty="0"/>
          </a:p>
        </p:txBody>
      </p:sp>
      <p:sp>
        <p:nvSpPr>
          <p:cNvPr id="3" name="Content Placeholder 2"/>
          <p:cNvSpPr>
            <a:spLocks noGrp="1"/>
          </p:cNvSpPr>
          <p:nvPr>
            <p:ph sz="quarter" idx="1"/>
          </p:nvPr>
        </p:nvSpPr>
        <p:spPr>
          <a:xfrm>
            <a:off x="0" y="1066799"/>
            <a:ext cx="8915400" cy="5638801"/>
          </a:xfrm>
        </p:spPr>
        <p:txBody>
          <a:bodyPr>
            <a:normAutofit lnSpcReduction="10000"/>
          </a:bodyPr>
          <a:lstStyle/>
          <a:p>
            <a:pPr marL="0" indent="0">
              <a:buNone/>
            </a:pPr>
            <a:r>
              <a:rPr lang="en-US" sz="1900" b="1" dirty="0" smtClean="0"/>
              <a:t>Paragraphs should be constructed with some sense of internal order, so after the topic sentence, writers will need to deliver their </a:t>
            </a:r>
            <a:r>
              <a:rPr lang="en-US" sz="1900" b="1" dirty="0" smtClean="0">
                <a:solidFill>
                  <a:srgbClr val="FF0000"/>
                </a:solidFill>
              </a:rPr>
              <a:t>first point</a:t>
            </a:r>
            <a:r>
              <a:rPr lang="en-US" sz="1900" b="1" dirty="0" smtClean="0"/>
              <a:t>.  Supporting evidence should be facts, statistics, examples, quotes, transitions, and other sentences which support the topic sentence.</a:t>
            </a:r>
          </a:p>
          <a:p>
            <a:pPr marL="0" indent="0">
              <a:buNone/>
            </a:pPr>
            <a:r>
              <a:rPr lang="en-US" dirty="0" smtClean="0">
                <a:solidFill>
                  <a:srgbClr val="FF0000"/>
                </a:solidFill>
              </a:rPr>
              <a:t>TO SUPPORT THE TOPIC SENTENCE, WRITERS SHOULD:</a:t>
            </a:r>
          </a:p>
          <a:p>
            <a:r>
              <a:rPr lang="en-US" dirty="0" smtClean="0"/>
              <a:t>Begin with the first </a:t>
            </a:r>
            <a:r>
              <a:rPr lang="en-US" b="1" u="sng" dirty="0" smtClean="0"/>
              <a:t>point</a:t>
            </a:r>
            <a:r>
              <a:rPr lang="en-US" dirty="0" smtClean="0"/>
              <a:t> to introduce evidence</a:t>
            </a:r>
          </a:p>
          <a:p>
            <a:r>
              <a:rPr lang="en-US" b="1" u="sng" dirty="0" smtClean="0"/>
              <a:t>Cite </a:t>
            </a:r>
            <a:r>
              <a:rPr lang="en-US" dirty="0" smtClean="0"/>
              <a:t>evidence to support the warrant (quote, summarize, paraphrase – including an internal citation)</a:t>
            </a:r>
          </a:p>
          <a:p>
            <a:r>
              <a:rPr lang="en-US" b="1" u="sng" dirty="0" smtClean="0"/>
              <a:t>Explain</a:t>
            </a:r>
            <a:r>
              <a:rPr lang="en-US" dirty="0" smtClean="0"/>
              <a:t> why the evidence is important or how it relates to your point as well as supports the thesis.</a:t>
            </a:r>
          </a:p>
          <a:p>
            <a:r>
              <a:rPr lang="en-US" dirty="0" smtClean="0"/>
              <a:t>Repeat ICE until all credible evidence has been presented</a:t>
            </a:r>
          </a:p>
          <a:p>
            <a:pPr lvl="1"/>
            <a:r>
              <a:rPr lang="en-US" dirty="0" smtClean="0"/>
              <a:t>Writers should remember to transition between new supporting details/warrants within the paragraph.  </a:t>
            </a:r>
            <a:r>
              <a:rPr lang="en-US" dirty="0" smtClean="0">
                <a:solidFill>
                  <a:srgbClr val="FF0000"/>
                </a:solidFill>
              </a:rPr>
              <a:t>GOOD TRANSITIONS FOR GIVING EXAMPLES:  </a:t>
            </a:r>
            <a:r>
              <a:rPr lang="en-US" dirty="0" smtClean="0"/>
              <a:t>For instance, Specifically, In particular, Namely, Another, Other, In addition, To illustrate</a:t>
            </a:r>
          </a:p>
          <a:p>
            <a:pPr marL="365760" lvl="1" indent="0">
              <a:buNone/>
            </a:pPr>
            <a:endParaRPr lang="en-US" dirty="0" smtClean="0"/>
          </a:p>
          <a:p>
            <a:pPr marL="365760" lvl="1" indent="0">
              <a:buNone/>
            </a:pPr>
            <a:endParaRPr lang="en-US" dirty="0" smtClean="0">
              <a:solidFill>
                <a:srgbClr val="FF0000"/>
              </a:solidFill>
            </a:endParaRPr>
          </a:p>
        </p:txBody>
      </p:sp>
    </p:spTree>
    <p:extLst>
      <p:ext uri="{BB962C8B-B14F-4D97-AF65-F5344CB8AC3E}">
        <p14:creationId xmlns:p14="http://schemas.microsoft.com/office/powerpoint/2010/main" val="380469230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ircle(in)">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ircle(in)">
                                      <p:cBhvr>
                                        <p:cTn id="12" dur="2000"/>
                                        <p:tgtEl>
                                          <p:spTgt spid="3">
                                            <p:txEl>
                                              <p:pRg st="2" end="2"/>
                                            </p:txEl>
                                          </p:spTgt>
                                        </p:tgtEl>
                                      </p:cBhvr>
                                    </p:animEffect>
                                  </p:childTnLst>
                                </p:cTn>
                              </p:par>
                              <p:par>
                                <p:cTn id="13" presetID="6" presetClass="entr" presetSubtype="16"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circle(in)">
                                      <p:cBhvr>
                                        <p:cTn id="15" dur="2000"/>
                                        <p:tgtEl>
                                          <p:spTgt spid="3">
                                            <p:txEl>
                                              <p:pRg st="3" end="3"/>
                                            </p:txEl>
                                          </p:spTgt>
                                        </p:tgtEl>
                                      </p:cBhvr>
                                    </p:animEffect>
                                  </p:childTnLst>
                                </p:cTn>
                              </p:par>
                              <p:par>
                                <p:cTn id="16" presetID="6" presetClass="entr" presetSubtype="16"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circle(in)">
                                      <p:cBhvr>
                                        <p:cTn id="18" dur="2000"/>
                                        <p:tgtEl>
                                          <p:spTgt spid="3">
                                            <p:txEl>
                                              <p:pRg st="4" end="4"/>
                                            </p:txEl>
                                          </p:spTgt>
                                        </p:tgtEl>
                                      </p:cBhvr>
                                    </p:animEffect>
                                  </p:childTnLst>
                                </p:cTn>
                              </p:par>
                              <p:par>
                                <p:cTn id="19" presetID="6" presetClass="entr" presetSubtype="16"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circle(in)">
                                      <p:cBhvr>
                                        <p:cTn id="21" dur="2000"/>
                                        <p:tgtEl>
                                          <p:spTgt spid="3">
                                            <p:txEl>
                                              <p:pRg st="5" end="5"/>
                                            </p:txEl>
                                          </p:spTgt>
                                        </p:tgtEl>
                                      </p:cBhvr>
                                    </p:animEffect>
                                  </p:childTnLst>
                                </p:cTn>
                              </p:par>
                              <p:par>
                                <p:cTn id="22" presetID="6" presetClass="entr" presetSubtype="16"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circle(in)">
                                      <p:cBhvr>
                                        <p:cTn id="24"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77200" cy="1143000"/>
          </a:xfrm>
        </p:spPr>
        <p:txBody>
          <a:bodyPr>
            <a:normAutofit/>
          </a:bodyPr>
          <a:lstStyle/>
          <a:p>
            <a:r>
              <a:rPr lang="en-US" dirty="0" smtClean="0"/>
              <a:t>Body Paragraph </a:t>
            </a:r>
            <a:r>
              <a:rPr lang="en-US" dirty="0"/>
              <a:t>pattern (10+ sentences)</a:t>
            </a:r>
            <a:br>
              <a:rPr lang="en-US" dirty="0"/>
            </a:br>
            <a:endParaRPr lang="en-US" dirty="0"/>
          </a:p>
        </p:txBody>
      </p:sp>
      <p:sp>
        <p:nvSpPr>
          <p:cNvPr id="3" name="Content Placeholder 2"/>
          <p:cNvSpPr>
            <a:spLocks noGrp="1"/>
          </p:cNvSpPr>
          <p:nvPr>
            <p:ph sz="quarter" idx="1"/>
          </p:nvPr>
        </p:nvSpPr>
        <p:spPr/>
        <p:txBody>
          <a:bodyPr/>
          <a:lstStyle/>
          <a:p>
            <a:pPr marL="0" indent="0">
              <a:buNone/>
            </a:pPr>
            <a:endParaRPr lang="en-US" dirty="0"/>
          </a:p>
          <a:p>
            <a:pPr lvl="0"/>
            <a:r>
              <a:rPr lang="en-US" dirty="0" smtClean="0"/>
              <a:t>Topic </a:t>
            </a:r>
            <a:r>
              <a:rPr lang="en-US" dirty="0"/>
              <a:t>sentences</a:t>
            </a:r>
          </a:p>
          <a:p>
            <a:pPr lvl="0"/>
            <a:r>
              <a:rPr lang="en-US" b="1" dirty="0"/>
              <a:t>I</a:t>
            </a:r>
            <a:r>
              <a:rPr lang="en-US" dirty="0"/>
              <a:t>ntroduce quote/make your point</a:t>
            </a:r>
          </a:p>
          <a:p>
            <a:pPr lvl="0"/>
            <a:r>
              <a:rPr lang="en-US" b="1" dirty="0"/>
              <a:t>C</a:t>
            </a:r>
            <a:r>
              <a:rPr lang="en-US" dirty="0"/>
              <a:t>ite </a:t>
            </a:r>
            <a:r>
              <a:rPr lang="en-US" dirty="0" smtClean="0"/>
              <a:t>quote (direct quote, summarize, paraphrase), </a:t>
            </a:r>
            <a:r>
              <a:rPr lang="en-US" dirty="0"/>
              <a:t>including in-text citation in MLA format</a:t>
            </a:r>
          </a:p>
          <a:p>
            <a:pPr lvl="0"/>
            <a:r>
              <a:rPr lang="en-US" b="1" dirty="0"/>
              <a:t>E</a:t>
            </a:r>
            <a:r>
              <a:rPr lang="en-US" dirty="0"/>
              <a:t>xplain the quote</a:t>
            </a:r>
          </a:p>
          <a:p>
            <a:pPr lvl="0"/>
            <a:r>
              <a:rPr lang="en-US" dirty="0"/>
              <a:t>Repeat </a:t>
            </a:r>
            <a:r>
              <a:rPr lang="en-US" b="1" dirty="0"/>
              <a:t>ICE</a:t>
            </a:r>
            <a:r>
              <a:rPr lang="en-US" dirty="0"/>
              <a:t> as many times as needed</a:t>
            </a:r>
          </a:p>
          <a:p>
            <a:pPr lvl="0"/>
            <a:r>
              <a:rPr lang="en-US" dirty="0"/>
              <a:t>Conclusion sentence(s) </a:t>
            </a:r>
          </a:p>
          <a:p>
            <a:endParaRPr lang="en-US" dirty="0"/>
          </a:p>
        </p:txBody>
      </p:sp>
    </p:spTree>
    <p:extLst>
      <p:ext uri="{BB962C8B-B14F-4D97-AF65-F5344CB8AC3E}">
        <p14:creationId xmlns:p14="http://schemas.microsoft.com/office/powerpoint/2010/main" val="24525483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467600" cy="1143000"/>
          </a:xfrm>
        </p:spPr>
        <p:txBody>
          <a:bodyPr/>
          <a:lstStyle/>
          <a:p>
            <a:r>
              <a:rPr lang="en-US" dirty="0" smtClean="0"/>
              <a:t>BODY PARAGRAPHS Continued:</a:t>
            </a:r>
            <a:endParaRPr lang="en-US" dirty="0"/>
          </a:p>
        </p:txBody>
      </p:sp>
      <p:sp>
        <p:nvSpPr>
          <p:cNvPr id="3" name="Content Placeholder 2"/>
          <p:cNvSpPr>
            <a:spLocks noGrp="1"/>
          </p:cNvSpPr>
          <p:nvPr>
            <p:ph sz="quarter" idx="1"/>
          </p:nvPr>
        </p:nvSpPr>
        <p:spPr>
          <a:xfrm>
            <a:off x="457200" y="1219200"/>
            <a:ext cx="7848600" cy="5486400"/>
          </a:xfrm>
        </p:spPr>
        <p:txBody>
          <a:bodyPr>
            <a:normAutofit/>
          </a:bodyPr>
          <a:lstStyle/>
          <a:p>
            <a:pPr marL="0" indent="0">
              <a:buNone/>
            </a:pPr>
            <a:r>
              <a:rPr lang="en-US" b="1" dirty="0" smtClean="0">
                <a:solidFill>
                  <a:srgbClr val="FF0000"/>
                </a:solidFill>
              </a:rPr>
              <a:t>Acknowledge the Counterclaim and Refute/Rebut:  </a:t>
            </a:r>
          </a:p>
          <a:p>
            <a:pPr marL="0" indent="0">
              <a:buNone/>
            </a:pPr>
            <a:r>
              <a:rPr lang="en-US" dirty="0" smtClean="0"/>
              <a:t>Somewhere within your body paragraph you must acknowledge the other side and then refute or rebut the information to strengthen your argument.</a:t>
            </a:r>
          </a:p>
          <a:p>
            <a:r>
              <a:rPr lang="en-US" dirty="0" smtClean="0">
                <a:solidFill>
                  <a:srgbClr val="FF0000"/>
                </a:solidFill>
              </a:rPr>
              <a:t>You, as the writer, will have to determine where this should be placed in your body paragraph based on the evidence you are presenting.</a:t>
            </a:r>
          </a:p>
          <a:p>
            <a:endParaRPr lang="en-US" dirty="0">
              <a:solidFill>
                <a:srgbClr val="FF0000"/>
              </a:solidFill>
            </a:endParaRPr>
          </a:p>
          <a:p>
            <a:pPr marL="0" indent="0">
              <a:buNone/>
            </a:pPr>
            <a:r>
              <a:rPr lang="en-US" b="1" dirty="0" smtClean="0"/>
              <a:t>Don’t forget to refute/rebut the information prior to concluding the paragraph.</a:t>
            </a:r>
          </a:p>
          <a:p>
            <a:pPr marL="0" indent="0">
              <a:buNone/>
            </a:pPr>
            <a:endParaRPr lang="en-US" b="1" dirty="0" smtClean="0"/>
          </a:p>
          <a:p>
            <a:pPr marL="0" indent="0">
              <a:buNone/>
            </a:pPr>
            <a:r>
              <a:rPr lang="en-US" b="1" dirty="0" smtClean="0"/>
              <a:t>You don’t want their side to win the argument!</a:t>
            </a:r>
          </a:p>
          <a:p>
            <a:pPr marL="0" indent="0">
              <a:buNone/>
            </a:pPr>
            <a:endParaRPr lang="en-US" b="1" dirty="0" smtClean="0"/>
          </a:p>
          <a:p>
            <a:pPr marL="0" indent="0">
              <a:buNone/>
            </a:pPr>
            <a:endParaRPr lang="en-US" dirty="0" smtClean="0">
              <a:solidFill>
                <a:srgbClr val="FF0000"/>
              </a:solidFill>
            </a:endParaRPr>
          </a:p>
          <a:p>
            <a:pPr marL="0" indent="0">
              <a:buNone/>
            </a:pPr>
            <a:endParaRPr lang="en-US" dirty="0"/>
          </a:p>
        </p:txBody>
      </p:sp>
    </p:spTree>
    <p:extLst>
      <p:ext uri="{BB962C8B-B14F-4D97-AF65-F5344CB8AC3E}">
        <p14:creationId xmlns:p14="http://schemas.microsoft.com/office/powerpoint/2010/main" val="425063190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320"/>
            <a:ext cx="8781288" cy="1554480"/>
          </a:xfrm>
        </p:spPr>
        <p:txBody>
          <a:bodyPr>
            <a:normAutofit fontScale="90000"/>
          </a:bodyPr>
          <a:lstStyle/>
          <a:p>
            <a:r>
              <a:rPr lang="en-US" sz="3100" dirty="0" smtClean="0"/>
              <a:t/>
            </a:r>
            <a:br>
              <a:rPr lang="en-US" sz="3100" dirty="0" smtClean="0"/>
            </a:br>
            <a:r>
              <a:rPr lang="en-US" sz="3100" dirty="0" smtClean="0"/>
              <a:t/>
            </a:r>
            <a:br>
              <a:rPr lang="en-US" sz="3100" dirty="0" smtClean="0"/>
            </a:br>
            <a:r>
              <a:rPr lang="en-US" sz="3100" dirty="0" smtClean="0"/>
              <a:t/>
            </a:r>
            <a:br>
              <a:rPr lang="en-US" sz="3100" dirty="0" smtClean="0"/>
            </a:br>
            <a:r>
              <a:rPr lang="en-US" sz="3100" dirty="0" smtClean="0"/>
              <a:t/>
            </a:r>
            <a:br>
              <a:rPr lang="en-US" sz="3100" dirty="0" smtClean="0"/>
            </a:br>
            <a:r>
              <a:rPr lang="en-US" sz="3100" dirty="0"/>
              <a:t/>
            </a:r>
            <a:br>
              <a:rPr lang="en-US" sz="3100" dirty="0"/>
            </a:br>
            <a:r>
              <a:rPr lang="en-US" sz="3100" dirty="0" smtClean="0"/>
              <a:t/>
            </a:r>
            <a:br>
              <a:rPr lang="en-US" sz="3100" dirty="0" smtClean="0"/>
            </a:br>
            <a:r>
              <a:rPr lang="en-US" sz="4000" dirty="0" smtClean="0"/>
              <a:t/>
            </a:r>
            <a:br>
              <a:rPr lang="en-US" sz="4000" dirty="0" smtClean="0"/>
            </a:br>
            <a:r>
              <a:rPr lang="en-US" sz="3100" b="1" dirty="0" smtClean="0"/>
              <a:t/>
            </a:r>
            <a:br>
              <a:rPr lang="en-US" sz="3100" b="1" dirty="0" smtClean="0"/>
            </a:br>
            <a:endParaRPr lang="en-US" sz="3100" dirty="0"/>
          </a:p>
        </p:txBody>
      </p:sp>
      <p:sp>
        <p:nvSpPr>
          <p:cNvPr id="3" name="Content Placeholder 2"/>
          <p:cNvSpPr>
            <a:spLocks noGrp="1"/>
          </p:cNvSpPr>
          <p:nvPr>
            <p:ph sz="half" idx="1"/>
          </p:nvPr>
        </p:nvSpPr>
        <p:spPr>
          <a:xfrm>
            <a:off x="381000" y="2362200"/>
            <a:ext cx="3048000" cy="4282440"/>
          </a:xfrm>
        </p:spPr>
        <p:txBody>
          <a:bodyPr>
            <a:normAutofit fontScale="25000" lnSpcReduction="20000"/>
          </a:bodyPr>
          <a:lstStyle/>
          <a:p>
            <a:pPr algn="ctr">
              <a:buNone/>
            </a:pPr>
            <a:r>
              <a:rPr lang="en-US" sz="2800" dirty="0" smtClean="0"/>
              <a:t>		</a:t>
            </a:r>
            <a:r>
              <a:rPr lang="en-US" sz="9600" dirty="0" smtClean="0"/>
              <a:t>After		</a:t>
            </a:r>
          </a:p>
          <a:p>
            <a:pPr algn="ctr">
              <a:buNone/>
            </a:pPr>
            <a:r>
              <a:rPr lang="en-US" sz="9600" dirty="0" smtClean="0"/>
              <a:t> That</a:t>
            </a:r>
            <a:br>
              <a:rPr lang="en-US" sz="9600" dirty="0" smtClean="0"/>
            </a:br>
            <a:r>
              <a:rPr lang="en-US" sz="9600" dirty="0" smtClean="0"/>
              <a:t>In order to</a:t>
            </a:r>
            <a:br>
              <a:rPr lang="en-US" sz="9600" dirty="0" smtClean="0"/>
            </a:br>
            <a:r>
              <a:rPr lang="en-US" sz="9600" dirty="0" smtClean="0"/>
              <a:t>Since</a:t>
            </a:r>
            <a:br>
              <a:rPr lang="en-US" sz="9600" dirty="0" smtClean="0"/>
            </a:br>
            <a:r>
              <a:rPr lang="en-US" sz="9600" dirty="0" smtClean="0"/>
              <a:t>So that</a:t>
            </a:r>
            <a:br>
              <a:rPr lang="en-US" sz="9600" dirty="0" smtClean="0"/>
            </a:br>
            <a:r>
              <a:rPr lang="en-US" sz="9600" dirty="0" smtClean="0"/>
              <a:t>Though</a:t>
            </a:r>
            <a:br>
              <a:rPr lang="en-US" sz="9600" dirty="0" smtClean="0"/>
            </a:br>
            <a:r>
              <a:rPr lang="en-US" sz="9600" dirty="0" smtClean="0"/>
              <a:t>Unless</a:t>
            </a:r>
            <a:br>
              <a:rPr lang="en-US" sz="9600" dirty="0" smtClean="0"/>
            </a:br>
            <a:r>
              <a:rPr lang="en-US" sz="9600" dirty="0" smtClean="0"/>
              <a:t>Until</a:t>
            </a:r>
            <a:br>
              <a:rPr lang="en-US" sz="9600" dirty="0" smtClean="0"/>
            </a:br>
            <a:r>
              <a:rPr lang="en-US" sz="9600" dirty="0" smtClean="0"/>
              <a:t>When</a:t>
            </a:r>
            <a:br>
              <a:rPr lang="en-US" sz="9600" dirty="0" smtClean="0"/>
            </a:br>
            <a:r>
              <a:rPr lang="en-US" sz="9600" dirty="0" smtClean="0"/>
              <a:t>Whenever</a:t>
            </a:r>
            <a:br>
              <a:rPr lang="en-US" sz="9600" dirty="0" smtClean="0"/>
            </a:br>
            <a:r>
              <a:rPr lang="en-US" sz="9600" dirty="0" smtClean="0"/>
              <a:t>Where</a:t>
            </a:r>
            <a:br>
              <a:rPr lang="en-US" sz="9600" dirty="0" smtClean="0"/>
            </a:br>
            <a:r>
              <a:rPr lang="en-US" sz="9600" dirty="0" smtClean="0"/>
              <a:t>Wherever</a:t>
            </a:r>
            <a:br>
              <a:rPr lang="en-US" sz="9600" dirty="0" smtClean="0"/>
            </a:br>
            <a:r>
              <a:rPr lang="en-US" sz="9600" dirty="0" smtClean="0"/>
              <a:t>Whether</a:t>
            </a:r>
            <a:br>
              <a:rPr lang="en-US" sz="9600" dirty="0" smtClean="0"/>
            </a:br>
            <a:r>
              <a:rPr lang="en-US" sz="9600" dirty="0" smtClean="0"/>
              <a:t>While</a:t>
            </a:r>
            <a:br>
              <a:rPr lang="en-US" sz="9600" dirty="0" smtClean="0"/>
            </a:br>
            <a:endParaRPr lang="en-US" sz="9600" dirty="0" smtClean="0"/>
          </a:p>
          <a:p>
            <a:pPr algn="ctr">
              <a:buNone/>
            </a:pPr>
            <a:r>
              <a:rPr lang="en-US" sz="2800" dirty="0" smtClean="0"/>
              <a:t>	</a:t>
            </a:r>
            <a:endParaRPr lang="en-US" sz="2800" dirty="0"/>
          </a:p>
        </p:txBody>
      </p:sp>
      <p:sp>
        <p:nvSpPr>
          <p:cNvPr id="4" name="Content Placeholder 3"/>
          <p:cNvSpPr>
            <a:spLocks noGrp="1"/>
          </p:cNvSpPr>
          <p:nvPr>
            <p:ph sz="half" idx="2"/>
          </p:nvPr>
        </p:nvSpPr>
        <p:spPr>
          <a:xfrm>
            <a:off x="3581400" y="2297017"/>
            <a:ext cx="3733800" cy="4358640"/>
          </a:xfrm>
        </p:spPr>
        <p:txBody>
          <a:bodyPr>
            <a:noAutofit/>
          </a:bodyPr>
          <a:lstStyle/>
          <a:p>
            <a:pPr algn="ctr">
              <a:buNone/>
            </a:pPr>
            <a:r>
              <a:rPr lang="en-US" sz="2200" dirty="0" smtClean="0"/>
              <a:t>Although </a:t>
            </a:r>
            <a:br>
              <a:rPr lang="en-US" sz="2200" dirty="0" smtClean="0"/>
            </a:br>
            <a:r>
              <a:rPr lang="en-US" sz="2200" dirty="0" smtClean="0"/>
              <a:t>As </a:t>
            </a:r>
            <a:br>
              <a:rPr lang="en-US" sz="2200" dirty="0" smtClean="0"/>
            </a:br>
            <a:r>
              <a:rPr lang="en-US" sz="2200" dirty="0" err="1" smtClean="0"/>
              <a:t>As</a:t>
            </a:r>
            <a:r>
              <a:rPr lang="en-US" sz="2200" dirty="0" smtClean="0"/>
              <a:t> if</a:t>
            </a:r>
            <a:br>
              <a:rPr lang="en-US" sz="2200" dirty="0" smtClean="0"/>
            </a:br>
            <a:r>
              <a:rPr lang="en-US" sz="2200" dirty="0" smtClean="0"/>
              <a:t>As long as</a:t>
            </a:r>
            <a:br>
              <a:rPr lang="en-US" sz="2200" dirty="0" smtClean="0"/>
            </a:br>
            <a:r>
              <a:rPr lang="en-US" sz="2200" dirty="0" smtClean="0"/>
              <a:t>As soon as</a:t>
            </a:r>
            <a:br>
              <a:rPr lang="en-US" sz="2200" dirty="0" smtClean="0"/>
            </a:br>
            <a:r>
              <a:rPr lang="en-US" sz="2200" dirty="0" smtClean="0"/>
              <a:t>Because</a:t>
            </a:r>
            <a:br>
              <a:rPr lang="en-US" sz="2200" dirty="0" smtClean="0"/>
            </a:br>
            <a:r>
              <a:rPr lang="en-US" sz="2200" dirty="0" smtClean="0"/>
              <a:t>Before</a:t>
            </a:r>
            <a:br>
              <a:rPr lang="en-US" sz="2200" dirty="0" smtClean="0"/>
            </a:br>
            <a:r>
              <a:rPr lang="en-US" sz="2200" dirty="0" smtClean="0"/>
              <a:t>Even</a:t>
            </a:r>
            <a:br>
              <a:rPr lang="en-US" sz="2200" dirty="0" smtClean="0"/>
            </a:br>
            <a:r>
              <a:rPr lang="en-US" sz="2200" dirty="0" smtClean="0"/>
              <a:t>Even if</a:t>
            </a:r>
            <a:br>
              <a:rPr lang="en-US" sz="2200" dirty="0" smtClean="0"/>
            </a:br>
            <a:r>
              <a:rPr lang="en-US" sz="2200" dirty="0" smtClean="0"/>
              <a:t>Even though</a:t>
            </a:r>
          </a:p>
          <a:p>
            <a:pPr algn="ctr">
              <a:buNone/>
            </a:pPr>
            <a:r>
              <a:rPr lang="en-US" sz="2200" dirty="0" smtClean="0"/>
              <a:t> If</a:t>
            </a:r>
            <a:br>
              <a:rPr lang="en-US" sz="2200" dirty="0" smtClean="0"/>
            </a:br>
            <a:r>
              <a:rPr lang="en-US" sz="2200" dirty="0" smtClean="0"/>
              <a:t> In order </a:t>
            </a:r>
            <a:endParaRPr lang="en-US" sz="2200" dirty="0"/>
          </a:p>
        </p:txBody>
      </p:sp>
      <p:sp>
        <p:nvSpPr>
          <p:cNvPr id="5" name="TextBox 4"/>
          <p:cNvSpPr txBox="1"/>
          <p:nvPr/>
        </p:nvSpPr>
        <p:spPr>
          <a:xfrm>
            <a:off x="381000" y="274320"/>
            <a:ext cx="8229600" cy="2215991"/>
          </a:xfrm>
          <a:prstGeom prst="rect">
            <a:avLst/>
          </a:prstGeom>
          <a:noFill/>
        </p:spPr>
        <p:txBody>
          <a:bodyPr wrap="square" rtlCol="0">
            <a:spAutoFit/>
          </a:bodyPr>
          <a:lstStyle/>
          <a:p>
            <a:r>
              <a:rPr lang="en-US" sz="2800" dirty="0">
                <a:solidFill>
                  <a:srgbClr val="575F6D"/>
                </a:solidFill>
              </a:rPr>
              <a:t>Occasion/Position </a:t>
            </a:r>
            <a:r>
              <a:rPr lang="en-US" sz="2800" dirty="0" smtClean="0">
                <a:solidFill>
                  <a:srgbClr val="575F6D"/>
                </a:solidFill>
              </a:rPr>
              <a:t>Statements</a:t>
            </a:r>
          </a:p>
          <a:p>
            <a:r>
              <a:rPr lang="en-US" sz="2800" dirty="0" smtClean="0">
                <a:solidFill>
                  <a:srgbClr val="FF0000"/>
                </a:solidFill>
              </a:rPr>
              <a:t>Can be used as Topic Sentences or used to Acknowledge a Counterclaim and refute/rebut</a:t>
            </a:r>
            <a:r>
              <a:rPr lang="en-US" sz="2800" dirty="0">
                <a:solidFill>
                  <a:srgbClr val="575F6D"/>
                </a:solidFill>
              </a:rPr>
              <a:t/>
            </a:r>
            <a:br>
              <a:rPr lang="en-US" sz="2800" dirty="0">
                <a:solidFill>
                  <a:srgbClr val="575F6D"/>
                </a:solidFill>
              </a:rPr>
            </a:br>
            <a:r>
              <a:rPr lang="en-US" b="1" dirty="0">
                <a:solidFill>
                  <a:srgbClr val="575F6D"/>
                </a:solidFill>
              </a:rPr>
              <a:t>An Occasion/Position Statement is a </a:t>
            </a:r>
            <a:r>
              <a:rPr lang="en-US" b="1" u="sng" dirty="0">
                <a:solidFill>
                  <a:srgbClr val="F27036"/>
                </a:solidFill>
              </a:rPr>
              <a:t>complex </a:t>
            </a:r>
            <a:r>
              <a:rPr lang="en-US" b="1" dirty="0">
                <a:solidFill>
                  <a:srgbClr val="575F6D"/>
                </a:solidFill>
              </a:rPr>
              <a:t>(two-part) sentence that begins with one of these words or phrases:</a:t>
            </a:r>
            <a:r>
              <a:rPr lang="en-US" sz="2800" b="1" dirty="0">
                <a:solidFill>
                  <a:srgbClr val="575F6D"/>
                </a:solidFill>
              </a:rPr>
              <a:t/>
            </a:r>
            <a:br>
              <a:rPr lang="en-US" sz="2800" b="1" dirty="0">
                <a:solidFill>
                  <a:srgbClr val="575F6D"/>
                </a:solidFill>
              </a:rPr>
            </a:br>
            <a:endParaRPr lang="en-US" dirty="0"/>
          </a:p>
        </p:txBody>
      </p:sp>
    </p:spTree>
    <p:extLst>
      <p:ext uri="{BB962C8B-B14F-4D97-AF65-F5344CB8AC3E}">
        <p14:creationId xmlns:p14="http://schemas.microsoft.com/office/powerpoint/2010/main" val="32643898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OCCASION </a:t>
            </a:r>
            <a:endParaRPr lang="en-US" dirty="0"/>
          </a:p>
        </p:txBody>
      </p:sp>
      <p:sp>
        <p:nvSpPr>
          <p:cNvPr id="5" name="Content Placeholder 4"/>
          <p:cNvSpPr>
            <a:spLocks noGrp="1"/>
          </p:cNvSpPr>
          <p:nvPr>
            <p:ph idx="1"/>
          </p:nvPr>
        </p:nvSpPr>
        <p:spPr/>
        <p:txBody>
          <a:bodyPr>
            <a:normAutofit/>
          </a:bodyPr>
          <a:lstStyle/>
          <a:p>
            <a:pPr>
              <a:buNone/>
            </a:pPr>
            <a:r>
              <a:rPr lang="en-US" b="1" dirty="0" smtClean="0"/>
              <a:t/>
            </a:r>
            <a:br>
              <a:rPr lang="en-US" b="1" dirty="0" smtClean="0"/>
            </a:br>
            <a:r>
              <a:rPr lang="en-US" dirty="0" smtClean="0"/>
              <a:t>1. Is the first part of the sentence</a:t>
            </a:r>
            <a:br>
              <a:rPr lang="en-US" dirty="0" smtClean="0"/>
            </a:br>
            <a:r>
              <a:rPr lang="en-US" dirty="0" smtClean="0"/>
              <a:t>2. Introduce your reason for writing</a:t>
            </a:r>
            <a:br>
              <a:rPr lang="en-US" dirty="0" smtClean="0"/>
            </a:br>
            <a:r>
              <a:rPr lang="en-US" dirty="0" smtClean="0"/>
              <a:t>3. Can be any event, problem, ideas, solution, or circumstance that gives you a reason to write</a:t>
            </a:r>
            <a:br>
              <a:rPr lang="en-US" dirty="0" smtClean="0"/>
            </a:br>
            <a:r>
              <a:rPr lang="en-US" dirty="0" smtClean="0"/>
              <a:t>4. Is the dependent clause (dependent meaning a fragment) in the complex sentence</a:t>
            </a:r>
            <a:br>
              <a:rPr lang="en-US" dirty="0" smtClean="0"/>
            </a:br>
            <a:endParaRPr lang="en-US" dirty="0"/>
          </a:p>
        </p:txBody>
      </p:sp>
    </p:spTree>
    <p:extLst>
      <p:ext uri="{BB962C8B-B14F-4D97-AF65-F5344CB8AC3E}">
        <p14:creationId xmlns:p14="http://schemas.microsoft.com/office/powerpoint/2010/main" val="16492805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POSITION</a:t>
            </a:r>
            <a:endParaRPr lang="en-US" dirty="0"/>
          </a:p>
        </p:txBody>
      </p:sp>
      <p:sp>
        <p:nvSpPr>
          <p:cNvPr id="3" name="Content Placeholder 2"/>
          <p:cNvSpPr>
            <a:spLocks noGrp="1"/>
          </p:cNvSpPr>
          <p:nvPr>
            <p:ph idx="1"/>
          </p:nvPr>
        </p:nvSpPr>
        <p:spPr/>
        <p:txBody>
          <a:bodyPr/>
          <a:lstStyle/>
          <a:p>
            <a:pPr>
              <a:buNone/>
            </a:pPr>
            <a:r>
              <a:rPr lang="en-US" b="1" dirty="0" smtClean="0"/>
              <a:t/>
            </a:r>
            <a:br>
              <a:rPr lang="en-US" b="1" dirty="0" smtClean="0"/>
            </a:br>
            <a:r>
              <a:rPr lang="en-US" dirty="0" smtClean="0"/>
              <a:t>1. Is the second part of the topic sentence</a:t>
            </a:r>
            <a:br>
              <a:rPr lang="en-US" dirty="0" smtClean="0"/>
            </a:br>
            <a:r>
              <a:rPr lang="en-US" dirty="0" smtClean="0"/>
              <a:t>2. States what you plan to prove or explain in your paragraph</a:t>
            </a:r>
            <a:br>
              <a:rPr lang="en-US" dirty="0" smtClean="0"/>
            </a:br>
            <a:r>
              <a:rPr lang="en-US" dirty="0" smtClean="0"/>
              <a:t>3. Is the independent (complete sentence) clause in the complex sentence</a:t>
            </a:r>
            <a:br>
              <a:rPr lang="en-US" dirty="0" smtClean="0"/>
            </a:br>
            <a:r>
              <a:rPr lang="en-US" dirty="0" smtClean="0"/>
              <a:t/>
            </a:r>
            <a:br>
              <a:rPr lang="en-US" dirty="0" smtClean="0"/>
            </a:br>
            <a:endParaRPr lang="en-US" dirty="0"/>
          </a:p>
        </p:txBody>
      </p:sp>
    </p:spTree>
    <p:extLst>
      <p:ext uri="{BB962C8B-B14F-4D97-AF65-F5344CB8AC3E}">
        <p14:creationId xmlns:p14="http://schemas.microsoft.com/office/powerpoint/2010/main" val="37005440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152400"/>
            <a:ext cx="7498080" cy="838200"/>
          </a:xfrm>
        </p:spPr>
        <p:txBody>
          <a:bodyPr>
            <a:normAutofit/>
          </a:bodyPr>
          <a:lstStyle/>
          <a:p>
            <a:r>
              <a:rPr lang="en-US" sz="3200" dirty="0" smtClean="0"/>
              <a:t>EXAMPLES:  OCCASION/POSITION</a:t>
            </a:r>
            <a:endParaRPr lang="en-US" sz="3200" dirty="0"/>
          </a:p>
        </p:txBody>
      </p:sp>
      <p:sp>
        <p:nvSpPr>
          <p:cNvPr id="3" name="Content Placeholder 2"/>
          <p:cNvSpPr>
            <a:spLocks noGrp="1"/>
          </p:cNvSpPr>
          <p:nvPr>
            <p:ph idx="1"/>
          </p:nvPr>
        </p:nvSpPr>
        <p:spPr>
          <a:xfrm>
            <a:off x="457200" y="1905000"/>
            <a:ext cx="8476488" cy="4724400"/>
          </a:xfrm>
        </p:spPr>
        <p:txBody>
          <a:bodyPr>
            <a:normAutofit/>
          </a:bodyPr>
          <a:lstStyle/>
          <a:p>
            <a:pPr marL="596646" indent="-514350">
              <a:buAutoNum type="arabicPeriod"/>
            </a:pPr>
            <a:r>
              <a:rPr lang="en-US" dirty="0" smtClean="0"/>
              <a:t>Even though bike helmets are sometimes unfashionable and uncomfortable, all cyclists should wear them.</a:t>
            </a:r>
          </a:p>
          <a:p>
            <a:pPr marL="596646" indent="-514350">
              <a:buAutoNum type="arabicPeriod"/>
            </a:pPr>
            <a:endParaRPr lang="en-US" dirty="0" smtClean="0"/>
          </a:p>
          <a:p>
            <a:pPr marL="596646" indent="-514350">
              <a:buAutoNum type="arabicPeriod"/>
            </a:pPr>
            <a:r>
              <a:rPr lang="en-US" dirty="0" smtClean="0"/>
              <a:t>Before you make the decision to light up a cigarette, consider the problems caused by smoking.</a:t>
            </a:r>
          </a:p>
          <a:p>
            <a:pPr marL="596646" indent="-514350">
              <a:buAutoNum type="arabicPeriod"/>
            </a:pPr>
            <a:endParaRPr lang="en-US" dirty="0" smtClean="0"/>
          </a:p>
          <a:p>
            <a:pPr marL="596646" indent="-514350">
              <a:buAutoNum type="arabicPeriod"/>
            </a:pPr>
            <a:r>
              <a:rPr lang="en-US" dirty="0" smtClean="0"/>
              <a:t>If students use chemicals to do science experiments, it is important that they learn the proper way to dispose of them. </a:t>
            </a:r>
          </a:p>
          <a:p>
            <a:pPr>
              <a:buNone/>
            </a:pPr>
            <a:endParaRPr lang="en-US" dirty="0"/>
          </a:p>
        </p:txBody>
      </p:sp>
    </p:spTree>
    <p:extLst>
      <p:ext uri="{BB962C8B-B14F-4D97-AF65-F5344CB8AC3E}">
        <p14:creationId xmlns:p14="http://schemas.microsoft.com/office/powerpoint/2010/main" val="22063919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868362"/>
          </a:xfrm>
        </p:spPr>
        <p:txBody>
          <a:bodyPr>
            <a:normAutofit fontScale="90000"/>
          </a:bodyPr>
          <a:lstStyle/>
          <a:p>
            <a:r>
              <a:rPr lang="en-US" dirty="0"/>
              <a:t>BODY PARAGRAPH CONTINUED</a:t>
            </a:r>
            <a:r>
              <a:rPr lang="en-US" dirty="0" smtClean="0"/>
              <a:t>: CONCLUSION </a:t>
            </a:r>
            <a:r>
              <a:rPr lang="en-US" dirty="0"/>
              <a:t>SENTENCE</a:t>
            </a:r>
          </a:p>
        </p:txBody>
      </p:sp>
      <p:sp>
        <p:nvSpPr>
          <p:cNvPr id="3" name="Content Placeholder 2"/>
          <p:cNvSpPr>
            <a:spLocks noGrp="1"/>
          </p:cNvSpPr>
          <p:nvPr>
            <p:ph sz="quarter" idx="1"/>
          </p:nvPr>
        </p:nvSpPr>
        <p:spPr>
          <a:xfrm>
            <a:off x="457200" y="1295400"/>
            <a:ext cx="7467600" cy="5178552"/>
          </a:xfrm>
        </p:spPr>
        <p:txBody>
          <a:bodyPr>
            <a:normAutofit/>
          </a:bodyPr>
          <a:lstStyle/>
          <a:p>
            <a:pPr marL="0" lvl="0" indent="0">
              <a:buClr>
                <a:srgbClr val="FE8637"/>
              </a:buClr>
              <a:buNone/>
            </a:pPr>
            <a:r>
              <a:rPr lang="en-US" sz="1800" dirty="0">
                <a:solidFill>
                  <a:prstClr val="black"/>
                </a:solidFill>
              </a:rPr>
              <a:t>When writing a concluding statement in a paragraph, writers want to flag that they are concluding the paragraph by offering a concluding transition</a:t>
            </a:r>
            <a:r>
              <a:rPr lang="en-US" sz="1800" dirty="0" smtClean="0">
                <a:solidFill>
                  <a:prstClr val="black"/>
                </a:solidFill>
              </a:rPr>
              <a:t>.</a:t>
            </a:r>
          </a:p>
          <a:p>
            <a:pPr marL="0" lvl="0" indent="0">
              <a:buClr>
                <a:srgbClr val="FE8637"/>
              </a:buClr>
              <a:buNone/>
            </a:pPr>
            <a:endParaRPr lang="en-US" sz="1800" dirty="0">
              <a:solidFill>
                <a:prstClr val="black"/>
              </a:solidFill>
            </a:endParaRPr>
          </a:p>
          <a:p>
            <a:pPr marL="0" lvl="0" indent="0">
              <a:buClr>
                <a:srgbClr val="FE8637"/>
              </a:buClr>
              <a:buNone/>
            </a:pPr>
            <a:r>
              <a:rPr lang="en-US" sz="1800" dirty="0">
                <a:solidFill>
                  <a:srgbClr val="FF0000"/>
                </a:solidFill>
              </a:rPr>
              <a:t>TRANSITIONS FOR CONCLUDING STATEMENTS:</a:t>
            </a:r>
          </a:p>
          <a:p>
            <a:pPr lvl="0">
              <a:buClr>
                <a:srgbClr val="FE8637"/>
              </a:buClr>
            </a:pPr>
            <a:r>
              <a:rPr lang="en-US" sz="1800" dirty="0">
                <a:solidFill>
                  <a:prstClr val="black"/>
                </a:solidFill>
              </a:rPr>
              <a:t>Therefore</a:t>
            </a:r>
          </a:p>
          <a:p>
            <a:pPr lvl="0">
              <a:buClr>
                <a:srgbClr val="FE8637"/>
              </a:buClr>
            </a:pPr>
            <a:r>
              <a:rPr lang="en-US" sz="1800" dirty="0">
                <a:solidFill>
                  <a:prstClr val="black"/>
                </a:solidFill>
              </a:rPr>
              <a:t>Thus</a:t>
            </a:r>
          </a:p>
          <a:p>
            <a:pPr lvl="0">
              <a:buClr>
                <a:srgbClr val="FE8637"/>
              </a:buClr>
            </a:pPr>
            <a:r>
              <a:rPr lang="en-US" sz="1800" dirty="0" smtClean="0">
                <a:solidFill>
                  <a:prstClr val="black"/>
                </a:solidFill>
              </a:rPr>
              <a:t>Consequently</a:t>
            </a:r>
            <a:endParaRPr lang="en-US" sz="1800" dirty="0">
              <a:solidFill>
                <a:prstClr val="black"/>
              </a:solidFill>
            </a:endParaRPr>
          </a:p>
          <a:p>
            <a:pPr lvl="0">
              <a:buClr>
                <a:srgbClr val="FE8637"/>
              </a:buClr>
            </a:pPr>
            <a:r>
              <a:rPr lang="en-US" sz="1800" dirty="0">
                <a:solidFill>
                  <a:prstClr val="black"/>
                </a:solidFill>
              </a:rPr>
              <a:t>As a </a:t>
            </a:r>
            <a:r>
              <a:rPr lang="en-US" sz="1800" dirty="0" smtClean="0">
                <a:solidFill>
                  <a:prstClr val="black"/>
                </a:solidFill>
              </a:rPr>
              <a:t>result</a:t>
            </a:r>
          </a:p>
          <a:p>
            <a:pPr lvl="1">
              <a:buClr>
                <a:srgbClr val="FE8637"/>
              </a:buClr>
            </a:pPr>
            <a:r>
              <a:rPr lang="en-US" sz="1500" dirty="0" smtClean="0">
                <a:solidFill>
                  <a:prstClr val="black"/>
                </a:solidFill>
              </a:rPr>
              <a:t>AS WELL AS MANY MORE IN THE ELA SURVIVAL GUIDE</a:t>
            </a:r>
            <a:endParaRPr lang="en-US" sz="1500" dirty="0">
              <a:solidFill>
                <a:prstClr val="black"/>
              </a:solidFill>
            </a:endParaRPr>
          </a:p>
          <a:p>
            <a:pPr marL="0" lvl="0" indent="0">
              <a:buClr>
                <a:srgbClr val="FE8637"/>
              </a:buClr>
              <a:buNone/>
            </a:pPr>
            <a:r>
              <a:rPr lang="en-US" sz="1800" dirty="0">
                <a:solidFill>
                  <a:srgbClr val="FF0000"/>
                </a:solidFill>
              </a:rPr>
              <a:t>TRANSITIONS TO SET-UP THE NEXT PARAGRAPH:</a:t>
            </a:r>
          </a:p>
          <a:p>
            <a:pPr lvl="0">
              <a:buClr>
                <a:srgbClr val="FE8637"/>
              </a:buClr>
            </a:pPr>
            <a:r>
              <a:rPr lang="en-US" sz="1800" dirty="0">
                <a:solidFill>
                  <a:prstClr val="black"/>
                </a:solidFill>
              </a:rPr>
              <a:t>Another…</a:t>
            </a:r>
          </a:p>
          <a:p>
            <a:pPr lvl="0">
              <a:buClr>
                <a:srgbClr val="FE8637"/>
              </a:buClr>
            </a:pPr>
            <a:r>
              <a:rPr lang="en-US" sz="1800" dirty="0">
                <a:solidFill>
                  <a:prstClr val="black"/>
                </a:solidFill>
              </a:rPr>
              <a:t>____________ is not the only…</a:t>
            </a:r>
          </a:p>
          <a:p>
            <a:endParaRPr lang="en-US" sz="1800" dirty="0"/>
          </a:p>
        </p:txBody>
      </p:sp>
    </p:spTree>
    <p:extLst>
      <p:ext uri="{BB962C8B-B14F-4D97-AF65-F5344CB8AC3E}">
        <p14:creationId xmlns:p14="http://schemas.microsoft.com/office/powerpoint/2010/main" val="7691067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345"/>
            <a:ext cx="7467600" cy="639762"/>
          </a:xfrm>
        </p:spPr>
        <p:txBody>
          <a:bodyPr>
            <a:normAutofit/>
          </a:bodyPr>
          <a:lstStyle/>
          <a:p>
            <a:r>
              <a:rPr lang="en-US" sz="2400" b="1" dirty="0" smtClean="0"/>
              <a:t>SAMPLE BODY PARAGRAPH</a:t>
            </a:r>
            <a:endParaRPr lang="en-US" sz="2400" b="1" dirty="0"/>
          </a:p>
        </p:txBody>
      </p:sp>
      <p:sp>
        <p:nvSpPr>
          <p:cNvPr id="3" name="Content Placeholder 2"/>
          <p:cNvSpPr>
            <a:spLocks noGrp="1"/>
          </p:cNvSpPr>
          <p:nvPr>
            <p:ph sz="quarter" idx="1"/>
          </p:nvPr>
        </p:nvSpPr>
        <p:spPr>
          <a:xfrm>
            <a:off x="152400" y="647107"/>
            <a:ext cx="8534400" cy="5943600"/>
          </a:xfrm>
        </p:spPr>
        <p:txBody>
          <a:bodyPr>
            <a:noAutofit/>
          </a:bodyPr>
          <a:lstStyle/>
          <a:p>
            <a:pPr marL="0" indent="0">
              <a:buNone/>
            </a:pPr>
            <a:r>
              <a:rPr lang="en-US" sz="1700" dirty="0" smtClean="0">
                <a:solidFill>
                  <a:srgbClr val="FF0000"/>
                </a:solidFill>
              </a:rPr>
              <a:t>[TOPIC SENTENCE] </a:t>
            </a:r>
            <a:r>
              <a:rPr lang="en-US" sz="1700" dirty="0" smtClean="0"/>
              <a:t>Perhaps the cheapest and most efficient security method for the nation is a Safe Traveler Card or national ID card. </a:t>
            </a:r>
            <a:r>
              <a:rPr lang="en-US" sz="1700" dirty="0" smtClean="0">
                <a:solidFill>
                  <a:srgbClr val="FF0000"/>
                </a:solidFill>
              </a:rPr>
              <a:t>[ I ] </a:t>
            </a:r>
            <a:r>
              <a:rPr lang="en-US" sz="1700" dirty="0" smtClean="0"/>
              <a:t>A Safe Traveler Card or national ID card would be about the size of a credit card and contain a computer chip at little cost to produce.  </a:t>
            </a:r>
            <a:r>
              <a:rPr lang="en-US" sz="1700" dirty="0" smtClean="0">
                <a:solidFill>
                  <a:srgbClr val="FF0000"/>
                </a:solidFill>
              </a:rPr>
              <a:t>[C] </a:t>
            </a:r>
            <a:r>
              <a:rPr lang="en-US" sz="1700" dirty="0" smtClean="0"/>
              <a:t>In some ways, these cards are like the EZ Pass devices that enable people to drive on highways, bridges, and tunnels without having to stop and pay tolls (</a:t>
            </a:r>
            <a:r>
              <a:rPr lang="en-US" sz="1700" dirty="0" err="1" smtClean="0"/>
              <a:t>Dershowitz</a:t>
            </a:r>
            <a:r>
              <a:rPr lang="en-US" sz="1700" dirty="0" smtClean="0"/>
              <a:t> 590).</a:t>
            </a:r>
            <a:r>
              <a:rPr lang="en-US" sz="1700" dirty="0" smtClean="0">
                <a:solidFill>
                  <a:srgbClr val="FF0000"/>
                </a:solidFill>
              </a:rPr>
              <a:t> [E]  </a:t>
            </a:r>
            <a:r>
              <a:rPr lang="en-US" sz="1700" dirty="0" smtClean="0"/>
              <a:t>The convenience for personnel or passengers would be simple and could ease the mind of every traveler within our continental borders.  </a:t>
            </a:r>
            <a:r>
              <a:rPr lang="en-US" sz="1700" dirty="0" smtClean="0">
                <a:solidFill>
                  <a:srgbClr val="FF0000"/>
                </a:solidFill>
              </a:rPr>
              <a:t>[ I ]</a:t>
            </a:r>
            <a:r>
              <a:rPr lang="en-US" sz="1700" dirty="0" smtClean="0"/>
              <a:t> Also, the burden of cost for the consumer versus security measures taken at airports or other means of travel would be universal, ensuring that all measures of safety are taken into account when screening travelers. </a:t>
            </a:r>
            <a:r>
              <a:rPr lang="en-US" sz="1800" dirty="0">
                <a:solidFill>
                  <a:srgbClr val="FF0000"/>
                </a:solidFill>
              </a:rPr>
              <a:t>[</a:t>
            </a:r>
            <a:r>
              <a:rPr lang="en-US" sz="1800" dirty="0" smtClean="0">
                <a:solidFill>
                  <a:srgbClr val="FF0000"/>
                </a:solidFill>
              </a:rPr>
              <a:t>C</a:t>
            </a:r>
            <a:r>
              <a:rPr lang="en-US" sz="1800" dirty="0">
                <a:solidFill>
                  <a:srgbClr val="FF0000"/>
                </a:solidFill>
              </a:rPr>
              <a:t>]</a:t>
            </a:r>
            <a:r>
              <a:rPr lang="en-US" sz="1800" dirty="0" smtClean="0"/>
              <a:t> </a:t>
            </a:r>
            <a:r>
              <a:rPr lang="en-US" sz="1800" dirty="0"/>
              <a:t>By scanning the card, airport security officials would be able to obtain back ground information from government databases for every passenger:  flying history, residence, credit-card spending, travel habits, phone records, criminal background, and fingerprint and iris patterns (Safire 587</a:t>
            </a:r>
            <a:r>
              <a:rPr lang="en-US" sz="1800" dirty="0" smtClean="0"/>
              <a:t>). </a:t>
            </a:r>
            <a:r>
              <a:rPr lang="en-US" sz="1800" dirty="0" smtClean="0">
                <a:solidFill>
                  <a:srgbClr val="FF0000"/>
                </a:solidFill>
              </a:rPr>
              <a:t>[E]</a:t>
            </a:r>
            <a:r>
              <a:rPr lang="en-US" sz="1800" dirty="0" smtClean="0"/>
              <a:t> </a:t>
            </a:r>
            <a:r>
              <a:rPr lang="en-US" sz="1700" dirty="0" smtClean="0"/>
              <a:t>This simple security measure may reduce the number of random searches leaving regular travelers to go on their way without the burden of  indiscriminate examinations. </a:t>
            </a:r>
            <a:r>
              <a:rPr lang="en-US" sz="1700" dirty="0" smtClean="0">
                <a:solidFill>
                  <a:srgbClr val="FF0000"/>
                </a:solidFill>
              </a:rPr>
              <a:t>[COUNTERCLAIM/REBUTTAL] </a:t>
            </a:r>
            <a:r>
              <a:rPr lang="en-US" sz="1700" dirty="0" smtClean="0"/>
              <a:t>Some might believe that this is an invasion of privacy that undermines our rights as citizens in addition to the extra expense; however, it is no more information than the Federal Government is not privy to already if they deem necessary to investigate via the Drivers License that citizens already pay to receive. </a:t>
            </a:r>
            <a:r>
              <a:rPr lang="en-US" sz="1700" dirty="0" smtClean="0">
                <a:solidFill>
                  <a:srgbClr val="FF0000"/>
                </a:solidFill>
              </a:rPr>
              <a:t>[CONCLUDING STATEMENT] </a:t>
            </a:r>
            <a:r>
              <a:rPr lang="en-US" sz="1700" dirty="0" smtClean="0"/>
              <a:t>Clearly, </a:t>
            </a:r>
            <a:r>
              <a:rPr lang="en-US" sz="1700" dirty="0"/>
              <a:t>i</a:t>
            </a:r>
            <a:r>
              <a:rPr lang="en-US" sz="1700" dirty="0" smtClean="0"/>
              <a:t>t is easy to see how such a card could expedite security checks at airports, and one could tell at a glance whether a person should be searched or let through.</a:t>
            </a:r>
            <a:endParaRPr lang="en-US" sz="1700" dirty="0"/>
          </a:p>
        </p:txBody>
      </p:sp>
    </p:spTree>
    <p:extLst>
      <p:ext uri="{BB962C8B-B14F-4D97-AF65-F5344CB8AC3E}">
        <p14:creationId xmlns:p14="http://schemas.microsoft.com/office/powerpoint/2010/main" val="138240804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639762"/>
          </a:xfrm>
        </p:spPr>
        <p:txBody>
          <a:bodyPr/>
          <a:lstStyle/>
          <a:p>
            <a:r>
              <a:rPr lang="en-US" dirty="0"/>
              <a:t>CONCLUSION PARAGRAPHS</a:t>
            </a:r>
          </a:p>
        </p:txBody>
      </p:sp>
      <p:sp>
        <p:nvSpPr>
          <p:cNvPr id="3" name="Content Placeholder 2"/>
          <p:cNvSpPr>
            <a:spLocks noGrp="1"/>
          </p:cNvSpPr>
          <p:nvPr>
            <p:ph sz="quarter" idx="1"/>
          </p:nvPr>
        </p:nvSpPr>
        <p:spPr>
          <a:xfrm>
            <a:off x="152400" y="1828800"/>
            <a:ext cx="8534400" cy="4645152"/>
          </a:xfrm>
        </p:spPr>
        <p:txBody>
          <a:bodyPr>
            <a:normAutofit/>
          </a:bodyPr>
          <a:lstStyle/>
          <a:p>
            <a:pPr marL="0" indent="0">
              <a:buNone/>
            </a:pPr>
            <a:r>
              <a:rPr lang="en-US" dirty="0" smtClean="0">
                <a:solidFill>
                  <a:srgbClr val="FF0000"/>
                </a:solidFill>
              </a:rPr>
              <a:t>THE CONCLUSION PARAGRAPHS TYPICALLY:</a:t>
            </a:r>
          </a:p>
          <a:p>
            <a:r>
              <a:rPr lang="en-US" dirty="0" smtClean="0"/>
              <a:t>Restate the thesis  (in a new, fresh manner)</a:t>
            </a:r>
          </a:p>
          <a:p>
            <a:r>
              <a:rPr lang="en-US" dirty="0" smtClean="0"/>
              <a:t>Review the main points (without making a list)</a:t>
            </a:r>
          </a:p>
          <a:p>
            <a:r>
              <a:rPr lang="en-US" dirty="0" smtClean="0"/>
              <a:t>Leave the reader thinking</a:t>
            </a:r>
          </a:p>
          <a:p>
            <a:pPr lvl="1"/>
            <a:r>
              <a:rPr lang="en-US" dirty="0">
                <a:solidFill>
                  <a:srgbClr val="FF0000"/>
                </a:solidFill>
              </a:rPr>
              <a:t>Writers should remind the reader of the magnitude and timeliness of the issue.</a:t>
            </a:r>
          </a:p>
          <a:p>
            <a:pPr marL="0" indent="0">
              <a:buNone/>
            </a:pPr>
            <a:endParaRPr lang="en-US" dirty="0">
              <a:solidFill>
                <a:srgbClr val="FF0000"/>
              </a:solidFill>
            </a:endParaRPr>
          </a:p>
        </p:txBody>
      </p:sp>
    </p:spTree>
    <p:extLst>
      <p:ext uri="{BB962C8B-B14F-4D97-AF65-F5344CB8AC3E}">
        <p14:creationId xmlns:p14="http://schemas.microsoft.com/office/powerpoint/2010/main" val="415589239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CONCLUSION PARAGRAPHS</a:t>
            </a:r>
            <a:r>
              <a:rPr lang="en-US" dirty="0" smtClean="0"/>
              <a:t>:  </a:t>
            </a:r>
            <a:br>
              <a:rPr lang="en-US" dirty="0" smtClean="0"/>
            </a:br>
            <a:r>
              <a:rPr lang="en-US" dirty="0"/>
              <a:t>	</a:t>
            </a:r>
          </a:p>
        </p:txBody>
      </p:sp>
      <p:sp>
        <p:nvSpPr>
          <p:cNvPr id="3" name="Content Placeholder 2"/>
          <p:cNvSpPr>
            <a:spLocks noGrp="1"/>
          </p:cNvSpPr>
          <p:nvPr>
            <p:ph sz="quarter" idx="1"/>
          </p:nvPr>
        </p:nvSpPr>
        <p:spPr>
          <a:xfrm>
            <a:off x="304800" y="1600200"/>
            <a:ext cx="3810000" cy="5029200"/>
          </a:xfrm>
        </p:spPr>
        <p:txBody>
          <a:bodyPr>
            <a:normAutofit fontScale="77500" lnSpcReduction="20000"/>
          </a:bodyPr>
          <a:lstStyle/>
          <a:p>
            <a:pPr marL="0" indent="0">
              <a:buNone/>
            </a:pPr>
            <a:r>
              <a:rPr lang="en-US" sz="2600" b="1" dirty="0" smtClean="0"/>
              <a:t>1.  RESTATE THE THESIS</a:t>
            </a:r>
          </a:p>
          <a:p>
            <a:pPr marL="0" indent="0">
              <a:buNone/>
            </a:pPr>
            <a:endParaRPr lang="en-US" sz="3200" dirty="0" smtClean="0"/>
          </a:p>
          <a:p>
            <a:pPr marL="0" indent="0">
              <a:buNone/>
            </a:pPr>
            <a:r>
              <a:rPr lang="en-US" sz="3200" dirty="0" smtClean="0"/>
              <a:t>The thesis and the restatement of the thesis are cousins, not identical twins:  They share key similarities, but they still look and sound like separate individuals.  Make sure the </a:t>
            </a:r>
            <a:r>
              <a:rPr lang="en-US" sz="3200" dirty="0" smtClean="0">
                <a:solidFill>
                  <a:srgbClr val="FF0000"/>
                </a:solidFill>
              </a:rPr>
              <a:t>restatement looks and sounds different </a:t>
            </a:r>
            <a:r>
              <a:rPr lang="en-US" sz="3200" dirty="0" smtClean="0"/>
              <a:t>from the thesis.</a:t>
            </a:r>
            <a:endParaRPr lang="en-US" sz="3200" dirty="0"/>
          </a:p>
        </p:txBody>
      </p:sp>
      <p:sp>
        <p:nvSpPr>
          <p:cNvPr id="4" name="Content Placeholder 3"/>
          <p:cNvSpPr>
            <a:spLocks noGrp="1"/>
          </p:cNvSpPr>
          <p:nvPr>
            <p:ph sz="quarter" idx="2"/>
          </p:nvPr>
        </p:nvSpPr>
        <p:spPr>
          <a:xfrm>
            <a:off x="4267200" y="1600200"/>
            <a:ext cx="4419600" cy="4572000"/>
          </a:xfrm>
        </p:spPr>
        <p:txBody>
          <a:bodyPr>
            <a:normAutofit fontScale="77500" lnSpcReduction="20000"/>
          </a:bodyPr>
          <a:lstStyle/>
          <a:p>
            <a:pPr marL="0" indent="0">
              <a:buNone/>
            </a:pPr>
            <a:r>
              <a:rPr lang="en-US" sz="2600" b="1" dirty="0" smtClean="0"/>
              <a:t>2.  REVIEW THE MAIN POINTS</a:t>
            </a:r>
          </a:p>
          <a:p>
            <a:pPr marL="0" indent="0">
              <a:buNone/>
            </a:pPr>
            <a:endParaRPr lang="en-US" b="1" dirty="0"/>
          </a:p>
          <a:p>
            <a:pPr marL="0" indent="0">
              <a:buNone/>
            </a:pPr>
            <a:r>
              <a:rPr lang="en-US" sz="3100" dirty="0"/>
              <a:t>Beginner writers may have the tendency to sound like they are making a list when they review the main points of the essay.  Read and re-read this section.  Make sure it </a:t>
            </a:r>
            <a:r>
              <a:rPr lang="en-US" sz="3100" dirty="0">
                <a:solidFill>
                  <a:srgbClr val="FF0000"/>
                </a:solidFill>
              </a:rPr>
              <a:t>flows and smoothly fits </a:t>
            </a:r>
            <a:r>
              <a:rPr lang="en-US" sz="3100" dirty="0"/>
              <a:t>into the conclusion paragraph without sounding like a list. </a:t>
            </a:r>
          </a:p>
          <a:p>
            <a:pPr marL="0" indent="0">
              <a:buNone/>
            </a:pPr>
            <a:endParaRPr lang="en-US" b="1" dirty="0"/>
          </a:p>
        </p:txBody>
      </p:sp>
    </p:spTree>
    <p:extLst>
      <p:ext uri="{BB962C8B-B14F-4D97-AF65-F5344CB8AC3E}">
        <p14:creationId xmlns:p14="http://schemas.microsoft.com/office/powerpoint/2010/main" val="428582318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 PARAGRAPHS</a:t>
            </a:r>
            <a:r>
              <a:rPr lang="en-US" dirty="0" smtClean="0"/>
              <a:t>:  </a:t>
            </a:r>
            <a:br>
              <a:rPr lang="en-US" dirty="0" smtClean="0"/>
            </a:br>
            <a:r>
              <a:rPr lang="en-US" b="1" dirty="0" smtClean="0">
                <a:solidFill>
                  <a:schemeClr val="tx1"/>
                </a:solidFill>
              </a:rPr>
              <a:t>3.  leave the reader thinking!</a:t>
            </a:r>
            <a:endParaRPr lang="en-US" b="1" dirty="0">
              <a:solidFill>
                <a:schemeClr val="tx1"/>
              </a:solidFill>
            </a:endParaRPr>
          </a:p>
        </p:txBody>
      </p:sp>
      <p:sp>
        <p:nvSpPr>
          <p:cNvPr id="3" name="Content Placeholder 2"/>
          <p:cNvSpPr>
            <a:spLocks noGrp="1"/>
          </p:cNvSpPr>
          <p:nvPr>
            <p:ph sz="quarter" idx="1"/>
          </p:nvPr>
        </p:nvSpPr>
        <p:spPr>
          <a:xfrm>
            <a:off x="152400" y="1600200"/>
            <a:ext cx="8534400" cy="4873752"/>
          </a:xfrm>
        </p:spPr>
        <p:txBody>
          <a:bodyPr>
            <a:normAutofit/>
          </a:bodyPr>
          <a:lstStyle/>
          <a:p>
            <a:pPr marL="0" indent="0">
              <a:buNone/>
            </a:pPr>
            <a:r>
              <a:rPr lang="en-US" sz="2000" dirty="0" smtClean="0"/>
              <a:t>Now is </a:t>
            </a:r>
            <a:r>
              <a:rPr lang="en-US" sz="2000" dirty="0" smtClean="0">
                <a:solidFill>
                  <a:srgbClr val="FF0000"/>
                </a:solidFill>
              </a:rPr>
              <a:t>not the time to introduce new key arguments</a:t>
            </a:r>
            <a:r>
              <a:rPr lang="en-US" sz="2000" dirty="0" smtClean="0"/>
              <a:t>; the argument should have properly been addressed in the body paragraphs.  Instead, writer might want to extend the reader’s understanding on the argument showing new aspects of the “big picture.”  </a:t>
            </a:r>
          </a:p>
          <a:p>
            <a:pPr marL="0" indent="0">
              <a:buNone/>
            </a:pPr>
            <a:r>
              <a:rPr lang="en-US" sz="2000" dirty="0" smtClean="0"/>
              <a:t>Writers can do this by discussing what the future would look like if the situation remains the same.  Referring back to an anecdote or an attention-getter that was used in the introduction paragraph adds a nice stylistic ending.  </a:t>
            </a:r>
          </a:p>
          <a:p>
            <a:pPr marL="0" indent="0">
              <a:buNone/>
            </a:pPr>
            <a:r>
              <a:rPr lang="en-US" sz="2000" dirty="0" smtClean="0">
                <a:solidFill>
                  <a:srgbClr val="FF0000"/>
                </a:solidFill>
              </a:rPr>
              <a:t>STRATEGIES TO WRAP UP THE CONCLUSION:</a:t>
            </a:r>
            <a:endParaRPr lang="en-US" sz="2000" dirty="0">
              <a:solidFill>
                <a:srgbClr val="FF0000"/>
              </a:solidFill>
            </a:endParaRPr>
          </a:p>
          <a:p>
            <a:pPr lvl="1"/>
            <a:r>
              <a:rPr lang="en-US" sz="1700" b="1" dirty="0" smtClean="0"/>
              <a:t>Clincher</a:t>
            </a:r>
            <a:r>
              <a:rPr lang="en-US" sz="1700" b="1" dirty="0"/>
              <a:t>:</a:t>
            </a:r>
            <a:r>
              <a:rPr lang="en-US" sz="1700" dirty="0"/>
              <a:t>  a final sentence that leaves the reader with an intriguing thought, question, or quotation</a:t>
            </a:r>
          </a:p>
          <a:p>
            <a:pPr lvl="1"/>
            <a:r>
              <a:rPr lang="en-US" sz="1700" b="1" dirty="0" smtClean="0"/>
              <a:t>Full </a:t>
            </a:r>
            <a:r>
              <a:rPr lang="en-US" sz="1700" b="1" dirty="0"/>
              <a:t>Circle Ending:  </a:t>
            </a:r>
            <a:r>
              <a:rPr lang="en-US" sz="1700" dirty="0"/>
              <a:t>Connect your final thoughts with the grabber in the beginning of your intro paragraph</a:t>
            </a:r>
          </a:p>
          <a:p>
            <a:pPr lvl="1"/>
            <a:r>
              <a:rPr lang="en-US" sz="1700" b="1" dirty="0"/>
              <a:t>Call to Action:  </a:t>
            </a:r>
            <a:r>
              <a:rPr lang="en-US" sz="1700" dirty="0"/>
              <a:t>Ask the reader to do something or get involved by doing something</a:t>
            </a:r>
          </a:p>
          <a:p>
            <a:pPr marL="0" indent="0">
              <a:buNone/>
            </a:pPr>
            <a:endParaRPr lang="en-US" sz="2000" dirty="0"/>
          </a:p>
        </p:txBody>
      </p:sp>
    </p:spTree>
    <p:extLst>
      <p:ext uri="{BB962C8B-B14F-4D97-AF65-F5344CB8AC3E}">
        <p14:creationId xmlns:p14="http://schemas.microsoft.com/office/powerpoint/2010/main" val="297794220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CONCLUSION PARAGRAPHS</a:t>
            </a:r>
            <a:r>
              <a:rPr lang="en-US" dirty="0" smtClean="0"/>
              <a:t>:  in the conclusion paragraph </a:t>
            </a:r>
            <a:r>
              <a:rPr lang="en-US" b="1" i="1" u="sng" dirty="0" smtClean="0"/>
              <a:t>never ever </a:t>
            </a:r>
            <a:r>
              <a:rPr lang="en-US" b="1" i="1" u="sng" dirty="0" err="1" smtClean="0"/>
              <a:t>ever</a:t>
            </a:r>
            <a:r>
              <a:rPr lang="en-US" b="1" i="1" u="sng" dirty="0" smtClean="0"/>
              <a:t>…</a:t>
            </a:r>
            <a:endParaRPr lang="en-US" dirty="0"/>
          </a:p>
        </p:txBody>
      </p:sp>
      <p:sp>
        <p:nvSpPr>
          <p:cNvPr id="3" name="Content Placeholder 2"/>
          <p:cNvSpPr>
            <a:spLocks noGrp="1"/>
          </p:cNvSpPr>
          <p:nvPr>
            <p:ph sz="quarter" idx="1"/>
          </p:nvPr>
        </p:nvSpPr>
        <p:spPr>
          <a:xfrm>
            <a:off x="228600" y="1600200"/>
            <a:ext cx="8458200" cy="4873752"/>
          </a:xfrm>
        </p:spPr>
        <p:txBody>
          <a:bodyPr>
            <a:normAutofit/>
          </a:bodyPr>
          <a:lstStyle/>
          <a:p>
            <a:r>
              <a:rPr lang="en-US" dirty="0" smtClean="0"/>
              <a:t>Use clichés </a:t>
            </a:r>
          </a:p>
          <a:p>
            <a:r>
              <a:rPr lang="en-US" dirty="0" smtClean="0"/>
              <a:t>Apologize for the material you are writing</a:t>
            </a:r>
          </a:p>
          <a:p>
            <a:r>
              <a:rPr lang="en-US" dirty="0" smtClean="0"/>
              <a:t>Blatantly refer to the actual essay (“this essay shows you…”)</a:t>
            </a:r>
          </a:p>
          <a:p>
            <a:r>
              <a:rPr lang="en-US" dirty="0" smtClean="0"/>
              <a:t>Introduce new arguments, evidence, or details you might have forgotten</a:t>
            </a:r>
          </a:p>
          <a:p>
            <a:r>
              <a:rPr lang="en-US" dirty="0" smtClean="0"/>
              <a:t>Soften your argument by being </a:t>
            </a:r>
            <a:r>
              <a:rPr lang="en-US" dirty="0" err="1" smtClean="0"/>
              <a:t>wishy</a:t>
            </a:r>
            <a:r>
              <a:rPr lang="en-US" dirty="0" smtClean="0"/>
              <a:t>/washy</a:t>
            </a:r>
          </a:p>
          <a:p>
            <a:r>
              <a:rPr lang="en-US" dirty="0" smtClean="0"/>
              <a:t>Identical repetition of words in the thesis </a:t>
            </a:r>
          </a:p>
        </p:txBody>
      </p:sp>
    </p:spTree>
    <p:extLst>
      <p:ext uri="{BB962C8B-B14F-4D97-AF65-F5344CB8AC3E}">
        <p14:creationId xmlns:p14="http://schemas.microsoft.com/office/powerpoint/2010/main" val="266244922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3">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p:cTn id="24"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5"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6" dur="500"/>
                                        <p:tgtEl>
                                          <p:spTgt spid="3">
                                            <p:txEl>
                                              <p:pRg st="3" end="3"/>
                                            </p:txEl>
                                          </p:spTgt>
                                        </p:tgtEl>
                                      </p:cBhvr>
                                    </p:animEffect>
                                  </p:childTnLst>
                                </p:cTn>
                              </p:par>
                              <p:par>
                                <p:cTn id="27" presetID="53" presetClass="entr" presetSubtype="16"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p:cTn id="29"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0"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1" dur="500"/>
                                        <p:tgtEl>
                                          <p:spTgt spid="3">
                                            <p:txEl>
                                              <p:pRg st="4" end="4"/>
                                            </p:txEl>
                                          </p:spTgt>
                                        </p:tgtEl>
                                      </p:cBhvr>
                                    </p:animEffect>
                                  </p:childTnLst>
                                </p:cTn>
                              </p:par>
                              <p:par>
                                <p:cTn id="32" presetID="53" presetClass="entr" presetSubtype="16" fill="hold" nodeType="with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 calcmode="lin" valueType="num">
                                      <p:cBhvr>
                                        <p:cTn id="34"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5"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3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15962"/>
          </a:xfrm>
        </p:spPr>
        <p:txBody>
          <a:bodyPr>
            <a:normAutofit/>
          </a:bodyPr>
          <a:lstStyle/>
          <a:p>
            <a:r>
              <a:rPr lang="en-US" dirty="0" smtClean="0"/>
              <a:t>SAMPLE CONCLUSION PARAGRAPH:</a:t>
            </a:r>
            <a:endParaRPr lang="en-US" dirty="0"/>
          </a:p>
        </p:txBody>
      </p:sp>
      <p:sp>
        <p:nvSpPr>
          <p:cNvPr id="3" name="Content Placeholder 2"/>
          <p:cNvSpPr>
            <a:spLocks noGrp="1"/>
          </p:cNvSpPr>
          <p:nvPr>
            <p:ph sz="quarter" idx="1"/>
          </p:nvPr>
        </p:nvSpPr>
        <p:spPr>
          <a:xfrm>
            <a:off x="457200" y="990600"/>
            <a:ext cx="8305800" cy="5483352"/>
          </a:xfrm>
        </p:spPr>
        <p:txBody>
          <a:bodyPr>
            <a:normAutofit fontScale="92500"/>
          </a:bodyPr>
          <a:lstStyle/>
          <a:p>
            <a:pPr marL="0" indent="0">
              <a:buNone/>
            </a:pPr>
            <a:r>
              <a:rPr lang="en-US" dirty="0">
                <a:solidFill>
                  <a:srgbClr val="FF0000"/>
                </a:solidFill>
              </a:rPr>
              <a:t>(</a:t>
            </a:r>
            <a:r>
              <a:rPr lang="en-US" dirty="0" smtClean="0">
                <a:solidFill>
                  <a:srgbClr val="FF0000"/>
                </a:solidFill>
              </a:rPr>
              <a:t>RESTATE THESIS USING DIFFERENT WORDS)</a:t>
            </a:r>
            <a:r>
              <a:rPr lang="en-US" dirty="0" smtClean="0"/>
              <a:t>Clearly, the only acceptable way of ensuring the safety of airline passengers is to begin a program to issue Safe Traveler Cards or </a:t>
            </a:r>
            <a:r>
              <a:rPr lang="en-US" dirty="0"/>
              <a:t>N</a:t>
            </a:r>
            <a:r>
              <a:rPr lang="en-US" dirty="0" smtClean="0"/>
              <a:t>ational ID cards to United States citizens. </a:t>
            </a:r>
            <a:r>
              <a:rPr lang="en-US" smtClean="0">
                <a:solidFill>
                  <a:srgbClr val="FF0000"/>
                </a:solidFill>
              </a:rPr>
              <a:t>[SUMMARIZE MAIN </a:t>
            </a:r>
            <a:r>
              <a:rPr lang="en-US" dirty="0" smtClean="0">
                <a:solidFill>
                  <a:srgbClr val="FF0000"/>
                </a:solidFill>
              </a:rPr>
              <a:t>POINTS] </a:t>
            </a:r>
            <a:r>
              <a:rPr lang="en-US" dirty="0" smtClean="0"/>
              <a:t>These cards would screen out those who are unlikely to be terrorists and would also eliminate the delays that currently characterize air travel as well as equalizing the cost to all residents.  Most important, they would help prevent terrorists from high jacking American planes.  At the same time, by making racial profiling unnecessary, these cards would help protect personal and civil liberties of American citizens. </a:t>
            </a:r>
            <a:r>
              <a:rPr lang="en-US" dirty="0" smtClean="0">
                <a:solidFill>
                  <a:srgbClr val="FF0000"/>
                </a:solidFill>
              </a:rPr>
              <a:t>[LEAVE READER THINKING!] </a:t>
            </a:r>
            <a:r>
              <a:rPr lang="en-US" dirty="0" smtClean="0"/>
              <a:t>Only by instituting a national ID card system can the U.S. make certain that the terrorists who attacked the United States on 9/11 did not hijack the liberties that are so precious to us.</a:t>
            </a:r>
            <a:endParaRPr lang="en-US" dirty="0">
              <a:solidFill>
                <a:srgbClr val="FF0000"/>
              </a:solidFill>
            </a:endParaRPr>
          </a:p>
        </p:txBody>
      </p:sp>
    </p:spTree>
    <p:extLst>
      <p:ext uri="{BB962C8B-B14F-4D97-AF65-F5344CB8AC3E}">
        <p14:creationId xmlns:p14="http://schemas.microsoft.com/office/powerpoint/2010/main" val="65962413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2331</TotalTime>
  <Words>1967</Words>
  <Application>Microsoft Office PowerPoint</Application>
  <PresentationFormat>On-screen Show (4:3)</PresentationFormat>
  <Paragraphs>154</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Century Schoolbook</vt:lpstr>
      <vt:lpstr>Wingdings</vt:lpstr>
      <vt:lpstr>Wingdings 2</vt:lpstr>
      <vt:lpstr>Oriel</vt:lpstr>
      <vt:lpstr>ARGUMENT ESSAY WRITING</vt:lpstr>
      <vt:lpstr>INTRODUCTION PARAGRAPH INCLUDES:</vt:lpstr>
      <vt:lpstr> leads/attention grabbers</vt:lpstr>
      <vt:lpstr>THESIS STATEMENTS</vt:lpstr>
      <vt:lpstr>Constructing a strong thesis</vt:lpstr>
      <vt:lpstr>Let’s Write a Thesis!</vt:lpstr>
      <vt:lpstr>Parallel Structure in a thesis </vt:lpstr>
      <vt:lpstr>Examples</vt:lpstr>
      <vt:lpstr>SAMPLE INTRODUCTION PARAGRAPH</vt:lpstr>
      <vt:lpstr>BODY PARAGRAPHS</vt:lpstr>
      <vt:lpstr>BODY PARAGRAPHS:  SUPPORTING INFORMATION &amp; EVIDENCE</vt:lpstr>
      <vt:lpstr>Body Paragraph pattern (10+ sentences) </vt:lpstr>
      <vt:lpstr>BODY PARAGRAPHS Continued:</vt:lpstr>
      <vt:lpstr>        </vt:lpstr>
      <vt:lpstr>THE OCCASION </vt:lpstr>
      <vt:lpstr>THE POSITION</vt:lpstr>
      <vt:lpstr>EXAMPLES:  OCCASION/POSITION</vt:lpstr>
      <vt:lpstr>BODY PARAGRAPH CONTINUED: CONCLUSION SENTENCE</vt:lpstr>
      <vt:lpstr>SAMPLE BODY PARAGRAPH</vt:lpstr>
      <vt:lpstr>CONCLUSION PARAGRAPHS</vt:lpstr>
      <vt:lpstr>CONCLUSION PARAGRAPHS:    </vt:lpstr>
      <vt:lpstr>CONCLUSION PARAGRAPHS:   3.  leave the reader thinking!</vt:lpstr>
      <vt:lpstr>CONCLUSION PARAGRAPHS:  in the conclusion paragraph never ever ever…</vt:lpstr>
      <vt:lpstr>SAMPLE CONCLUSION PARAGRAPH:</vt:lpstr>
    </vt:vector>
  </TitlesOfParts>
  <Company>MPS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ARGUMENT ESSAY WRITING</dc:title>
  <dc:creator>Administrator</dc:creator>
  <cp:lastModifiedBy>Dewitte, Christine</cp:lastModifiedBy>
  <cp:revision>72</cp:revision>
  <dcterms:created xsi:type="dcterms:W3CDTF">2013-12-06T18:58:20Z</dcterms:created>
  <dcterms:modified xsi:type="dcterms:W3CDTF">2016-10-28T14:33:13Z</dcterms:modified>
</cp:coreProperties>
</file>