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4" r:id="rId5"/>
    <p:sldId id="259" r:id="rId6"/>
    <p:sldId id="260" r:id="rId7"/>
    <p:sldId id="261" r:id="rId8"/>
    <p:sldId id="262" r:id="rId9"/>
    <p:sldId id="263"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4" d="100"/>
          <a:sy n="44" d="100"/>
        </p:scale>
        <p:origin x="-127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53E0800-E550-4D11-AFDC-FABA6B2BC1DE}" type="datetimeFigureOut">
              <a:rPr lang="en-US" smtClean="0"/>
              <a:pPr/>
              <a:t>10/22/2012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3CEB59F-36F4-4361-B317-9D74516F5C6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53E0800-E550-4D11-AFDC-FABA6B2BC1DE}" type="datetimeFigureOut">
              <a:rPr lang="en-US" smtClean="0"/>
              <a:pPr/>
              <a:t>10/22/2012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D3CEB59F-36F4-4361-B317-9D74516F5C6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A53E0800-E550-4D11-AFDC-FABA6B2BC1DE}" type="datetimeFigureOut">
              <a:rPr lang="en-US" smtClean="0"/>
              <a:pPr/>
              <a:t>10/22/2012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3CEB59F-36F4-4361-B317-9D74516F5C67}"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3E0800-E550-4D11-AFDC-FABA6B2BC1DE}" type="datetimeFigureOut">
              <a:rPr lang="en-US" smtClean="0"/>
              <a:pPr/>
              <a:t>10/22/2012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3CEB59F-36F4-4361-B317-9D74516F5C6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A53E0800-E550-4D11-AFDC-FABA6B2BC1DE}" type="datetimeFigureOut">
              <a:rPr lang="en-US" smtClean="0"/>
              <a:pPr/>
              <a:t>10/22/2012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3CEB59F-36F4-4361-B317-9D74516F5C6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53E0800-E550-4D11-AFDC-FABA6B2BC1DE}" type="datetimeFigureOut">
              <a:rPr lang="en-US" smtClean="0"/>
              <a:pPr/>
              <a:t>10/22/2012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3CEB59F-36F4-4361-B317-9D74516F5C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youtube.com/watch?v=e5OdTDq30z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7</a:t>
            </a:r>
            <a:r>
              <a:rPr lang="en-US" baseline="30000" dirty="0" smtClean="0"/>
              <a:t>th</a:t>
            </a:r>
            <a:r>
              <a:rPr lang="en-US" dirty="0" smtClean="0"/>
              <a:t> Grade</a:t>
            </a:r>
            <a:endParaRPr lang="en-US" dirty="0"/>
          </a:p>
        </p:txBody>
      </p:sp>
      <p:sp>
        <p:nvSpPr>
          <p:cNvPr id="3" name="Subtitle 2"/>
          <p:cNvSpPr>
            <a:spLocks noGrp="1"/>
          </p:cNvSpPr>
          <p:nvPr>
            <p:ph type="subTitle" idx="1"/>
          </p:nvPr>
        </p:nvSpPr>
        <p:spPr/>
        <p:txBody>
          <a:bodyPr/>
          <a:lstStyle/>
          <a:p>
            <a:r>
              <a:rPr lang="en-US" dirty="0" smtClean="0"/>
              <a:t>MEH 1.2 &amp; 1.3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pPr lvl="1">
              <a:buNone/>
            </a:pPr>
            <a:r>
              <a:rPr lang="en-US" sz="3600" b="1" dirty="0" smtClean="0"/>
              <a:t>Balance</a:t>
            </a:r>
          </a:p>
          <a:p>
            <a:pPr lvl="1"/>
            <a:r>
              <a:rPr lang="en-US" dirty="0" smtClean="0"/>
              <a:t>The ability to control or stabilize your equilibrium while moving or staying still.</a:t>
            </a:r>
          </a:p>
          <a:p>
            <a:pPr lvl="1">
              <a:buNone/>
            </a:pPr>
            <a:endParaRPr lang="en-US" dirty="0" smtClean="0"/>
          </a:p>
          <a:p>
            <a:pPr lvl="1">
              <a:buNone/>
            </a:pPr>
            <a:endParaRPr lang="en-US" dirty="0" smtClean="0"/>
          </a:p>
          <a:p>
            <a:pPr lvl="1">
              <a:buNone/>
            </a:pPr>
            <a:r>
              <a:rPr lang="en-US" sz="3200" b="1" dirty="0" smtClean="0"/>
              <a:t>Discrimination:</a:t>
            </a:r>
          </a:p>
          <a:p>
            <a:pPr lvl="1"/>
            <a:r>
              <a:rPr lang="en-US" dirty="0" smtClean="0"/>
              <a:t>An act based on prejudice (Preconceived opinion not based on reason or experience).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dirty="0" smtClean="0">
                <a:hlinkClick r:id="rId2"/>
              </a:rPr>
              <a:t>http://www.youtube.com/watch?v=e5OdTDq30zA</a:t>
            </a:r>
            <a:endParaRPr lang="en-US" dirty="0" smtClean="0"/>
          </a:p>
          <a:p>
            <a:pPr>
              <a:buNone/>
            </a:pPr>
            <a:endParaRPr lang="en-US" dirty="0" smtClean="0"/>
          </a:p>
          <a:p>
            <a:r>
              <a:rPr lang="en-US" dirty="0" smtClean="0"/>
              <a:t>What kind of pressure did the video clip show?</a:t>
            </a:r>
          </a:p>
          <a:p>
            <a:r>
              <a:rPr lang="en-US" dirty="0" smtClean="0"/>
              <a:t>How do you feel about the decision-making by the people in the video?</a:t>
            </a:r>
          </a:p>
          <a:p>
            <a:r>
              <a:rPr lang="en-US" dirty="0" smtClean="0"/>
              <a:t>What were some of the consequences that started to appear at the end of the video clip?</a:t>
            </a:r>
          </a:p>
          <a:p>
            <a:r>
              <a:rPr lang="en-US" dirty="0" smtClean="0"/>
              <a:t>What people were in danger or facing consequences?</a:t>
            </a:r>
          </a:p>
          <a:p>
            <a:r>
              <a:rPr lang="en-US" dirty="0" smtClean="0"/>
              <a:t>How could this type of situation be avoided?</a:t>
            </a:r>
          </a:p>
          <a:p>
            <a:r>
              <a:rPr lang="en-US" dirty="0" smtClean="0"/>
              <a:t>What actions were in the category of impulsive behaviors?</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What do all these have in common?</a:t>
            </a:r>
            <a:endParaRPr lang="en-US" dirty="0"/>
          </a:p>
        </p:txBody>
      </p:sp>
      <p:sp>
        <p:nvSpPr>
          <p:cNvPr id="3" name="Content Placeholder 2"/>
          <p:cNvSpPr>
            <a:spLocks noGrp="1"/>
          </p:cNvSpPr>
          <p:nvPr>
            <p:ph idx="1"/>
          </p:nvPr>
        </p:nvSpPr>
        <p:spPr/>
        <p:txBody>
          <a:bodyPr>
            <a:normAutofit fontScale="92500"/>
          </a:bodyPr>
          <a:lstStyle/>
          <a:p>
            <a:r>
              <a:rPr lang="en-US" dirty="0" smtClean="0"/>
              <a:t>Talking out of turn in class, or being disruptive.</a:t>
            </a:r>
          </a:p>
          <a:p>
            <a:r>
              <a:rPr lang="en-US" dirty="0" smtClean="0"/>
              <a:t>Interrupting friends or teachers when it is inappropriate.</a:t>
            </a:r>
          </a:p>
          <a:p>
            <a:r>
              <a:rPr lang="en-US" dirty="0" smtClean="0"/>
              <a:t>Grabbing something from a friend’s hand &amp; accidently breaking it.</a:t>
            </a:r>
          </a:p>
          <a:p>
            <a:r>
              <a:rPr lang="en-US" dirty="0" smtClean="0"/>
              <a:t>Buying something you did not really want or need while shopping with friends.</a:t>
            </a:r>
          </a:p>
          <a:p>
            <a:r>
              <a:rPr lang="en-US" dirty="0" smtClean="0"/>
              <a:t>Shoplifting</a:t>
            </a:r>
          </a:p>
          <a:p>
            <a:r>
              <a:rPr lang="en-US" dirty="0" smtClean="0"/>
              <a:t>Making a sarcastic comment to a peer, then regretting it.</a:t>
            </a:r>
          </a:p>
          <a:p>
            <a:r>
              <a:rPr lang="en-US" dirty="0" smtClean="0"/>
              <a:t>Laughing at someone being bullied or </a:t>
            </a:r>
            <a:r>
              <a:rPr lang="en-US" dirty="0" err="1" smtClean="0"/>
              <a:t>harrassed</a:t>
            </a:r>
            <a:r>
              <a:rPr lang="en-US" dirty="0" smtClean="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143000"/>
          </a:xfrm>
        </p:spPr>
        <p:txBody>
          <a:bodyPr/>
          <a:lstStyle/>
          <a:p>
            <a:pPr algn="ctr"/>
            <a:r>
              <a:rPr lang="en-US" dirty="0" smtClean="0"/>
              <a:t>Statement of objectives</a:t>
            </a:r>
            <a:endParaRPr lang="en-US" dirty="0"/>
          </a:p>
        </p:txBody>
      </p:sp>
      <p:sp>
        <p:nvSpPr>
          <p:cNvPr id="3" name="Content Placeholder 2"/>
          <p:cNvSpPr>
            <a:spLocks noGrp="1"/>
          </p:cNvSpPr>
          <p:nvPr>
            <p:ph idx="1"/>
          </p:nvPr>
        </p:nvSpPr>
        <p:spPr>
          <a:xfrm>
            <a:off x="0" y="1219200"/>
            <a:ext cx="8077200" cy="5638800"/>
          </a:xfrm>
        </p:spPr>
        <p:txBody>
          <a:bodyPr>
            <a:normAutofit fontScale="92500" lnSpcReduction="20000"/>
          </a:bodyPr>
          <a:lstStyle/>
          <a:p>
            <a:pPr algn="ctr">
              <a:buNone/>
            </a:pPr>
            <a:r>
              <a:rPr lang="en-US" dirty="0" smtClean="0"/>
              <a:t>1.1</a:t>
            </a:r>
          </a:p>
          <a:p>
            <a:pPr algn="ctr">
              <a:buNone/>
            </a:pPr>
            <a:r>
              <a:rPr lang="en-US" dirty="0" smtClean="0"/>
              <a:t>Many times individuals do not realize how their</a:t>
            </a:r>
          </a:p>
          <a:p>
            <a:pPr algn="ctr">
              <a:buNone/>
            </a:pPr>
            <a:r>
              <a:rPr lang="en-US" dirty="0" smtClean="0"/>
              <a:t>actions may affect themselves or the others</a:t>
            </a:r>
          </a:p>
          <a:p>
            <a:pPr algn="ctr">
              <a:buNone/>
            </a:pPr>
            <a:r>
              <a:rPr lang="en-US" dirty="0" smtClean="0"/>
              <a:t>around them.  Today we will identify what</a:t>
            </a:r>
          </a:p>
          <a:p>
            <a:pPr algn="ctr">
              <a:buNone/>
            </a:pPr>
            <a:r>
              <a:rPr lang="en-US" dirty="0" smtClean="0"/>
              <a:t>impulsive behavior is and analyze the potential</a:t>
            </a:r>
          </a:p>
          <a:p>
            <a:pPr algn="ctr">
              <a:buNone/>
            </a:pPr>
            <a:r>
              <a:rPr lang="en-US" dirty="0" smtClean="0"/>
              <a:t>outcomes of impulsive behavior and consider</a:t>
            </a:r>
          </a:p>
          <a:p>
            <a:pPr algn="ctr">
              <a:buNone/>
            </a:pPr>
            <a:r>
              <a:rPr lang="en-US" dirty="0" smtClean="0"/>
              <a:t>how it can affect yourself and others.</a:t>
            </a:r>
          </a:p>
          <a:p>
            <a:pPr algn="ctr">
              <a:buNone/>
            </a:pPr>
            <a:endParaRPr lang="en-US" dirty="0" smtClean="0"/>
          </a:p>
          <a:p>
            <a:pPr algn="ctr">
              <a:buNone/>
            </a:pPr>
            <a:r>
              <a:rPr lang="en-US" dirty="0" smtClean="0"/>
              <a:t>1.2</a:t>
            </a:r>
          </a:p>
          <a:p>
            <a:pPr algn="ctr">
              <a:buNone/>
            </a:pPr>
            <a:r>
              <a:rPr lang="en-US" dirty="0" smtClean="0"/>
              <a:t>Today you will be able to identify resources in your family, school, or community to assist with an emotional health problem. By the end of the lesson, you will be able to demonstrate asking for assistance and seek care for yourself or peers who are having a mental or emotional health problem.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impulsive behavior?</a:t>
            </a:r>
            <a:endParaRPr lang="en-US" dirty="0"/>
          </a:p>
        </p:txBody>
      </p:sp>
      <p:sp>
        <p:nvSpPr>
          <p:cNvPr id="3" name="Content Placeholder 2"/>
          <p:cNvSpPr>
            <a:spLocks noGrp="1"/>
          </p:cNvSpPr>
          <p:nvPr>
            <p:ph idx="1"/>
          </p:nvPr>
        </p:nvSpPr>
        <p:spPr/>
        <p:txBody>
          <a:bodyPr/>
          <a:lstStyle/>
          <a:p>
            <a:r>
              <a:rPr lang="en-US" dirty="0" smtClean="0"/>
              <a:t>Impulsive behavior is defined as acting or doing without forethought.  This means an impulsive act is not planned and potential consequences are not considered.</a:t>
            </a:r>
          </a:p>
          <a:p>
            <a:r>
              <a:rPr lang="en-US" dirty="0" smtClean="0"/>
              <a:t>Sometimes an impulsive action can be fun &amp; spontaneous; other times the impulse can put one at risk for hurtful or dangerous behaviors.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 before you act</a:t>
            </a:r>
            <a:endParaRPr lang="en-US" dirty="0"/>
          </a:p>
        </p:txBody>
      </p:sp>
      <p:sp>
        <p:nvSpPr>
          <p:cNvPr id="3" name="Content Placeholder 2"/>
          <p:cNvSpPr>
            <a:spLocks noGrp="1"/>
          </p:cNvSpPr>
          <p:nvPr>
            <p:ph idx="1"/>
          </p:nvPr>
        </p:nvSpPr>
        <p:spPr/>
        <p:txBody>
          <a:bodyPr/>
          <a:lstStyle/>
          <a:p>
            <a:r>
              <a:rPr lang="en-US" dirty="0" smtClean="0"/>
              <a:t>Could someone get hurt?</a:t>
            </a:r>
          </a:p>
          <a:p>
            <a:r>
              <a:rPr lang="en-US" dirty="0" smtClean="0"/>
              <a:t>Is this consistent with my personal &amp; my family’s values &amp; expectations?</a:t>
            </a:r>
          </a:p>
          <a:p>
            <a:r>
              <a:rPr lang="en-US" dirty="0" smtClean="0"/>
              <a:t>What are the possible negative outcomes?</a:t>
            </a:r>
          </a:p>
          <a:p>
            <a:r>
              <a:rPr lang="en-US" dirty="0" smtClean="0"/>
              <a:t>Will I regret this decision?</a:t>
            </a:r>
            <a:endParaRPr lang="en-US" dirty="0"/>
          </a:p>
        </p:txBody>
      </p:sp>
      <p:pic>
        <p:nvPicPr>
          <p:cNvPr id="4" name="Picture 3"/>
          <p:cNvPicPr>
            <a:picLocks noChangeAspect="1"/>
          </p:cNvPicPr>
          <p:nvPr/>
        </p:nvPicPr>
        <p:blipFill>
          <a:blip r:embed="rId2"/>
          <a:stretch>
            <a:fillRect/>
          </a:stretch>
        </p:blipFill>
        <p:spPr>
          <a:xfrm rot="436947">
            <a:off x="6937648" y="2919636"/>
            <a:ext cx="2303075" cy="3807752"/>
          </a:xfrm>
          <a:prstGeom prst="rect">
            <a:avLst/>
          </a:prstGeom>
        </p:spPr>
      </p:pic>
      <p:pic>
        <p:nvPicPr>
          <p:cNvPr id="5" name="Picture 4"/>
          <p:cNvPicPr>
            <a:picLocks noChangeAspect="1"/>
          </p:cNvPicPr>
          <p:nvPr/>
        </p:nvPicPr>
        <p:blipFill>
          <a:blip r:embed="rId3" cstate="print"/>
          <a:stretch>
            <a:fillRect/>
          </a:stretch>
        </p:blipFill>
        <p:spPr>
          <a:xfrm>
            <a:off x="4419600" y="4191000"/>
            <a:ext cx="2307709" cy="2357273"/>
          </a:xfrm>
          <a:prstGeom prst="rect">
            <a:avLst/>
          </a:prstGeom>
          <a:ln w="50800">
            <a:solidFill>
              <a:srgbClr val="FF0000"/>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What are some examples of impulsive actions?</a:t>
            </a:r>
            <a:endParaRPr lang="en-US" dirty="0"/>
          </a:p>
        </p:txBody>
      </p:sp>
      <p:sp>
        <p:nvSpPr>
          <p:cNvPr id="3" name="Content Placeholder 2"/>
          <p:cNvSpPr>
            <a:spLocks noGrp="1"/>
          </p:cNvSpPr>
          <p:nvPr>
            <p:ph idx="1"/>
          </p:nvPr>
        </p:nvSpPr>
        <p:spPr/>
        <p:txBody>
          <a:bodyPr/>
          <a:lstStyle/>
          <a:p>
            <a:r>
              <a:rPr lang="en-US" dirty="0" smtClean="0"/>
              <a:t>Sometimes acting impulsively is the result of negative social pressures. </a:t>
            </a:r>
          </a:p>
          <a:p>
            <a:r>
              <a:rPr lang="en-US" dirty="0" smtClean="0"/>
              <a:t>Peer pressure can be positive or negative.</a:t>
            </a:r>
          </a:p>
          <a:p>
            <a:pPr>
              <a:buNone/>
            </a:pPr>
            <a:endParaRPr lang="en-US" dirty="0" smtClean="0"/>
          </a:p>
          <a:p>
            <a:pPr>
              <a:buNone/>
            </a:pPr>
            <a:endParaRPr lang="en-US" dirty="0" smtClean="0"/>
          </a:p>
          <a:p>
            <a:r>
              <a:rPr lang="en-US" dirty="0" smtClean="0"/>
              <a:t>What are some examples of impulsive behaviors?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Outcomes of impulsive behavior</a:t>
            </a:r>
            <a:endParaRPr lang="en-US" dirty="0"/>
          </a:p>
        </p:txBody>
      </p:sp>
      <p:sp>
        <p:nvSpPr>
          <p:cNvPr id="3" name="Content Placeholder 2"/>
          <p:cNvSpPr>
            <a:spLocks noGrp="1"/>
          </p:cNvSpPr>
          <p:nvPr>
            <p:ph idx="1"/>
          </p:nvPr>
        </p:nvSpPr>
        <p:spPr/>
        <p:txBody>
          <a:bodyPr/>
          <a:lstStyle/>
          <a:p>
            <a:r>
              <a:rPr lang="en-US" dirty="0" smtClean="0"/>
              <a:t>Injury to self or others</a:t>
            </a:r>
          </a:p>
          <a:p>
            <a:r>
              <a:rPr lang="en-US" dirty="0" smtClean="0"/>
              <a:t>Bad reputation</a:t>
            </a:r>
          </a:p>
          <a:p>
            <a:r>
              <a:rPr lang="en-US" dirty="0" smtClean="0"/>
              <a:t>Recklessness</a:t>
            </a:r>
          </a:p>
          <a:p>
            <a:r>
              <a:rPr lang="en-US" dirty="0" smtClean="0"/>
              <a:t>Danger</a:t>
            </a:r>
          </a:p>
          <a:p>
            <a:r>
              <a:rPr lang="en-US" dirty="0" smtClean="0"/>
              <a:t>Damage to property</a:t>
            </a:r>
          </a:p>
          <a:p>
            <a:r>
              <a:rPr lang="en-US" dirty="0" smtClean="0"/>
              <a:t>Fines or other issues with the law (being arrested)</a:t>
            </a:r>
          </a:p>
          <a:p>
            <a:r>
              <a:rPr lang="en-US" dirty="0" smtClean="0"/>
              <a:t>Lose a spot on the sports team</a:t>
            </a:r>
          </a:p>
          <a:p>
            <a:r>
              <a:rPr lang="en-US" dirty="0" smtClean="0"/>
              <a:t>Lower grade in class</a:t>
            </a:r>
          </a:p>
          <a:p>
            <a:r>
              <a:rPr lang="en-US" dirty="0" smtClean="0"/>
              <a:t>Loss of money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Predicting potential outcomes</a:t>
            </a:r>
            <a:endParaRPr lang="en-US" dirty="0"/>
          </a:p>
        </p:txBody>
      </p:sp>
      <p:sp>
        <p:nvSpPr>
          <p:cNvPr id="3" name="Content Placeholder 2"/>
          <p:cNvSpPr>
            <a:spLocks noGrp="1"/>
          </p:cNvSpPr>
          <p:nvPr>
            <p:ph idx="1"/>
          </p:nvPr>
        </p:nvSpPr>
        <p:spPr/>
        <p:txBody>
          <a:bodyPr/>
          <a:lstStyle/>
          <a:p>
            <a:r>
              <a:rPr lang="en-US" dirty="0" smtClean="0"/>
              <a:t>Read the given scenario for your group and answer the following questions (On a separate piece of paper)</a:t>
            </a:r>
          </a:p>
          <a:p>
            <a:pPr lvl="1"/>
            <a:r>
              <a:rPr lang="en-US" dirty="0" smtClean="0"/>
              <a:t>What is the impulsive behavior?</a:t>
            </a:r>
          </a:p>
          <a:p>
            <a:pPr lvl="1"/>
            <a:r>
              <a:rPr lang="en-US" dirty="0" smtClean="0"/>
              <a:t>Make a list of potential outcomes that could happen. (At least 4!)</a:t>
            </a:r>
          </a:p>
          <a:p>
            <a:pPr lvl="1"/>
            <a:r>
              <a:rPr lang="en-US" dirty="0" smtClean="0"/>
              <a:t>Who does the impulsive action affect?</a:t>
            </a:r>
          </a:p>
          <a:p>
            <a:pPr lvl="1"/>
            <a:r>
              <a:rPr lang="en-US" dirty="0" smtClean="0"/>
              <a:t>What is the best outcome that you would choose and Why?</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a:xfrm>
            <a:off x="304800" y="1447800"/>
            <a:ext cx="7239000" cy="4846320"/>
          </a:xfrm>
        </p:spPr>
        <p:txBody>
          <a:bodyPr/>
          <a:lstStyle/>
          <a:p>
            <a:r>
              <a:rPr lang="en-US" dirty="0" smtClean="0"/>
              <a:t>Empathy – Identification with and understanding another’s situation, feelings or motives.</a:t>
            </a:r>
          </a:p>
          <a:p>
            <a:endParaRPr lang="en-US" dirty="0" smtClean="0"/>
          </a:p>
          <a:p>
            <a:endParaRPr lang="en-US" dirty="0" smtClean="0"/>
          </a:p>
          <a:p>
            <a:endParaRPr lang="en-US" dirty="0" smtClean="0"/>
          </a:p>
          <a:p>
            <a:r>
              <a:rPr lang="en-US" dirty="0" smtClean="0"/>
              <a:t>Stereotype – A person, group, event, or issue considered to conform to an unvarying pattern or manner lacking any individuality.  Stereotypes limit expression and may be based on bias.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community?</a:t>
            </a:r>
            <a:endParaRPr lang="en-US" dirty="0"/>
          </a:p>
        </p:txBody>
      </p:sp>
      <p:sp>
        <p:nvSpPr>
          <p:cNvPr id="3" name="Content Placeholder 2"/>
          <p:cNvSpPr>
            <a:spLocks noGrp="1"/>
          </p:cNvSpPr>
          <p:nvPr>
            <p:ph idx="1"/>
          </p:nvPr>
        </p:nvSpPr>
        <p:spPr/>
        <p:txBody>
          <a:bodyPr/>
          <a:lstStyle/>
          <a:p>
            <a:r>
              <a:rPr lang="en-US" b="1" dirty="0" smtClean="0"/>
              <a:t>Community</a:t>
            </a:r>
            <a:r>
              <a:rPr lang="en-US" dirty="0" smtClean="0"/>
              <a:t> is defined as a unified body of people, individuals with common interests living in a particular area, or an interacting population of various kinds of individuals in a common location.</a:t>
            </a:r>
            <a:endParaRPr lang="en-US" dirty="0"/>
          </a:p>
        </p:txBody>
      </p:sp>
      <p:pic>
        <p:nvPicPr>
          <p:cNvPr id="1026" name="Picture 2" descr="C:\Users\hthomas\AppData\Local\Microsoft\Windows\Temporary Internet Files\Content.IE5\JCXG36JS\MP900449121[1].jpg"/>
          <p:cNvPicPr>
            <a:picLocks noChangeAspect="1" noChangeArrowheads="1"/>
          </p:cNvPicPr>
          <p:nvPr/>
        </p:nvPicPr>
        <p:blipFill>
          <a:blip r:embed="rId2"/>
          <a:srcRect/>
          <a:stretch>
            <a:fillRect/>
          </a:stretch>
        </p:blipFill>
        <p:spPr bwMode="auto">
          <a:xfrm>
            <a:off x="3276600" y="3257550"/>
            <a:ext cx="4800600" cy="360045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your community?</a:t>
            </a:r>
            <a:endParaRPr lang="en-US" dirty="0"/>
          </a:p>
        </p:txBody>
      </p:sp>
      <p:sp>
        <p:nvSpPr>
          <p:cNvPr id="3" name="Content Placeholder 2"/>
          <p:cNvSpPr>
            <a:spLocks noGrp="1"/>
          </p:cNvSpPr>
          <p:nvPr>
            <p:ph idx="1"/>
          </p:nvPr>
        </p:nvSpPr>
        <p:spPr/>
        <p:txBody>
          <a:bodyPr/>
          <a:lstStyle/>
          <a:p>
            <a:r>
              <a:rPr lang="en-US" dirty="0" smtClean="0"/>
              <a:t>Parents</a:t>
            </a:r>
          </a:p>
          <a:p>
            <a:r>
              <a:rPr lang="en-US" dirty="0" smtClean="0"/>
              <a:t>Teachers</a:t>
            </a:r>
          </a:p>
          <a:p>
            <a:r>
              <a:rPr lang="en-US" dirty="0" smtClean="0"/>
              <a:t>Friends</a:t>
            </a:r>
          </a:p>
          <a:p>
            <a:r>
              <a:rPr lang="en-US" dirty="0" smtClean="0"/>
              <a:t>Siblings</a:t>
            </a:r>
          </a:p>
          <a:p>
            <a:r>
              <a:rPr lang="en-US" dirty="0" smtClean="0"/>
              <a:t>Family members</a:t>
            </a:r>
          </a:p>
          <a:p>
            <a:r>
              <a:rPr lang="en-US" dirty="0" smtClean="0"/>
              <a:t>Counselors</a:t>
            </a:r>
          </a:p>
          <a:p>
            <a:r>
              <a:rPr lang="en-US" dirty="0" smtClean="0"/>
              <a:t>Nurses</a:t>
            </a:r>
          </a:p>
          <a:p>
            <a:r>
              <a:rPr lang="en-US" dirty="0" smtClean="0"/>
              <a:t>School administrators</a:t>
            </a:r>
          </a:p>
          <a:p>
            <a:r>
              <a:rPr lang="en-US" dirty="0" smtClean="0"/>
              <a:t>Youth leaders</a:t>
            </a:r>
          </a:p>
          <a:p>
            <a:r>
              <a:rPr lang="en-US" dirty="0" smtClean="0"/>
              <a:t>Coaches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community</a:t>
            </a:r>
            <a:endParaRPr lang="en-US" dirty="0"/>
          </a:p>
        </p:txBody>
      </p:sp>
      <p:sp>
        <p:nvSpPr>
          <p:cNvPr id="3" name="Content Placeholder 2"/>
          <p:cNvSpPr>
            <a:spLocks noGrp="1"/>
          </p:cNvSpPr>
          <p:nvPr>
            <p:ph idx="1"/>
          </p:nvPr>
        </p:nvSpPr>
        <p:spPr/>
        <p:txBody>
          <a:bodyPr/>
          <a:lstStyle/>
          <a:p>
            <a:r>
              <a:rPr lang="en-US" dirty="0" smtClean="0"/>
              <a:t>When choosing someone to help out or share personal information to, you should choose someone that is:</a:t>
            </a:r>
          </a:p>
          <a:p>
            <a:pPr lvl="1"/>
            <a:r>
              <a:rPr lang="en-US" dirty="0" smtClean="0"/>
              <a:t>Trustworthy</a:t>
            </a:r>
          </a:p>
          <a:p>
            <a:pPr lvl="1"/>
            <a:r>
              <a:rPr lang="en-US" dirty="0" smtClean="0"/>
              <a:t>Can provide assistance or support.</a:t>
            </a:r>
          </a:p>
          <a:p>
            <a:pPr lvl="1"/>
            <a:r>
              <a:rPr lang="en-US" dirty="0" smtClean="0"/>
              <a:t>Have the best interests of the person in mind.</a:t>
            </a:r>
          </a:p>
          <a:p>
            <a:pPr lvl="1"/>
            <a:r>
              <a:rPr lang="en-US" dirty="0" smtClean="0"/>
              <a:t>Helps in potential emotional health danger (Example: suicide, physically hurting others)</a:t>
            </a:r>
            <a:br>
              <a:rPr lang="en-US" dirty="0" smtClean="0"/>
            </a:br>
            <a:endParaRPr lang="en-US" dirty="0" smtClean="0"/>
          </a:p>
          <a:p>
            <a:pPr lv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ASSERTIVE</a:t>
            </a:r>
            <a:endParaRPr lang="en-US" dirty="0"/>
          </a:p>
        </p:txBody>
      </p:sp>
      <p:sp>
        <p:nvSpPr>
          <p:cNvPr id="3" name="Content Placeholder 2"/>
          <p:cNvSpPr>
            <a:spLocks noGrp="1"/>
          </p:cNvSpPr>
          <p:nvPr>
            <p:ph idx="1"/>
          </p:nvPr>
        </p:nvSpPr>
        <p:spPr/>
        <p:txBody>
          <a:bodyPr/>
          <a:lstStyle/>
          <a:p>
            <a:r>
              <a:rPr lang="en-US" dirty="0" smtClean="0"/>
              <a:t>Seeking help from others requires being assertive &amp; having the courage to reach out.</a:t>
            </a:r>
          </a:p>
          <a:p>
            <a:pPr lvl="1"/>
            <a:r>
              <a:rPr lang="en-US" dirty="0" smtClean="0"/>
              <a:t>Being assertive means asking for help, support, and guidance confidently without being aggressive.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Health issues and resources worksheet</a:t>
            </a:r>
            <a:endParaRPr lang="en-US" dirty="0"/>
          </a:p>
        </p:txBody>
      </p:sp>
      <p:sp>
        <p:nvSpPr>
          <p:cNvPr id="3" name="Content Placeholder 2"/>
          <p:cNvSpPr>
            <a:spLocks noGrp="1"/>
          </p:cNvSpPr>
          <p:nvPr>
            <p:ph idx="1"/>
          </p:nvPr>
        </p:nvSpPr>
        <p:spPr/>
        <p:txBody>
          <a:bodyPr/>
          <a:lstStyle/>
          <a:p>
            <a:r>
              <a:rPr lang="en-US" dirty="0" smtClean="0"/>
              <a:t>On the worksheet provided, give a resource for the problem listed. (Example: teacher, parent, friend)</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91</TotalTime>
  <Words>739</Words>
  <Application>Microsoft Office PowerPoint</Application>
  <PresentationFormat>On-screen Show (4:3)</PresentationFormat>
  <Paragraphs>96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Opulent</vt:lpstr>
      <vt:lpstr>7th Grade</vt:lpstr>
      <vt:lpstr>Vocabulary</vt:lpstr>
      <vt:lpstr>Slide 3</vt:lpstr>
      <vt:lpstr>What do all these have in common?</vt:lpstr>
      <vt:lpstr>Statement of objectives</vt:lpstr>
      <vt:lpstr>What is impulsive behavior?</vt:lpstr>
      <vt:lpstr>Think before you act</vt:lpstr>
      <vt:lpstr>What are some examples of impulsive actions?</vt:lpstr>
      <vt:lpstr>Outcomes of impulsive behavior</vt:lpstr>
      <vt:lpstr>Predicting potential outcomes</vt:lpstr>
      <vt:lpstr>vocabulary</vt:lpstr>
      <vt:lpstr>What is community?</vt:lpstr>
      <vt:lpstr>Who are your community?</vt:lpstr>
      <vt:lpstr>Your community</vt:lpstr>
      <vt:lpstr>BE ASSERTIVE</vt:lpstr>
      <vt:lpstr>Health issues and resources worksheet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7th Grade</dc:title>
  <dc:creator>hthomas</dc:creator>
  <cp:lastModifiedBy>clott</cp:lastModifiedBy>
  <cp:revision>12</cp:revision>
  <dcterms:created xsi:type="dcterms:W3CDTF">2012-10-22T16:41:47Z</dcterms:created>
  <dcterms:modified xsi:type="dcterms:W3CDTF">2012-10-22T18:24:32Z</dcterms:modified>
</cp:coreProperties>
</file>