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1" r:id="rId1"/>
    <p:sldMasterId id="2147483674" r:id="rId2"/>
  </p:sldMasterIdLst>
  <p:notesMasterIdLst>
    <p:notesMasterId r:id="rId47"/>
  </p:notesMasterIdLst>
  <p:handoutMasterIdLst>
    <p:handoutMasterId r:id="rId48"/>
  </p:handoutMasterIdLst>
  <p:sldIdLst>
    <p:sldId id="589" r:id="rId3"/>
    <p:sldId id="597" r:id="rId4"/>
    <p:sldId id="635" r:id="rId5"/>
    <p:sldId id="590" r:id="rId6"/>
    <p:sldId id="591" r:id="rId7"/>
    <p:sldId id="592" r:id="rId8"/>
    <p:sldId id="593" r:id="rId9"/>
    <p:sldId id="595" r:id="rId10"/>
    <p:sldId id="601" r:id="rId11"/>
    <p:sldId id="602" r:id="rId12"/>
    <p:sldId id="603" r:id="rId13"/>
    <p:sldId id="636" r:id="rId14"/>
    <p:sldId id="594" r:id="rId15"/>
    <p:sldId id="604" r:id="rId16"/>
    <p:sldId id="605" r:id="rId17"/>
    <p:sldId id="637" r:id="rId18"/>
    <p:sldId id="606" r:id="rId19"/>
    <p:sldId id="607" r:id="rId20"/>
    <p:sldId id="608" r:id="rId21"/>
    <p:sldId id="610" r:id="rId22"/>
    <p:sldId id="611" r:id="rId23"/>
    <p:sldId id="612" r:id="rId24"/>
    <p:sldId id="613" r:id="rId25"/>
    <p:sldId id="614" r:id="rId26"/>
    <p:sldId id="615" r:id="rId27"/>
    <p:sldId id="616" r:id="rId28"/>
    <p:sldId id="638" r:id="rId29"/>
    <p:sldId id="617" r:id="rId30"/>
    <p:sldId id="618" r:id="rId31"/>
    <p:sldId id="619" r:id="rId32"/>
    <p:sldId id="621" r:id="rId33"/>
    <p:sldId id="622" r:id="rId34"/>
    <p:sldId id="624" r:id="rId35"/>
    <p:sldId id="623" r:id="rId36"/>
    <p:sldId id="625" r:id="rId37"/>
    <p:sldId id="626" r:id="rId38"/>
    <p:sldId id="627" r:id="rId39"/>
    <p:sldId id="629" r:id="rId40"/>
    <p:sldId id="630" r:id="rId41"/>
    <p:sldId id="639" r:id="rId42"/>
    <p:sldId id="628" r:id="rId43"/>
    <p:sldId id="640" r:id="rId44"/>
    <p:sldId id="632" r:id="rId45"/>
    <p:sldId id="634" r:id="rId4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brown" initials="k" lastIdx="2" clrIdx="0"/>
  <p:cmAuthor id="1" name="Angelo, Matthew" initials="AM" lastIdx="1" clrIdx="1"/>
  <p:cmAuthor id="2" name="Pasculli, Diana" initials="PD" lastIdx="20" clrIdx="2">
    <p:extLst/>
  </p:cmAuthor>
  <p:cmAuthor id="3" name="Kedda Williams" initials="KW" lastIdx="1" clrIdx="3">
    <p:extLst/>
  </p:cmAuthor>
  <p:cmAuthor id="4" name="SophieGreen" initials="S" lastIdx="25" clrIdx="4">
    <p:extLst/>
  </p:cmAuthor>
  <p:cmAuthor id="5" name="Riddlesperger, James" initials="RJ" lastIdx="27" clrIdx="5">
    <p:extLst/>
  </p:cmAuthor>
  <p:cmAuthor id="6" name="Hayin Kim" initials="HK" lastIdx="2"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5072"/>
    <a:srgbClr val="D05727"/>
    <a:srgbClr val="FFDC6D"/>
    <a:srgbClr val="FFEFBD"/>
    <a:srgbClr val="178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943" autoAdjust="0"/>
    <p:restoredTop sz="57981" autoAdjust="0"/>
  </p:normalViewPr>
  <p:slideViewPr>
    <p:cSldViewPr>
      <p:cViewPr varScale="1">
        <p:scale>
          <a:sx n="67" d="100"/>
          <a:sy n="67" d="100"/>
        </p:scale>
        <p:origin x="2142" y="60"/>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notesViewPr>
    <p:cSldViewPr>
      <p:cViewPr varScale="1">
        <p:scale>
          <a:sx n="87" d="100"/>
          <a:sy n="87" d="100"/>
        </p:scale>
        <p:origin x="3798"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4A02A8-B957-4EC2-854C-A0EAE33AB1F7}"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3596FFD4-BC18-4284-BEE9-41B3D5105DC2}">
      <dgm:prSet phldrT="[Text]" custT="1"/>
      <dgm:spPr/>
      <dgm:t>
        <a:bodyPr/>
        <a:lstStyle/>
        <a:p>
          <a:r>
            <a:rPr lang="en-US" sz="2400" dirty="0" smtClean="0">
              <a:latin typeface="Times New Roman" panose="02020603050405020304" pitchFamily="18" charset="0"/>
              <a:cs typeface="Times New Roman" panose="02020603050405020304" pitchFamily="18" charset="0"/>
            </a:rPr>
            <a:t>August</a:t>
          </a:r>
          <a:endParaRPr lang="en-US" sz="2400" dirty="0">
            <a:latin typeface="Times New Roman" panose="02020603050405020304" pitchFamily="18" charset="0"/>
            <a:cs typeface="Times New Roman" panose="02020603050405020304" pitchFamily="18" charset="0"/>
          </a:endParaRPr>
        </a:p>
      </dgm:t>
    </dgm:pt>
    <dgm:pt modelId="{9D47B78A-B0DF-483C-AC7C-CBFA39D975A7}" type="parTrans" cxnId="{9878B20D-0C29-4D31-A4FA-DF454B30D3E2}">
      <dgm:prSet/>
      <dgm:spPr/>
      <dgm:t>
        <a:bodyPr/>
        <a:lstStyle/>
        <a:p>
          <a:endParaRPr lang="en-US"/>
        </a:p>
      </dgm:t>
    </dgm:pt>
    <dgm:pt modelId="{25B87970-F76C-4870-8189-CA8B718F8B10}" type="sibTrans" cxnId="{9878B20D-0C29-4D31-A4FA-DF454B30D3E2}">
      <dgm:prSet/>
      <dgm:spPr/>
      <dgm:t>
        <a:bodyPr/>
        <a:lstStyle/>
        <a:p>
          <a:endParaRPr lang="en-US"/>
        </a:p>
      </dgm:t>
    </dgm:pt>
    <dgm:pt modelId="{860A39E3-DE03-4965-934B-EC2F4A2E484F}">
      <dgm:prSet phldrT="[Text]" custT="1"/>
      <dgm:spPr/>
      <dgm:t>
        <a:bodyPr/>
        <a:lstStyle/>
        <a:p>
          <a:r>
            <a:rPr lang="en-US" sz="1800" dirty="0" smtClean="0">
              <a:latin typeface="Times New Roman" panose="02020603050405020304" pitchFamily="18" charset="0"/>
              <a:cs typeface="Times New Roman" panose="02020603050405020304" pitchFamily="18" charset="0"/>
            </a:rPr>
            <a:t>Review training documents</a:t>
          </a:r>
          <a:endParaRPr lang="en-US" sz="1800" dirty="0">
            <a:latin typeface="Times New Roman" panose="02020603050405020304" pitchFamily="18" charset="0"/>
            <a:cs typeface="Times New Roman" panose="02020603050405020304" pitchFamily="18" charset="0"/>
          </a:endParaRPr>
        </a:p>
      </dgm:t>
    </dgm:pt>
    <dgm:pt modelId="{AE423624-539A-49F4-B002-9D2FBD75173B}" type="parTrans" cxnId="{DEA9EAB8-32C2-4F15-8239-1D3D334092E1}">
      <dgm:prSet/>
      <dgm:spPr/>
      <dgm:t>
        <a:bodyPr/>
        <a:lstStyle/>
        <a:p>
          <a:endParaRPr lang="en-US"/>
        </a:p>
      </dgm:t>
    </dgm:pt>
    <dgm:pt modelId="{96BC5EBD-5F16-4468-BC0A-7A220480339F}" type="sibTrans" cxnId="{DEA9EAB8-32C2-4F15-8239-1D3D334092E1}">
      <dgm:prSet/>
      <dgm:spPr/>
      <dgm:t>
        <a:bodyPr/>
        <a:lstStyle/>
        <a:p>
          <a:endParaRPr lang="en-US"/>
        </a:p>
      </dgm:t>
    </dgm:pt>
    <dgm:pt modelId="{C8DBC0A9-A473-40E9-8266-7C03A3186BC9}">
      <dgm:prSet phldrT="[Text]" custT="1"/>
      <dgm:spPr/>
      <dgm:t>
        <a:bodyPr/>
        <a:lstStyle/>
        <a:p>
          <a:r>
            <a:rPr lang="en-US" sz="1800" dirty="0" smtClean="0">
              <a:latin typeface="Times New Roman" panose="02020603050405020304" pitchFamily="18" charset="0"/>
              <a:cs typeface="Times New Roman" panose="02020603050405020304" pitchFamily="18" charset="0"/>
            </a:rPr>
            <a:t>Review local-level incident reporting forms and align with new SSDS  Incident Report Forms</a:t>
          </a:r>
          <a:endParaRPr lang="en-US" sz="1800" dirty="0">
            <a:latin typeface="Times New Roman" panose="02020603050405020304" pitchFamily="18" charset="0"/>
            <a:cs typeface="Times New Roman" panose="02020603050405020304" pitchFamily="18" charset="0"/>
          </a:endParaRPr>
        </a:p>
      </dgm:t>
    </dgm:pt>
    <dgm:pt modelId="{0DD57916-7692-4502-B480-BB3BCE01EB92}" type="parTrans" cxnId="{7E7815D7-4CE7-4125-A2B0-FD2A557CFF30}">
      <dgm:prSet/>
      <dgm:spPr/>
      <dgm:t>
        <a:bodyPr/>
        <a:lstStyle/>
        <a:p>
          <a:endParaRPr lang="en-US"/>
        </a:p>
      </dgm:t>
    </dgm:pt>
    <dgm:pt modelId="{88865106-6457-4612-885F-EAD772739BAF}" type="sibTrans" cxnId="{7E7815D7-4CE7-4125-A2B0-FD2A557CFF30}">
      <dgm:prSet/>
      <dgm:spPr/>
      <dgm:t>
        <a:bodyPr/>
        <a:lstStyle/>
        <a:p>
          <a:endParaRPr lang="en-US"/>
        </a:p>
      </dgm:t>
    </dgm:pt>
    <dgm:pt modelId="{F74D0059-C556-48DE-B9A0-C25EE3C508B8}">
      <dgm:prSet phldrT="[Text]" custT="1"/>
      <dgm:spPr/>
      <dgm:t>
        <a:bodyPr/>
        <a:lstStyle/>
        <a:p>
          <a:r>
            <a:rPr lang="en-US" sz="2400" dirty="0" smtClean="0">
              <a:latin typeface="Times New Roman" panose="02020603050405020304" pitchFamily="18" charset="0"/>
              <a:cs typeface="Times New Roman" panose="02020603050405020304" pitchFamily="18" charset="0"/>
            </a:rPr>
            <a:t>Fall</a:t>
          </a:r>
          <a:endParaRPr lang="en-US" sz="2400" dirty="0">
            <a:latin typeface="Times New Roman" panose="02020603050405020304" pitchFamily="18" charset="0"/>
            <a:cs typeface="Times New Roman" panose="02020603050405020304" pitchFamily="18" charset="0"/>
          </a:endParaRPr>
        </a:p>
      </dgm:t>
    </dgm:pt>
    <dgm:pt modelId="{7E2ABC97-21CF-42A3-ADCF-F255EF4D6F00}" type="parTrans" cxnId="{1FC2B639-124A-4351-81A8-E625E6062081}">
      <dgm:prSet/>
      <dgm:spPr/>
      <dgm:t>
        <a:bodyPr/>
        <a:lstStyle/>
        <a:p>
          <a:endParaRPr lang="en-US"/>
        </a:p>
      </dgm:t>
    </dgm:pt>
    <dgm:pt modelId="{4B76951A-8312-4194-ABF6-AC46A3B73217}" type="sibTrans" cxnId="{1FC2B639-124A-4351-81A8-E625E6062081}">
      <dgm:prSet/>
      <dgm:spPr/>
      <dgm:t>
        <a:bodyPr/>
        <a:lstStyle/>
        <a:p>
          <a:endParaRPr lang="en-US"/>
        </a:p>
      </dgm:t>
    </dgm:pt>
    <dgm:pt modelId="{13621E1C-A64D-40C0-9593-477D1828B183}">
      <dgm:prSet phldrT="[Text]" custT="1"/>
      <dgm:spPr/>
      <dgm:t>
        <a:bodyPr/>
        <a:lstStyle/>
        <a:p>
          <a:r>
            <a:rPr lang="en-US" sz="1800" dirty="0" smtClean="0">
              <a:latin typeface="Times New Roman" panose="02020603050405020304" pitchFamily="18" charset="0"/>
              <a:cs typeface="Times New Roman" panose="02020603050405020304" pitchFamily="18" charset="0"/>
            </a:rPr>
            <a:t>Track incidents through SSDS Incident Report Forms, SIS, or other district-approved paper form</a:t>
          </a:r>
          <a:endParaRPr lang="en-US" sz="1800" dirty="0">
            <a:latin typeface="Times New Roman" panose="02020603050405020304" pitchFamily="18" charset="0"/>
            <a:cs typeface="Times New Roman" panose="02020603050405020304" pitchFamily="18" charset="0"/>
          </a:endParaRPr>
        </a:p>
      </dgm:t>
    </dgm:pt>
    <dgm:pt modelId="{C7649DA1-0454-4D6D-B523-2646E25D0D58}" type="parTrans" cxnId="{8762E205-01E7-42B8-96A3-72BED1B95329}">
      <dgm:prSet/>
      <dgm:spPr/>
      <dgm:t>
        <a:bodyPr/>
        <a:lstStyle/>
        <a:p>
          <a:endParaRPr lang="en-US"/>
        </a:p>
      </dgm:t>
    </dgm:pt>
    <dgm:pt modelId="{7CA16EC8-2EC3-464C-8FEA-3C2A325E50F7}" type="sibTrans" cxnId="{8762E205-01E7-42B8-96A3-72BED1B95329}">
      <dgm:prSet/>
      <dgm:spPr/>
      <dgm:t>
        <a:bodyPr/>
        <a:lstStyle/>
        <a:p>
          <a:endParaRPr lang="en-US"/>
        </a:p>
      </dgm:t>
    </dgm:pt>
    <dgm:pt modelId="{B00B94A0-D13A-42C8-95C4-D761A3BA2ACE}">
      <dgm:prSet phldrT="[Text]" custT="1"/>
      <dgm:spPr/>
      <dgm:t>
        <a:bodyPr/>
        <a:lstStyle/>
        <a:p>
          <a:r>
            <a:rPr lang="en-US" sz="2400" dirty="0" smtClean="0">
              <a:latin typeface="Times New Roman" panose="02020603050405020304" pitchFamily="18" charset="0"/>
              <a:cs typeface="Times New Roman" panose="02020603050405020304" pitchFamily="18" charset="0"/>
            </a:rPr>
            <a:t>Mid-November</a:t>
          </a:r>
          <a:r>
            <a:rPr lang="en-US" sz="2000" dirty="0" smtClean="0">
              <a:latin typeface="Times New Roman" panose="02020603050405020304" pitchFamily="18" charset="0"/>
              <a:cs typeface="Times New Roman" panose="02020603050405020304" pitchFamily="18" charset="0"/>
            </a:rPr>
            <a:t>(anticipated)</a:t>
          </a:r>
          <a:endParaRPr lang="en-US" sz="2000" dirty="0">
            <a:latin typeface="Times New Roman" panose="02020603050405020304" pitchFamily="18" charset="0"/>
            <a:cs typeface="Times New Roman" panose="02020603050405020304" pitchFamily="18" charset="0"/>
          </a:endParaRPr>
        </a:p>
      </dgm:t>
    </dgm:pt>
    <dgm:pt modelId="{7025C74B-E8FB-4563-A51B-A765798D8D6C}" type="parTrans" cxnId="{2CB10707-202E-4DDB-A84C-36120812D480}">
      <dgm:prSet/>
      <dgm:spPr/>
      <dgm:t>
        <a:bodyPr/>
        <a:lstStyle/>
        <a:p>
          <a:endParaRPr lang="en-US"/>
        </a:p>
      </dgm:t>
    </dgm:pt>
    <dgm:pt modelId="{1219FC79-1E7D-4EBB-A74D-C618F788AC8E}" type="sibTrans" cxnId="{2CB10707-202E-4DDB-A84C-36120812D480}">
      <dgm:prSet/>
      <dgm:spPr/>
      <dgm:t>
        <a:bodyPr/>
        <a:lstStyle/>
        <a:p>
          <a:endParaRPr lang="en-US"/>
        </a:p>
      </dgm:t>
    </dgm:pt>
    <dgm:pt modelId="{9DB294E0-E83E-4FCC-8563-75FFB61E4551}">
      <dgm:prSet phldrT="[Text]" custT="1"/>
      <dgm:spPr/>
      <dgm:t>
        <a:bodyPr/>
        <a:lstStyle/>
        <a:p>
          <a:r>
            <a:rPr lang="en-US" sz="1800" dirty="0" smtClean="0">
              <a:latin typeface="Times New Roman" panose="02020603050405020304" pitchFamily="18" charset="0"/>
              <a:cs typeface="Times New Roman" panose="02020603050405020304" pitchFamily="18" charset="0"/>
            </a:rPr>
            <a:t>SSDS User Manual and Data-Entry Trainings available online</a:t>
          </a:r>
          <a:endParaRPr lang="en-US" sz="1800" dirty="0">
            <a:latin typeface="Times New Roman" panose="02020603050405020304" pitchFamily="18" charset="0"/>
            <a:cs typeface="Times New Roman" panose="02020603050405020304" pitchFamily="18" charset="0"/>
          </a:endParaRPr>
        </a:p>
      </dgm:t>
    </dgm:pt>
    <dgm:pt modelId="{E909E79C-76E6-4659-B727-E3676CFA6153}" type="parTrans" cxnId="{9DB09A57-CDB4-4D6F-A530-F5F03F37101B}">
      <dgm:prSet/>
      <dgm:spPr/>
      <dgm:t>
        <a:bodyPr/>
        <a:lstStyle/>
        <a:p>
          <a:endParaRPr lang="en-US"/>
        </a:p>
      </dgm:t>
    </dgm:pt>
    <dgm:pt modelId="{BAA6C8AF-27AF-47A5-92AB-3693724D7D56}" type="sibTrans" cxnId="{9DB09A57-CDB4-4D6F-A530-F5F03F37101B}">
      <dgm:prSet/>
      <dgm:spPr/>
      <dgm:t>
        <a:bodyPr/>
        <a:lstStyle/>
        <a:p>
          <a:endParaRPr lang="en-US"/>
        </a:p>
      </dgm:t>
    </dgm:pt>
    <dgm:pt modelId="{740F1019-6BB1-4070-9415-D7F75BB98F92}">
      <dgm:prSet phldrT="[Text]" custT="1"/>
      <dgm:spPr/>
      <dgm:t>
        <a:bodyPr/>
        <a:lstStyle/>
        <a:p>
          <a:r>
            <a:rPr lang="en-US" sz="1800" dirty="0" smtClean="0">
              <a:latin typeface="Times New Roman" panose="02020603050405020304" pitchFamily="18" charset="0"/>
              <a:cs typeface="Times New Roman" panose="02020603050405020304" pitchFamily="18" charset="0"/>
            </a:rPr>
            <a:t>SSDS opens for select districts</a:t>
          </a:r>
          <a:endParaRPr lang="en-US" sz="1800" dirty="0">
            <a:latin typeface="Times New Roman" panose="02020603050405020304" pitchFamily="18" charset="0"/>
            <a:cs typeface="Times New Roman" panose="02020603050405020304" pitchFamily="18" charset="0"/>
          </a:endParaRPr>
        </a:p>
      </dgm:t>
    </dgm:pt>
    <dgm:pt modelId="{51A5AC32-8DBD-449E-8A22-2497096BC2C8}" type="parTrans" cxnId="{D95B5CA0-3E9B-4AEA-B5F8-E9297E13395F}">
      <dgm:prSet/>
      <dgm:spPr/>
      <dgm:t>
        <a:bodyPr/>
        <a:lstStyle/>
        <a:p>
          <a:endParaRPr lang="en-US"/>
        </a:p>
      </dgm:t>
    </dgm:pt>
    <dgm:pt modelId="{AFC4E922-3803-482F-B8E7-39C37C6F4199}" type="sibTrans" cxnId="{D95B5CA0-3E9B-4AEA-B5F8-E9297E13395F}">
      <dgm:prSet/>
      <dgm:spPr/>
      <dgm:t>
        <a:bodyPr/>
        <a:lstStyle/>
        <a:p>
          <a:endParaRPr lang="en-US"/>
        </a:p>
      </dgm:t>
    </dgm:pt>
    <dgm:pt modelId="{B37ADF1C-D625-4AAB-AD18-09059B7FD66D}">
      <dgm:prSet phldrT="[Text]" custT="1"/>
      <dgm:spPr/>
      <dgm:t>
        <a:bodyPr/>
        <a:lstStyle/>
        <a:p>
          <a:r>
            <a:rPr lang="en-US" sz="1800" dirty="0" smtClean="0">
              <a:latin typeface="Times New Roman" panose="02020603050405020304" pitchFamily="18" charset="0"/>
              <a:cs typeface="Times New Roman" panose="02020603050405020304" pitchFamily="18" charset="0"/>
            </a:rPr>
            <a:t>Discard VV-SA  and Suspension of Students with Disabilities for Other Reasons forms</a:t>
          </a:r>
          <a:endParaRPr lang="en-US" sz="1800" dirty="0">
            <a:latin typeface="Times New Roman" panose="02020603050405020304" pitchFamily="18" charset="0"/>
            <a:cs typeface="Times New Roman" panose="02020603050405020304" pitchFamily="18" charset="0"/>
          </a:endParaRPr>
        </a:p>
      </dgm:t>
    </dgm:pt>
    <dgm:pt modelId="{5BCFDBFC-A875-4752-B9D2-46CE4F74134C}" type="parTrans" cxnId="{9AF8DFA9-252D-43C2-9480-5BAF507F7A8B}">
      <dgm:prSet/>
      <dgm:spPr/>
      <dgm:t>
        <a:bodyPr/>
        <a:lstStyle/>
        <a:p>
          <a:endParaRPr lang="en-US"/>
        </a:p>
      </dgm:t>
    </dgm:pt>
    <dgm:pt modelId="{9EB7BD9C-DF65-41DD-BCEA-463C91E7E098}" type="sibTrans" cxnId="{9AF8DFA9-252D-43C2-9480-5BAF507F7A8B}">
      <dgm:prSet/>
      <dgm:spPr/>
      <dgm:t>
        <a:bodyPr/>
        <a:lstStyle/>
        <a:p>
          <a:endParaRPr lang="en-US"/>
        </a:p>
      </dgm:t>
    </dgm:pt>
    <dgm:pt modelId="{3D159C61-C229-4C1E-B250-97763C70364A}">
      <dgm:prSet phldrT="[Text]" custT="1"/>
      <dgm:spPr/>
      <dgm:t>
        <a:bodyPr/>
        <a:lstStyle/>
        <a:p>
          <a:r>
            <a:rPr lang="en-US" sz="1800" dirty="0" smtClean="0">
              <a:latin typeface="Times New Roman" panose="02020603050405020304" pitchFamily="18" charset="0"/>
              <a:cs typeface="Times New Roman" panose="02020603050405020304" pitchFamily="18" charset="0"/>
            </a:rPr>
            <a:t>Align Student Information System (SIS) with SSDS</a:t>
          </a:r>
          <a:endParaRPr lang="en-US" sz="1800" dirty="0"/>
        </a:p>
      </dgm:t>
    </dgm:pt>
    <dgm:pt modelId="{E0BB6DE7-F850-4885-BF45-98D09DEA84A3}" type="parTrans" cxnId="{7112E25A-EC5A-4B51-8E4D-B7BC503CFA44}">
      <dgm:prSet/>
      <dgm:spPr/>
      <dgm:t>
        <a:bodyPr/>
        <a:lstStyle/>
        <a:p>
          <a:endParaRPr lang="en-US"/>
        </a:p>
      </dgm:t>
    </dgm:pt>
    <dgm:pt modelId="{67C55C71-09DA-412B-989F-8B64E22C6E17}" type="sibTrans" cxnId="{7112E25A-EC5A-4B51-8E4D-B7BC503CFA44}">
      <dgm:prSet/>
      <dgm:spPr/>
      <dgm:t>
        <a:bodyPr/>
        <a:lstStyle/>
        <a:p>
          <a:endParaRPr lang="en-US"/>
        </a:p>
      </dgm:t>
    </dgm:pt>
    <dgm:pt modelId="{D98E952C-0566-48B3-B8E9-F10387B92774}">
      <dgm:prSet phldrT="[Text]" custT="1"/>
      <dgm:spPr/>
      <dgm:t>
        <a:bodyPr/>
        <a:lstStyle/>
        <a:p>
          <a:r>
            <a:rPr lang="en-US" sz="1800" dirty="0" smtClean="0">
              <a:latin typeface="Times New Roman" panose="02020603050405020304" pitchFamily="18" charset="0"/>
              <a:cs typeface="Times New Roman" panose="02020603050405020304" pitchFamily="18" charset="0"/>
            </a:rPr>
            <a:t>SSDS opens State-wide</a:t>
          </a:r>
          <a:endParaRPr lang="en-US" sz="1800" dirty="0">
            <a:latin typeface="Times New Roman" panose="02020603050405020304" pitchFamily="18" charset="0"/>
            <a:cs typeface="Times New Roman" panose="02020603050405020304" pitchFamily="18" charset="0"/>
          </a:endParaRPr>
        </a:p>
      </dgm:t>
    </dgm:pt>
    <dgm:pt modelId="{83ED5AA6-A35F-421F-B734-846D03B2F6BA}" type="sibTrans" cxnId="{25B8066F-D1F5-4078-840A-A98226377BC2}">
      <dgm:prSet/>
      <dgm:spPr/>
      <dgm:t>
        <a:bodyPr/>
        <a:lstStyle/>
        <a:p>
          <a:endParaRPr lang="en-US"/>
        </a:p>
      </dgm:t>
    </dgm:pt>
    <dgm:pt modelId="{B2A06CDD-43CA-4FEB-9272-801FFBF347AC}" type="parTrans" cxnId="{25B8066F-D1F5-4078-840A-A98226377BC2}">
      <dgm:prSet/>
      <dgm:spPr/>
      <dgm:t>
        <a:bodyPr/>
        <a:lstStyle/>
        <a:p>
          <a:endParaRPr lang="en-US"/>
        </a:p>
      </dgm:t>
    </dgm:pt>
    <dgm:pt modelId="{3C6901AF-96C4-4A22-ACE7-365CFFF0EB99}" type="pres">
      <dgm:prSet presAssocID="{C14A02A8-B957-4EC2-854C-A0EAE33AB1F7}" presName="Name0" presStyleCnt="0">
        <dgm:presLayoutVars>
          <dgm:dir/>
          <dgm:resizeHandles val="exact"/>
        </dgm:presLayoutVars>
      </dgm:prSet>
      <dgm:spPr/>
      <dgm:t>
        <a:bodyPr/>
        <a:lstStyle/>
        <a:p>
          <a:endParaRPr lang="en-US"/>
        </a:p>
      </dgm:t>
    </dgm:pt>
    <dgm:pt modelId="{40F6061F-AC26-4537-8995-2D5E40AFC6A1}" type="pres">
      <dgm:prSet presAssocID="{3596FFD4-BC18-4284-BEE9-41B3D5105DC2}" presName="parAndChTx" presStyleLbl="node1" presStyleIdx="0" presStyleCnt="3" custScaleX="88432" custScaleY="194102">
        <dgm:presLayoutVars>
          <dgm:bulletEnabled val="1"/>
        </dgm:presLayoutVars>
      </dgm:prSet>
      <dgm:spPr/>
      <dgm:t>
        <a:bodyPr/>
        <a:lstStyle/>
        <a:p>
          <a:endParaRPr lang="en-US"/>
        </a:p>
      </dgm:t>
    </dgm:pt>
    <dgm:pt modelId="{281DEBC4-E0D8-4F50-AF45-E1762585036D}" type="pres">
      <dgm:prSet presAssocID="{25B87970-F76C-4870-8189-CA8B718F8B10}" presName="parAndChSpace" presStyleCnt="0"/>
      <dgm:spPr/>
    </dgm:pt>
    <dgm:pt modelId="{E1F80E2F-1425-4DEF-89DF-B2341C8E8B01}" type="pres">
      <dgm:prSet presAssocID="{F74D0059-C556-48DE-B9A0-C25EE3C508B8}" presName="parAndChTx" presStyleLbl="node1" presStyleIdx="1" presStyleCnt="3" custScaleX="123690" custScaleY="194102">
        <dgm:presLayoutVars>
          <dgm:bulletEnabled val="1"/>
        </dgm:presLayoutVars>
      </dgm:prSet>
      <dgm:spPr/>
      <dgm:t>
        <a:bodyPr/>
        <a:lstStyle/>
        <a:p>
          <a:endParaRPr lang="en-US"/>
        </a:p>
      </dgm:t>
    </dgm:pt>
    <dgm:pt modelId="{B8E066FF-7DF9-4AF6-8851-3D4547F6F8C6}" type="pres">
      <dgm:prSet presAssocID="{4B76951A-8312-4194-ABF6-AC46A3B73217}" presName="parAndChSpace" presStyleCnt="0"/>
      <dgm:spPr/>
    </dgm:pt>
    <dgm:pt modelId="{7D50E0F8-DFB4-4C40-960E-35C499AF1CC3}" type="pres">
      <dgm:prSet presAssocID="{B00B94A0-D13A-42C8-95C4-D761A3BA2ACE}" presName="parAndChTx" presStyleLbl="node1" presStyleIdx="2" presStyleCnt="3" custScaleX="100056" custScaleY="194102">
        <dgm:presLayoutVars>
          <dgm:bulletEnabled val="1"/>
        </dgm:presLayoutVars>
      </dgm:prSet>
      <dgm:spPr/>
      <dgm:t>
        <a:bodyPr/>
        <a:lstStyle/>
        <a:p>
          <a:endParaRPr lang="en-US"/>
        </a:p>
      </dgm:t>
    </dgm:pt>
  </dgm:ptLst>
  <dgm:cxnLst>
    <dgm:cxn modelId="{9DB09A57-CDB4-4D6F-A530-F5F03F37101B}" srcId="{B00B94A0-D13A-42C8-95C4-D761A3BA2ACE}" destId="{9DB294E0-E83E-4FCC-8563-75FFB61E4551}" srcOrd="1" destOrd="0" parTransId="{E909E79C-76E6-4659-B727-E3676CFA6153}" sibTransId="{BAA6C8AF-27AF-47A5-92AB-3693724D7D56}"/>
    <dgm:cxn modelId="{25E6E68D-979D-4015-8827-D3040AEF5171}" type="presOf" srcId="{C8DBC0A9-A473-40E9-8266-7C03A3186BC9}" destId="{40F6061F-AC26-4537-8995-2D5E40AFC6A1}" srcOrd="0" destOrd="2" presId="urn:microsoft.com/office/officeart/2005/8/layout/hChevron3"/>
    <dgm:cxn modelId="{2CB10707-202E-4DDB-A84C-36120812D480}" srcId="{C14A02A8-B957-4EC2-854C-A0EAE33AB1F7}" destId="{B00B94A0-D13A-42C8-95C4-D761A3BA2ACE}" srcOrd="2" destOrd="0" parTransId="{7025C74B-E8FB-4563-A51B-A765798D8D6C}" sibTransId="{1219FC79-1E7D-4EBB-A74D-C618F788AC8E}"/>
    <dgm:cxn modelId="{1FC2B639-124A-4351-81A8-E625E6062081}" srcId="{C14A02A8-B957-4EC2-854C-A0EAE33AB1F7}" destId="{F74D0059-C556-48DE-B9A0-C25EE3C508B8}" srcOrd="1" destOrd="0" parTransId="{7E2ABC97-21CF-42A3-ADCF-F255EF4D6F00}" sibTransId="{4B76951A-8312-4194-ABF6-AC46A3B73217}"/>
    <dgm:cxn modelId="{2168024C-F3D2-46D9-9DD0-11BE264CB0B2}" type="presOf" srcId="{C14A02A8-B957-4EC2-854C-A0EAE33AB1F7}" destId="{3C6901AF-96C4-4A22-ACE7-365CFFF0EB99}" srcOrd="0" destOrd="0" presId="urn:microsoft.com/office/officeart/2005/8/layout/hChevron3"/>
    <dgm:cxn modelId="{7112E25A-EC5A-4B51-8E4D-B7BC503CFA44}" srcId="{C8DBC0A9-A473-40E9-8266-7C03A3186BC9}" destId="{3D159C61-C229-4C1E-B250-97763C70364A}" srcOrd="1" destOrd="0" parTransId="{E0BB6DE7-F850-4885-BF45-98D09DEA84A3}" sibTransId="{67C55C71-09DA-412B-989F-8B64E22C6E17}"/>
    <dgm:cxn modelId="{2A7725F6-6799-4ADC-BCCC-ADEC68EBBBF7}" type="presOf" srcId="{9DB294E0-E83E-4FCC-8563-75FFB61E4551}" destId="{7D50E0F8-DFB4-4C40-960E-35C499AF1CC3}" srcOrd="0" destOrd="2" presId="urn:microsoft.com/office/officeart/2005/8/layout/hChevron3"/>
    <dgm:cxn modelId="{0C468E1B-D7D0-440A-9A8E-F27F5AC7C346}" type="presOf" srcId="{13621E1C-A64D-40C0-9593-477D1828B183}" destId="{E1F80E2F-1425-4DEF-89DF-B2341C8E8B01}" srcOrd="0" destOrd="1" presId="urn:microsoft.com/office/officeart/2005/8/layout/hChevron3"/>
    <dgm:cxn modelId="{28C16B4C-84F1-4FB7-8836-883DF34BAEA5}" type="presOf" srcId="{B37ADF1C-D625-4AAB-AD18-09059B7FD66D}" destId="{40F6061F-AC26-4537-8995-2D5E40AFC6A1}" srcOrd="0" destOrd="3" presId="urn:microsoft.com/office/officeart/2005/8/layout/hChevron3"/>
    <dgm:cxn modelId="{1E33EBB4-AB41-4F4E-967F-3D1BEF016A57}" type="presOf" srcId="{740F1019-6BB1-4070-9415-D7F75BB98F92}" destId="{E1F80E2F-1425-4DEF-89DF-B2341C8E8B01}" srcOrd="0" destOrd="2" presId="urn:microsoft.com/office/officeart/2005/8/layout/hChevron3"/>
    <dgm:cxn modelId="{5F4D9C60-7F71-42BE-9E09-2C50827A43BB}" type="presOf" srcId="{F74D0059-C556-48DE-B9A0-C25EE3C508B8}" destId="{E1F80E2F-1425-4DEF-89DF-B2341C8E8B01}" srcOrd="0" destOrd="0" presId="urn:microsoft.com/office/officeart/2005/8/layout/hChevron3"/>
    <dgm:cxn modelId="{8585613D-42BE-4AAC-953F-0582CDEBDE17}" type="presOf" srcId="{3596FFD4-BC18-4284-BEE9-41B3D5105DC2}" destId="{40F6061F-AC26-4537-8995-2D5E40AFC6A1}" srcOrd="0" destOrd="0" presId="urn:microsoft.com/office/officeart/2005/8/layout/hChevron3"/>
    <dgm:cxn modelId="{25B8066F-D1F5-4078-840A-A98226377BC2}" srcId="{B00B94A0-D13A-42C8-95C4-D761A3BA2ACE}" destId="{D98E952C-0566-48B3-B8E9-F10387B92774}" srcOrd="0" destOrd="0" parTransId="{B2A06CDD-43CA-4FEB-9272-801FFBF347AC}" sibTransId="{83ED5AA6-A35F-421F-B734-846D03B2F6BA}"/>
    <dgm:cxn modelId="{D95B5CA0-3E9B-4AEA-B5F8-E9297E13395F}" srcId="{F74D0059-C556-48DE-B9A0-C25EE3C508B8}" destId="{740F1019-6BB1-4070-9415-D7F75BB98F92}" srcOrd="1" destOrd="0" parTransId="{51A5AC32-8DBD-449E-8A22-2497096BC2C8}" sibTransId="{AFC4E922-3803-482F-B8E7-39C37C6F4199}"/>
    <dgm:cxn modelId="{222A7089-60D8-4DBE-BBF9-11FB9614C4A0}" type="presOf" srcId="{3D159C61-C229-4C1E-B250-97763C70364A}" destId="{40F6061F-AC26-4537-8995-2D5E40AFC6A1}" srcOrd="0" destOrd="4" presId="urn:microsoft.com/office/officeart/2005/8/layout/hChevron3"/>
    <dgm:cxn modelId="{2BF0D2D7-C812-42A8-8B2B-98FEDCFD6F4B}" type="presOf" srcId="{B00B94A0-D13A-42C8-95C4-D761A3BA2ACE}" destId="{7D50E0F8-DFB4-4C40-960E-35C499AF1CC3}" srcOrd="0" destOrd="0" presId="urn:microsoft.com/office/officeart/2005/8/layout/hChevron3"/>
    <dgm:cxn modelId="{8762E205-01E7-42B8-96A3-72BED1B95329}" srcId="{F74D0059-C556-48DE-B9A0-C25EE3C508B8}" destId="{13621E1C-A64D-40C0-9593-477D1828B183}" srcOrd="0" destOrd="0" parTransId="{C7649DA1-0454-4D6D-B523-2646E25D0D58}" sibTransId="{7CA16EC8-2EC3-464C-8FEA-3C2A325E50F7}"/>
    <dgm:cxn modelId="{8ACBE1FD-847C-4EFD-9A9B-060E3401D4A1}" type="presOf" srcId="{860A39E3-DE03-4965-934B-EC2F4A2E484F}" destId="{40F6061F-AC26-4537-8995-2D5E40AFC6A1}" srcOrd="0" destOrd="1" presId="urn:microsoft.com/office/officeart/2005/8/layout/hChevron3"/>
    <dgm:cxn modelId="{7E7815D7-4CE7-4125-A2B0-FD2A557CFF30}" srcId="{3596FFD4-BC18-4284-BEE9-41B3D5105DC2}" destId="{C8DBC0A9-A473-40E9-8266-7C03A3186BC9}" srcOrd="1" destOrd="0" parTransId="{0DD57916-7692-4502-B480-BB3BCE01EB92}" sibTransId="{88865106-6457-4612-885F-EAD772739BAF}"/>
    <dgm:cxn modelId="{DEA9EAB8-32C2-4F15-8239-1D3D334092E1}" srcId="{3596FFD4-BC18-4284-BEE9-41B3D5105DC2}" destId="{860A39E3-DE03-4965-934B-EC2F4A2E484F}" srcOrd="0" destOrd="0" parTransId="{AE423624-539A-49F4-B002-9D2FBD75173B}" sibTransId="{96BC5EBD-5F16-4468-BC0A-7A220480339F}"/>
    <dgm:cxn modelId="{9878B20D-0C29-4D31-A4FA-DF454B30D3E2}" srcId="{C14A02A8-B957-4EC2-854C-A0EAE33AB1F7}" destId="{3596FFD4-BC18-4284-BEE9-41B3D5105DC2}" srcOrd="0" destOrd="0" parTransId="{9D47B78A-B0DF-483C-AC7C-CBFA39D975A7}" sibTransId="{25B87970-F76C-4870-8189-CA8B718F8B10}"/>
    <dgm:cxn modelId="{D309D48B-5B2B-4B09-A470-4336DAD27116}" type="presOf" srcId="{D98E952C-0566-48B3-B8E9-F10387B92774}" destId="{7D50E0F8-DFB4-4C40-960E-35C499AF1CC3}" srcOrd="0" destOrd="1" presId="urn:microsoft.com/office/officeart/2005/8/layout/hChevron3"/>
    <dgm:cxn modelId="{9AF8DFA9-252D-43C2-9480-5BAF507F7A8B}" srcId="{C8DBC0A9-A473-40E9-8266-7C03A3186BC9}" destId="{B37ADF1C-D625-4AAB-AD18-09059B7FD66D}" srcOrd="0" destOrd="0" parTransId="{5BCFDBFC-A875-4752-B9D2-46CE4F74134C}" sibTransId="{9EB7BD9C-DF65-41DD-BCEA-463C91E7E098}"/>
    <dgm:cxn modelId="{96DC7145-3F88-4C5B-B644-C952B3477FB7}" type="presParOf" srcId="{3C6901AF-96C4-4A22-ACE7-365CFFF0EB99}" destId="{40F6061F-AC26-4537-8995-2D5E40AFC6A1}" srcOrd="0" destOrd="0" presId="urn:microsoft.com/office/officeart/2005/8/layout/hChevron3"/>
    <dgm:cxn modelId="{F745FDF8-07EA-44BE-ADF6-83092D05688F}" type="presParOf" srcId="{3C6901AF-96C4-4A22-ACE7-365CFFF0EB99}" destId="{281DEBC4-E0D8-4F50-AF45-E1762585036D}" srcOrd="1" destOrd="0" presId="urn:microsoft.com/office/officeart/2005/8/layout/hChevron3"/>
    <dgm:cxn modelId="{C689E819-1665-4881-980E-68D849739D77}" type="presParOf" srcId="{3C6901AF-96C4-4A22-ACE7-365CFFF0EB99}" destId="{E1F80E2F-1425-4DEF-89DF-B2341C8E8B01}" srcOrd="2" destOrd="0" presId="urn:microsoft.com/office/officeart/2005/8/layout/hChevron3"/>
    <dgm:cxn modelId="{C90C7550-B36A-414A-8F6F-D07B276CE54C}" type="presParOf" srcId="{3C6901AF-96C4-4A22-ACE7-365CFFF0EB99}" destId="{B8E066FF-7DF9-4AF6-8851-3D4547F6F8C6}" srcOrd="3" destOrd="0" presId="urn:microsoft.com/office/officeart/2005/8/layout/hChevron3"/>
    <dgm:cxn modelId="{D8FF4D2B-0A7E-4C0B-9985-287E892EE886}" type="presParOf" srcId="{3C6901AF-96C4-4A22-ACE7-365CFFF0EB99}" destId="{7D50E0F8-DFB4-4C40-960E-35C499AF1CC3}"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F6061F-AC26-4537-8995-2D5E40AFC6A1}">
      <dsp:nvSpPr>
        <dsp:cNvPr id="0" name=""/>
        <dsp:cNvSpPr/>
      </dsp:nvSpPr>
      <dsp:spPr>
        <a:xfrm>
          <a:off x="2590" y="76203"/>
          <a:ext cx="2820701" cy="4952992"/>
        </a:xfrm>
        <a:prstGeom prst="homePlate">
          <a:avLst>
            <a:gd name="adj" fmla="val 2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2525" tIns="60960" rIns="450100" bIns="60960" numCol="1" spcCol="1270" anchor="t" anchorCtr="0">
          <a:noAutofit/>
        </a:bodyPr>
        <a:lstStyle/>
        <a:p>
          <a:pPr lvl="0" algn="l" defTabSz="106680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August</a:t>
          </a:r>
          <a:endParaRPr lang="en-US" sz="24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Review training documents</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Review local-level incident reporting forms and align with new SSDS  Incident Report Forms</a:t>
          </a:r>
          <a:endParaRPr lang="en-US" sz="1800" kern="1200" dirty="0">
            <a:latin typeface="Times New Roman" panose="02020603050405020304" pitchFamily="18" charset="0"/>
            <a:cs typeface="Times New Roman" panose="02020603050405020304" pitchFamily="18" charset="0"/>
          </a:endParaRPr>
        </a:p>
        <a:p>
          <a:pPr marL="342900" lvl="2"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Discard VV-SA  and Suspension of Students with Disabilities for Other Reasons forms</a:t>
          </a:r>
          <a:endParaRPr lang="en-US" sz="1800" kern="1200" dirty="0">
            <a:latin typeface="Times New Roman" panose="02020603050405020304" pitchFamily="18" charset="0"/>
            <a:cs typeface="Times New Roman" panose="02020603050405020304" pitchFamily="18" charset="0"/>
          </a:endParaRPr>
        </a:p>
        <a:p>
          <a:pPr marL="342900" lvl="2"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Align Student Information System (SIS) with SSDS</a:t>
          </a:r>
          <a:endParaRPr lang="en-US" sz="1800" kern="1200" dirty="0"/>
        </a:p>
      </dsp:txBody>
      <dsp:txXfrm>
        <a:off x="2590" y="76203"/>
        <a:ext cx="2468113" cy="4952992"/>
      </dsp:txXfrm>
    </dsp:sp>
    <dsp:sp modelId="{E1F80E2F-1425-4DEF-89DF-B2341C8E8B01}">
      <dsp:nvSpPr>
        <dsp:cNvPr id="0" name=""/>
        <dsp:cNvSpPr/>
      </dsp:nvSpPr>
      <dsp:spPr>
        <a:xfrm>
          <a:off x="2185355" y="76203"/>
          <a:ext cx="3945320" cy="4952992"/>
        </a:xfrm>
        <a:prstGeom prst="chevron">
          <a:avLst>
            <a:gd name="adj" fmla="val 2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2525" tIns="60960" rIns="112525" bIns="60960" numCol="1" spcCol="1270" anchor="t" anchorCtr="0">
          <a:noAutofit/>
        </a:bodyPr>
        <a:lstStyle/>
        <a:p>
          <a:pPr lvl="0" algn="l" defTabSz="106680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Fall</a:t>
          </a:r>
          <a:endParaRPr lang="en-US" sz="24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Track incidents through SSDS Incident Report Forms, SIS, or other district-approved paper form</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SSDS opens for select districts</a:t>
          </a:r>
          <a:endParaRPr lang="en-US" sz="1800" kern="1200" dirty="0">
            <a:latin typeface="Times New Roman" panose="02020603050405020304" pitchFamily="18" charset="0"/>
            <a:cs typeface="Times New Roman" panose="02020603050405020304" pitchFamily="18" charset="0"/>
          </a:endParaRPr>
        </a:p>
      </dsp:txBody>
      <dsp:txXfrm>
        <a:off x="3171685" y="76203"/>
        <a:ext cx="1972660" cy="4952992"/>
      </dsp:txXfrm>
    </dsp:sp>
    <dsp:sp modelId="{7D50E0F8-DFB4-4C40-960E-35C499AF1CC3}">
      <dsp:nvSpPr>
        <dsp:cNvPr id="0" name=""/>
        <dsp:cNvSpPr/>
      </dsp:nvSpPr>
      <dsp:spPr>
        <a:xfrm>
          <a:off x="5492738" y="76203"/>
          <a:ext cx="3191470" cy="4952992"/>
        </a:xfrm>
        <a:prstGeom prst="chevron">
          <a:avLst>
            <a:gd name="adj" fmla="val 2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2525" tIns="60960" rIns="112525" bIns="60960" numCol="1" spcCol="1270" anchor="t" anchorCtr="0">
          <a:noAutofit/>
        </a:bodyPr>
        <a:lstStyle/>
        <a:p>
          <a:pPr lvl="0" algn="l" defTabSz="106680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Mid-November</a:t>
          </a:r>
          <a:r>
            <a:rPr lang="en-US" sz="2000" kern="1200" dirty="0" smtClean="0">
              <a:latin typeface="Times New Roman" panose="02020603050405020304" pitchFamily="18" charset="0"/>
              <a:cs typeface="Times New Roman" panose="02020603050405020304" pitchFamily="18" charset="0"/>
            </a:rPr>
            <a:t>(anticipated)</a:t>
          </a:r>
          <a:endParaRPr lang="en-US" sz="20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SSDS opens State-wide</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SSDS User Manual and Data-Entry Trainings available online</a:t>
          </a:r>
          <a:endParaRPr lang="en-US" sz="1800" kern="1200" dirty="0">
            <a:latin typeface="Times New Roman" panose="02020603050405020304" pitchFamily="18" charset="0"/>
            <a:cs typeface="Times New Roman" panose="02020603050405020304" pitchFamily="18" charset="0"/>
          </a:endParaRPr>
        </a:p>
      </dsp:txBody>
      <dsp:txXfrm>
        <a:off x="6290606" y="76203"/>
        <a:ext cx="1595735" cy="495299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169921" cy="480060"/>
          </a:xfrm>
          <a:prstGeom prst="rect">
            <a:avLst/>
          </a:prstGeom>
        </p:spPr>
        <p:txBody>
          <a:bodyPr vert="horz" lIns="96592" tIns="48297" rIns="96592" bIns="48297" rtlCol="0"/>
          <a:lstStyle>
            <a:lvl1pPr algn="l">
              <a:defRPr sz="1300"/>
            </a:lvl1pPr>
          </a:lstStyle>
          <a:p>
            <a:endParaRPr lang="en-US" dirty="0"/>
          </a:p>
        </p:txBody>
      </p:sp>
      <p:sp>
        <p:nvSpPr>
          <p:cNvPr id="3" name="Date Placeholder 2"/>
          <p:cNvSpPr>
            <a:spLocks noGrp="1"/>
          </p:cNvSpPr>
          <p:nvPr>
            <p:ph type="dt" sz="quarter" idx="1"/>
          </p:nvPr>
        </p:nvSpPr>
        <p:spPr>
          <a:xfrm>
            <a:off x="4143588" y="3"/>
            <a:ext cx="3169921" cy="480060"/>
          </a:xfrm>
          <a:prstGeom prst="rect">
            <a:avLst/>
          </a:prstGeom>
        </p:spPr>
        <p:txBody>
          <a:bodyPr vert="horz" lIns="96592" tIns="48297" rIns="96592" bIns="48297" rtlCol="0"/>
          <a:lstStyle>
            <a:lvl1pPr algn="r">
              <a:defRPr sz="1300"/>
            </a:lvl1pPr>
          </a:lstStyle>
          <a:p>
            <a:fld id="{E711840D-0683-43EE-ADD6-5FA1DFD45E28}" type="datetimeFigureOut">
              <a:rPr lang="en-US" smtClean="0"/>
              <a:pPr/>
              <a:t>10/19/2017</a:t>
            </a:fld>
            <a:endParaRPr lang="en-US" dirty="0"/>
          </a:p>
        </p:txBody>
      </p:sp>
      <p:sp>
        <p:nvSpPr>
          <p:cNvPr id="4" name="Footer Placeholder 3"/>
          <p:cNvSpPr>
            <a:spLocks noGrp="1"/>
          </p:cNvSpPr>
          <p:nvPr>
            <p:ph type="ftr" sz="quarter" idx="2"/>
          </p:nvPr>
        </p:nvSpPr>
        <p:spPr>
          <a:xfrm>
            <a:off x="1" y="9119477"/>
            <a:ext cx="3169921" cy="480060"/>
          </a:xfrm>
          <a:prstGeom prst="rect">
            <a:avLst/>
          </a:prstGeom>
        </p:spPr>
        <p:txBody>
          <a:bodyPr vert="horz" lIns="96592" tIns="48297" rIns="96592" bIns="48297"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8" y="9119477"/>
            <a:ext cx="3169921" cy="480060"/>
          </a:xfrm>
          <a:prstGeom prst="rect">
            <a:avLst/>
          </a:prstGeom>
        </p:spPr>
        <p:txBody>
          <a:bodyPr vert="horz" lIns="96592" tIns="48297" rIns="96592" bIns="48297" rtlCol="0" anchor="b"/>
          <a:lstStyle>
            <a:lvl1pPr algn="r">
              <a:defRPr sz="1300"/>
            </a:lvl1pPr>
          </a:lstStyle>
          <a:p>
            <a:fld id="{DF058702-DF71-4FC6-9013-469E3D5E953D}" type="slidenum">
              <a:rPr lang="en-US" smtClean="0"/>
              <a:pPr/>
              <a:t>‹#›</a:t>
            </a:fld>
            <a:endParaRPr lang="en-US" dirty="0"/>
          </a:p>
        </p:txBody>
      </p:sp>
    </p:spTree>
    <p:extLst>
      <p:ext uri="{BB962C8B-B14F-4D97-AF65-F5344CB8AC3E}">
        <p14:creationId xmlns:p14="http://schemas.microsoft.com/office/powerpoint/2010/main" val="17227108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169921" cy="480060"/>
          </a:xfrm>
          <a:prstGeom prst="rect">
            <a:avLst/>
          </a:prstGeom>
        </p:spPr>
        <p:txBody>
          <a:bodyPr vert="horz" lIns="96592" tIns="48297" rIns="96592" bIns="48297" rtlCol="0"/>
          <a:lstStyle>
            <a:lvl1pPr algn="l">
              <a:defRPr sz="1300"/>
            </a:lvl1pPr>
          </a:lstStyle>
          <a:p>
            <a:endParaRPr lang="en-US" dirty="0"/>
          </a:p>
        </p:txBody>
      </p:sp>
      <p:sp>
        <p:nvSpPr>
          <p:cNvPr id="3" name="Date Placeholder 2"/>
          <p:cNvSpPr>
            <a:spLocks noGrp="1"/>
          </p:cNvSpPr>
          <p:nvPr>
            <p:ph type="dt" idx="1"/>
          </p:nvPr>
        </p:nvSpPr>
        <p:spPr>
          <a:xfrm>
            <a:off x="4143588" y="3"/>
            <a:ext cx="3169921" cy="480060"/>
          </a:xfrm>
          <a:prstGeom prst="rect">
            <a:avLst/>
          </a:prstGeom>
        </p:spPr>
        <p:txBody>
          <a:bodyPr vert="horz" lIns="96592" tIns="48297" rIns="96592" bIns="48297" rtlCol="0"/>
          <a:lstStyle>
            <a:lvl1pPr algn="r">
              <a:defRPr sz="1300"/>
            </a:lvl1pPr>
          </a:lstStyle>
          <a:p>
            <a:fld id="{1D87339E-6DD0-4B8A-99CA-B19D1AEBA850}" type="datetimeFigureOut">
              <a:rPr lang="en-US" smtClean="0"/>
              <a:pPr/>
              <a:t>10/19/2017</a:t>
            </a:fld>
            <a:endParaRPr lang="en-US" dirty="0"/>
          </a:p>
        </p:txBody>
      </p:sp>
      <p:sp>
        <p:nvSpPr>
          <p:cNvPr id="4" name="Slide Image Placeholder 3"/>
          <p:cNvSpPr>
            <a:spLocks noGrp="1" noRot="1" noChangeAspect="1"/>
          </p:cNvSpPr>
          <p:nvPr>
            <p:ph type="sldImg" idx="2"/>
          </p:nvPr>
        </p:nvSpPr>
        <p:spPr>
          <a:xfrm>
            <a:off x="1255713" y="720725"/>
            <a:ext cx="4803775" cy="3602038"/>
          </a:xfrm>
          <a:prstGeom prst="rect">
            <a:avLst/>
          </a:prstGeom>
          <a:noFill/>
          <a:ln w="12700">
            <a:solidFill>
              <a:prstClr val="black"/>
            </a:solidFill>
          </a:ln>
        </p:spPr>
        <p:txBody>
          <a:bodyPr vert="horz" lIns="96592" tIns="48297" rIns="96592" bIns="48297" rtlCol="0" anchor="ctr"/>
          <a:lstStyle/>
          <a:p>
            <a:endParaRPr lang="en-US" dirty="0"/>
          </a:p>
        </p:txBody>
      </p:sp>
      <p:sp>
        <p:nvSpPr>
          <p:cNvPr id="5" name="Notes Placeholder 4"/>
          <p:cNvSpPr>
            <a:spLocks noGrp="1"/>
          </p:cNvSpPr>
          <p:nvPr>
            <p:ph type="body" sz="quarter" idx="3"/>
          </p:nvPr>
        </p:nvSpPr>
        <p:spPr>
          <a:xfrm>
            <a:off x="731521" y="4560572"/>
            <a:ext cx="5852160" cy="4320540"/>
          </a:xfrm>
          <a:prstGeom prst="rect">
            <a:avLst/>
          </a:prstGeom>
        </p:spPr>
        <p:txBody>
          <a:bodyPr vert="horz" lIns="96592" tIns="48297" rIns="96592" bIns="4829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9119477"/>
            <a:ext cx="3169921" cy="480060"/>
          </a:xfrm>
          <a:prstGeom prst="rect">
            <a:avLst/>
          </a:prstGeom>
        </p:spPr>
        <p:txBody>
          <a:bodyPr vert="horz" lIns="96592" tIns="48297" rIns="96592" bIns="48297"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8" y="9119477"/>
            <a:ext cx="3169921" cy="480060"/>
          </a:xfrm>
          <a:prstGeom prst="rect">
            <a:avLst/>
          </a:prstGeom>
        </p:spPr>
        <p:txBody>
          <a:bodyPr vert="horz" lIns="96592" tIns="48297" rIns="96592" bIns="48297" rtlCol="0" anchor="b"/>
          <a:lstStyle>
            <a:lvl1pPr algn="r">
              <a:defRPr sz="1300"/>
            </a:lvl1pPr>
          </a:lstStyle>
          <a:p>
            <a:fld id="{593D8012-DC34-472B-8493-722ACF7D6641}" type="slidenum">
              <a:rPr lang="en-US" smtClean="0"/>
              <a:pPr/>
              <a:t>‹#›</a:t>
            </a:fld>
            <a:endParaRPr lang="en-US" dirty="0"/>
          </a:p>
        </p:txBody>
      </p:sp>
    </p:spTree>
    <p:extLst>
      <p:ext uri="{BB962C8B-B14F-4D97-AF65-F5344CB8AC3E}">
        <p14:creationId xmlns:p14="http://schemas.microsoft.com/office/powerpoint/2010/main" val="8004382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Hello, and welcome to this training session on what to report to the new Student Safety Data System. </a:t>
            </a:r>
            <a:endParaRPr lang="en-US" dirty="0"/>
          </a:p>
        </p:txBody>
      </p:sp>
    </p:spTree>
    <p:extLst>
      <p:ext uri="{BB962C8B-B14F-4D97-AF65-F5344CB8AC3E}">
        <p14:creationId xmlns:p14="http://schemas.microsoft.com/office/powerpoint/2010/main" val="1548332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a:t>
            </a:r>
            <a:r>
              <a:rPr lang="en-US" baseline="0" dirty="0" smtClean="0"/>
              <a:t> begins with an </a:t>
            </a:r>
            <a:r>
              <a:rPr lang="en-US" dirty="0" smtClean="0"/>
              <a:t>overview of the Student Safety Data System, followed by recent</a:t>
            </a:r>
            <a:r>
              <a:rPr lang="en-US" baseline="0" dirty="0" smtClean="0"/>
              <a:t> policy and statute changes that impact the system, key system changes and reporting changes, training in how to report incidents, HIB Trainings and Programs Reporting, and the timeline for submissions to the data system and department contact information. </a:t>
            </a:r>
            <a:endParaRPr lang="en-US" dirty="0"/>
          </a:p>
        </p:txBody>
      </p:sp>
    </p:spTree>
    <p:extLst>
      <p:ext uri="{BB962C8B-B14F-4D97-AF65-F5344CB8AC3E}">
        <p14:creationId xmlns:p14="http://schemas.microsoft.com/office/powerpoint/2010/main" val="781671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will begin with an overview of the Student Safety Data System. </a:t>
            </a:r>
            <a:endParaRPr lang="en-US" dirty="0"/>
          </a:p>
        </p:txBody>
      </p:sp>
    </p:spTree>
    <p:extLst>
      <p:ext uri="{BB962C8B-B14F-4D97-AF65-F5344CB8AC3E}">
        <p14:creationId xmlns:p14="http://schemas.microsoft.com/office/powerpoint/2010/main" val="2106518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The Student Safety Data System, or the SSDS, is a new system that will be used for school reporting beginning in the 2017-2018 school year. It replaces both the Electronic Violence and Vandalism Reporting System (the EVVRS) and the Harassment, Intimidation, Bullying – Investigations, Trainings and Programs system (HIB-ITP). It does not replace the HIB Grades system for HIB self-assessment reporting. </a:t>
            </a:r>
          </a:p>
          <a:p>
            <a:endParaRPr lang="en-US" dirty="0"/>
          </a:p>
        </p:txBody>
      </p:sp>
    </p:spTree>
    <p:extLst>
      <p:ext uri="{BB962C8B-B14F-4D97-AF65-F5344CB8AC3E}">
        <p14:creationId xmlns:p14="http://schemas.microsoft.com/office/powerpoint/2010/main" val="4067886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altLang="en-US" dirty="0"/>
              <a:t>With the development of the new system, we revisited why the New Jersey Department of Education (NJDOE) collected each incident type and field and focused on the state and federal reporting requirements.  </a:t>
            </a:r>
          </a:p>
          <a:p>
            <a:pPr eaLnBrk="1" hangingPunct="1"/>
            <a:endParaRPr lang="en-US" altLang="en-US" dirty="0"/>
          </a:p>
          <a:p>
            <a:pPr eaLnBrk="1" hangingPunct="1"/>
            <a:r>
              <a:rPr lang="en-US" altLang="en-US" dirty="0"/>
              <a:t>We met with internal DOE staff. We met with school district staff familiar with the current systems to discuss the proposed changes and their suggested revisions to the current systems. We met with members of the Education-Law Enforcement working group to discuss revisions to the incident definitions and other terms used in the system. We met with the State Epidemiological Outcomes working group, a group focused on substance abuse data collection and analysis in the state, and discussed the way substance offenses are collected in the system. </a:t>
            </a:r>
          </a:p>
          <a:p>
            <a:pPr eaLnBrk="1" hangingPunct="1"/>
            <a:endParaRPr lang="en-US" altLang="en-US" dirty="0"/>
          </a:p>
          <a:p>
            <a:pPr eaLnBrk="1" hangingPunct="1"/>
            <a:r>
              <a:rPr lang="en-US" altLang="en-US" dirty="0"/>
              <a:t>We then worked closely with the NJDOE technology staff to design a system that would meet our revised collection needs and be more user-friendly. The system is also intended to make data analysis easier to help districts review discipline patterns in their schools. In addition, the new system is designed be more flexible to enable modifications as reporting requirements change in the future. </a:t>
            </a:r>
          </a:p>
          <a:p>
            <a:pPr eaLnBrk="1" hangingPunct="1"/>
            <a:endParaRPr lang="en-US" altLang="en-US" dirty="0"/>
          </a:p>
          <a:p>
            <a:pPr eaLnBrk="1" hangingPunct="1"/>
            <a:r>
              <a:rPr lang="en-US" altLang="en-US" dirty="0"/>
              <a:t>A future goal that we view with a great deal of importance in coming years is to develop an option that will allow a district’s Student Information System to export the discipline data files as needed for reporting to the SSDS. This will ease the burden on districts by eliminating duplicative data entry. </a:t>
            </a:r>
          </a:p>
          <a:p>
            <a:endParaRPr lang="en-US" dirty="0"/>
          </a:p>
        </p:txBody>
      </p:sp>
    </p:spTree>
    <p:extLst>
      <p:ext uri="{BB962C8B-B14F-4D97-AF65-F5344CB8AC3E}">
        <p14:creationId xmlns:p14="http://schemas.microsoft.com/office/powerpoint/2010/main" val="331778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The main goal of this training is to help district staff understand what should be reported to the new Student Safety Data System. The intent is to introduce the system and prepare you to turnkey train other district and school staff before the 2017-2018 school year begins.  It is not possible during this training to cover every type of situation you will encounter and address every SSDS question. Thus, another goal of this training is to help you to identify the guidance documents that are available to assist you as questions arise throughout the school year. This training is not a data-entry training. </a:t>
            </a:r>
          </a:p>
          <a:p>
            <a:endParaRPr lang="en-US" dirty="0"/>
          </a:p>
        </p:txBody>
      </p:sp>
    </p:spTree>
    <p:extLst>
      <p:ext uri="{BB962C8B-B14F-4D97-AF65-F5344CB8AC3E}">
        <p14:creationId xmlns:p14="http://schemas.microsoft.com/office/powerpoint/2010/main" val="1428557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Here is a list of additional resources accessible through the NJ Homeroom page. The first three are available online on the SSDS landing page which can be accessed through the NJ Homeroom page or by selecting the link in the slide. </a:t>
            </a:r>
          </a:p>
          <a:p>
            <a:pPr eaLnBrk="1" hangingPunct="1"/>
            <a:endParaRPr lang="en-US" altLang="en-US" dirty="0"/>
          </a:p>
          <a:p>
            <a:pPr eaLnBrk="1" hangingPunct="1"/>
            <a:r>
              <a:rPr lang="en-US" altLang="en-US" dirty="0"/>
              <a:t>The user manual </a:t>
            </a:r>
            <a:r>
              <a:rPr lang="en-US" altLang="en-US" dirty="0" smtClean="0"/>
              <a:t>for </a:t>
            </a:r>
            <a:r>
              <a:rPr lang="en-US" altLang="en-US" dirty="0"/>
              <a:t>data-entry and submission will be available on the SSDS home page once the system is open to help school users input their information.</a:t>
            </a:r>
          </a:p>
          <a:p>
            <a:endParaRPr lang="en-US" dirty="0"/>
          </a:p>
        </p:txBody>
      </p:sp>
    </p:spTree>
    <p:extLst>
      <p:ext uri="{BB962C8B-B14F-4D97-AF65-F5344CB8AC3E}">
        <p14:creationId xmlns:p14="http://schemas.microsoft.com/office/powerpoint/2010/main" val="4251017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suggested timeline for your district in preparation for SSDS reporting. This training module and other guidance documents, as noted on the previous slide, can be used to review what needs to be reported. Please discard the VV-SA and Suspension of Students with Disabilities for Other Reasons forms used with the Electronic Violence and Vandalism Reporting System and use the new SSDS forms instead. In August, review the new SSDS Incident Report Forms available online. If your district uses a local-level district-approved paper form, you will need to compare that with the new SSDS forms and adjust your own form to align with the new SSDS collections, if necessary. If your district uses a student information system (SIS) to report discipline, review what is collected in that system with the new SSDS forms and contact your SIS vendor for assistance if changes are needed. </a:t>
            </a:r>
          </a:p>
          <a:p>
            <a:endParaRPr lang="en-US" dirty="0"/>
          </a:p>
          <a:p>
            <a:r>
              <a:rPr lang="en-US" dirty="0"/>
              <a:t>When the school year begins, the SSDS will not be open for all schools. Track incidents that occur before the system opening by using the SSDS Incident Report Forms, a local form, or your SIS to capture the information needed for SSDS input. In the fall, selected districts will be participating in a soft opening of the SSDS.  These districts will use the new system to input their incidents, trainings, and programs and test the system before it opens state-wide. When the system opens, the SSDS user manual and data entry training presentations will be available online to support school staff in using the new system. </a:t>
            </a:r>
          </a:p>
        </p:txBody>
      </p:sp>
    </p:spTree>
    <p:extLst>
      <p:ext uri="{BB962C8B-B14F-4D97-AF65-F5344CB8AC3E}">
        <p14:creationId xmlns:p14="http://schemas.microsoft.com/office/powerpoint/2010/main" val="473646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The SSDS will collect incidents of violence, vandalism, weapons offenses, and substance offenses occurring on school grounds. The SSDS will collect incidents occurring on and off school grounds of: harassment intimidation or bullying, and any other incident leading to student removal from school. School grounds includes more than just the school building, so it important to be familiar with the definition. For example, school grounds </a:t>
            </a:r>
            <a:r>
              <a:rPr lang="en-US" altLang="en-US" dirty="0" smtClean="0"/>
              <a:t>includes </a:t>
            </a:r>
            <a:r>
              <a:rPr lang="en-US" altLang="en-US" dirty="0"/>
              <a:t>the school bus, off-campus school events such as field trips, and school sponsored events such as football games or prom. The definition of school grounds can be found on page 11 of the SSDS Guidance document in the Glossary of Terms or by selecting the link on slide 7. The SSDS will also collect HIB trainings and programs that were previously collected in the HIB-ITP system.</a:t>
            </a:r>
          </a:p>
          <a:p>
            <a:endParaRPr lang="en-US" dirty="0"/>
          </a:p>
        </p:txBody>
      </p:sp>
    </p:spTree>
    <p:extLst>
      <p:ext uri="{BB962C8B-B14F-4D97-AF65-F5344CB8AC3E}">
        <p14:creationId xmlns:p14="http://schemas.microsoft.com/office/powerpoint/2010/main" val="485588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All public schools in New Jersey, as well as all approved private schools for students with disabilities, must report annually to the SSDS. Public school districts must certify that all schools in the district have reported to the SSDS at the end of report period 1, and again after report period 2 to certify reporting is complete and accurate for all schools for the entire school year. Approved private schools must certify for the full school year once at the end of the year – though they can enter incidents throughout the year once the system is open just as any other school.  Deadlines for the 2017-2018 school year are detailed on the slide 35 of this </a:t>
            </a:r>
            <a:r>
              <a:rPr lang="en-US" altLang="en-US" dirty="0" smtClean="0"/>
              <a:t>presentation</a:t>
            </a:r>
            <a:r>
              <a:rPr lang="en-US" altLang="en-US" dirty="0"/>
              <a:t>. </a:t>
            </a:r>
          </a:p>
          <a:p>
            <a:endParaRPr lang="en-US" dirty="0"/>
          </a:p>
        </p:txBody>
      </p:sp>
    </p:spTree>
    <p:extLst>
      <p:ext uri="{BB962C8B-B14F-4D97-AF65-F5344CB8AC3E}">
        <p14:creationId xmlns:p14="http://schemas.microsoft.com/office/powerpoint/2010/main" val="3275477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The SSDS data is collected to fulfill federal and state requirements as listed on this slide. For additional details specific to data collection requirements for each type of information collected, please refer to the Requirements section of the SSDS Guidance document beginning on page 21.</a:t>
            </a:r>
          </a:p>
          <a:p>
            <a:endParaRPr lang="en-US" dirty="0"/>
          </a:p>
        </p:txBody>
      </p:sp>
    </p:spTree>
    <p:extLst>
      <p:ext uri="{BB962C8B-B14F-4D97-AF65-F5344CB8AC3E}">
        <p14:creationId xmlns:p14="http://schemas.microsoft.com/office/powerpoint/2010/main" val="1349552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Three recent changes to federal and state requirements will impact reporting to the SSDS. </a:t>
            </a:r>
            <a:endParaRPr lang="en-US" dirty="0" smtClean="0"/>
          </a:p>
          <a:p>
            <a:endParaRPr lang="en-US" dirty="0"/>
          </a:p>
        </p:txBody>
      </p:sp>
    </p:spTree>
    <p:extLst>
      <p:ext uri="{BB962C8B-B14F-4D97-AF65-F5344CB8AC3E}">
        <p14:creationId xmlns:p14="http://schemas.microsoft.com/office/powerpoint/2010/main" val="2848112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Changes to the criteria used in New Jersey to determine persistently dangerous schools were approved by the New Jersey State Board of Education in December 2016. The new revised criteria focus on violent offenses. Drug sales and HIB incidents have been removed from the new criteria – though if an HIB or drug sale incident also fits one of the listed categories it would still count toward persistently dangerous criteria. For example, an incident of HIB that involved the offender threatening the victim with a knife would be counted in the new USCO formula because there was weapon use. More details on the revised policy can be found online on the NJDOE website or by selecting the link on the slide.</a:t>
            </a:r>
          </a:p>
          <a:p>
            <a:endParaRPr lang="en-US" dirty="0"/>
          </a:p>
        </p:txBody>
      </p:sp>
    </p:spTree>
    <p:extLst>
      <p:ext uri="{BB962C8B-B14F-4D97-AF65-F5344CB8AC3E}">
        <p14:creationId xmlns:p14="http://schemas.microsoft.com/office/powerpoint/2010/main" val="3217971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A second recent change to federal requirements related to reporting to the SSDS is from the </a:t>
            </a:r>
            <a:r>
              <a:rPr lang="en-US" altLang="en-US" i="1" dirty="0"/>
              <a:t>Every Student Succeeds Act</a:t>
            </a:r>
            <a:r>
              <a:rPr lang="en-US" altLang="en-US" dirty="0"/>
              <a:t>. The Act requires measures of school climate to be included in the school performance reports, specifically: in-school suspensions, out-of-school suspensions, expulsions, school-related arrests, referrals to law enforcement, incidents of violence, and incidents of bullying and harassment. Some of the changes that you will see in SSDS are to collect these measures and others are to ensure we are improving the quality of the measures we have already been collecting. </a:t>
            </a:r>
          </a:p>
          <a:p>
            <a:endParaRPr lang="en-US" dirty="0"/>
          </a:p>
        </p:txBody>
      </p:sp>
    </p:spTree>
    <p:extLst>
      <p:ext uri="{BB962C8B-B14F-4D97-AF65-F5344CB8AC3E}">
        <p14:creationId xmlns:p14="http://schemas.microsoft.com/office/powerpoint/2010/main" val="3051572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The third change is recent New Jersey legislation from September 2016 that limits out-of-school suspensions and expulsions of students from preschool through second grade. Students in kindergarten, grade one, or grade two may not be expelled unless they bring a firearm to school, and may not be suspended unless their offense is violent or sexual in nature and endangers others. Preschool students may not be suspended or expelled unless they bring a firearm to school. </a:t>
            </a:r>
          </a:p>
          <a:p>
            <a:endParaRPr lang="en-US" dirty="0"/>
          </a:p>
        </p:txBody>
      </p:sp>
    </p:spTree>
    <p:extLst>
      <p:ext uri="{BB962C8B-B14F-4D97-AF65-F5344CB8AC3E}">
        <p14:creationId xmlns:p14="http://schemas.microsoft.com/office/powerpoint/2010/main" val="3567214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next set of slides present some key system changes for you to be aware of with the SSDS. </a:t>
            </a:r>
            <a:endParaRPr lang="en-US" dirty="0" smtClean="0"/>
          </a:p>
          <a:p>
            <a:endParaRPr lang="en-US" dirty="0"/>
          </a:p>
        </p:txBody>
      </p:sp>
    </p:spTree>
    <p:extLst>
      <p:ext uri="{BB962C8B-B14F-4D97-AF65-F5344CB8AC3E}">
        <p14:creationId xmlns:p14="http://schemas.microsoft.com/office/powerpoint/2010/main" val="590173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spcBef>
                <a:spcPct val="0"/>
              </a:spcBef>
            </a:pPr>
            <a:r>
              <a:rPr lang="en-US" altLang="en-US" dirty="0"/>
              <a:t>The system has been designed to make it easier for school-level users to access, enter, edit, and delete incidents and HIB trainings and programs at the school-level. District-level users will continue to be able to access, enter, edit, and delete data for all schools within their district. School users should not have district-level access. </a:t>
            </a:r>
          </a:p>
          <a:p>
            <a:pPr eaLnBrk="1" hangingPunct="1">
              <a:spcBef>
                <a:spcPct val="0"/>
              </a:spcBef>
            </a:pPr>
            <a:endParaRPr lang="en-US" altLang="en-US" dirty="0"/>
          </a:p>
          <a:p>
            <a:pPr eaLnBrk="1" hangingPunct="1">
              <a:spcBef>
                <a:spcPct val="0"/>
              </a:spcBef>
            </a:pPr>
            <a:r>
              <a:rPr lang="en-US" altLang="en-US" dirty="0"/>
              <a:t>In addition, the SSDS will offer a clear process to track whether the details for an incident have been completely entered. For incident submission, a school enters an incident and may save the incident as “in progress” and the incident will be saved and noted as such in the system. When all incident details are entered, the user will click “complete” and error checks will be run to check that the incident has all required information entered. Schools will be able to see an overview of the number of incidents in progress and completed. Schools may continue to edit the incidents in progress and completed incidents throughout the school year until the final district submission in mid-July. </a:t>
            </a:r>
          </a:p>
          <a:p>
            <a:pPr eaLnBrk="1" hangingPunct="1">
              <a:spcBef>
                <a:spcPct val="0"/>
              </a:spcBef>
            </a:pPr>
            <a:endParaRPr lang="en-US" altLang="en-US" dirty="0"/>
          </a:p>
          <a:p>
            <a:pPr eaLnBrk="1" hangingPunct="1">
              <a:spcBef>
                <a:spcPct val="0"/>
              </a:spcBef>
            </a:pPr>
            <a:r>
              <a:rPr lang="en-US" altLang="en-US" dirty="0"/>
              <a:t>Upon completion of data entry at the school level for all incidents, HIB trainings, and HIB programs, the school-level user will “submit” to the district through SSDS. The district-level user will then review the submissions and “certify” that data entry is complete for the district.  This process will continue to be required two times a year in mid-January and mid-July for public schools, and once a year (mid-July) for approved private schools for students with disabilities. </a:t>
            </a:r>
          </a:p>
          <a:p>
            <a:pPr eaLnBrk="1" hangingPunct="1">
              <a:spcBef>
                <a:spcPct val="0"/>
              </a:spcBef>
            </a:pPr>
            <a:endParaRPr lang="en-US" altLang="en-US" dirty="0"/>
          </a:p>
          <a:p>
            <a:pPr eaLnBrk="1" hangingPunct="1">
              <a:spcBef>
                <a:spcPct val="0"/>
              </a:spcBef>
            </a:pPr>
            <a:r>
              <a:rPr lang="en-US" altLang="en-US" dirty="0"/>
              <a:t>These changes are intended to make it more efficient for schools to enter their own incidents, HIB trainings, and HIB programming, and we do encourage this approach for more accurate reporting, but it is not required. If the district prefers that district-level staff enter all SSDS data at the district-level, this is also permitted. </a:t>
            </a:r>
          </a:p>
          <a:p>
            <a:endParaRPr lang="en-US" dirty="0"/>
          </a:p>
        </p:txBody>
      </p:sp>
    </p:spTree>
    <p:extLst>
      <p:ext uri="{BB962C8B-B14F-4D97-AF65-F5344CB8AC3E}">
        <p14:creationId xmlns:p14="http://schemas.microsoft.com/office/powerpoint/2010/main" val="3761190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eaLnBrk="1" hangingPunct="1"/>
            <a:r>
              <a:rPr lang="en-US" altLang="en-US" dirty="0"/>
              <a:t>Here are some key reporting changes for you to be aware of: </a:t>
            </a:r>
          </a:p>
          <a:p>
            <a:pPr eaLnBrk="1" hangingPunct="1"/>
            <a:endParaRPr lang="en-US" altLang="en-US" dirty="0"/>
          </a:p>
          <a:p>
            <a:pPr defTabSz="947199" fontAlgn="base">
              <a:spcBef>
                <a:spcPct val="30000"/>
              </a:spcBef>
              <a:spcAft>
                <a:spcPct val="0"/>
              </a:spcAft>
              <a:defRPr/>
            </a:pPr>
            <a:r>
              <a:rPr lang="en-US" altLang="en-US" dirty="0"/>
              <a:t>First, incidents not committed by or against a student are no longer required to be reported. For example, there may be an offense of arson, damage to property, false public alarm, or trespass where there is no victim involved. If the offender is not a student in these </a:t>
            </a:r>
            <a:r>
              <a:rPr lang="en-US" altLang="en-US" dirty="0" smtClean="0"/>
              <a:t>cases, these</a:t>
            </a:r>
            <a:r>
              <a:rPr lang="en-US" altLang="en-US" baseline="0" dirty="0" smtClean="0"/>
              <a:t> incidents</a:t>
            </a:r>
            <a:r>
              <a:rPr lang="en-US" altLang="en-US" dirty="0" smtClean="0"/>
              <a:t> </a:t>
            </a:r>
            <a:r>
              <a:rPr lang="en-US" altLang="en-US" dirty="0"/>
              <a:t>would not be reported. On the other hand, there may be cases where the offender cannot be identified but there is clearly a student victim. These cases should continue to be reported. </a:t>
            </a:r>
          </a:p>
          <a:p>
            <a:pPr defTabSz="947199" fontAlgn="base">
              <a:spcBef>
                <a:spcPct val="30000"/>
              </a:spcBef>
              <a:spcAft>
                <a:spcPct val="0"/>
              </a:spcAft>
              <a:defRPr/>
            </a:pPr>
            <a:endParaRPr lang="en-US" altLang="en-US" dirty="0"/>
          </a:p>
          <a:p>
            <a:pPr eaLnBrk="1" hangingPunct="1"/>
            <a:r>
              <a:rPr lang="en-US" altLang="en-US" dirty="0"/>
              <a:t>A second change is that we are requiring schools to report all incidents involving non-students when there are student victims. This includes school staff as offenders. We will not collect personally identifying information of non-students; however, we need to collect all incidents that involve students occurring in schools to properly assess school climate for federal and state reporting and for school and district analysis.</a:t>
            </a:r>
          </a:p>
          <a:p>
            <a:pPr defTabSz="947199" fontAlgn="base">
              <a:spcBef>
                <a:spcPct val="30000"/>
              </a:spcBef>
              <a:spcAft>
                <a:spcPct val="0"/>
              </a:spcAft>
              <a:defRPr/>
            </a:pPr>
            <a:endParaRPr lang="en-US" altLang="en-US" dirty="0"/>
          </a:p>
          <a:p>
            <a:pPr eaLnBrk="1" hangingPunct="1"/>
            <a:r>
              <a:rPr lang="en-US" altLang="en-US" dirty="0"/>
              <a:t>A </a:t>
            </a:r>
            <a:r>
              <a:rPr lang="en-US" altLang="en-US" dirty="0" smtClean="0"/>
              <a:t>third key </a:t>
            </a:r>
            <a:r>
              <a:rPr lang="en-US" altLang="en-US" dirty="0"/>
              <a:t>change has come about due to the new </a:t>
            </a:r>
            <a:r>
              <a:rPr lang="en-US" altLang="en-US" i="1" dirty="0"/>
              <a:t>Every Student Succeeds Act </a:t>
            </a:r>
            <a:r>
              <a:rPr lang="en-US" altLang="en-US" dirty="0"/>
              <a:t>requirements for the school performance reports and the federal Civil Rights Data Collection. We have added collection of all removals of students, both general education students and students with disabilities. This includes in-school and out-of-school suspensions, removals to another education placement for disciplinary reasons and expulsions for general education and students with disabilities.  We have been collecting these removals for reasons other than violence, vandalism, weapons, substance, or HIB for many years for students with disabilities. Now we will collect removals for all students. The collection of information is much more streamlined, as we only need limited information on removals for reasons other than violence, vandalism, HIB, weapons offenses or substances offenses. There will be an example of this type of incident later in this training. This information will give schools and districts a more accurate picture of how often and why students are removed to facilitate identification of prevention strategies.</a:t>
            </a:r>
          </a:p>
          <a:p>
            <a:pPr eaLnBrk="1" hangingPunct="1"/>
            <a:endParaRPr lang="en-US" altLang="en-US" dirty="0"/>
          </a:p>
          <a:p>
            <a:pPr eaLnBrk="1" hangingPunct="1"/>
            <a:endParaRPr lang="en-US" altLang="en-US" dirty="0"/>
          </a:p>
          <a:p>
            <a:pPr lvl="1" eaLnBrk="1" hangingPunct="1"/>
            <a:endParaRPr lang="en-US" altLang="en-US" dirty="0"/>
          </a:p>
          <a:p>
            <a:endParaRPr lang="en-US" dirty="0"/>
          </a:p>
        </p:txBody>
      </p:sp>
    </p:spTree>
    <p:extLst>
      <p:ext uri="{BB962C8B-B14F-4D97-AF65-F5344CB8AC3E}">
        <p14:creationId xmlns:p14="http://schemas.microsoft.com/office/powerpoint/2010/main" val="1292537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altLang="en-US" dirty="0"/>
              <a:t>Here are some changes to incident types in the SSDS as compared to EVVRS. For more specific details on the new categories, refer to the definitions in the SSDS Guidance document starting on page 3.</a:t>
            </a:r>
          </a:p>
          <a:p>
            <a:pPr eaLnBrk="1" hangingPunct="1"/>
            <a:r>
              <a:rPr lang="en-US" altLang="en-US" dirty="0"/>
              <a:t>-”Burglary” and “fireworks offense” incident categories have been removed. </a:t>
            </a:r>
          </a:p>
          <a:p>
            <a:pPr eaLnBrk="1" hangingPunct="1"/>
            <a:r>
              <a:rPr lang="en-US" altLang="en-US" dirty="0"/>
              <a:t>-”Computer trespass” is a new field which captures a relatively new concern of students using computers with the intent of interfering, or causing disruption or malfunction to school computer systems and/or data.</a:t>
            </a:r>
          </a:p>
          <a:p>
            <a:pPr eaLnBrk="1" hangingPunct="1"/>
            <a:r>
              <a:rPr lang="en-US" altLang="en-US" dirty="0"/>
              <a:t>-”Other incident leading to removal” is the new category that we will use to capture any incidents other than violence, vandalism, HIB, substance offenses, or weapons offenses that led to any sort of disciplinary removal.</a:t>
            </a:r>
          </a:p>
          <a:p>
            <a:pPr eaLnBrk="1" hangingPunct="1"/>
            <a:r>
              <a:rPr lang="en-US" altLang="en-US" dirty="0"/>
              <a:t>-”False public alarm” is a new category that includes the now removed fields of: “fire alarm offense,” “bomb threat,” and “fake bomb” along with any other type of report or warning that is false but may cause evacuation of the school. Keep in mind that per the new reporting rules, only report a false public alarm that has an identified student offender. </a:t>
            </a:r>
          </a:p>
          <a:p>
            <a:pPr eaLnBrk="1" hangingPunct="1"/>
            <a:r>
              <a:rPr lang="en-US" altLang="en-US" dirty="0"/>
              <a:t>-”Robbery” and “Extortion” have been combined into one category because we found it was sometimes difficult for schools to distinguish between the two and we do not need this distinction for reporting purposes. </a:t>
            </a:r>
          </a:p>
          <a:p>
            <a:pPr eaLnBrk="1" hangingPunct="1"/>
            <a:r>
              <a:rPr lang="en-US" altLang="en-US" dirty="0"/>
              <a:t>-”Sex Offense” has been separated into two categories: “Sexual Contact” and “Sexual Assault.” We need to know the count of sexual assault incidents for federal reporting and the Unsafe School Choice Option policy, and having two categories allows us to distinguish sexual contact from sexual assaults. </a:t>
            </a:r>
          </a:p>
          <a:p>
            <a:pPr eaLnBrk="1" hangingPunct="1"/>
            <a:r>
              <a:rPr lang="en-US" altLang="en-US" dirty="0"/>
              <a:t>-”HIB Alleged” and “Substance suspected refused exam “will be discussed in more detail on the following slides.</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endParaRPr lang="en-US" dirty="0"/>
          </a:p>
        </p:txBody>
      </p:sp>
    </p:spTree>
    <p:extLst>
      <p:ext uri="{BB962C8B-B14F-4D97-AF65-F5344CB8AC3E}">
        <p14:creationId xmlns:p14="http://schemas.microsoft.com/office/powerpoint/2010/main" val="3435204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11334"/>
            <a:r>
              <a:rPr lang="en-US" altLang="en-US" dirty="0"/>
              <a:t>As required under the </a:t>
            </a:r>
            <a:r>
              <a:rPr lang="en-US" altLang="en-US" i="1" dirty="0"/>
              <a:t>Anti-Bullying Bill of Rights Act</a:t>
            </a:r>
            <a:r>
              <a:rPr lang="en-US" altLang="en-US" dirty="0"/>
              <a:t> (ABR), investigations must be initiated for incidents that occur both on or off school grounds. </a:t>
            </a:r>
          </a:p>
          <a:p>
            <a:pPr defTabSz="1011334"/>
            <a:endParaRPr lang="en-US" altLang="en-US" dirty="0"/>
          </a:p>
          <a:p>
            <a:pPr defTabSz="1011334" eaLnBrk="0" fontAlgn="base" hangingPunct="0">
              <a:spcBef>
                <a:spcPct val="30000"/>
              </a:spcBef>
              <a:spcAft>
                <a:spcPct val="0"/>
              </a:spcAft>
              <a:defRPr/>
            </a:pPr>
            <a:r>
              <a:rPr lang="en-US" altLang="en-US" dirty="0"/>
              <a:t>Any incident occurring in July and August, for HIB or any other offense, is NOT entered into SSDS. However, every incident should always be investigated according to NJ Statute and Code and district policy and procedures. For HIB incidents occurring during July and August, school administrators are also still required to follow all procedures under the ABR and the schools code of student conduct.  </a:t>
            </a:r>
          </a:p>
          <a:p>
            <a:pPr defTabSz="1011334"/>
            <a:endParaRPr lang="en-US" altLang="en-US" dirty="0"/>
          </a:p>
          <a:p>
            <a:pPr defTabSz="1011334"/>
            <a:r>
              <a:rPr lang="en-US" altLang="en-US" dirty="0"/>
              <a:t>One change is that investigations will be reported into the SSDS as “HIB Alleged” if they were not affirmed to be HIB cases and cases affirmed by the Board of Education as HIB will be reported as “HIB Confirmed.” </a:t>
            </a:r>
          </a:p>
          <a:p>
            <a:pPr defTabSz="1011334"/>
            <a:endParaRPr lang="en-US" altLang="en-US" dirty="0"/>
          </a:p>
          <a:p>
            <a:endParaRPr lang="en-US" dirty="0"/>
          </a:p>
        </p:txBody>
      </p:sp>
    </p:spTree>
    <p:extLst>
      <p:ext uri="{BB962C8B-B14F-4D97-AF65-F5344CB8AC3E}">
        <p14:creationId xmlns:p14="http://schemas.microsoft.com/office/powerpoint/2010/main" val="508320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As in EVVRS, if a substance is found in a student’s possession, select “Substance Possession” and select the substance type or types found in the student’s possession. </a:t>
            </a:r>
          </a:p>
          <a:p>
            <a:endParaRPr lang="en-US" altLang="en-US" dirty="0"/>
          </a:p>
          <a:p>
            <a:r>
              <a:rPr lang="en-US" altLang="en-US" dirty="0"/>
              <a:t>If the student is found in the act of sale or distribution of the substance or is found in possession of a large quantity of a substance, select “Substance Sale/Distribution” with the substance types found. </a:t>
            </a:r>
          </a:p>
          <a:p>
            <a:endParaRPr lang="en-US" altLang="en-US" dirty="0"/>
          </a:p>
          <a:p>
            <a:r>
              <a:rPr lang="en-US" altLang="en-US" dirty="0"/>
              <a:t>School staff must follow New Jersey statute and code in reporting each incident and arranging for an immediate medical examination. If the student or parent refuses the medical exam, report as “Substance Suspected, Refused Exam.”  If use is suspected but is not confirmed by medical exam, do not report to the SSDS. If use is confirmed, report as “Substance Use,” and the type of substance or substances that were confirmed by medical exam. If for some reason, use was confirmed but the exact substance could not be determined, you may select substance type “Unknown.”</a:t>
            </a:r>
          </a:p>
          <a:p>
            <a:endParaRPr lang="en-US" dirty="0"/>
          </a:p>
        </p:txBody>
      </p:sp>
    </p:spTree>
    <p:extLst>
      <p:ext uri="{BB962C8B-B14F-4D97-AF65-F5344CB8AC3E}">
        <p14:creationId xmlns:p14="http://schemas.microsoft.com/office/powerpoint/2010/main" val="1556509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These are the incident types in SSDS, with the new or revised categories of: “Computer Trespass,” “False Public Alarm,” “HIB Alleged,” “Robbery/Extortion,” “Sexual Contact,” “Sexual Assault,” “Substance Suspected,” and “Other Incident Leading to Removal. “The other incident types have not changed. As in EVVRS, a single incident can consist of multiple incident types.  For example, a student might make a criminal threat towards another student  while holding a knife. This would be entered into the SSDS as a single incident of criminal threat and weapon use. The new incident type of “Other incident leading to removal” cannot be selected with another incident type – if another incident type applies, it is not an “Other Incident Leading to Removal.” All definitions are details in the guidance document beginning on page 3. </a:t>
            </a:r>
          </a:p>
          <a:p>
            <a:endParaRPr lang="en-US" dirty="0"/>
          </a:p>
        </p:txBody>
      </p:sp>
    </p:spTree>
    <p:extLst>
      <p:ext uri="{BB962C8B-B14F-4D97-AF65-F5344CB8AC3E}">
        <p14:creationId xmlns:p14="http://schemas.microsoft.com/office/powerpoint/2010/main" val="1329756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ltLang="en-US" dirty="0"/>
              <a:t>There are a few additional changes to incident fields in SSDS.</a:t>
            </a:r>
          </a:p>
          <a:p>
            <a:endParaRPr lang="en-US" altLang="en-US" dirty="0"/>
          </a:p>
          <a:p>
            <a:r>
              <a:rPr lang="en-US" altLang="en-US" dirty="0"/>
              <a:t>First, incidents that are bias-</a:t>
            </a:r>
            <a:r>
              <a:rPr lang="en-US" altLang="en-US" b="1" dirty="0"/>
              <a:t>related</a:t>
            </a:r>
            <a:r>
              <a:rPr lang="en-US" altLang="en-US" dirty="0"/>
              <a:t> have been collected through the EVVRS, and will still be collected with SSDS. Bias </a:t>
            </a:r>
            <a:r>
              <a:rPr lang="en-US" altLang="en-US" b="1" dirty="0"/>
              <a:t>intimidation</a:t>
            </a:r>
            <a:r>
              <a:rPr lang="en-US" altLang="en-US" dirty="0"/>
              <a:t> is a new field that refers to a bias-related or HIB incident that is confirmed by law-enforcement to be bias intimidation. It is not an incident type by itself.</a:t>
            </a:r>
          </a:p>
          <a:p>
            <a:endParaRPr lang="en-US" altLang="en-US" dirty="0"/>
          </a:p>
          <a:p>
            <a:r>
              <a:rPr lang="en-US" altLang="en-US" dirty="0"/>
              <a:t>Second, while the definition for criminal threat is the same in </a:t>
            </a:r>
            <a:r>
              <a:rPr lang="en-US" altLang="en-US" dirty="0" smtClean="0"/>
              <a:t>SSDS, you </a:t>
            </a:r>
            <a:r>
              <a:rPr lang="en-US" altLang="en-US" dirty="0"/>
              <a:t>now must select the type of threat it was: a threat of </a:t>
            </a:r>
            <a:r>
              <a:rPr lang="en-US" altLang="en-US" dirty="0" smtClean="0"/>
              <a:t>aggravated assault, arson, homicide</a:t>
            </a:r>
            <a:r>
              <a:rPr lang="en-US" altLang="en-US" dirty="0"/>
              <a:t>, </a:t>
            </a:r>
            <a:r>
              <a:rPr lang="en-US" altLang="en-US" dirty="0" smtClean="0"/>
              <a:t>kidnapping, or sexual assault.</a:t>
            </a:r>
            <a:endParaRPr lang="en-US" altLang="en-US" dirty="0"/>
          </a:p>
          <a:p>
            <a:endParaRPr lang="en-US" altLang="en-US" dirty="0"/>
          </a:p>
          <a:p>
            <a:r>
              <a:rPr lang="en-US" altLang="en-US" dirty="0"/>
              <a:t>Third, under ESSA, student arrests made on school grounds or due to a referral by any school official, are now required to be added to the School Performance Reports, so this field has been added to the incident data collection.</a:t>
            </a:r>
          </a:p>
          <a:p>
            <a:endParaRPr lang="en-US" altLang="en-US" dirty="0"/>
          </a:p>
          <a:p>
            <a:r>
              <a:rPr lang="en-US" altLang="en-US" dirty="0"/>
              <a:t>Finally, the weapons definition has been slightly refined to better match the criminal definition of weapon: it refers to any instrument readily capable of lethal use or of inflicting </a:t>
            </a:r>
            <a:r>
              <a:rPr lang="en-US" altLang="en-US" b="1" dirty="0"/>
              <a:t>serious</a:t>
            </a:r>
            <a:r>
              <a:rPr lang="en-US" altLang="en-US" dirty="0"/>
              <a:t> bodily injury. Serious bodily injury is defined in the SSDS Guidance glossary as an injury which involves a substantial risk of death; extreme physical pain; protracted and obvious disfigurement; or protracted loss or impairment of the function of a bodily member, organ, or mental faculty. Keep this in mind: a student may hurt another student with an object, but do not report it as “weapon use” unless the </a:t>
            </a:r>
            <a:r>
              <a:rPr lang="en-US" dirty="0"/>
              <a:t>instrument used is “readily capable of lethal use or of inflicting serious bodily injury</a:t>
            </a:r>
            <a:r>
              <a:rPr lang="en-US" altLang="en-US" dirty="0"/>
              <a:t>.” Also, there are fewer weapons categories, but the “other” weapon category remains. </a:t>
            </a:r>
          </a:p>
          <a:p>
            <a:endParaRPr lang="en-US" altLang="en-US" dirty="0"/>
          </a:p>
          <a:p>
            <a:endParaRPr lang="en-US" dirty="0"/>
          </a:p>
        </p:txBody>
      </p:sp>
    </p:spTree>
    <p:extLst>
      <p:ext uri="{BB962C8B-B14F-4D97-AF65-F5344CB8AC3E}">
        <p14:creationId xmlns:p14="http://schemas.microsoft.com/office/powerpoint/2010/main" val="3855208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defRPr/>
            </a:pPr>
            <a:r>
              <a:rPr lang="en-US" dirty="0"/>
              <a:t>Reporting procedures for firearm offenses at school, pursuant to the federal </a:t>
            </a:r>
            <a:r>
              <a:rPr lang="en-US" i="1" dirty="0"/>
              <a:t>Gun Free Schools Act </a:t>
            </a:r>
            <a:r>
              <a:rPr lang="en-US" dirty="0"/>
              <a:t>and </a:t>
            </a:r>
            <a:r>
              <a:rPr lang="en-US" i="1" dirty="0"/>
              <a:t>New Jersey Zero Tolerance for Guns Act</a:t>
            </a:r>
            <a:r>
              <a:rPr lang="en-US" dirty="0"/>
              <a:t>, have not changed. The information here is to clarify any confusion about reporting firearm incidents at school. The federal and New Jersey definition of firearm both consider a handgun, rifle, or bomb as a “firearm.” Air guns, which include pellet guns and bb guns, are considered firearms under the New Jersey definition, but not according to the federal definition. </a:t>
            </a:r>
          </a:p>
          <a:p>
            <a:pPr>
              <a:defRPr/>
            </a:pPr>
            <a:endParaRPr lang="en-US" dirty="0"/>
          </a:p>
          <a:p>
            <a:pPr>
              <a:defRPr/>
            </a:pPr>
            <a:r>
              <a:rPr lang="en-US" dirty="0"/>
              <a:t>A student with a firearm, per the </a:t>
            </a:r>
            <a:r>
              <a:rPr lang="en-US" i="1" dirty="0"/>
              <a:t>New Jersey Zero Tolerance for Guns Act, </a:t>
            </a:r>
            <a:r>
              <a:rPr lang="en-US" dirty="0"/>
              <a:t>must be removed from the school for one year. For the offender, we have added removal categories in SSDS that can be selected to more clearly identify a long-term removal to an alternative educational setting. If the student was suspended prior to the one-year removal, you would also enter those details, specifying the number of days the student was suspended before being removed long-term. We have also added a Gun Free Schools Act memo field which can be used to clarify the details surrounding the disciplinary actions taken.</a:t>
            </a:r>
          </a:p>
          <a:p>
            <a:pPr>
              <a:defRPr/>
            </a:pPr>
            <a:endParaRPr lang="en-US" dirty="0"/>
          </a:p>
          <a:p>
            <a:pPr>
              <a:defRPr/>
            </a:pPr>
            <a:r>
              <a:rPr lang="en-US" dirty="0"/>
              <a:t>Per the Gun Free Schools Act and Zero Tolerance for Guns Act, there may be modifications to this one-year removal rule made on a case-by-case basis by the district superintendent, and if the student is one with a disability, then schools must follow the Individuals with Disabilities Education Act (IDEA), New Jersey statute and state regulations for removing a student with a disability from his or her current educational placement. Any modifications or exceptions must be documented in SSDS in the Gun Free Schools Act memo field. </a:t>
            </a:r>
          </a:p>
          <a:p>
            <a:pPr>
              <a:defRPr/>
            </a:pPr>
            <a:endParaRPr lang="en-US" dirty="0"/>
          </a:p>
          <a:p>
            <a:pPr>
              <a:defRPr/>
            </a:pPr>
            <a:r>
              <a:rPr lang="en-US" dirty="0"/>
              <a:t>Toy guns or imitation firearms should not be reported as weapons; in addition, if a bomb threat, firearm threat (where no bomb or firearm are found) or a fake bomb is found, this would not be a firearm, but may fit the definition of “False Public Alarm.” </a:t>
            </a:r>
          </a:p>
          <a:p>
            <a:endParaRPr lang="en-US" dirty="0"/>
          </a:p>
        </p:txBody>
      </p:sp>
    </p:spTree>
    <p:extLst>
      <p:ext uri="{BB962C8B-B14F-4D97-AF65-F5344CB8AC3E}">
        <p14:creationId xmlns:p14="http://schemas.microsoft.com/office/powerpoint/2010/main" val="1133399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Every year, data reported into EVVRS is aggregated at the state level for the required </a:t>
            </a:r>
            <a:r>
              <a:rPr lang="en-US" altLang="en-US" i="1" dirty="0"/>
              <a:t>Commissioner’s Annual Report to the Education Committees of the Senate and General Assembly on Violence, Vandalism and Substance Abuse in New Jersey Public Schools</a:t>
            </a:r>
            <a:r>
              <a:rPr lang="en-US" altLang="en-US" dirty="0"/>
              <a:t>. As a result of implementing the new data system, we will be making some changes to the way we report out incidents in this annual report. However, we will not include the incidents reported in the “other incident leading to removal” category in any “total incident” count for the school or district, as that would be misleading. We will report incidents in the category buckets we have used in the past: violence, vandalism, HIB, substance, and weapons. We will continue to report removals in a separate section similar to what has been done in past reports, but will now be able to include a more comprehensive picture of student disciplinary removals than we have been able to include in the past with the count of removals due to other incident types. We will also, as in the past, include a section on HIB trainings and program. Previous reports can be accessed via the SSDS landing page or by following the link on this slide. </a:t>
            </a:r>
          </a:p>
          <a:p>
            <a:pPr eaLnBrk="1" hangingPunct="1"/>
            <a:endParaRPr lang="en-US" altLang="en-US" sz="1400" dirty="0"/>
          </a:p>
          <a:p>
            <a:endParaRPr lang="en-US" dirty="0"/>
          </a:p>
        </p:txBody>
      </p:sp>
    </p:spTree>
    <p:extLst>
      <p:ext uri="{BB962C8B-B14F-4D97-AF65-F5344CB8AC3E}">
        <p14:creationId xmlns:p14="http://schemas.microsoft.com/office/powerpoint/2010/main" val="1866553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A more comprehensive picture of student disciplinary removals will be reported in the following categories at the state level on the Commissioner’s Annual Report:</a:t>
            </a:r>
          </a:p>
          <a:p>
            <a:pPr marL="888000" lvl="1">
              <a:defRPr/>
            </a:pPr>
            <a:r>
              <a:rPr lang="en-US" dirty="0"/>
              <a:t>In-school suspensions </a:t>
            </a:r>
          </a:p>
          <a:p>
            <a:pPr marL="888000" lvl="1">
              <a:defRPr/>
            </a:pPr>
            <a:r>
              <a:rPr lang="en-US" dirty="0"/>
              <a:t>Out-of-school suspensions </a:t>
            </a:r>
          </a:p>
          <a:p>
            <a:pPr marL="888000" lvl="1">
              <a:defRPr/>
            </a:pPr>
            <a:r>
              <a:rPr lang="en-US" dirty="0"/>
              <a:t>Expulsions </a:t>
            </a:r>
          </a:p>
          <a:p>
            <a:pPr marL="888000" lvl="1">
              <a:defRPr/>
            </a:pPr>
            <a:r>
              <a:rPr lang="en-US" dirty="0"/>
              <a:t>Removals to another educational placement for disciplinary reasons (for example: an alternative education program in the district)</a:t>
            </a:r>
          </a:p>
          <a:p>
            <a:pPr marL="888000" lvl="1">
              <a:defRPr/>
            </a:pPr>
            <a:r>
              <a:rPr lang="en-US" dirty="0"/>
              <a:t>Incidents reported to police and School-related arrests</a:t>
            </a:r>
          </a:p>
          <a:p>
            <a:pPr marL="888000" lvl="1">
              <a:defRPr/>
            </a:pPr>
            <a:endParaRPr lang="en-US" dirty="0"/>
          </a:p>
          <a:p>
            <a:pPr marL="888000" lvl="1">
              <a:defRPr/>
            </a:pPr>
            <a:r>
              <a:rPr lang="en-US" dirty="0"/>
              <a:t>As noted earlier, these categories will be reported at the school and district level for School Performance Reports per </a:t>
            </a:r>
            <a:r>
              <a:rPr lang="en-US" i="1" dirty="0"/>
              <a:t>ESSA</a:t>
            </a:r>
            <a:r>
              <a:rPr lang="en-US" dirty="0"/>
              <a:t>. </a:t>
            </a:r>
          </a:p>
          <a:p>
            <a:endParaRPr lang="en-US" dirty="0"/>
          </a:p>
        </p:txBody>
      </p:sp>
    </p:spTree>
    <p:extLst>
      <p:ext uri="{BB962C8B-B14F-4D97-AF65-F5344CB8AC3E}">
        <p14:creationId xmlns:p14="http://schemas.microsoft.com/office/powerpoint/2010/main" val="1249290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next set of slides present suggestions for training in how to report incidents, including a set of incident scenarios that may occur in schools.  </a:t>
            </a:r>
            <a:endParaRPr lang="en-US" dirty="0" smtClean="0"/>
          </a:p>
          <a:p>
            <a:endParaRPr lang="en-US" dirty="0"/>
          </a:p>
        </p:txBody>
      </p:sp>
    </p:spTree>
    <p:extLst>
      <p:ext uri="{BB962C8B-B14F-4D97-AF65-F5344CB8AC3E}">
        <p14:creationId xmlns:p14="http://schemas.microsoft.com/office/powerpoint/2010/main" val="3283074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defTabSz="1011994">
              <a:defRPr/>
            </a:pPr>
            <a:r>
              <a:rPr lang="en-US" dirty="0"/>
              <a:t>School staff are required to be trained annually to know what needs to be reported to SSDS and how to report. This </a:t>
            </a:r>
            <a:r>
              <a:rPr lang="en-US" dirty="0" smtClean="0"/>
              <a:t>can </a:t>
            </a:r>
            <a:r>
              <a:rPr lang="en-US" dirty="0"/>
              <a:t>be used to support the training of those staff members designated to make decisions at the school-level regarding what should be reported and changes in the SSDS. Reporting an SSDS incident is based on the facts that are available to the administrator making the report—including his or her own observations, information shared by other staff and the offenders, victims, and/or other student witnesses, or the findings of police investigations. Data entry training modules will be available when the system opens to support the person responsible at the school and district for data entry and data accuracy. </a:t>
            </a:r>
          </a:p>
          <a:p>
            <a:pPr marL="0" lvl="2" defTabSz="1011994">
              <a:defRPr/>
            </a:pPr>
            <a:endParaRPr lang="en-US" dirty="0"/>
          </a:p>
          <a:p>
            <a:pPr marL="0" lvl="2" defTabSz="1011994">
              <a:defRPr/>
            </a:pPr>
            <a:r>
              <a:rPr lang="en-US" dirty="0"/>
              <a:t>Every staff member in a school does not need to be familiar with all the elements of SSDS itself. What we recommend is that all staff are familiar with the SSDS definitions of what should be reported. They should be trained on how to clearly fill out discipline referrals when an incident occurs keeping these definitions in mind, use descriptive language, focus on the facts in their reporting, and avoid subjective language. </a:t>
            </a:r>
          </a:p>
          <a:p>
            <a:endParaRPr lang="en-US" dirty="0"/>
          </a:p>
        </p:txBody>
      </p:sp>
    </p:spTree>
    <p:extLst>
      <p:ext uri="{BB962C8B-B14F-4D97-AF65-F5344CB8AC3E}">
        <p14:creationId xmlns:p14="http://schemas.microsoft.com/office/powerpoint/2010/main" val="1464293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2" indent="-504845">
              <a:lnSpc>
                <a:spcPct val="80000"/>
              </a:lnSpc>
            </a:pPr>
            <a:r>
              <a:rPr lang="en-US" altLang="en-US" dirty="0"/>
              <a:t>Which of these statements best describes what happened and would be best reported in an initial incident report to the SSDS decision maker? </a:t>
            </a:r>
            <a:endParaRPr lang="en-US" altLang="en-US" dirty="0" smtClean="0"/>
          </a:p>
          <a:p>
            <a:pPr marL="0" lvl="2" indent="-504845">
              <a:lnSpc>
                <a:spcPct val="80000"/>
              </a:lnSpc>
            </a:pPr>
            <a:endParaRPr lang="en-US" altLang="en-US" dirty="0"/>
          </a:p>
          <a:p>
            <a:pPr>
              <a:lnSpc>
                <a:spcPct val="80000"/>
              </a:lnSpc>
            </a:pPr>
            <a:r>
              <a:rPr lang="en-US" altLang="en-US" dirty="0"/>
              <a:t>Description A is best. It describes what happened with facts.  When a staff member is describing to you what he or she observed, in writing or in person, ask that he or she document facts. Perceived characterizations of incidents are not helpful, and can lead to under or over reporting.  </a:t>
            </a:r>
          </a:p>
          <a:p>
            <a:pPr>
              <a:lnSpc>
                <a:spcPct val="80000"/>
              </a:lnSpc>
            </a:pPr>
            <a:endParaRPr lang="en-US" altLang="en-US" dirty="0"/>
          </a:p>
          <a:p>
            <a:pPr>
              <a:lnSpc>
                <a:spcPct val="80000"/>
              </a:lnSpc>
            </a:pPr>
            <a:r>
              <a:rPr lang="en-US" altLang="en-US" dirty="0"/>
              <a:t>For example, with option B, a term like “malicious” as in “Joe maliciously attacked Sam” assumes that the witness has knowledge that the offender intended to cause serious harm to the victim. </a:t>
            </a:r>
          </a:p>
          <a:p>
            <a:pPr defTabSz="947199" eaLnBrk="0" fontAlgn="base" hangingPunct="0">
              <a:lnSpc>
                <a:spcPct val="80000"/>
              </a:lnSpc>
              <a:spcBef>
                <a:spcPct val="30000"/>
              </a:spcBef>
              <a:spcAft>
                <a:spcPct val="0"/>
              </a:spcAft>
              <a:defRPr/>
            </a:pPr>
            <a:endParaRPr lang="en-US" altLang="en-US" dirty="0"/>
          </a:p>
          <a:p>
            <a:pPr defTabSz="947199" eaLnBrk="0" fontAlgn="base" hangingPunct="0">
              <a:lnSpc>
                <a:spcPct val="80000"/>
              </a:lnSpc>
              <a:spcBef>
                <a:spcPct val="30000"/>
              </a:spcBef>
              <a:spcAft>
                <a:spcPct val="0"/>
              </a:spcAft>
              <a:defRPr/>
            </a:pPr>
            <a:r>
              <a:rPr lang="en-US" altLang="en-US" dirty="0"/>
              <a:t>Also, it is important to take care with what words are used, particularly to avoid terms that have specific SSDS incident definitions tied to them, like “assault”, as in option C, </a:t>
            </a:r>
            <a:r>
              <a:rPr lang="en-US" altLang="en-US" dirty="0">
                <a:cs typeface="Times New Roman" panose="02020603050405020304" pitchFamily="18" charset="0"/>
              </a:rPr>
              <a:t>which may or may not apply to this case. Further investigation may reveal that this was a fight, and that the teacher did not witness Sam initially punching Joe – in this case, they would both be considered offenders. </a:t>
            </a:r>
          </a:p>
          <a:p>
            <a:pPr>
              <a:lnSpc>
                <a:spcPct val="80000"/>
              </a:lnSpc>
            </a:pPr>
            <a:endParaRPr lang="en-US" altLang="en-US" dirty="0"/>
          </a:p>
          <a:p>
            <a:pPr>
              <a:lnSpc>
                <a:spcPct val="80000"/>
              </a:lnSpc>
            </a:pPr>
            <a:r>
              <a:rPr lang="en-US" altLang="en-US" dirty="0"/>
              <a:t>A statement like D: “Two students were messing around in the hallway” gives us little information about what was observed and suggest that both students are offenders. It is important for staff to be descriptive about what they actually saw and heard while being factual.</a:t>
            </a:r>
          </a:p>
          <a:p>
            <a:pPr>
              <a:lnSpc>
                <a:spcPct val="80000"/>
              </a:lnSpc>
            </a:pPr>
            <a:endParaRPr lang="en-US" altLang="en-US" dirty="0"/>
          </a:p>
          <a:p>
            <a:pPr>
              <a:lnSpc>
                <a:spcPct val="80000"/>
              </a:lnSpc>
            </a:pPr>
            <a:endParaRPr lang="en-US" altLang="en-US" dirty="0">
              <a:latin typeface="Times New Roman" panose="02020603050405020304" pitchFamily="18" charset="0"/>
              <a:cs typeface="Times New Roman" panose="02020603050405020304" pitchFamily="18" charset="0"/>
            </a:endParaRPr>
          </a:p>
          <a:p>
            <a:pPr>
              <a:lnSpc>
                <a:spcPct val="80000"/>
              </a:lnSpc>
            </a:pPr>
            <a:endParaRPr lang="en-US" altLang="en-US" dirty="0">
              <a:latin typeface="Times New Roman" panose="02020603050405020304" pitchFamily="18" charset="0"/>
              <a:cs typeface="Times New Roman" panose="02020603050405020304" pitchFamily="18" charset="0"/>
            </a:endParaRPr>
          </a:p>
          <a:p>
            <a:pPr>
              <a:lnSpc>
                <a:spcPct val="80000"/>
              </a:lnSpc>
            </a:pPr>
            <a:endParaRPr lang="en-US" altLang="en-US" dirty="0">
              <a:latin typeface="Times New Roman" panose="02020603050405020304" pitchFamily="18" charset="0"/>
              <a:cs typeface="Times New Roman" panose="02020603050405020304" pitchFamily="18" charset="0"/>
            </a:endParaRPr>
          </a:p>
          <a:p>
            <a:pPr>
              <a:lnSpc>
                <a:spcPct val="80000"/>
              </a:lnSpc>
            </a:pPr>
            <a:endParaRPr lang="en-US" altLang="en-US" dirty="0"/>
          </a:p>
          <a:p>
            <a:endParaRPr lang="en-US" dirty="0"/>
          </a:p>
        </p:txBody>
      </p:sp>
    </p:spTree>
    <p:extLst>
      <p:ext uri="{BB962C8B-B14F-4D97-AF65-F5344CB8AC3E}">
        <p14:creationId xmlns:p14="http://schemas.microsoft.com/office/powerpoint/2010/main" val="3421286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The next slides offer examples of incidents that can occur in schools along with guidance on how to report them in the SSDS. These scenarios offer opportunities for discussion among school-level and district-level users as a training tool. The scenarios can also be found in the SSDS Guidance starting on page 13. Each scenario slide is followed by an overview of how the SSDS incident report forms would be completed for later entry into the system. For practice, review the Scenario slide, then pause this training module and complete a blank form on your own. Refer to the SSDS Guidance document as needed. Then check your form against information on how it should be completed on the slide following each scenario. </a:t>
            </a:r>
          </a:p>
          <a:p>
            <a:endParaRPr lang="en-US" dirty="0"/>
          </a:p>
        </p:txBody>
      </p:sp>
    </p:spTree>
    <p:extLst>
      <p:ext uri="{BB962C8B-B14F-4D97-AF65-F5344CB8AC3E}">
        <p14:creationId xmlns:p14="http://schemas.microsoft.com/office/powerpoint/2010/main" val="1002429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643588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dirty="0"/>
              <a:t>On the Incident Report form, complete the name of the school, incident date, and incident description. Do not enter any students names in the incident description field. For incident type, select “fight.” For location select “In school building.” For “Number of known offenders,” enter “2”. The remaining areas of the page can be left blank, because they do not pertain to this particular incident. A review of the SSDS Guidance will be very helpful to clarify the terms that are used on this form and in the new data system. </a:t>
            </a:r>
          </a:p>
          <a:p>
            <a:endParaRPr lang="en-US" dirty="0"/>
          </a:p>
        </p:txBody>
      </p:sp>
    </p:spTree>
    <p:extLst>
      <p:ext uri="{BB962C8B-B14F-4D97-AF65-F5344CB8AC3E}">
        <p14:creationId xmlns:p14="http://schemas.microsoft.com/office/powerpoint/2010/main" val="28587095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eaLnBrk="0" fontAlgn="base" hangingPunct="0">
              <a:spcBef>
                <a:spcPct val="30000"/>
              </a:spcBef>
              <a:spcAft>
                <a:spcPct val="0"/>
              </a:spcAft>
              <a:defRPr/>
            </a:pPr>
            <a:r>
              <a:rPr lang="en-US" dirty="0"/>
              <a:t>Two offender pages will need to be attached to the incident report form, because both Stacey and Rebecca are offenders. Select “student at this school” and enter the student name and student ID number for each offender on a separate offender reporting form. The ID number will be used to obtain demographic information on the students required for federal reporting, but the student names will not be entered into the data system. These names are for the school and district use only.  </a:t>
            </a:r>
          </a:p>
          <a:p>
            <a:pPr defTabSz="947199" eaLnBrk="0" fontAlgn="base" hangingPunct="0">
              <a:spcBef>
                <a:spcPct val="30000"/>
              </a:spcBef>
              <a:spcAft>
                <a:spcPct val="0"/>
              </a:spcAft>
              <a:defRPr/>
            </a:pPr>
            <a:endParaRPr lang="en-US" dirty="0"/>
          </a:p>
          <a:p>
            <a:pPr defTabSz="947199" eaLnBrk="0" fontAlgn="base" hangingPunct="0">
              <a:spcBef>
                <a:spcPct val="30000"/>
              </a:spcBef>
              <a:spcAft>
                <a:spcPct val="0"/>
              </a:spcAft>
              <a:defRPr/>
            </a:pPr>
            <a:r>
              <a:rPr lang="en-US" dirty="0"/>
              <a:t>Stacey caused a concussion in Rebecca, considered a “major injury,” Rebecca caused Stacey to have a bruise, a “minor” injury. Neither student was arrested, but both were suspended: Stacey for 5 days, Rebecca for 3 days. They did not receive educational services, so select “no” for that. There were no other reported disciplinary actions, so that would be marked “no” as well. </a:t>
            </a:r>
          </a:p>
          <a:p>
            <a:endParaRPr lang="en-US" dirty="0"/>
          </a:p>
        </p:txBody>
      </p:sp>
    </p:spTree>
    <p:extLst>
      <p:ext uri="{BB962C8B-B14F-4D97-AF65-F5344CB8AC3E}">
        <p14:creationId xmlns:p14="http://schemas.microsoft.com/office/powerpoint/2010/main" val="5722683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When Jose, an eighth grader, leaves school at the end of the day, Dwayne (another eighth grader at the school) is waiting down the street away from the school and assaults Jose. Dwayne is suspended for 4 days out of school with no educational services and receives a Saturday all-day detention.</a:t>
            </a:r>
          </a:p>
          <a:p>
            <a:endParaRPr lang="en-US" altLang="en-US" dirty="0"/>
          </a:p>
          <a:p>
            <a:endParaRPr lang="en-US" dirty="0"/>
          </a:p>
        </p:txBody>
      </p:sp>
    </p:spTree>
    <p:extLst>
      <p:ext uri="{BB962C8B-B14F-4D97-AF65-F5344CB8AC3E}">
        <p14:creationId xmlns:p14="http://schemas.microsoft.com/office/powerpoint/2010/main" val="20653909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eaLnBrk="0" fontAlgn="base" hangingPunct="0">
              <a:spcBef>
                <a:spcPct val="30000"/>
              </a:spcBef>
              <a:spcAft>
                <a:spcPct val="0"/>
              </a:spcAft>
              <a:defRPr/>
            </a:pPr>
            <a:r>
              <a:rPr lang="en-US" dirty="0"/>
              <a:t>Although this incident is serious and the school disciplined the Dwayne, it did not occur on school grounds, so it would be reported as an “Other Incident Leading to Removal” rather than as an “Assault.” School authorities have the right to impose a consequence on a student for conduct away from school grounds only when it is reasonably necessary for the student’s physical or emotional safety, security and well-being or for reasons relating to the safety, security and well-being of other students, staff or school grounds (N.J.A.C. 6A:16-7.5).</a:t>
            </a:r>
          </a:p>
          <a:p>
            <a:pPr defTabSz="947199" eaLnBrk="0" fontAlgn="base" hangingPunct="0">
              <a:spcBef>
                <a:spcPct val="30000"/>
              </a:spcBef>
              <a:spcAft>
                <a:spcPct val="0"/>
              </a:spcAft>
              <a:defRPr/>
            </a:pPr>
            <a:endParaRPr lang="en-US" dirty="0"/>
          </a:p>
          <a:p>
            <a:pPr defTabSz="947199" eaLnBrk="0" fontAlgn="base" hangingPunct="0">
              <a:spcBef>
                <a:spcPct val="30000"/>
              </a:spcBef>
              <a:spcAft>
                <a:spcPct val="0"/>
              </a:spcAft>
              <a:defRPr/>
            </a:pPr>
            <a:r>
              <a:rPr lang="en-US" dirty="0"/>
              <a:t>On the Other Incident Leading to Removal Report form, complete the name of the school, incident date, and incident description. For “Number of known offenders,” enter “1”. Enter Dwayne’s name and student ID number. He was not arrested, but was suspended, so enter 4 for number of days out-of-school suspension. Educational services were not provided, but select “yes” for other disciplinary action, because Dwayne received a Saturday detention. Information does not need to be reported regarding victims of other incidents leading to removal. </a:t>
            </a:r>
          </a:p>
          <a:p>
            <a:endParaRPr lang="en-US" dirty="0"/>
          </a:p>
        </p:txBody>
      </p:sp>
    </p:spTree>
    <p:extLst>
      <p:ext uri="{BB962C8B-B14F-4D97-AF65-F5344CB8AC3E}">
        <p14:creationId xmlns:p14="http://schemas.microsoft.com/office/powerpoint/2010/main" val="15161261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dirty="0"/>
              <a:t>Shannon and Tracey were arguing during 6th-grade math class. When the teacher intervened, Shannon called Tracey a name that is considered a racial slur. The teacher reprimanded Shannon, classroom instruction continued, and nothing more happened between the girls. The teacher spoke with Tracey after class and Tracey told the teacher that she was upset by the racial slur and felt insulted and humiliated. An HIB investigation was initiated, but did not find that all of the applicable criteria were met. Shannon received a lunch detention. </a:t>
            </a:r>
          </a:p>
          <a:p>
            <a:endParaRPr lang="en-US" dirty="0"/>
          </a:p>
        </p:txBody>
      </p:sp>
    </p:spTree>
    <p:extLst>
      <p:ext uri="{BB962C8B-B14F-4D97-AF65-F5344CB8AC3E}">
        <p14:creationId xmlns:p14="http://schemas.microsoft.com/office/powerpoint/2010/main" val="28583720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dirty="0"/>
              <a:t>On the Incident Report form, complete the name of the school, incident date, and incident description. For incident type, select “HIB Alleged.” For location select “In school building.” Note that all HIB incidents that occur on or off school grounds are required to be reported, and there are location categories to document that for HIB: on school grounds, off school grounds, or both on and off school grounds. For “Number of known offenders,” enter “1”. Also enter “1” student victim at the school. </a:t>
            </a:r>
          </a:p>
          <a:p>
            <a:endParaRPr lang="en-US" dirty="0"/>
          </a:p>
        </p:txBody>
      </p:sp>
    </p:spTree>
    <p:extLst>
      <p:ext uri="{BB962C8B-B14F-4D97-AF65-F5344CB8AC3E}">
        <p14:creationId xmlns:p14="http://schemas.microsoft.com/office/powerpoint/2010/main" val="39258693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eaLnBrk="0" fontAlgn="base" hangingPunct="0">
              <a:spcBef>
                <a:spcPct val="30000"/>
              </a:spcBef>
              <a:spcAft>
                <a:spcPct val="0"/>
              </a:spcAft>
              <a:defRPr/>
            </a:pPr>
            <a:r>
              <a:rPr lang="en-US" dirty="0"/>
              <a:t>One offender page will be attached to the incident report form. Select “student at this school” and complete information on the student name and student ID number. Select “no” for whether the offender was arrested and also for whether the offender was “suspended.” Select “yes” for other disciplinary action, because Shannon did receive a lunch detention. </a:t>
            </a:r>
          </a:p>
          <a:p>
            <a:endParaRPr lang="en-US" dirty="0"/>
          </a:p>
        </p:txBody>
      </p:sp>
    </p:spTree>
    <p:extLst>
      <p:ext uri="{BB962C8B-B14F-4D97-AF65-F5344CB8AC3E}">
        <p14:creationId xmlns:p14="http://schemas.microsoft.com/office/powerpoint/2010/main" val="28005047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eaLnBrk="0" fontAlgn="base" hangingPunct="0">
              <a:spcBef>
                <a:spcPct val="30000"/>
              </a:spcBef>
              <a:spcAft>
                <a:spcPct val="0"/>
              </a:spcAft>
              <a:defRPr/>
            </a:pPr>
            <a:r>
              <a:rPr lang="en-US" dirty="0"/>
              <a:t>One HIB page will need to be attached to this incident. Select that “yes,” this incident was investigated within 10 days and enter the name of the lead investigator. For nature of HIB incident, select “Race and/or color,” since Tracey was targeted based on her race. Because the HIB was not confirmed, other details do not need to be entered on this form. However, for federal reporting of HIB allegations, enter the victim demographic characteristics. A space is available on the form for the victim’s name for the school and district records only – the victim’s name will not be reported into the SSDS. </a:t>
            </a:r>
          </a:p>
          <a:p>
            <a:endParaRPr lang="en-US" dirty="0"/>
          </a:p>
        </p:txBody>
      </p:sp>
    </p:spTree>
    <p:extLst>
      <p:ext uri="{BB962C8B-B14F-4D97-AF65-F5344CB8AC3E}">
        <p14:creationId xmlns:p14="http://schemas.microsoft.com/office/powerpoint/2010/main" val="11303997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90994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The collection of trainings and programs will remain the same as in the HIB-ITP system. All trainings and programs conducted during the year to support anti-bullying efforts in schools and districts must be reported to the SSDS. </a:t>
            </a:r>
          </a:p>
          <a:p>
            <a:pPr eaLnBrk="1" hangingPunct="1"/>
            <a:endParaRPr lang="en-US" altLang="en-US" dirty="0"/>
          </a:p>
          <a:p>
            <a:pPr eaLnBrk="1" hangingPunct="1"/>
            <a:r>
              <a:rPr lang="en-US" altLang="en-US" dirty="0"/>
              <a:t>Select and enter as “HIB training” when reporting an instruction and/or practice activity specifically designed to prepare someone to implement a program or strategy, fulfill a responsibility, or implement a skill proficiently. </a:t>
            </a:r>
          </a:p>
          <a:p>
            <a:pPr eaLnBrk="1" hangingPunct="1"/>
            <a:endParaRPr lang="en-US" altLang="en-US" dirty="0"/>
          </a:p>
          <a:p>
            <a:pPr eaLnBrk="1" hangingPunct="1"/>
            <a:r>
              <a:rPr lang="en-US" altLang="en-US" dirty="0"/>
              <a:t>Select and enter as “HIB program” when reporting an event, plan, system, or a series of scheduled organized activities or procedures under which action may be taken towards a goal. Some of the more commonly reported programs in schools are, Week of Respect activities, Positive Behavior Intervention and Supports, Olweus Bullying Prevention Program, Responsive Classroom. </a:t>
            </a:r>
          </a:p>
          <a:p>
            <a:pPr eaLnBrk="1" hangingPunct="1"/>
            <a:endParaRPr lang="en-US" altLang="en-US" dirty="0"/>
          </a:p>
          <a:p>
            <a:pPr eaLnBrk="1" hangingPunct="1"/>
            <a:r>
              <a:rPr lang="en-US" altLang="en-US" dirty="0"/>
              <a:t>When reporting, the target is who is being trained or receiving the program, NOT who is conducting the trainings or programs. </a:t>
            </a:r>
          </a:p>
          <a:p>
            <a:pPr eaLnBrk="1" hangingPunct="1"/>
            <a:endParaRPr lang="en-US" altLang="en-US" dirty="0"/>
          </a:p>
          <a:p>
            <a:endParaRPr lang="en-US" dirty="0"/>
          </a:p>
        </p:txBody>
      </p:sp>
    </p:spTree>
    <p:extLst>
      <p:ext uri="{BB962C8B-B14F-4D97-AF65-F5344CB8AC3E}">
        <p14:creationId xmlns:p14="http://schemas.microsoft.com/office/powerpoint/2010/main" val="11412881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336152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altLang="en-US" dirty="0"/>
              <a:t>Here is a timeline for SSDS reporting in the upcoming school year. Documentation of HIB trainings and programs should be tracked for report period 1 from July through December of 2017. Documentation of Incidents for report period 1 should be tracked from September through December of 2017. The deadline for Report Period 1 certification is due on January 31, 2018. Documentation of HIB trainings and programs and incidents for report period 2 should be tracked from January through June of 2018, and the district report to the Board of Education or Governing Authority for report period 1 should occur during this time. Once the system is opened, incidents can be entered on a continual basis until the system closes at the end of the year on July 16, 2018. Final end of the year certification for all incidents, trainings, and programs occurring throughout the school year are due on July 16, 2018. </a:t>
            </a:r>
          </a:p>
          <a:p>
            <a:endParaRPr lang="en-US" dirty="0"/>
          </a:p>
        </p:txBody>
      </p:sp>
    </p:spTree>
    <p:extLst>
      <p:ext uri="{BB962C8B-B14F-4D97-AF65-F5344CB8AC3E}">
        <p14:creationId xmlns:p14="http://schemas.microsoft.com/office/powerpoint/2010/main" val="15379478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199"/>
            <a:r>
              <a:rPr lang="en-US" dirty="0" smtClean="0"/>
              <a:t>If you have</a:t>
            </a:r>
            <a:r>
              <a:rPr lang="en-US" baseline="0" dirty="0" smtClean="0"/>
              <a:t> any questions regarding the Student Safety Data System, contact us at ssds@doe.state.nj.us</a:t>
            </a:r>
            <a:endParaRPr lang="en-US" dirty="0" smtClean="0"/>
          </a:p>
          <a:p>
            <a:endParaRPr lang="en-US" dirty="0"/>
          </a:p>
        </p:txBody>
      </p:sp>
    </p:spTree>
    <p:extLst>
      <p:ext uri="{BB962C8B-B14F-4D97-AF65-F5344CB8AC3E}">
        <p14:creationId xmlns:p14="http://schemas.microsoft.com/office/powerpoint/2010/main" val="1885780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1"/>
          <p:cNvSpPr>
            <a:spLocks noGrp="1"/>
          </p:cNvSpPr>
          <p:nvPr>
            <p:ph type="ctrTitle"/>
          </p:nvPr>
        </p:nvSpPr>
        <p:spPr>
          <a:xfrm>
            <a:off x="685800" y="1676400"/>
            <a:ext cx="7772400" cy="860425"/>
          </a:xfrm>
          <a:prstGeom prst="rect">
            <a:avLst/>
          </a:prstGeom>
          <a:solidFill>
            <a:schemeClr val="bg1"/>
          </a:solidFill>
        </p:spPr>
        <p:style>
          <a:lnRef idx="1">
            <a:schemeClr val="accent1"/>
          </a:lnRef>
          <a:fillRef idx="2">
            <a:schemeClr val="accent1"/>
          </a:fillRef>
          <a:effectRef idx="1">
            <a:schemeClr val="accent1"/>
          </a:effectRef>
          <a:fontRef idx="none"/>
        </p:style>
        <p:txBody>
          <a:bodyPr/>
          <a:lstStyle>
            <a:lvl1pPr>
              <a:defRPr b="1" baseline="0">
                <a:solidFill>
                  <a:srgbClr val="0D5072"/>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838200"/>
          </a:xfrm>
          <a:prstGeom prst="rect">
            <a:avLst/>
          </a:prstGeom>
        </p:spPr>
        <p:txBody>
          <a:bodyPr/>
          <a:lstStyle>
            <a:lvl1pPr>
              <a:defRPr baseline="0">
                <a:solidFill>
                  <a:srgbClr val="0D5072"/>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457200" y="1828800"/>
            <a:ext cx="8229600" cy="4343400"/>
          </a:xfrm>
          <a:prstGeom prst="rect">
            <a:avLst/>
          </a:prstGeom>
        </p:spPr>
        <p:txBody>
          <a:bodyPr/>
          <a:lstStyle>
            <a:lvl1pPr marL="231775" indent="-231775" eaLnBrk="1" hangingPunct="1">
              <a:defRPr sz="2800">
                <a:latin typeface="Times New Roman" panose="02020603050405020304" pitchFamily="18" charset="0"/>
                <a:cs typeface="Times New Roman" panose="02020603050405020304" pitchFamily="18" charset="0"/>
              </a:defRPr>
            </a:lvl1pPr>
            <a:lvl2pPr marL="682625" indent="-225425" eaLnBrk="1" hangingPunct="1">
              <a:buClrTx/>
              <a:buFont typeface="Calibri" pitchFamily="34" charset="0"/>
              <a:buChar char="‒"/>
              <a:defRPr sz="2400">
                <a:latin typeface="Times New Roman" panose="02020603050405020304" pitchFamily="18" charset="0"/>
                <a:cs typeface="Times New Roman" panose="02020603050405020304" pitchFamily="18" charset="0"/>
              </a:defRPr>
            </a:lvl2pPr>
            <a:lvl3pPr marL="1146175" indent="-231775" eaLnBrk="1" hangingPunct="1">
              <a:buClrTx/>
              <a:buFont typeface="Courier New" pitchFamily="49" charset="0"/>
              <a:buChar char="o"/>
              <a:defRPr sz="2000">
                <a:latin typeface="Times New Roman" panose="02020603050405020304" pitchFamily="18" charset="0"/>
                <a:cs typeface="Times New Roman" panose="02020603050405020304" pitchFamily="18" charset="0"/>
              </a:defRPr>
            </a:lvl3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grpSp>
        <p:nvGrpSpPr>
          <p:cNvPr id="9" name="Group 8"/>
          <p:cNvGrpSpPr/>
          <p:nvPr userDrawn="1"/>
        </p:nvGrpSpPr>
        <p:grpSpPr>
          <a:xfrm>
            <a:off x="8319117" y="6046412"/>
            <a:ext cx="844029" cy="811588"/>
            <a:chOff x="7422778" y="2057400"/>
            <a:chExt cx="1721222" cy="1655065"/>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8935" y="2057400"/>
              <a:ext cx="1655065" cy="1655065"/>
            </a:xfrm>
            <a:prstGeom prst="rect">
              <a:avLst/>
            </a:prstGeom>
          </p:spPr>
        </p:pic>
        <p:grpSp>
          <p:nvGrpSpPr>
            <p:cNvPr id="11" name="Group 10"/>
            <p:cNvGrpSpPr/>
            <p:nvPr userDrawn="1"/>
          </p:nvGrpSpPr>
          <p:grpSpPr>
            <a:xfrm>
              <a:off x="7422778" y="2436813"/>
              <a:ext cx="1028182" cy="1028182"/>
              <a:chOff x="7422778" y="2436813"/>
              <a:chExt cx="1028182" cy="1028182"/>
            </a:xfrm>
          </p:grpSpPr>
          <p:sp>
            <p:nvSpPr>
              <p:cNvPr id="12" name="Rectangle: Rounded Corners 11"/>
              <p:cNvSpPr/>
              <p:nvPr userDrawn="1"/>
            </p:nvSpPr>
            <p:spPr>
              <a:xfrm>
                <a:off x="7442104" y="2743700"/>
                <a:ext cx="989529" cy="414407"/>
              </a:xfrm>
              <a:prstGeom prst="round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22778" y="2436813"/>
                <a:ext cx="1028182" cy="1028182"/>
              </a:xfrm>
              <a:prstGeom prst="rect">
                <a:avLst/>
              </a:prstGeom>
            </p:spPr>
          </p:pic>
        </p:gr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0" y="6705600"/>
            <a:ext cx="9144000" cy="152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457200" y="730250"/>
            <a:ext cx="8229600" cy="1022350"/>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atin typeface="Times New Roman" panose="02020603050405020304" pitchFamily="18" charset="0"/>
                <a:cs typeface="Times New Roman" panose="02020603050405020304" pitchFamily="18" charset="0"/>
              </a:defRPr>
            </a:lvl1pPr>
            <a:lvl2pPr>
              <a:defRPr sz="24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1800">
                <a:latin typeface="Times New Roman" panose="02020603050405020304" pitchFamily="18" charset="0"/>
                <a:cs typeface="Times New Roman" panose="02020603050405020304" pitchFamily="18" charset="0"/>
              </a:defRPr>
            </a:lvl4pPr>
            <a:lvl5pPr>
              <a:defRPr sz="1800">
                <a:latin typeface="Times New Roman" panose="02020603050405020304" pitchFamily="18" charset="0"/>
                <a:cs typeface="Times New Roman" panose="02020603050405020304" pitchFamily="18"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atin typeface="Times New Roman" panose="02020603050405020304" pitchFamily="18" charset="0"/>
                <a:cs typeface="Times New Roman" panose="02020603050405020304" pitchFamily="18" charset="0"/>
              </a:defRPr>
            </a:lvl1pPr>
            <a:lvl2pPr>
              <a:defRPr sz="24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1800">
                <a:latin typeface="Times New Roman" panose="02020603050405020304" pitchFamily="18" charset="0"/>
                <a:cs typeface="Times New Roman" panose="02020603050405020304" pitchFamily="18" charset="0"/>
              </a:defRPr>
            </a:lvl4pPr>
            <a:lvl5pPr>
              <a:defRPr sz="1800">
                <a:latin typeface="Times New Roman" panose="02020603050405020304" pitchFamily="18" charset="0"/>
                <a:cs typeface="Times New Roman" panose="02020603050405020304" pitchFamily="18"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p:cNvGrpSpPr/>
          <p:nvPr userDrawn="1"/>
        </p:nvGrpSpPr>
        <p:grpSpPr>
          <a:xfrm>
            <a:off x="8319117" y="6046412"/>
            <a:ext cx="844029" cy="811588"/>
            <a:chOff x="7422778" y="2057400"/>
            <a:chExt cx="1721222" cy="1655065"/>
          </a:xfrm>
        </p:grpSpPr>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8935" y="2057400"/>
              <a:ext cx="1655065" cy="1655065"/>
            </a:xfrm>
            <a:prstGeom prst="rect">
              <a:avLst/>
            </a:prstGeom>
          </p:spPr>
        </p:pic>
        <p:grpSp>
          <p:nvGrpSpPr>
            <p:cNvPr id="19" name="Group 18"/>
            <p:cNvGrpSpPr/>
            <p:nvPr userDrawn="1"/>
          </p:nvGrpSpPr>
          <p:grpSpPr>
            <a:xfrm>
              <a:off x="7422778" y="2436813"/>
              <a:ext cx="1028182" cy="1028182"/>
              <a:chOff x="7422778" y="2436813"/>
              <a:chExt cx="1028182" cy="1028182"/>
            </a:xfrm>
          </p:grpSpPr>
          <p:sp>
            <p:nvSpPr>
              <p:cNvPr id="20" name="Rectangle: Rounded Corners 19"/>
              <p:cNvSpPr/>
              <p:nvPr userDrawn="1"/>
            </p:nvSpPr>
            <p:spPr>
              <a:xfrm>
                <a:off x="7442104" y="2743700"/>
                <a:ext cx="989529" cy="414407"/>
              </a:xfrm>
              <a:prstGeom prst="round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22778" y="2436813"/>
                <a:ext cx="1028182" cy="1028182"/>
              </a:xfrm>
              <a:prstGeom prst="rect">
                <a:avLst/>
              </a:prstGeom>
            </p:spPr>
          </p:pic>
        </p:grpSp>
      </p:gr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200" b="1">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atin typeface="Times New Roman" panose="02020603050405020304" pitchFamily="18" charset="0"/>
                <a:cs typeface="Times New Roman" panose="02020603050405020304" pitchFamily="18" charset="0"/>
              </a:defRPr>
            </a:lvl1pPr>
            <a:lvl2pPr>
              <a:defRPr sz="2000">
                <a:latin typeface="Times New Roman" panose="02020603050405020304" pitchFamily="18" charset="0"/>
                <a:cs typeface="Times New Roman" panose="02020603050405020304" pitchFamily="18" charset="0"/>
              </a:defRPr>
            </a:lvl2pPr>
            <a:lvl3pPr>
              <a:defRPr sz="1800">
                <a:latin typeface="Times New Roman" panose="02020603050405020304" pitchFamily="18" charset="0"/>
                <a:cs typeface="Times New Roman" panose="02020603050405020304" pitchFamily="18" charset="0"/>
              </a:defRPr>
            </a:lvl3pPr>
            <a:lvl4pPr>
              <a:defRPr sz="1600">
                <a:latin typeface="Times New Roman" panose="02020603050405020304" pitchFamily="18" charset="0"/>
                <a:cs typeface="Times New Roman" panose="02020603050405020304" pitchFamily="18" charset="0"/>
              </a:defRPr>
            </a:lvl4pPr>
            <a:lvl5pPr>
              <a:defRPr sz="1600">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lang="en-US" sz="2200" b="1" kern="1200" dirty="0" smtClean="0">
                <a:solidFill>
                  <a:schemeClr val="tx1"/>
                </a:solidFill>
                <a:latin typeface="Times New Roman" panose="02020603050405020304" pitchFamily="18" charset="0"/>
                <a:ea typeface="ＭＳ Ｐゴシック" pitchFamily="-123" charset="-128"/>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atin typeface="Times New Roman" panose="02020603050405020304" pitchFamily="18" charset="0"/>
                <a:cs typeface="Times New Roman" panose="02020603050405020304" pitchFamily="18" charset="0"/>
              </a:defRPr>
            </a:lvl1pPr>
            <a:lvl2pPr>
              <a:defRPr sz="2000">
                <a:latin typeface="Times New Roman" panose="02020603050405020304" pitchFamily="18" charset="0"/>
                <a:cs typeface="Times New Roman" panose="02020603050405020304" pitchFamily="18" charset="0"/>
              </a:defRPr>
            </a:lvl2pPr>
            <a:lvl3pPr>
              <a:defRPr sz="1800">
                <a:latin typeface="Times New Roman" panose="02020603050405020304" pitchFamily="18" charset="0"/>
                <a:cs typeface="Times New Roman" panose="02020603050405020304" pitchFamily="18" charset="0"/>
              </a:defRPr>
            </a:lvl3pPr>
            <a:lvl4pPr>
              <a:defRPr sz="1600">
                <a:latin typeface="Times New Roman" panose="02020603050405020304" pitchFamily="18" charset="0"/>
                <a:cs typeface="Times New Roman" panose="02020603050405020304" pitchFamily="18" charset="0"/>
              </a:defRPr>
            </a:lvl4pPr>
            <a:lvl5pPr>
              <a:defRPr sz="1600">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2" name="Group 11"/>
          <p:cNvGrpSpPr/>
          <p:nvPr userDrawn="1"/>
        </p:nvGrpSpPr>
        <p:grpSpPr>
          <a:xfrm>
            <a:off x="8319117" y="6046412"/>
            <a:ext cx="844029" cy="811588"/>
            <a:chOff x="7422778" y="2057400"/>
            <a:chExt cx="1721222" cy="1655065"/>
          </a:xfrm>
        </p:grpSpPr>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8935" y="2057400"/>
              <a:ext cx="1655065" cy="1655065"/>
            </a:xfrm>
            <a:prstGeom prst="rect">
              <a:avLst/>
            </a:prstGeom>
          </p:spPr>
        </p:pic>
        <p:grpSp>
          <p:nvGrpSpPr>
            <p:cNvPr id="14" name="Group 13"/>
            <p:cNvGrpSpPr/>
            <p:nvPr userDrawn="1"/>
          </p:nvGrpSpPr>
          <p:grpSpPr>
            <a:xfrm>
              <a:off x="7422778" y="2436813"/>
              <a:ext cx="1028182" cy="1028182"/>
              <a:chOff x="7422778" y="2436813"/>
              <a:chExt cx="1028182" cy="1028182"/>
            </a:xfrm>
          </p:grpSpPr>
          <p:sp>
            <p:nvSpPr>
              <p:cNvPr id="15" name="Rectangle: Rounded Corners 14"/>
              <p:cNvSpPr/>
              <p:nvPr userDrawn="1"/>
            </p:nvSpPr>
            <p:spPr>
              <a:xfrm>
                <a:off x="7442104" y="2743700"/>
                <a:ext cx="989529" cy="414407"/>
              </a:xfrm>
              <a:prstGeom prst="round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22778" y="2436813"/>
                <a:ext cx="1028182" cy="1028182"/>
              </a:xfrm>
              <a:prstGeom prst="rect">
                <a:avLst/>
              </a:prstGeom>
            </p:spPr>
          </p:pic>
        </p:grpSp>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838200"/>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grpSp>
        <p:nvGrpSpPr>
          <p:cNvPr id="8" name="Group 7"/>
          <p:cNvGrpSpPr/>
          <p:nvPr userDrawn="1"/>
        </p:nvGrpSpPr>
        <p:grpSpPr>
          <a:xfrm>
            <a:off x="8319117" y="6046412"/>
            <a:ext cx="844029" cy="811588"/>
            <a:chOff x="7422778" y="2057400"/>
            <a:chExt cx="1721222" cy="1655065"/>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8935" y="2057400"/>
              <a:ext cx="1655065" cy="1655065"/>
            </a:xfrm>
            <a:prstGeom prst="rect">
              <a:avLst/>
            </a:prstGeom>
          </p:spPr>
        </p:pic>
        <p:grpSp>
          <p:nvGrpSpPr>
            <p:cNvPr id="10" name="Group 9"/>
            <p:cNvGrpSpPr/>
            <p:nvPr userDrawn="1"/>
          </p:nvGrpSpPr>
          <p:grpSpPr>
            <a:xfrm>
              <a:off x="7422778" y="2436813"/>
              <a:ext cx="1028182" cy="1028182"/>
              <a:chOff x="7422778" y="2436813"/>
              <a:chExt cx="1028182" cy="1028182"/>
            </a:xfrm>
          </p:grpSpPr>
          <p:sp>
            <p:nvSpPr>
              <p:cNvPr id="11" name="Rectangle: Rounded Corners 10"/>
              <p:cNvSpPr/>
              <p:nvPr userDrawn="1"/>
            </p:nvSpPr>
            <p:spPr>
              <a:xfrm>
                <a:off x="7442104" y="2743700"/>
                <a:ext cx="989529" cy="414407"/>
              </a:xfrm>
              <a:prstGeom prst="round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22778" y="2436813"/>
                <a:ext cx="1028182" cy="1028182"/>
              </a:xfrm>
              <a:prstGeom prst="rect">
                <a:avLst/>
              </a:prstGeom>
            </p:spPr>
          </p:pic>
        </p:grpSp>
      </p:gr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7" name="Group 6"/>
          <p:cNvGrpSpPr/>
          <p:nvPr userDrawn="1"/>
        </p:nvGrpSpPr>
        <p:grpSpPr>
          <a:xfrm>
            <a:off x="8319117" y="6046412"/>
            <a:ext cx="844029" cy="811588"/>
            <a:chOff x="7422778" y="2057400"/>
            <a:chExt cx="1721222" cy="1655065"/>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8935" y="2057400"/>
              <a:ext cx="1655065" cy="1655065"/>
            </a:xfrm>
            <a:prstGeom prst="rect">
              <a:avLst/>
            </a:prstGeom>
          </p:spPr>
        </p:pic>
        <p:grpSp>
          <p:nvGrpSpPr>
            <p:cNvPr id="9" name="Group 8"/>
            <p:cNvGrpSpPr/>
            <p:nvPr userDrawn="1"/>
          </p:nvGrpSpPr>
          <p:grpSpPr>
            <a:xfrm>
              <a:off x="7422778" y="2436813"/>
              <a:ext cx="1028182" cy="1028182"/>
              <a:chOff x="7422778" y="2436813"/>
              <a:chExt cx="1028182" cy="1028182"/>
            </a:xfrm>
          </p:grpSpPr>
          <p:sp>
            <p:nvSpPr>
              <p:cNvPr id="10" name="Rectangle: Rounded Corners 9"/>
              <p:cNvSpPr/>
              <p:nvPr userDrawn="1"/>
            </p:nvSpPr>
            <p:spPr>
              <a:xfrm>
                <a:off x="7442104" y="2743700"/>
                <a:ext cx="989529" cy="414407"/>
              </a:xfrm>
              <a:prstGeom prst="round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22778" y="2436813"/>
                <a:ext cx="1028182" cy="1028182"/>
              </a:xfrm>
              <a:prstGeom prst="rect">
                <a:avLst/>
              </a:prstGeom>
            </p:spPr>
          </p:pic>
        </p:grpSp>
      </p:gr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368300"/>
          </a:xfrm>
          <a:prstGeom prst="rect">
            <a:avLst/>
          </a:prstGeom>
        </p:spPr>
        <p:txBody>
          <a:bodyPr anchor="b"/>
          <a:lstStyle>
            <a:lvl1pPr algn="l">
              <a:defRPr sz="17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atin typeface="Times New Roman" panose="02020603050405020304" pitchFamily="18" charset="0"/>
                <a:cs typeface="Times New Roman" panose="02020603050405020304" pitchFamily="18" charset="0"/>
              </a:defRPr>
            </a:lvl1pPr>
            <a:lvl2pPr>
              <a:defRPr sz="2800">
                <a:latin typeface="Times New Roman" panose="02020603050405020304" pitchFamily="18" charset="0"/>
                <a:cs typeface="Times New Roman" panose="02020603050405020304" pitchFamily="18" charset="0"/>
              </a:defRPr>
            </a:lvl2pPr>
            <a:lvl3pPr>
              <a:defRPr sz="24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grpSp>
        <p:nvGrpSpPr>
          <p:cNvPr id="10" name="Group 9"/>
          <p:cNvGrpSpPr/>
          <p:nvPr userDrawn="1"/>
        </p:nvGrpSpPr>
        <p:grpSpPr>
          <a:xfrm>
            <a:off x="8319117" y="6046412"/>
            <a:ext cx="844029" cy="811588"/>
            <a:chOff x="7422778" y="2057400"/>
            <a:chExt cx="1721222" cy="1655065"/>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8935" y="2057400"/>
              <a:ext cx="1655065" cy="1655065"/>
            </a:xfrm>
            <a:prstGeom prst="rect">
              <a:avLst/>
            </a:prstGeom>
          </p:spPr>
        </p:pic>
        <p:grpSp>
          <p:nvGrpSpPr>
            <p:cNvPr id="12" name="Group 11"/>
            <p:cNvGrpSpPr/>
            <p:nvPr userDrawn="1"/>
          </p:nvGrpSpPr>
          <p:grpSpPr>
            <a:xfrm>
              <a:off x="7422778" y="2436813"/>
              <a:ext cx="1028182" cy="1028182"/>
              <a:chOff x="7422778" y="2436813"/>
              <a:chExt cx="1028182" cy="1028182"/>
            </a:xfrm>
          </p:grpSpPr>
          <p:sp>
            <p:nvSpPr>
              <p:cNvPr id="13" name="Rectangle: Rounded Corners 12"/>
              <p:cNvSpPr/>
              <p:nvPr userDrawn="1"/>
            </p:nvSpPr>
            <p:spPr>
              <a:xfrm>
                <a:off x="7442104" y="2743700"/>
                <a:ext cx="989529" cy="414407"/>
              </a:xfrm>
              <a:prstGeom prst="round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22778" y="2436813"/>
                <a:ext cx="1028182" cy="1028182"/>
              </a:xfrm>
              <a:prstGeom prst="rect">
                <a:avLst/>
              </a:prstGeom>
            </p:spPr>
          </p:pic>
        </p:grpSp>
      </p:gr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Picture Placeholder 2"/>
          <p:cNvSpPr>
            <a:spLocks noGrp="1"/>
          </p:cNvSpPr>
          <p:nvPr>
            <p:ph type="pic" idx="1"/>
          </p:nvPr>
        </p:nvSpPr>
        <p:spPr>
          <a:xfrm>
            <a:off x="1792288" y="990599"/>
            <a:ext cx="5486400" cy="3736975"/>
          </a:xfrm>
          <a:prstGeom prst="rect">
            <a:avLst/>
          </a:prstGeom>
        </p:spPr>
        <p:txBody>
          <a:bodyPr/>
          <a:lstStyle>
            <a:lvl1pPr marL="0" indent="0">
              <a:buNone/>
              <a:defRPr sz="3200">
                <a:latin typeface="Times New Roman" panose="02020603050405020304" pitchFamily="18" charset="0"/>
                <a:cs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838200"/>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1828800"/>
            <a:ext cx="8229600" cy="4343400"/>
          </a:xfrm>
          <a:prstGeom prst="rect">
            <a:avLst/>
          </a:prstGeom>
        </p:spPr>
        <p:txBody>
          <a:bodyPr vert="eaVert"/>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p:cNvGrpSpPr/>
          <p:nvPr userDrawn="1"/>
        </p:nvGrpSpPr>
        <p:grpSpPr>
          <a:xfrm>
            <a:off x="8319117" y="6046412"/>
            <a:ext cx="844029" cy="811588"/>
            <a:chOff x="7422778" y="2057400"/>
            <a:chExt cx="1721222" cy="1655065"/>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8935" y="2057400"/>
              <a:ext cx="1655065" cy="1655065"/>
            </a:xfrm>
            <a:prstGeom prst="rect">
              <a:avLst/>
            </a:prstGeom>
          </p:spPr>
        </p:pic>
        <p:grpSp>
          <p:nvGrpSpPr>
            <p:cNvPr id="11" name="Group 10"/>
            <p:cNvGrpSpPr/>
            <p:nvPr userDrawn="1"/>
          </p:nvGrpSpPr>
          <p:grpSpPr>
            <a:xfrm>
              <a:off x="7422778" y="2436813"/>
              <a:ext cx="1028182" cy="1028182"/>
              <a:chOff x="7422778" y="2436813"/>
              <a:chExt cx="1028182" cy="1028182"/>
            </a:xfrm>
          </p:grpSpPr>
          <p:sp>
            <p:nvSpPr>
              <p:cNvPr id="12" name="Rectangle: Rounded Corners 11"/>
              <p:cNvSpPr/>
              <p:nvPr userDrawn="1"/>
            </p:nvSpPr>
            <p:spPr>
              <a:xfrm>
                <a:off x="7442104" y="2743700"/>
                <a:ext cx="989529" cy="414407"/>
              </a:xfrm>
              <a:prstGeom prst="round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22778" y="2436813"/>
                <a:ext cx="1028182" cy="1028182"/>
              </a:xfrm>
              <a:prstGeom prst="rect">
                <a:avLst/>
              </a:prstGeom>
            </p:spPr>
          </p:pic>
        </p:grpSp>
      </p:gr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a:prstGeom prst="rect">
            <a:avLst/>
          </a:prstGeom>
        </p:spPr>
        <p:txBody>
          <a:bodyPr vert="eaVert"/>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914400"/>
            <a:ext cx="6019800" cy="5211763"/>
          </a:xfrm>
          <a:prstGeom prst="rect">
            <a:avLst/>
          </a:prstGeom>
        </p:spPr>
        <p:txBody>
          <a:bodyPr vert="eaVert"/>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p:cNvGrpSpPr/>
          <p:nvPr userDrawn="1"/>
        </p:nvGrpSpPr>
        <p:grpSpPr>
          <a:xfrm>
            <a:off x="8319117" y="6046412"/>
            <a:ext cx="844029" cy="811588"/>
            <a:chOff x="7422778" y="2057400"/>
            <a:chExt cx="1721222" cy="1655065"/>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8935" y="2057400"/>
              <a:ext cx="1655065" cy="1655065"/>
            </a:xfrm>
            <a:prstGeom prst="rect">
              <a:avLst/>
            </a:prstGeom>
          </p:spPr>
        </p:pic>
        <p:grpSp>
          <p:nvGrpSpPr>
            <p:cNvPr id="11" name="Group 10"/>
            <p:cNvGrpSpPr/>
            <p:nvPr userDrawn="1"/>
          </p:nvGrpSpPr>
          <p:grpSpPr>
            <a:xfrm>
              <a:off x="7422778" y="2436813"/>
              <a:ext cx="1028182" cy="1028182"/>
              <a:chOff x="7422778" y="2436813"/>
              <a:chExt cx="1028182" cy="1028182"/>
            </a:xfrm>
          </p:grpSpPr>
          <p:sp>
            <p:nvSpPr>
              <p:cNvPr id="12" name="Rectangle: Rounded Corners 11"/>
              <p:cNvSpPr/>
              <p:nvPr userDrawn="1"/>
            </p:nvSpPr>
            <p:spPr>
              <a:xfrm>
                <a:off x="7442104" y="2743700"/>
                <a:ext cx="989529" cy="414407"/>
              </a:xfrm>
              <a:prstGeom prst="round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22778" y="2436813"/>
                <a:ext cx="1028182" cy="1028182"/>
              </a:xfrm>
              <a:prstGeom prst="rect">
                <a:avLst/>
              </a:prstGeom>
            </p:spPr>
          </p:pic>
        </p:gr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7DDC3E-C416-4474-9BCE-EF2C429E4F1E}" type="datetime1">
              <a:rPr lang="en-US" smtClean="0"/>
              <a:pPr/>
              <a:t>10/19/2017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B9E3962-9B88-4995-8BC4-58484F19003D}" type="slidenum">
              <a:rPr lang="en-US" smtClean="0"/>
              <a:pPr/>
              <a:t>‹#›</a:t>
            </a:fld>
            <a:endParaRPr lang="en-US" dirty="0"/>
          </a:p>
        </p:txBody>
      </p:sp>
    </p:spTree>
    <p:extLst>
      <p:ext uri="{BB962C8B-B14F-4D97-AF65-F5344CB8AC3E}">
        <p14:creationId xmlns:p14="http://schemas.microsoft.com/office/powerpoint/2010/main" val="2527281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2CD1B2-C11B-4838-8012-37186D4001D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tangle 5"/>
          <p:cNvSpPr/>
          <p:nvPr userDrawn="1"/>
        </p:nvSpPr>
        <p:spPr>
          <a:xfrm>
            <a:off x="0" y="6466660"/>
            <a:ext cx="9144000" cy="40818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7" descr="internal_roundup_header_cropped.png"/>
          <p:cNvPicPr>
            <a:picLocks noChangeAspect="1"/>
          </p:cNvPicPr>
          <p:nvPr userDrawn="1"/>
        </p:nvPicPr>
        <p:blipFill>
          <a:blip r:embed="rId14" cstate="print"/>
          <a:srcRect/>
          <a:stretch>
            <a:fillRect/>
          </a:stretch>
        </p:blipFill>
        <p:spPr bwMode="auto">
          <a:xfrm>
            <a:off x="0" y="0"/>
            <a:ext cx="9144000" cy="381000"/>
          </a:xfrm>
          <a:prstGeom prst="rect">
            <a:avLst/>
          </a:prstGeom>
          <a:noFill/>
          <a:ln w="9525">
            <a:noFill/>
            <a:miter lim="800000"/>
            <a:headEnd/>
            <a:tailEnd/>
          </a:ln>
        </p:spPr>
      </p:pic>
      <p:sp>
        <p:nvSpPr>
          <p:cNvPr id="8" name="Text Box 6"/>
          <p:cNvSpPr txBox="1">
            <a:spLocks noChangeArrowheads="1"/>
          </p:cNvSpPr>
          <p:nvPr userDrawn="1"/>
        </p:nvSpPr>
        <p:spPr bwMode="auto">
          <a:xfrm>
            <a:off x="838203" y="274152"/>
            <a:ext cx="2286000" cy="430887"/>
          </a:xfrm>
          <a:prstGeom prst="rect">
            <a:avLst/>
          </a:prstGeom>
          <a:noFill/>
          <a:ln w="9525">
            <a:noFill/>
            <a:miter lim="800000"/>
            <a:headEnd/>
            <a:tailEnd/>
          </a:ln>
        </p:spPr>
        <p:txBody>
          <a:bodyPr wrap="square" anchor="ctr">
            <a:prstTxWarp prst="textNoShape">
              <a:avLst/>
            </a:prstTxWarp>
            <a:spAutoFit/>
          </a:bodyPr>
          <a:lstStyle/>
          <a:p>
            <a:r>
              <a:rPr lang="en-US" sz="1100" b="1" dirty="0">
                <a:solidFill>
                  <a:srgbClr val="0D5072"/>
                </a:solidFill>
                <a:latin typeface="Palatino" pitchFamily="-123" charset="0"/>
              </a:rPr>
              <a:t>New Jersey</a:t>
            </a:r>
          </a:p>
          <a:p>
            <a:r>
              <a:rPr lang="en-US" sz="1100" b="1" dirty="0">
                <a:solidFill>
                  <a:srgbClr val="0D5072"/>
                </a:solidFill>
                <a:latin typeface="Palatino" pitchFamily="-123" charset="0"/>
              </a:rPr>
              <a:t>DEPARTMENT OF EDUCATION</a:t>
            </a:r>
            <a:endParaRPr lang="en-US" sz="1100" dirty="0">
              <a:solidFill>
                <a:srgbClr val="0D5072"/>
              </a:solidFill>
            </a:endParaRPr>
          </a:p>
        </p:txBody>
      </p:sp>
      <p:pic>
        <p:nvPicPr>
          <p:cNvPr id="9" name="Picture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28600" y="184795"/>
            <a:ext cx="609603" cy="609603"/>
          </a:xfrm>
          <a:prstGeom prst="rect">
            <a:avLst/>
          </a:prstGeom>
        </p:spPr>
      </p:pic>
      <p:sp>
        <p:nvSpPr>
          <p:cNvPr id="11" name="Rectangle 10"/>
          <p:cNvSpPr/>
          <p:nvPr userDrawn="1"/>
        </p:nvSpPr>
        <p:spPr>
          <a:xfrm>
            <a:off x="445147" y="6466661"/>
            <a:ext cx="393056" cy="307777"/>
          </a:xfrm>
          <a:prstGeom prst="rect">
            <a:avLst/>
          </a:prstGeom>
        </p:spPr>
        <p:txBody>
          <a:bodyPr wrap="none">
            <a:spAutoFit/>
          </a:bodyPr>
          <a:lstStyle/>
          <a:p>
            <a:fld id="{BB6E7BE7-7590-42A1-BEEC-349CFB141555}" type="slidenum">
              <a:rPr lang="en-US" sz="1400" smtClean="0">
                <a:solidFill>
                  <a:schemeClr val="bg1"/>
                </a:solidFill>
                <a:latin typeface="Times New Roman" panose="02020603050405020304" pitchFamily="18" charset="0"/>
                <a:cs typeface="Times New Roman" panose="02020603050405020304" pitchFamily="18" charset="0"/>
              </a:rPr>
              <a:t>‹#›</a:t>
            </a:fld>
            <a:endParaRPr lang="en-US" sz="1400" dirty="0">
              <a:solidFill>
                <a:schemeClr val="bg1"/>
              </a:solidFill>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86" r:id="rId12"/>
  </p:sldLayoutIdLst>
  <p:timing>
    <p:tnLst>
      <p:par>
        <p:cTn id="1" dur="indefinite" restart="never" nodeType="tmRoot"/>
      </p:par>
    </p:tnLst>
  </p:timing>
  <p:hf hdr="0" dt="0"/>
  <p:txStyles>
    <p:titleStyle>
      <a:lvl1pPr algn="ctr" rtl="0" eaLnBrk="1" fontAlgn="base" hangingPunct="1">
        <a:spcBef>
          <a:spcPct val="0"/>
        </a:spcBef>
        <a:spcAft>
          <a:spcPct val="0"/>
        </a:spcAft>
        <a:defRPr sz="4400" kern="1200">
          <a:solidFill>
            <a:schemeClr val="tx1"/>
          </a:solidFill>
          <a:latin typeface="+mj-lt"/>
          <a:ea typeface="ＭＳ Ｐゴシック" pitchFamily="-123" charset="-128"/>
          <a:cs typeface="ＭＳ Ｐゴシック" pitchFamily="-123" charset="-128"/>
        </a:defRPr>
      </a:lvl1pPr>
      <a:lvl2pPr algn="ctr" rtl="0" eaLnBrk="1" fontAlgn="base" hangingPunct="1">
        <a:spcBef>
          <a:spcPct val="0"/>
        </a:spcBef>
        <a:spcAft>
          <a:spcPct val="0"/>
        </a:spcAft>
        <a:defRPr sz="4400">
          <a:solidFill>
            <a:schemeClr val="tx1"/>
          </a:solidFill>
          <a:latin typeface="Calibri" pitchFamily="-123" charset="0"/>
          <a:ea typeface="ＭＳ Ｐゴシック" pitchFamily="-123" charset="-128"/>
          <a:cs typeface="ＭＳ Ｐゴシック" pitchFamily="-123" charset="-128"/>
        </a:defRPr>
      </a:lvl2pPr>
      <a:lvl3pPr algn="ctr" rtl="0" eaLnBrk="1" fontAlgn="base" hangingPunct="1">
        <a:spcBef>
          <a:spcPct val="0"/>
        </a:spcBef>
        <a:spcAft>
          <a:spcPct val="0"/>
        </a:spcAft>
        <a:defRPr sz="4400">
          <a:solidFill>
            <a:schemeClr val="tx1"/>
          </a:solidFill>
          <a:latin typeface="Calibri" pitchFamily="-123" charset="0"/>
          <a:ea typeface="ＭＳ Ｐゴシック" pitchFamily="-123" charset="-128"/>
          <a:cs typeface="ＭＳ Ｐゴシック" pitchFamily="-123" charset="-128"/>
        </a:defRPr>
      </a:lvl3pPr>
      <a:lvl4pPr algn="ctr" rtl="0" eaLnBrk="1" fontAlgn="base" hangingPunct="1">
        <a:spcBef>
          <a:spcPct val="0"/>
        </a:spcBef>
        <a:spcAft>
          <a:spcPct val="0"/>
        </a:spcAft>
        <a:defRPr sz="4400">
          <a:solidFill>
            <a:schemeClr val="tx1"/>
          </a:solidFill>
          <a:latin typeface="Calibri" pitchFamily="-123" charset="0"/>
          <a:ea typeface="ＭＳ Ｐゴシック" pitchFamily="-123" charset="-128"/>
          <a:cs typeface="ＭＳ Ｐゴシック" pitchFamily="-123" charset="-128"/>
        </a:defRPr>
      </a:lvl4pPr>
      <a:lvl5pPr algn="ctr" rtl="0" eaLnBrk="1" fontAlgn="base" hangingPunct="1">
        <a:spcBef>
          <a:spcPct val="0"/>
        </a:spcBef>
        <a:spcAft>
          <a:spcPct val="0"/>
        </a:spcAft>
        <a:defRPr sz="4400">
          <a:solidFill>
            <a:schemeClr val="tx1"/>
          </a:solidFill>
          <a:latin typeface="Calibri" pitchFamily="-123" charset="0"/>
          <a:ea typeface="ＭＳ Ｐゴシック" pitchFamily="-123" charset="-128"/>
          <a:cs typeface="ＭＳ Ｐゴシック" pitchFamily="-123" charset="-128"/>
        </a:defRPr>
      </a:lvl5pPr>
      <a:lvl6pPr marL="457200" algn="ctr" rtl="0" eaLnBrk="1" fontAlgn="base" hangingPunct="1">
        <a:spcBef>
          <a:spcPct val="0"/>
        </a:spcBef>
        <a:spcAft>
          <a:spcPct val="0"/>
        </a:spcAft>
        <a:defRPr sz="4400">
          <a:solidFill>
            <a:schemeClr val="tx1"/>
          </a:solidFill>
          <a:latin typeface="Calibri" pitchFamily="-123" charset="0"/>
          <a:ea typeface="ＭＳ Ｐゴシック" pitchFamily="-123" charset="-128"/>
          <a:cs typeface="ＭＳ Ｐゴシック" pitchFamily="-123" charset="-128"/>
        </a:defRPr>
      </a:lvl6pPr>
      <a:lvl7pPr marL="914400" algn="ctr" rtl="0" eaLnBrk="1" fontAlgn="base" hangingPunct="1">
        <a:spcBef>
          <a:spcPct val="0"/>
        </a:spcBef>
        <a:spcAft>
          <a:spcPct val="0"/>
        </a:spcAft>
        <a:defRPr sz="4400">
          <a:solidFill>
            <a:schemeClr val="tx1"/>
          </a:solidFill>
          <a:latin typeface="Calibri" pitchFamily="-123" charset="0"/>
          <a:ea typeface="ＭＳ Ｐゴシック" pitchFamily="-123" charset="-128"/>
          <a:cs typeface="ＭＳ Ｐゴシック" pitchFamily="-123" charset="-128"/>
        </a:defRPr>
      </a:lvl7pPr>
      <a:lvl8pPr marL="1371600" algn="ctr" rtl="0" eaLnBrk="1" fontAlgn="base" hangingPunct="1">
        <a:spcBef>
          <a:spcPct val="0"/>
        </a:spcBef>
        <a:spcAft>
          <a:spcPct val="0"/>
        </a:spcAft>
        <a:defRPr sz="4400">
          <a:solidFill>
            <a:schemeClr val="tx1"/>
          </a:solidFill>
          <a:latin typeface="Calibri" pitchFamily="-123" charset="0"/>
          <a:ea typeface="ＭＳ Ｐゴシック" pitchFamily="-123" charset="-128"/>
          <a:cs typeface="ＭＳ Ｐゴシック" pitchFamily="-123" charset="-128"/>
        </a:defRPr>
      </a:lvl8pPr>
      <a:lvl9pPr marL="1828800" algn="ctr" rtl="0" eaLnBrk="1" fontAlgn="base" hangingPunct="1">
        <a:spcBef>
          <a:spcPct val="0"/>
        </a:spcBef>
        <a:spcAft>
          <a:spcPct val="0"/>
        </a:spcAft>
        <a:defRPr sz="4400">
          <a:solidFill>
            <a:schemeClr val="tx1"/>
          </a:solidFill>
          <a:latin typeface="Calibri" pitchFamily="-123" charset="0"/>
          <a:ea typeface="ＭＳ Ｐゴシック" pitchFamily="-123" charset="-128"/>
          <a:cs typeface="ＭＳ Ｐゴシック" pitchFamily="-123" charset="-128"/>
        </a:defRPr>
      </a:lvl9pPr>
    </p:titleStyle>
    <p:bodyStyle>
      <a:lvl1pPr marL="342900" indent="-342900" algn="l" rtl="0" eaLnBrk="1" fontAlgn="base" hangingPunct="1">
        <a:spcBef>
          <a:spcPct val="20000"/>
        </a:spcBef>
        <a:spcAft>
          <a:spcPct val="0"/>
        </a:spcAft>
        <a:buFont typeface="Arial" pitchFamily="-123" charset="0"/>
        <a:buChar char="•"/>
        <a:defRPr sz="3200" kern="1200">
          <a:solidFill>
            <a:schemeClr val="tx1"/>
          </a:solidFill>
          <a:latin typeface="+mn-lt"/>
          <a:ea typeface="ＭＳ Ｐゴシック" pitchFamily="-123" charset="-128"/>
          <a:cs typeface="ＭＳ Ｐゴシック" pitchFamily="-123" charset="-128"/>
        </a:defRPr>
      </a:lvl1pPr>
      <a:lvl2pPr marL="742950" indent="-285750" algn="l" rtl="0" eaLnBrk="1" fontAlgn="base" hangingPunct="1">
        <a:spcBef>
          <a:spcPct val="20000"/>
        </a:spcBef>
        <a:spcAft>
          <a:spcPct val="0"/>
        </a:spcAft>
        <a:buFont typeface="Arial" pitchFamily="-123" charset="0"/>
        <a:buChar char="–"/>
        <a:defRPr sz="2800" kern="1200">
          <a:solidFill>
            <a:schemeClr val="tx1"/>
          </a:solidFill>
          <a:latin typeface="+mn-lt"/>
          <a:ea typeface="ＭＳ Ｐゴシック" pitchFamily="-123" charset="-128"/>
          <a:cs typeface="+mn-cs"/>
        </a:defRPr>
      </a:lvl2pPr>
      <a:lvl3pPr marL="1143000" indent="-228600" algn="l" rtl="0" eaLnBrk="1" fontAlgn="base" hangingPunct="1">
        <a:spcBef>
          <a:spcPct val="20000"/>
        </a:spcBef>
        <a:spcAft>
          <a:spcPct val="0"/>
        </a:spcAft>
        <a:buFont typeface="Arial" pitchFamily="-123" charset="0"/>
        <a:buChar char="•"/>
        <a:defRPr sz="2400" kern="1200">
          <a:solidFill>
            <a:schemeClr val="tx1"/>
          </a:solidFill>
          <a:latin typeface="+mn-lt"/>
          <a:ea typeface="ＭＳ Ｐゴシック" pitchFamily="-123" charset="-128"/>
          <a:cs typeface="+mn-cs"/>
        </a:defRPr>
      </a:lvl3pPr>
      <a:lvl4pPr marL="1600200" indent="-228600" algn="l" rtl="0" eaLnBrk="1" fontAlgn="base" hangingPunct="1">
        <a:spcBef>
          <a:spcPct val="20000"/>
        </a:spcBef>
        <a:spcAft>
          <a:spcPct val="0"/>
        </a:spcAft>
        <a:buFont typeface="Arial" pitchFamily="-123" charset="0"/>
        <a:buChar char="–"/>
        <a:defRPr sz="2000" kern="1200">
          <a:solidFill>
            <a:schemeClr val="tx1"/>
          </a:solidFill>
          <a:latin typeface="+mn-lt"/>
          <a:ea typeface="ＭＳ Ｐゴシック" pitchFamily="-123" charset="-128"/>
          <a:cs typeface="+mn-cs"/>
        </a:defRPr>
      </a:lvl4pPr>
      <a:lvl5pPr marL="2057400" indent="-228600" algn="l" rtl="0" eaLnBrk="1" fontAlgn="base" hangingPunct="1">
        <a:spcBef>
          <a:spcPct val="20000"/>
        </a:spcBef>
        <a:spcAft>
          <a:spcPct val="0"/>
        </a:spcAft>
        <a:buFont typeface="Arial" pitchFamily="-123" charset="0"/>
        <a:buChar char="»"/>
        <a:defRPr sz="2000" kern="1200">
          <a:solidFill>
            <a:schemeClr val="tx1"/>
          </a:solidFill>
          <a:latin typeface="+mn-lt"/>
          <a:ea typeface="ＭＳ Ｐゴシック" pitchFamily="-123"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2CD1B2-C11B-4838-8012-37186D4001D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omeroom.state.nj.us/ssds/SSDSGlance2017.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homeroom.state.nj.us/ssds/SSDSGuidance2017.pdf"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state.nj.us/education/students/safety/behavior/usco/?"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state.nj.us/education/schools/vandv/"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homeroom.state.nj.us/ssds/SSDSGuidance2017.pd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slideLayout" Target="../slideLayouts/slideLayout2.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hyperlink" Target="mailto:ssds@doe.state.nj.us"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ES" altLang="en-US" b="1" dirty="0">
                <a:solidFill>
                  <a:schemeClr val="tx2"/>
                </a:solidFill>
              </a:rPr>
              <a:t>What to Report to the</a:t>
            </a:r>
            <a:br>
              <a:rPr lang="es-ES" altLang="en-US" b="1" dirty="0">
                <a:solidFill>
                  <a:schemeClr val="tx2"/>
                </a:solidFill>
              </a:rPr>
            </a:br>
            <a:r>
              <a:rPr lang="es-ES" altLang="en-US" b="1" dirty="0">
                <a:solidFill>
                  <a:schemeClr val="tx2"/>
                </a:solidFill>
              </a:rPr>
              <a:t>Student Safety Data System</a:t>
            </a:r>
            <a:endParaRPr lang="en-US" dirty="0">
              <a:solidFill>
                <a:schemeClr val="tx2"/>
              </a:solidFill>
            </a:endParaRPr>
          </a:p>
        </p:txBody>
      </p:sp>
      <p:sp>
        <p:nvSpPr>
          <p:cNvPr id="3" name="Subtitle 2"/>
          <p:cNvSpPr>
            <a:spLocks noGrp="1"/>
          </p:cNvSpPr>
          <p:nvPr>
            <p:ph type="subTitle" idx="1"/>
          </p:nvPr>
        </p:nvSpPr>
        <p:spPr/>
        <p:txBody>
          <a:bodyPr/>
          <a:lstStyle/>
          <a:p>
            <a:r>
              <a:rPr lang="en-US" altLang="en-US" dirty="0">
                <a:solidFill>
                  <a:schemeClr val="accent1"/>
                </a:solidFill>
              </a:rPr>
              <a:t>Summer </a:t>
            </a:r>
            <a:r>
              <a:rPr lang="en-US" altLang="en-US" dirty="0" smtClean="0">
                <a:solidFill>
                  <a:schemeClr val="accent1"/>
                </a:solidFill>
              </a:rPr>
              <a:t>2017</a:t>
            </a:r>
          </a:p>
          <a:p>
            <a:r>
              <a:rPr lang="en-US" altLang="en-US" dirty="0" smtClean="0">
                <a:solidFill>
                  <a:schemeClr val="accent1"/>
                </a:solidFill>
              </a:rPr>
              <a:t>Version 1.2</a:t>
            </a:r>
            <a:endParaRPr lang="en-US" altLang="en-US" dirty="0">
              <a:solidFill>
                <a:schemeClr val="accent1"/>
              </a:solidFill>
            </a:endParaRPr>
          </a:p>
          <a:p>
            <a:endParaRPr lang="en-US" dirty="0"/>
          </a:p>
        </p:txBody>
      </p:sp>
    </p:spTree>
    <p:extLst>
      <p:ext uri="{BB962C8B-B14F-4D97-AF65-F5344CB8AC3E}">
        <p14:creationId xmlns:p14="http://schemas.microsoft.com/office/powerpoint/2010/main" val="1170788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Contents</a:t>
            </a:r>
            <a:endParaRPr lang="en-US" dirty="0"/>
          </a:p>
        </p:txBody>
      </p:sp>
      <p:sp>
        <p:nvSpPr>
          <p:cNvPr id="3" name="Content Placeholder 2"/>
          <p:cNvSpPr>
            <a:spLocks noGrp="1"/>
          </p:cNvSpPr>
          <p:nvPr>
            <p:ph idx="1"/>
          </p:nvPr>
        </p:nvSpPr>
        <p:spPr/>
        <p:txBody>
          <a:bodyPr/>
          <a:lstStyle/>
          <a:p>
            <a:r>
              <a:rPr lang="en-US" dirty="0" smtClean="0"/>
              <a:t>Overview of Student Safety Data System</a:t>
            </a:r>
          </a:p>
          <a:p>
            <a:r>
              <a:rPr lang="en-US" dirty="0" smtClean="0"/>
              <a:t>Recent Policy and Statute Changes</a:t>
            </a:r>
          </a:p>
          <a:p>
            <a:r>
              <a:rPr lang="en-US" dirty="0" smtClean="0"/>
              <a:t>Key System and Reporting Changes</a:t>
            </a:r>
          </a:p>
          <a:p>
            <a:r>
              <a:rPr lang="en-US" dirty="0" smtClean="0"/>
              <a:t>Training in How to Report Incidents</a:t>
            </a:r>
          </a:p>
          <a:p>
            <a:r>
              <a:rPr lang="en-US" dirty="0" smtClean="0"/>
              <a:t>HIB Trainings and Programs Reporting</a:t>
            </a:r>
          </a:p>
          <a:p>
            <a:r>
              <a:rPr lang="en-US" dirty="0" smtClean="0"/>
              <a:t>Timeline for Submissions </a:t>
            </a:r>
          </a:p>
          <a:p>
            <a:r>
              <a:rPr lang="en-US" dirty="0" smtClean="0"/>
              <a:t>Department Contact Information</a:t>
            </a:r>
          </a:p>
          <a:p>
            <a:endParaRPr lang="en-US" dirty="0"/>
          </a:p>
        </p:txBody>
      </p:sp>
    </p:spTree>
    <p:extLst>
      <p:ext uri="{BB962C8B-B14F-4D97-AF65-F5344CB8AC3E}">
        <p14:creationId xmlns:p14="http://schemas.microsoft.com/office/powerpoint/2010/main" val="3999944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524000"/>
          </a:xfrm>
        </p:spPr>
        <p:txBody>
          <a:bodyPr/>
          <a:lstStyle/>
          <a:p>
            <a:r>
              <a:rPr lang="en-US" dirty="0">
                <a:solidFill>
                  <a:schemeClr val="tx2"/>
                </a:solidFill>
              </a:rPr>
              <a:t>Overview of </a:t>
            </a:r>
            <a:r>
              <a:rPr lang="en-US" dirty="0" smtClean="0">
                <a:solidFill>
                  <a:schemeClr val="tx2"/>
                </a:solidFill>
              </a:rPr>
              <a:t>Student Safety Data System</a:t>
            </a:r>
            <a:endParaRPr lang="en-US" dirty="0"/>
          </a:p>
        </p:txBody>
      </p:sp>
    </p:spTree>
    <p:extLst>
      <p:ext uri="{BB962C8B-B14F-4D97-AF65-F5344CB8AC3E}">
        <p14:creationId xmlns:p14="http://schemas.microsoft.com/office/powerpoint/2010/main" val="2018023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38200"/>
          </a:xfrm>
        </p:spPr>
        <p:txBody>
          <a:bodyPr/>
          <a:lstStyle/>
          <a:p>
            <a:r>
              <a:rPr lang="en-US" altLang="en-US" sz="3600" b="1" dirty="0"/>
              <a:t>Student Safety Data System</a:t>
            </a:r>
            <a:br>
              <a:rPr lang="en-US" altLang="en-US" sz="3600" b="1" dirty="0"/>
            </a:br>
            <a:r>
              <a:rPr lang="en-US" altLang="en-US" sz="3600" b="1" dirty="0"/>
              <a:t>(SSDS)</a:t>
            </a:r>
            <a:endParaRPr lang="en-US" sz="3600" dirty="0"/>
          </a:p>
        </p:txBody>
      </p:sp>
      <p:sp>
        <p:nvSpPr>
          <p:cNvPr id="3" name="Content Placeholder 2"/>
          <p:cNvSpPr>
            <a:spLocks noGrp="1"/>
          </p:cNvSpPr>
          <p:nvPr>
            <p:ph idx="1"/>
          </p:nvPr>
        </p:nvSpPr>
        <p:spPr/>
        <p:txBody>
          <a:bodyPr/>
          <a:lstStyle/>
          <a:p>
            <a:r>
              <a:rPr lang="en-US" altLang="en-US" sz="2400" dirty="0"/>
              <a:t>Opens for the 2017-2018 school year</a:t>
            </a:r>
          </a:p>
          <a:p>
            <a:r>
              <a:rPr lang="en-US" altLang="en-US" sz="2400" dirty="0"/>
              <a:t>Replaces the Electronic Violence and Vandalism Reporting System (EVVRS)</a:t>
            </a:r>
          </a:p>
          <a:p>
            <a:r>
              <a:rPr lang="en-US" altLang="en-US" sz="2400" dirty="0"/>
              <a:t>Replaces the Harassment, Intimidation, Bullying-Investigations, Trainings and Programs (HIB-ITP)</a:t>
            </a:r>
          </a:p>
          <a:p>
            <a:r>
              <a:rPr lang="en-US" altLang="en-US" sz="2400" dirty="0"/>
              <a:t>Does </a:t>
            </a:r>
            <a:r>
              <a:rPr lang="en-US" altLang="en-US" sz="2400" b="1" dirty="0" smtClean="0"/>
              <a:t>not</a:t>
            </a:r>
            <a:r>
              <a:rPr lang="en-US" altLang="en-US" sz="2400" dirty="0" smtClean="0"/>
              <a:t> </a:t>
            </a:r>
            <a:r>
              <a:rPr lang="en-US" altLang="en-US" sz="2400" dirty="0"/>
              <a:t>replace HIB self-assessment</a:t>
            </a:r>
          </a:p>
          <a:p>
            <a:pPr marL="457200" lvl="1" indent="0">
              <a:buNone/>
            </a:pPr>
            <a:endParaRPr lang="en-US" altLang="en-US" dirty="0"/>
          </a:p>
          <a:p>
            <a:endParaRPr lang="en-US" dirty="0"/>
          </a:p>
        </p:txBody>
      </p:sp>
    </p:spTree>
    <p:extLst>
      <p:ext uri="{BB962C8B-B14F-4D97-AF65-F5344CB8AC3E}">
        <p14:creationId xmlns:p14="http://schemas.microsoft.com/office/powerpoint/2010/main" val="2166700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t>Updating the System</a:t>
            </a:r>
            <a:endParaRPr lang="en-US" sz="3600" dirty="0"/>
          </a:p>
        </p:txBody>
      </p:sp>
      <p:sp>
        <p:nvSpPr>
          <p:cNvPr id="3" name="Content Placeholder 2"/>
          <p:cNvSpPr>
            <a:spLocks noGrp="1"/>
          </p:cNvSpPr>
          <p:nvPr>
            <p:ph idx="1"/>
          </p:nvPr>
        </p:nvSpPr>
        <p:spPr/>
        <p:txBody>
          <a:bodyPr/>
          <a:lstStyle/>
          <a:p>
            <a:pPr marL="571500" indent="-457200"/>
            <a:r>
              <a:rPr lang="en-US" altLang="en-US" sz="2400" dirty="0"/>
              <a:t>Focused on information required to be collected by federal or state rules</a:t>
            </a:r>
          </a:p>
          <a:p>
            <a:pPr marL="571500" indent="-457200"/>
            <a:r>
              <a:rPr lang="en-US" altLang="en-US" sz="2400" dirty="0"/>
              <a:t>Met with:</a:t>
            </a:r>
          </a:p>
          <a:p>
            <a:pPr marL="971550" lvl="1" indent="-457200"/>
            <a:r>
              <a:rPr lang="en-US" altLang="en-US" dirty="0"/>
              <a:t>Internal </a:t>
            </a:r>
            <a:r>
              <a:rPr lang="en-US" altLang="en-US" dirty="0" smtClean="0"/>
              <a:t>New Jersey Department of Education (NJDOE) staff</a:t>
            </a:r>
            <a:endParaRPr lang="en-US" altLang="en-US" dirty="0"/>
          </a:p>
          <a:p>
            <a:pPr marL="971550" lvl="1" indent="-457200"/>
            <a:r>
              <a:rPr lang="en-US" altLang="en-US" dirty="0"/>
              <a:t>New Jersey school district staff</a:t>
            </a:r>
          </a:p>
          <a:p>
            <a:pPr marL="971550" lvl="1" indent="-457200"/>
            <a:r>
              <a:rPr lang="en-US" altLang="en-US" dirty="0"/>
              <a:t>Education-Law Enforcement working group members</a:t>
            </a:r>
          </a:p>
          <a:p>
            <a:pPr marL="971550" lvl="1" indent="-457200"/>
            <a:r>
              <a:rPr lang="en-US" altLang="en-US" dirty="0"/>
              <a:t>State Epidemiological Outcomes working group </a:t>
            </a:r>
          </a:p>
          <a:p>
            <a:pPr marL="571500" indent="-457200"/>
            <a:r>
              <a:rPr lang="en-US" altLang="en-US" sz="2400" dirty="0"/>
              <a:t>Worked with NJDOE IT staff to design system to meet revised collection needs</a:t>
            </a:r>
          </a:p>
          <a:p>
            <a:endParaRPr lang="en-US" dirty="0"/>
          </a:p>
        </p:txBody>
      </p:sp>
    </p:spTree>
    <p:extLst>
      <p:ext uri="{BB962C8B-B14F-4D97-AF65-F5344CB8AC3E}">
        <p14:creationId xmlns:p14="http://schemas.microsoft.com/office/powerpoint/2010/main" val="3593133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Goal of this Training</a:t>
            </a:r>
            <a:endParaRPr lang="en-US" sz="3600" dirty="0">
              <a:solidFill>
                <a:schemeClr val="tx2"/>
              </a:solidFill>
            </a:endParaRPr>
          </a:p>
        </p:txBody>
      </p:sp>
      <p:sp>
        <p:nvSpPr>
          <p:cNvPr id="3" name="Content Placeholder 2"/>
          <p:cNvSpPr>
            <a:spLocks noGrp="1"/>
          </p:cNvSpPr>
          <p:nvPr>
            <p:ph idx="1"/>
          </p:nvPr>
        </p:nvSpPr>
        <p:spPr/>
        <p:txBody>
          <a:bodyPr/>
          <a:lstStyle/>
          <a:p>
            <a:r>
              <a:rPr lang="en-US" altLang="en-US" sz="2400" dirty="0"/>
              <a:t>Determine what to report to the Student Safety Data System (SSDS)</a:t>
            </a:r>
          </a:p>
          <a:p>
            <a:r>
              <a:rPr lang="en-US" altLang="en-US" sz="2400" dirty="0"/>
              <a:t>Prepare you to turnkey-train other district and school staff before the 2017-2018 school year begins</a:t>
            </a:r>
          </a:p>
          <a:p>
            <a:r>
              <a:rPr lang="en-US" altLang="en-US" sz="2400" dirty="0"/>
              <a:t>Identify additional resources for guidance throughout the school year</a:t>
            </a:r>
          </a:p>
          <a:p>
            <a:r>
              <a:rPr lang="en-US" altLang="en-US" sz="2400" dirty="0"/>
              <a:t>This training is </a:t>
            </a:r>
            <a:r>
              <a:rPr lang="en-US" altLang="en-US" sz="2400" dirty="0" smtClean="0"/>
              <a:t>not </a:t>
            </a:r>
            <a:r>
              <a:rPr lang="en-US" altLang="en-US" sz="2400" dirty="0"/>
              <a:t>a data entry training, rather a </a:t>
            </a:r>
            <a:r>
              <a:rPr lang="en-US" altLang="en-US" sz="2400" b="1" dirty="0" smtClean="0"/>
              <a:t>decision-maker</a:t>
            </a:r>
            <a:r>
              <a:rPr lang="en-US" altLang="en-US" sz="2400" dirty="0" smtClean="0"/>
              <a:t> </a:t>
            </a:r>
            <a:r>
              <a:rPr lang="en-US" altLang="en-US" sz="2400" dirty="0"/>
              <a:t>training</a:t>
            </a:r>
          </a:p>
          <a:p>
            <a:endParaRPr lang="en-US" dirty="0"/>
          </a:p>
        </p:txBody>
      </p:sp>
    </p:spTree>
    <p:extLst>
      <p:ext uri="{BB962C8B-B14F-4D97-AF65-F5344CB8AC3E}">
        <p14:creationId xmlns:p14="http://schemas.microsoft.com/office/powerpoint/2010/main" val="276799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Overview of Additional Resources</a:t>
            </a:r>
            <a:endParaRPr lang="en-US" sz="3600" dirty="0">
              <a:solidFill>
                <a:schemeClr val="tx2"/>
              </a:solidFill>
            </a:endParaRPr>
          </a:p>
        </p:txBody>
      </p:sp>
      <p:sp>
        <p:nvSpPr>
          <p:cNvPr id="3" name="Content Placeholder 2"/>
          <p:cNvSpPr>
            <a:spLocks noGrp="1"/>
          </p:cNvSpPr>
          <p:nvPr>
            <p:ph idx="1"/>
          </p:nvPr>
        </p:nvSpPr>
        <p:spPr/>
        <p:txBody>
          <a:bodyPr/>
          <a:lstStyle/>
          <a:p>
            <a:pPr marL="0">
              <a:defRPr/>
            </a:pPr>
            <a:r>
              <a:rPr lang="en-US" altLang="en-US" sz="2400" dirty="0" smtClean="0">
                <a:hlinkClick r:id="rId3"/>
              </a:rPr>
              <a:t>SSDS Landing Page</a:t>
            </a:r>
          </a:p>
          <a:p>
            <a:pPr marL="450850" lvl="1">
              <a:defRPr/>
            </a:pPr>
            <a:r>
              <a:rPr lang="en-US" altLang="en-US" dirty="0" smtClean="0">
                <a:hlinkClick r:id="rId3"/>
              </a:rPr>
              <a:t>SSDS </a:t>
            </a:r>
            <a:r>
              <a:rPr lang="en-US" altLang="en-US" dirty="0">
                <a:hlinkClick r:id="rId3"/>
              </a:rPr>
              <a:t>At-A-Glance</a:t>
            </a:r>
            <a:endParaRPr lang="en-US" altLang="en-US" dirty="0"/>
          </a:p>
          <a:p>
            <a:pPr marL="450850" lvl="1">
              <a:defRPr/>
            </a:pPr>
            <a:r>
              <a:rPr lang="en-US" altLang="en-US" dirty="0">
                <a:hlinkClick r:id="rId4"/>
              </a:rPr>
              <a:t>SSDS </a:t>
            </a:r>
            <a:r>
              <a:rPr lang="en-US" altLang="en-US" dirty="0" smtClean="0">
                <a:hlinkClick r:id="rId4"/>
              </a:rPr>
              <a:t>Guidance</a:t>
            </a:r>
            <a:endParaRPr lang="en-US" altLang="en-US" dirty="0" smtClean="0"/>
          </a:p>
          <a:p>
            <a:pPr marL="450850" lvl="1">
              <a:defRPr/>
            </a:pPr>
            <a:r>
              <a:rPr lang="en-US" altLang="en-US" sz="2400" dirty="0" smtClean="0"/>
              <a:t>Incident </a:t>
            </a:r>
            <a:r>
              <a:rPr lang="en-US" altLang="en-US" sz="2400" dirty="0"/>
              <a:t>reporting forms</a:t>
            </a:r>
          </a:p>
          <a:p>
            <a:pPr marL="0" indent="0">
              <a:buNone/>
              <a:defRPr/>
            </a:pPr>
            <a:endParaRPr lang="en-US" altLang="en-US" sz="2400" dirty="0"/>
          </a:p>
          <a:p>
            <a:pPr marL="457200" lvl="1" indent="-342900">
              <a:buFont typeface="Arial" panose="020B0604020202020204" pitchFamily="34" charset="0"/>
              <a:buChar char="•"/>
              <a:defRPr/>
            </a:pPr>
            <a:r>
              <a:rPr lang="en-US" altLang="en-US" dirty="0"/>
              <a:t>Forthcoming:</a:t>
            </a:r>
          </a:p>
          <a:p>
            <a:pPr marL="1371600" lvl="3" indent="-342900">
              <a:buFont typeface="Arial" panose="020B0604020202020204" pitchFamily="34" charset="0"/>
              <a:buChar char="•"/>
              <a:defRPr/>
            </a:pPr>
            <a:r>
              <a:rPr lang="en-US" altLang="en-US" sz="2400" dirty="0">
                <a:latin typeface="Times New Roman" panose="02020603050405020304" pitchFamily="18" charset="0"/>
                <a:cs typeface="Times New Roman" panose="02020603050405020304" pitchFamily="18" charset="0"/>
              </a:rPr>
              <a:t>SSDS User </a:t>
            </a:r>
            <a:r>
              <a:rPr lang="en-US" altLang="en-US" sz="2400" dirty="0" smtClean="0">
                <a:latin typeface="Times New Roman" panose="02020603050405020304" pitchFamily="18" charset="0"/>
                <a:cs typeface="Times New Roman" panose="02020603050405020304" pitchFamily="18" charset="0"/>
              </a:rPr>
              <a:t>Manual</a:t>
            </a:r>
            <a:endParaRPr lang="en-US"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8953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lstStyle/>
          <a:p>
            <a:r>
              <a:rPr lang="en-US" sz="3600" b="1" dirty="0" smtClean="0"/>
              <a:t>SSDS Opening Timeline for Districts</a:t>
            </a:r>
            <a:endParaRPr lang="en-US" sz="36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80850467"/>
              </p:ext>
            </p:extLst>
          </p:nvPr>
        </p:nvGraphicFramePr>
        <p:xfrm>
          <a:off x="457200" y="1371600"/>
          <a:ext cx="86868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1077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What is Collected?</a:t>
            </a:r>
            <a:endParaRPr lang="en-US" sz="3600" dirty="0">
              <a:solidFill>
                <a:schemeClr val="tx2"/>
              </a:solidFill>
            </a:endParaRPr>
          </a:p>
        </p:txBody>
      </p:sp>
      <p:sp>
        <p:nvSpPr>
          <p:cNvPr id="3" name="Content Placeholder 2"/>
          <p:cNvSpPr>
            <a:spLocks noGrp="1"/>
          </p:cNvSpPr>
          <p:nvPr>
            <p:ph idx="1"/>
          </p:nvPr>
        </p:nvSpPr>
        <p:spPr>
          <a:xfrm>
            <a:off x="457200" y="1524000"/>
            <a:ext cx="8229600" cy="4343400"/>
          </a:xfrm>
        </p:spPr>
        <p:txBody>
          <a:bodyPr/>
          <a:lstStyle/>
          <a:p>
            <a:pPr marL="1097280">
              <a:defRPr/>
            </a:pPr>
            <a:r>
              <a:rPr lang="en-US" altLang="en-US" sz="2400" dirty="0"/>
              <a:t>Incidents occurring on school grounds</a:t>
            </a:r>
          </a:p>
          <a:p>
            <a:pPr marL="1371600" lvl="1">
              <a:defRPr/>
            </a:pPr>
            <a:r>
              <a:rPr lang="en-US" altLang="en-US" dirty="0"/>
              <a:t>Violence </a:t>
            </a:r>
          </a:p>
          <a:p>
            <a:pPr marL="1371600" lvl="1">
              <a:defRPr/>
            </a:pPr>
            <a:r>
              <a:rPr lang="en-US" altLang="en-US" dirty="0"/>
              <a:t>Vandalism</a:t>
            </a:r>
          </a:p>
          <a:p>
            <a:pPr marL="1371600" lvl="1">
              <a:defRPr/>
            </a:pPr>
            <a:r>
              <a:rPr lang="en-US" altLang="en-US" dirty="0"/>
              <a:t>Weapons offenses</a:t>
            </a:r>
          </a:p>
          <a:p>
            <a:pPr marL="1371600" lvl="1">
              <a:defRPr/>
            </a:pPr>
            <a:r>
              <a:rPr lang="en-US" altLang="en-US" dirty="0"/>
              <a:t>Substance offenses</a:t>
            </a:r>
          </a:p>
          <a:p>
            <a:pPr marL="1097280">
              <a:defRPr/>
            </a:pPr>
            <a:r>
              <a:rPr lang="en-US" altLang="en-US" sz="2400" dirty="0"/>
              <a:t>Incidents occurring on and off school grounds</a:t>
            </a:r>
          </a:p>
          <a:p>
            <a:pPr marL="1371600" lvl="1">
              <a:defRPr/>
            </a:pPr>
            <a:r>
              <a:rPr lang="en-US" altLang="en-US" dirty="0"/>
              <a:t>Harassment, intimidation, or bullying (HIB)</a:t>
            </a:r>
          </a:p>
          <a:p>
            <a:pPr marL="1371600" lvl="1">
              <a:defRPr/>
            </a:pPr>
            <a:r>
              <a:rPr lang="en-US" altLang="en-US" dirty="0"/>
              <a:t>Other </a:t>
            </a:r>
            <a:r>
              <a:rPr lang="en-US" altLang="en-US" dirty="0" smtClean="0"/>
              <a:t>incidents </a:t>
            </a:r>
            <a:r>
              <a:rPr lang="en-US" altLang="en-US" dirty="0"/>
              <a:t>leading to removal</a:t>
            </a:r>
          </a:p>
          <a:p>
            <a:pPr marL="1097280" lvl="3">
              <a:buFont typeface="Arial" panose="020B0604020202020204" pitchFamily="34" charset="0"/>
              <a:buChar char="•"/>
              <a:defRPr/>
            </a:pPr>
            <a:r>
              <a:rPr lang="en-US" altLang="en-US" sz="2400" dirty="0">
                <a:latin typeface="Times New Roman" panose="02020603050405020304" pitchFamily="18" charset="0"/>
                <a:cs typeface="Times New Roman" panose="02020603050405020304" pitchFamily="18" charset="0"/>
              </a:rPr>
              <a:t>HIB trainings </a:t>
            </a:r>
          </a:p>
          <a:p>
            <a:pPr marL="1097280" lvl="3">
              <a:buFont typeface="Arial" panose="020B0604020202020204" pitchFamily="34" charset="0"/>
              <a:buChar char="•"/>
              <a:defRPr/>
            </a:pPr>
            <a:r>
              <a:rPr lang="en-US" altLang="en-US" sz="2400" dirty="0">
                <a:latin typeface="Times New Roman" panose="02020603050405020304" pitchFamily="18" charset="0"/>
                <a:cs typeface="Times New Roman" panose="02020603050405020304" pitchFamily="18" charset="0"/>
              </a:rPr>
              <a:t>HIB programs</a:t>
            </a:r>
          </a:p>
          <a:p>
            <a:pPr marL="1371600" lvl="1">
              <a:defRPr/>
            </a:pPr>
            <a:endParaRPr lang="en-US" altLang="en-US" dirty="0"/>
          </a:p>
          <a:p>
            <a:endParaRPr lang="en-US" dirty="0"/>
          </a:p>
        </p:txBody>
      </p:sp>
    </p:spTree>
    <p:extLst>
      <p:ext uri="{BB962C8B-B14F-4D97-AF65-F5344CB8AC3E}">
        <p14:creationId xmlns:p14="http://schemas.microsoft.com/office/powerpoint/2010/main" val="292687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Who </a:t>
            </a:r>
            <a:r>
              <a:rPr lang="en-US" altLang="en-US" sz="3600" b="1" dirty="0" smtClean="0">
                <a:solidFill>
                  <a:schemeClr val="tx2"/>
                </a:solidFill>
              </a:rPr>
              <a:t>Must </a:t>
            </a:r>
            <a:r>
              <a:rPr lang="en-US" altLang="en-US" sz="3600" b="1" dirty="0">
                <a:solidFill>
                  <a:schemeClr val="tx2"/>
                </a:solidFill>
              </a:rPr>
              <a:t>R</a:t>
            </a:r>
            <a:r>
              <a:rPr lang="en-US" altLang="en-US" sz="3600" b="1" dirty="0" smtClean="0">
                <a:solidFill>
                  <a:schemeClr val="tx2"/>
                </a:solidFill>
              </a:rPr>
              <a:t>eport</a:t>
            </a:r>
            <a:r>
              <a:rPr lang="en-US" altLang="en-US" sz="3600" b="1" dirty="0">
                <a:solidFill>
                  <a:schemeClr val="tx2"/>
                </a:solidFill>
              </a:rPr>
              <a:t>?</a:t>
            </a:r>
            <a:endParaRPr lang="en-US" sz="3600" dirty="0">
              <a:solidFill>
                <a:schemeClr val="tx2"/>
              </a:solidFill>
            </a:endParaRPr>
          </a:p>
        </p:txBody>
      </p:sp>
      <p:sp>
        <p:nvSpPr>
          <p:cNvPr id="3" name="Content Placeholder 2"/>
          <p:cNvSpPr>
            <a:spLocks noGrp="1"/>
          </p:cNvSpPr>
          <p:nvPr>
            <p:ph idx="1"/>
          </p:nvPr>
        </p:nvSpPr>
        <p:spPr/>
        <p:txBody>
          <a:bodyPr/>
          <a:lstStyle/>
          <a:p>
            <a:pPr>
              <a:defRPr/>
            </a:pPr>
            <a:r>
              <a:rPr lang="en-US" altLang="en-US" sz="2400" dirty="0"/>
              <a:t>All New Jersey public schools</a:t>
            </a:r>
          </a:p>
          <a:p>
            <a:pPr lvl="1">
              <a:defRPr/>
            </a:pPr>
            <a:r>
              <a:rPr lang="en-US" altLang="en-US" dirty="0"/>
              <a:t>For Report Period 1, Sept-Dec (due end of January)</a:t>
            </a:r>
          </a:p>
          <a:p>
            <a:pPr lvl="1">
              <a:defRPr/>
            </a:pPr>
            <a:r>
              <a:rPr lang="en-US" altLang="en-US" dirty="0"/>
              <a:t>For full school year, Report Period 1 and Report Period 2, Sept-June (due mid-July)</a:t>
            </a:r>
          </a:p>
          <a:p>
            <a:pPr>
              <a:buFont typeface="Arial" panose="020B0604020202020204" pitchFamily="34" charset="0"/>
              <a:buChar char="•"/>
              <a:defRPr/>
            </a:pPr>
            <a:r>
              <a:rPr lang="en-US" altLang="en-US" sz="2400" dirty="0"/>
              <a:t>All Approved Private Schools for Students with Disabilities</a:t>
            </a:r>
          </a:p>
          <a:p>
            <a:pPr lvl="1">
              <a:defRPr/>
            </a:pPr>
            <a:r>
              <a:rPr lang="en-US" altLang="en-US" dirty="0"/>
              <a:t>For full school year, Sept-June (due mid-July)</a:t>
            </a:r>
          </a:p>
          <a:p>
            <a:pPr marL="457200" lvl="1" indent="0">
              <a:buFontTx/>
              <a:buNone/>
              <a:defRPr/>
            </a:pPr>
            <a:endParaRPr lang="en-US" altLang="en-US" dirty="0"/>
          </a:p>
          <a:p>
            <a:endParaRPr lang="en-US" dirty="0"/>
          </a:p>
        </p:txBody>
      </p:sp>
    </p:spTree>
    <p:extLst>
      <p:ext uri="{BB962C8B-B14F-4D97-AF65-F5344CB8AC3E}">
        <p14:creationId xmlns:p14="http://schemas.microsoft.com/office/powerpoint/2010/main" val="867126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Why this Data Collection?</a:t>
            </a:r>
            <a:endParaRPr lang="en-US" sz="3600" dirty="0">
              <a:solidFill>
                <a:schemeClr val="tx2"/>
              </a:solidFill>
            </a:endParaRPr>
          </a:p>
        </p:txBody>
      </p:sp>
      <p:sp>
        <p:nvSpPr>
          <p:cNvPr id="3" name="Content Placeholder 2"/>
          <p:cNvSpPr>
            <a:spLocks noGrp="1"/>
          </p:cNvSpPr>
          <p:nvPr>
            <p:ph idx="1"/>
          </p:nvPr>
        </p:nvSpPr>
        <p:spPr/>
        <p:txBody>
          <a:bodyPr/>
          <a:lstStyle/>
          <a:p>
            <a:pPr marL="1097280">
              <a:buFont typeface="Arial" panose="020B0604020202020204" pitchFamily="34" charset="0"/>
              <a:buChar char="•"/>
              <a:defRPr/>
            </a:pPr>
            <a:r>
              <a:rPr lang="en-US" altLang="en-US" sz="2400" dirty="0"/>
              <a:t>Federal and State requirements include:</a:t>
            </a:r>
          </a:p>
          <a:p>
            <a:pPr marL="1371600" lvl="1">
              <a:buFont typeface="Arial" panose="020B0604020202020204" pitchFamily="34" charset="0"/>
              <a:buChar char="•"/>
              <a:defRPr/>
            </a:pPr>
            <a:r>
              <a:rPr lang="en-US" altLang="en-US" i="1" dirty="0"/>
              <a:t>Unsafe School Choice Option </a:t>
            </a:r>
          </a:p>
          <a:p>
            <a:pPr marL="1371600" lvl="1">
              <a:buFont typeface="Arial" panose="020B0604020202020204" pitchFamily="34" charset="0"/>
              <a:buChar char="•"/>
              <a:defRPr/>
            </a:pPr>
            <a:r>
              <a:rPr lang="en-US" altLang="en-US" i="1" dirty="0"/>
              <a:t>Gun Free School Act </a:t>
            </a:r>
          </a:p>
          <a:p>
            <a:pPr marL="1371600" lvl="1">
              <a:buFont typeface="Arial" panose="020B0604020202020204" pitchFamily="34" charset="0"/>
              <a:buChar char="•"/>
              <a:defRPr/>
            </a:pPr>
            <a:r>
              <a:rPr lang="en-US" altLang="en-US" dirty="0"/>
              <a:t>School Performance Report </a:t>
            </a:r>
          </a:p>
          <a:p>
            <a:pPr marL="1371600" lvl="1">
              <a:buFont typeface="Arial" panose="020B0604020202020204" pitchFamily="34" charset="0"/>
              <a:buChar char="•"/>
              <a:defRPr/>
            </a:pPr>
            <a:r>
              <a:rPr lang="en-US" altLang="en-US" dirty="0"/>
              <a:t>EdFacts</a:t>
            </a:r>
          </a:p>
          <a:p>
            <a:pPr marL="1371600" lvl="1">
              <a:buFont typeface="Arial" panose="020B0604020202020204" pitchFamily="34" charset="0"/>
              <a:buChar char="•"/>
              <a:defRPr/>
            </a:pPr>
            <a:r>
              <a:rPr lang="en-US" altLang="en-US" dirty="0"/>
              <a:t>Civil Rights Data Collection </a:t>
            </a:r>
          </a:p>
          <a:p>
            <a:pPr marL="1371600" lvl="1">
              <a:buFont typeface="Arial" panose="020B0604020202020204" pitchFamily="34" charset="0"/>
              <a:buChar char="•"/>
              <a:defRPr/>
            </a:pPr>
            <a:r>
              <a:rPr lang="en-US" altLang="en-US" i="1" dirty="0"/>
              <a:t>Anti-bullying Bill of Rights Act</a:t>
            </a:r>
            <a:endParaRPr lang="en-US" altLang="en-US" dirty="0"/>
          </a:p>
          <a:p>
            <a:pPr marL="1371600" lvl="3">
              <a:buFont typeface="Arial" panose="020B0604020202020204" pitchFamily="34" charset="0"/>
              <a:buChar char="•"/>
              <a:defRPr/>
            </a:pPr>
            <a:r>
              <a:rPr lang="en-US" altLang="en-US" sz="2400" dirty="0">
                <a:latin typeface="Times New Roman" panose="02020603050405020304" pitchFamily="18" charset="0"/>
                <a:cs typeface="Times New Roman" panose="02020603050405020304" pitchFamily="18" charset="0"/>
              </a:rPr>
              <a:t>Other State reporting requirements, including violence, vandalism, substance use </a:t>
            </a:r>
          </a:p>
          <a:p>
            <a:pPr marL="1371600" lvl="3" indent="0">
              <a:buFontTx/>
              <a:buNone/>
              <a:defRPr/>
            </a:pPr>
            <a:endParaRPr lang="en-US" altLang="en-US" sz="1800" dirty="0"/>
          </a:p>
          <a:p>
            <a:endParaRPr lang="en-US" dirty="0"/>
          </a:p>
        </p:txBody>
      </p:sp>
    </p:spTree>
    <p:extLst>
      <p:ext uri="{BB962C8B-B14F-4D97-AF65-F5344CB8AC3E}">
        <p14:creationId xmlns:p14="http://schemas.microsoft.com/office/powerpoint/2010/main" val="1405111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676400"/>
            <a:ext cx="7776029" cy="1676400"/>
          </a:xfrm>
        </p:spPr>
        <p:txBody>
          <a:bodyPr/>
          <a:lstStyle/>
          <a:p>
            <a:r>
              <a:rPr lang="en-US" dirty="0">
                <a:solidFill>
                  <a:schemeClr val="tx2"/>
                </a:solidFill>
              </a:rPr>
              <a:t>Recent Policy and Statute Changes</a:t>
            </a:r>
            <a:endParaRPr lang="en-US" dirty="0"/>
          </a:p>
        </p:txBody>
      </p:sp>
    </p:spTree>
    <p:extLst>
      <p:ext uri="{BB962C8B-B14F-4D97-AF65-F5344CB8AC3E}">
        <p14:creationId xmlns:p14="http://schemas.microsoft.com/office/powerpoint/2010/main" val="4106401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4187"/>
            <a:ext cx="8229600" cy="838200"/>
          </a:xfrm>
        </p:spPr>
        <p:txBody>
          <a:bodyPr/>
          <a:lstStyle/>
          <a:p>
            <a:r>
              <a:rPr lang="en-US" altLang="en-US" sz="3600" b="1" dirty="0">
                <a:solidFill>
                  <a:schemeClr val="tx2"/>
                </a:solidFill>
              </a:rPr>
              <a:t>USCO Criteria Change</a:t>
            </a:r>
            <a:endParaRPr lang="en-US" sz="3600" dirty="0">
              <a:solidFill>
                <a:schemeClr val="tx2"/>
              </a:solidFill>
            </a:endParaRPr>
          </a:p>
        </p:txBody>
      </p:sp>
      <p:sp>
        <p:nvSpPr>
          <p:cNvPr id="3" name="Content Placeholder 2"/>
          <p:cNvSpPr>
            <a:spLocks noGrp="1"/>
          </p:cNvSpPr>
          <p:nvPr>
            <p:ph idx="1"/>
          </p:nvPr>
        </p:nvSpPr>
        <p:spPr>
          <a:xfrm>
            <a:off x="457200" y="1295400"/>
            <a:ext cx="8383960" cy="4876800"/>
          </a:xfrm>
        </p:spPr>
        <p:txBody>
          <a:bodyPr/>
          <a:lstStyle/>
          <a:p>
            <a:r>
              <a:rPr lang="en-US" altLang="en-US" sz="2400" dirty="0">
                <a:hlinkClick r:id="rId3"/>
              </a:rPr>
              <a:t>Unsafe School Choice Option (USCO) Policy </a:t>
            </a:r>
            <a:r>
              <a:rPr lang="en-US" altLang="en-US" sz="2400" dirty="0" smtClean="0"/>
              <a:t>revised Dec. </a:t>
            </a:r>
            <a:r>
              <a:rPr lang="en-US" altLang="en-US" sz="2400" dirty="0"/>
              <a:t>2016</a:t>
            </a:r>
          </a:p>
          <a:p>
            <a:r>
              <a:rPr lang="en-US" altLang="en-US" sz="2400" dirty="0"/>
              <a:t>For 3 consecutive years:</a:t>
            </a:r>
          </a:p>
          <a:p>
            <a:pPr marL="800100" lvl="1" indent="-342900">
              <a:buFont typeface="Arial" panose="020B0604020202020204" pitchFamily="34" charset="0"/>
              <a:buChar char="•"/>
            </a:pPr>
            <a:r>
              <a:rPr lang="en-US" altLang="en-US" dirty="0"/>
              <a:t>More than 3 incidents that meet at </a:t>
            </a:r>
            <a:r>
              <a:rPr lang="en-US" altLang="en-US" dirty="0" smtClean="0"/>
              <a:t>least 1 of the </a:t>
            </a:r>
            <a:r>
              <a:rPr lang="en-US" altLang="en-US" dirty="0"/>
              <a:t>criteria </a:t>
            </a:r>
            <a:r>
              <a:rPr lang="en-US" altLang="en-US" dirty="0" smtClean="0"/>
              <a:t>below </a:t>
            </a:r>
            <a:r>
              <a:rPr lang="en-US" altLang="en-US" b="1" dirty="0" smtClean="0"/>
              <a:t>and</a:t>
            </a:r>
            <a:r>
              <a:rPr lang="en-US" altLang="en-US" dirty="0" smtClean="0"/>
              <a:t> </a:t>
            </a:r>
            <a:r>
              <a:rPr lang="en-US" altLang="en-US" dirty="0"/>
              <a:t>an incident rate of 1 incident for every 100 students (1%); </a:t>
            </a:r>
            <a:r>
              <a:rPr lang="en-US" altLang="en-US" b="1" dirty="0" smtClean="0"/>
              <a:t>or</a:t>
            </a:r>
            <a:r>
              <a:rPr lang="en-US" altLang="en-US" dirty="0" smtClean="0"/>
              <a:t> </a:t>
            </a:r>
            <a:endParaRPr lang="en-US" altLang="en-US" dirty="0"/>
          </a:p>
          <a:p>
            <a:pPr marL="800100" lvl="1" indent="-342900">
              <a:buFont typeface="Arial" panose="020B0604020202020204" pitchFamily="34" charset="0"/>
              <a:buChar char="•"/>
            </a:pPr>
            <a:r>
              <a:rPr lang="en-US" altLang="en-US" dirty="0"/>
              <a:t>9 or more incidents </a:t>
            </a:r>
          </a:p>
          <a:p>
            <a:pPr lvl="1"/>
            <a:r>
              <a:rPr lang="en-US" altLang="en-US" dirty="0"/>
              <a:t>Types of violent incidents:</a:t>
            </a:r>
          </a:p>
          <a:p>
            <a:endParaRPr lang="en-US" dirty="0"/>
          </a:p>
        </p:txBody>
      </p:sp>
      <p:sp>
        <p:nvSpPr>
          <p:cNvPr id="4" name="Rectangle 3"/>
          <p:cNvSpPr txBox="1">
            <a:spLocks noChangeArrowheads="1"/>
          </p:cNvSpPr>
          <p:nvPr/>
        </p:nvSpPr>
        <p:spPr>
          <a:xfrm>
            <a:off x="611560" y="4182593"/>
            <a:ext cx="8229600" cy="2486495"/>
          </a:xfrm>
          <a:prstGeom prst="rect">
            <a:avLst/>
          </a:prstGeom>
        </p:spPr>
        <p:txBody>
          <a:bodyPr numCol="2"/>
          <a:lstStyle>
            <a:lvl1pPr marL="231775" indent="-231775" algn="l" rtl="0" eaLnBrk="1" fontAlgn="base" hangingPunct="1">
              <a:spcBef>
                <a:spcPct val="20000"/>
              </a:spcBef>
              <a:spcAft>
                <a:spcPct val="0"/>
              </a:spcAft>
              <a:buFont typeface="Arial" pitchFamily="-123" charset="0"/>
              <a:buChar char="•"/>
              <a:defRPr sz="2800" kern="1200">
                <a:solidFill>
                  <a:schemeClr val="tx1"/>
                </a:solidFill>
                <a:latin typeface="Times New Roman" panose="02020603050405020304" pitchFamily="18" charset="0"/>
                <a:ea typeface="ＭＳ Ｐゴシック" pitchFamily="-123" charset="-128"/>
                <a:cs typeface="Times New Roman" panose="02020603050405020304" pitchFamily="18" charset="0"/>
              </a:defRPr>
            </a:lvl1pPr>
            <a:lvl2pPr marL="682625" indent="-225425" algn="l" rtl="0" eaLnBrk="1" fontAlgn="base" hangingPunct="1">
              <a:spcBef>
                <a:spcPct val="20000"/>
              </a:spcBef>
              <a:spcAft>
                <a:spcPct val="0"/>
              </a:spcAft>
              <a:buClrTx/>
              <a:buFont typeface="Calibri" pitchFamily="34" charset="0"/>
              <a:buChar char="‒"/>
              <a:defRPr sz="2400" kern="1200">
                <a:solidFill>
                  <a:schemeClr val="tx1"/>
                </a:solidFill>
                <a:latin typeface="Times New Roman" panose="02020603050405020304" pitchFamily="18" charset="0"/>
                <a:ea typeface="ＭＳ Ｐゴシック" pitchFamily="-123" charset="-128"/>
                <a:cs typeface="Times New Roman" panose="02020603050405020304" pitchFamily="18" charset="0"/>
              </a:defRPr>
            </a:lvl2pPr>
            <a:lvl3pPr marL="1146175" indent="-231775" algn="l" rtl="0" eaLnBrk="1" fontAlgn="base" hangingPunct="1">
              <a:spcBef>
                <a:spcPct val="20000"/>
              </a:spcBef>
              <a:spcAft>
                <a:spcPct val="0"/>
              </a:spcAft>
              <a:buClrTx/>
              <a:buFont typeface="Courier New" pitchFamily="49" charset="0"/>
              <a:buChar char="o"/>
              <a:defRPr sz="2000" kern="1200">
                <a:solidFill>
                  <a:schemeClr val="tx1"/>
                </a:solidFill>
                <a:latin typeface="Times New Roman" panose="02020603050405020304" pitchFamily="18" charset="0"/>
                <a:ea typeface="ＭＳ Ｐゴシック" pitchFamily="-123" charset="-128"/>
                <a:cs typeface="Times New Roman" panose="02020603050405020304" pitchFamily="18" charset="0"/>
              </a:defRPr>
            </a:lvl3pPr>
            <a:lvl4pPr marL="1600200" indent="-228600" algn="l" rtl="0" eaLnBrk="1" fontAlgn="base" hangingPunct="1">
              <a:spcBef>
                <a:spcPct val="20000"/>
              </a:spcBef>
              <a:spcAft>
                <a:spcPct val="0"/>
              </a:spcAft>
              <a:buFont typeface="Arial" pitchFamily="-123" charset="0"/>
              <a:buChar char="–"/>
              <a:defRPr sz="2000" kern="1200">
                <a:solidFill>
                  <a:schemeClr val="tx1"/>
                </a:solidFill>
                <a:latin typeface="+mn-lt"/>
                <a:ea typeface="ＭＳ Ｐゴシック" pitchFamily="-123" charset="-128"/>
                <a:cs typeface="+mn-cs"/>
              </a:defRPr>
            </a:lvl4pPr>
            <a:lvl5pPr marL="2057400" indent="-228600" algn="l" rtl="0" eaLnBrk="1" fontAlgn="base" hangingPunct="1">
              <a:spcBef>
                <a:spcPct val="20000"/>
              </a:spcBef>
              <a:spcAft>
                <a:spcPct val="0"/>
              </a:spcAft>
              <a:buFont typeface="Arial" pitchFamily="-123" charset="0"/>
              <a:buChar char="»"/>
              <a:defRPr sz="2000" kern="1200">
                <a:solidFill>
                  <a:schemeClr val="tx1"/>
                </a:solidFill>
                <a:latin typeface="+mn-lt"/>
                <a:ea typeface="ＭＳ Ｐゴシック" pitchFamily="-123"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3">
              <a:spcBef>
                <a:spcPts val="0"/>
              </a:spcBef>
              <a:buFont typeface="Arial" panose="020B0604020202020204" pitchFamily="34" charset="0"/>
              <a:buChar char="•"/>
            </a:pPr>
            <a:r>
              <a:rPr lang="en-US" altLang="en-US" dirty="0" smtClean="0">
                <a:latin typeface="Times New Roman" panose="02020603050405020304" pitchFamily="18" charset="0"/>
                <a:cs typeface="Times New Roman" panose="02020603050405020304" pitchFamily="18" charset="0"/>
              </a:rPr>
              <a:t>Firearm offense </a:t>
            </a:r>
          </a:p>
          <a:p>
            <a:pPr lvl="3">
              <a:spcBef>
                <a:spcPts val="0"/>
              </a:spcBef>
              <a:buFont typeface="Arial" panose="020B0604020202020204" pitchFamily="34" charset="0"/>
              <a:buChar char="•"/>
            </a:pPr>
            <a:r>
              <a:rPr lang="en-US" altLang="en-US" dirty="0" smtClean="0">
                <a:latin typeface="Times New Roman" panose="02020603050405020304" pitchFamily="18" charset="0"/>
                <a:cs typeface="Times New Roman" panose="02020603050405020304" pitchFamily="18" charset="0"/>
              </a:rPr>
              <a:t>Assault on school staff with minor injury</a:t>
            </a:r>
          </a:p>
          <a:p>
            <a:pPr lvl="3">
              <a:spcBef>
                <a:spcPts val="0"/>
              </a:spcBef>
              <a:buFont typeface="Arial" panose="020B0604020202020204" pitchFamily="34" charset="0"/>
              <a:buChar char="•"/>
            </a:pPr>
            <a:r>
              <a:rPr lang="en-US" altLang="en-US" dirty="0" smtClean="0">
                <a:latin typeface="Times New Roman" panose="02020603050405020304" pitchFamily="18" charset="0"/>
                <a:cs typeface="Times New Roman" panose="02020603050405020304" pitchFamily="18" charset="0"/>
              </a:rPr>
              <a:t>Assault or fight resulting in major or serious bodily injury</a:t>
            </a:r>
          </a:p>
          <a:p>
            <a:pPr lvl="3">
              <a:spcBef>
                <a:spcPts val="0"/>
              </a:spcBef>
              <a:buFont typeface="Arial" panose="020B0604020202020204" pitchFamily="34" charset="0"/>
              <a:buChar char="•"/>
            </a:pPr>
            <a:endParaRPr lang="en-US" altLang="en-US" dirty="0" smtClean="0">
              <a:latin typeface="Times New Roman" panose="02020603050405020304" pitchFamily="18" charset="0"/>
              <a:cs typeface="Times New Roman" panose="02020603050405020304" pitchFamily="18" charset="0"/>
            </a:endParaRPr>
          </a:p>
          <a:p>
            <a:pPr lvl="3">
              <a:spcBef>
                <a:spcPts val="0"/>
              </a:spcBef>
              <a:buFont typeface="Arial" panose="020B0604020202020204" pitchFamily="34" charset="0"/>
              <a:buChar char="•"/>
            </a:pPr>
            <a:endParaRPr lang="en-US" altLang="en-US" dirty="0" smtClean="0">
              <a:latin typeface="Times New Roman" panose="02020603050405020304" pitchFamily="18" charset="0"/>
              <a:cs typeface="Times New Roman" panose="02020603050405020304" pitchFamily="18" charset="0"/>
            </a:endParaRPr>
          </a:p>
          <a:p>
            <a:pPr marL="1371600" lvl="3" indent="0">
              <a:spcBef>
                <a:spcPts val="0"/>
              </a:spcBef>
              <a:buFont typeface="Arial" pitchFamily="-123" charset="0"/>
              <a:buNone/>
            </a:pPr>
            <a:endParaRPr lang="en-US" altLang="en-US" dirty="0" smtClean="0">
              <a:latin typeface="Times New Roman" panose="02020603050405020304" pitchFamily="18" charset="0"/>
              <a:cs typeface="Times New Roman" panose="02020603050405020304" pitchFamily="18" charset="0"/>
            </a:endParaRPr>
          </a:p>
          <a:p>
            <a:pPr lvl="3">
              <a:spcBef>
                <a:spcPts val="0"/>
              </a:spcBef>
              <a:buFont typeface="Arial" panose="020B0604020202020204" pitchFamily="34" charset="0"/>
              <a:buChar char="•"/>
            </a:pPr>
            <a:r>
              <a:rPr lang="en-US" altLang="en-US" dirty="0" smtClean="0">
                <a:latin typeface="Times New Roman" panose="02020603050405020304" pitchFamily="18" charset="0"/>
                <a:cs typeface="Times New Roman" panose="02020603050405020304" pitchFamily="18" charset="0"/>
              </a:rPr>
              <a:t>Robbery/extortion</a:t>
            </a:r>
          </a:p>
          <a:p>
            <a:pPr lvl="3">
              <a:spcBef>
                <a:spcPts val="0"/>
              </a:spcBef>
              <a:buFont typeface="Arial" panose="020B0604020202020204" pitchFamily="34" charset="0"/>
              <a:buChar char="•"/>
            </a:pPr>
            <a:r>
              <a:rPr lang="en-US" altLang="en-US" dirty="0" smtClean="0">
                <a:latin typeface="Times New Roman" panose="02020603050405020304" pitchFamily="18" charset="0"/>
                <a:cs typeface="Times New Roman" panose="02020603050405020304" pitchFamily="18" charset="0"/>
              </a:rPr>
              <a:t>Sexual assault</a:t>
            </a:r>
          </a:p>
          <a:p>
            <a:pPr lvl="3">
              <a:spcBef>
                <a:spcPts val="0"/>
              </a:spcBef>
              <a:buFont typeface="Arial" panose="020B0604020202020204" pitchFamily="34" charset="0"/>
              <a:buChar char="•"/>
            </a:pPr>
            <a:r>
              <a:rPr lang="en-US" altLang="en-US" dirty="0" smtClean="0">
                <a:latin typeface="Times New Roman" panose="02020603050405020304" pitchFamily="18" charset="0"/>
                <a:cs typeface="Times New Roman" panose="02020603050405020304" pitchFamily="18" charset="0"/>
              </a:rPr>
              <a:t>Arson with a victim</a:t>
            </a:r>
          </a:p>
          <a:p>
            <a:pPr lvl="3">
              <a:spcBef>
                <a:spcPts val="0"/>
              </a:spcBef>
              <a:buFont typeface="Arial" panose="020B0604020202020204" pitchFamily="34" charset="0"/>
              <a:buChar char="•"/>
            </a:pPr>
            <a:r>
              <a:rPr lang="en-US" altLang="en-US" dirty="0" smtClean="0">
                <a:latin typeface="Times New Roman" panose="02020603050405020304" pitchFamily="18" charset="0"/>
                <a:cs typeface="Times New Roman" panose="02020603050405020304" pitchFamily="18" charset="0"/>
              </a:rPr>
              <a:t>Weapon use</a:t>
            </a:r>
          </a:p>
          <a:p>
            <a:pPr lvl="3">
              <a:spcBef>
                <a:spcPts val="0"/>
              </a:spcBef>
              <a:buFont typeface="Arial" panose="020B0604020202020204" pitchFamily="34" charset="0"/>
              <a:buChar char="•"/>
            </a:pPr>
            <a:r>
              <a:rPr lang="en-US" altLang="en-US" dirty="0" smtClean="0">
                <a:latin typeface="Times New Roman" panose="02020603050405020304" pitchFamily="18" charset="0"/>
                <a:cs typeface="Times New Roman" panose="02020603050405020304" pitchFamily="18" charset="0"/>
              </a:rPr>
              <a:t>Criminal threat</a:t>
            </a:r>
          </a:p>
          <a:p>
            <a:pPr lvl="3">
              <a:spcBef>
                <a:spcPts val="0"/>
              </a:spcBef>
              <a:buFont typeface="Arial" panose="020B0604020202020204" pitchFamily="34" charset="0"/>
              <a:buChar char="•"/>
            </a:pPr>
            <a:r>
              <a:rPr lang="en-US" altLang="en-US" dirty="0" smtClean="0">
                <a:latin typeface="Times New Roman" panose="02020603050405020304" pitchFamily="18" charset="0"/>
                <a:cs typeface="Times New Roman" panose="02020603050405020304" pitchFamily="18" charset="0"/>
              </a:rPr>
              <a:t>Kidnapping</a:t>
            </a:r>
          </a:p>
          <a:p>
            <a:pPr lvl="2"/>
            <a:endParaRPr lang="en-US" altLang="en-US" sz="1600" dirty="0" smtClean="0"/>
          </a:p>
          <a:p>
            <a:pPr lvl="2"/>
            <a:endParaRPr lang="en-US" altLang="en-US" sz="1600" dirty="0" smtClean="0"/>
          </a:p>
        </p:txBody>
      </p:sp>
    </p:spTree>
    <p:extLst>
      <p:ext uri="{BB962C8B-B14F-4D97-AF65-F5344CB8AC3E}">
        <p14:creationId xmlns:p14="http://schemas.microsoft.com/office/powerpoint/2010/main" val="111795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School Performance Report Change</a:t>
            </a:r>
            <a:endParaRPr lang="en-US" sz="3600" dirty="0">
              <a:solidFill>
                <a:schemeClr val="tx2"/>
              </a:solidFill>
            </a:endParaRPr>
          </a:p>
        </p:txBody>
      </p:sp>
      <p:sp>
        <p:nvSpPr>
          <p:cNvPr id="3" name="Content Placeholder 2"/>
          <p:cNvSpPr>
            <a:spLocks noGrp="1"/>
          </p:cNvSpPr>
          <p:nvPr>
            <p:ph idx="1"/>
          </p:nvPr>
        </p:nvSpPr>
        <p:spPr/>
        <p:txBody>
          <a:bodyPr/>
          <a:lstStyle/>
          <a:p>
            <a:pPr marL="457200">
              <a:defRPr/>
            </a:pPr>
            <a:r>
              <a:rPr lang="en-US" altLang="en-US" sz="2400" dirty="0"/>
              <a:t>The </a:t>
            </a:r>
            <a:r>
              <a:rPr lang="en-US" altLang="en-US" sz="2400" i="1" dirty="0"/>
              <a:t>Every Student Succeeds Act</a:t>
            </a:r>
            <a:r>
              <a:rPr lang="en-US" altLang="en-US" sz="2400" dirty="0"/>
              <a:t> Sec. 1111 requires the following to be included on New Jersey School Performance Reports:</a:t>
            </a:r>
          </a:p>
          <a:p>
            <a:pPr marL="857250" lvl="1">
              <a:defRPr/>
            </a:pPr>
            <a:r>
              <a:rPr lang="en-US" sz="2000" dirty="0"/>
              <a:t>In-school suspensions </a:t>
            </a:r>
          </a:p>
          <a:p>
            <a:pPr marL="857250" lvl="1">
              <a:defRPr/>
            </a:pPr>
            <a:r>
              <a:rPr lang="en-US" sz="2000" dirty="0"/>
              <a:t>Out-of-school suspensions </a:t>
            </a:r>
          </a:p>
          <a:p>
            <a:pPr marL="857250" lvl="1">
              <a:defRPr/>
            </a:pPr>
            <a:r>
              <a:rPr lang="en-US" sz="2000" dirty="0"/>
              <a:t>Expulsions </a:t>
            </a:r>
          </a:p>
          <a:p>
            <a:pPr marL="857250" lvl="1">
              <a:defRPr/>
            </a:pPr>
            <a:r>
              <a:rPr lang="en-US" sz="2000" dirty="0"/>
              <a:t>School-related arrests</a:t>
            </a:r>
          </a:p>
          <a:p>
            <a:pPr marL="857250" lvl="1">
              <a:defRPr/>
            </a:pPr>
            <a:r>
              <a:rPr lang="en-US" sz="2000" dirty="0"/>
              <a:t>Referrals to law enforcement </a:t>
            </a:r>
          </a:p>
          <a:p>
            <a:pPr marL="857250" lvl="1">
              <a:defRPr/>
            </a:pPr>
            <a:r>
              <a:rPr lang="en-US" sz="2000" dirty="0"/>
              <a:t>Incidents of violence </a:t>
            </a:r>
          </a:p>
          <a:p>
            <a:pPr marL="857250" lvl="1">
              <a:defRPr/>
            </a:pPr>
            <a:r>
              <a:rPr lang="en-US" sz="2000" dirty="0"/>
              <a:t>Incidents of bullying and harassment </a:t>
            </a:r>
          </a:p>
        </p:txBody>
      </p:sp>
    </p:spTree>
    <p:extLst>
      <p:ext uri="{BB962C8B-B14F-4D97-AF65-F5344CB8AC3E}">
        <p14:creationId xmlns:p14="http://schemas.microsoft.com/office/powerpoint/2010/main" val="3010464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Elementary School Suspensions Change</a:t>
            </a:r>
            <a:endParaRPr lang="en-US" sz="3600" dirty="0">
              <a:solidFill>
                <a:schemeClr val="tx2"/>
              </a:solidFill>
            </a:endParaRPr>
          </a:p>
        </p:txBody>
      </p:sp>
      <p:sp>
        <p:nvSpPr>
          <p:cNvPr id="3" name="Content Placeholder 2"/>
          <p:cNvSpPr>
            <a:spLocks noGrp="1"/>
          </p:cNvSpPr>
          <p:nvPr>
            <p:ph idx="1"/>
          </p:nvPr>
        </p:nvSpPr>
        <p:spPr/>
        <p:txBody>
          <a:bodyPr/>
          <a:lstStyle/>
          <a:p>
            <a:pPr marL="457200">
              <a:defRPr/>
            </a:pPr>
            <a:r>
              <a:rPr lang="en-US" altLang="en-US" sz="2400" i="1" dirty="0" smtClean="0"/>
              <a:t>N.J.S.A.</a:t>
            </a:r>
            <a:r>
              <a:rPr lang="en-US" altLang="en-US" sz="2400" dirty="0" smtClean="0"/>
              <a:t> 18A:37-2a </a:t>
            </a:r>
            <a:r>
              <a:rPr lang="en-US" altLang="en-US" sz="2400" dirty="0"/>
              <a:t>limits disciplinary removals</a:t>
            </a:r>
          </a:p>
          <a:p>
            <a:pPr marL="457200">
              <a:defRPr/>
            </a:pPr>
            <a:r>
              <a:rPr lang="en-US" altLang="en-US" sz="2400" dirty="0"/>
              <a:t>Students in grades kindergarten through grade two:</a:t>
            </a:r>
          </a:p>
          <a:p>
            <a:pPr marL="857250" lvl="1">
              <a:defRPr/>
            </a:pPr>
            <a:r>
              <a:rPr lang="en-US" altLang="en-US" sz="2000" dirty="0"/>
              <a:t>May not be expelled from school, except as provided pursuant to the “Zero Tolerance for Guns Act,” P.L.1995, c.127</a:t>
            </a:r>
          </a:p>
          <a:p>
            <a:pPr marL="857250" lvl="1">
              <a:defRPr/>
            </a:pPr>
            <a:r>
              <a:rPr lang="en-US" altLang="en-US" sz="2000" dirty="0"/>
              <a:t>May not receive an out-of-school suspension, except when the suspension is based on conduct that is of a violent or sexual nature and endangers others</a:t>
            </a:r>
          </a:p>
          <a:p>
            <a:pPr marL="457200">
              <a:defRPr/>
            </a:pPr>
            <a:r>
              <a:rPr lang="en-US" altLang="en-US" sz="2400" dirty="0"/>
              <a:t>Students in preschool: </a:t>
            </a:r>
          </a:p>
          <a:p>
            <a:pPr marL="1371600" lvl="1" indent="-457200">
              <a:defRPr/>
            </a:pPr>
            <a:r>
              <a:rPr lang="en-US" altLang="en-US" sz="2000" dirty="0"/>
              <a:t>May not be suspended or expelled, except as provided pursuant to the “Zero Tolerance for Guns Act,” P.L.1995, c.127.</a:t>
            </a:r>
          </a:p>
          <a:p>
            <a:endParaRPr lang="en-US" dirty="0"/>
          </a:p>
        </p:txBody>
      </p:sp>
    </p:spTree>
    <p:extLst>
      <p:ext uri="{BB962C8B-B14F-4D97-AF65-F5344CB8AC3E}">
        <p14:creationId xmlns:p14="http://schemas.microsoft.com/office/powerpoint/2010/main" val="2189577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676400"/>
            <a:ext cx="7776029" cy="1676400"/>
          </a:xfrm>
        </p:spPr>
        <p:txBody>
          <a:bodyPr/>
          <a:lstStyle/>
          <a:p>
            <a:r>
              <a:rPr lang="en-US" dirty="0">
                <a:solidFill>
                  <a:schemeClr val="tx2"/>
                </a:solidFill>
              </a:rPr>
              <a:t>Key System and Reporting Changes</a:t>
            </a:r>
            <a:endParaRPr lang="en-US" dirty="0"/>
          </a:p>
        </p:txBody>
      </p:sp>
    </p:spTree>
    <p:extLst>
      <p:ext uri="{BB962C8B-B14F-4D97-AF65-F5344CB8AC3E}">
        <p14:creationId xmlns:p14="http://schemas.microsoft.com/office/powerpoint/2010/main" val="4290256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Key System Changes</a:t>
            </a:r>
            <a:endParaRPr lang="en-US" sz="3600" dirty="0">
              <a:solidFill>
                <a:schemeClr val="tx2"/>
              </a:solidFill>
            </a:endParaRPr>
          </a:p>
        </p:txBody>
      </p:sp>
      <p:sp>
        <p:nvSpPr>
          <p:cNvPr id="3" name="Content Placeholder 2"/>
          <p:cNvSpPr>
            <a:spLocks noGrp="1"/>
          </p:cNvSpPr>
          <p:nvPr>
            <p:ph idx="1"/>
          </p:nvPr>
        </p:nvSpPr>
        <p:spPr/>
        <p:txBody>
          <a:bodyPr/>
          <a:lstStyle/>
          <a:p>
            <a:pPr>
              <a:defRPr/>
            </a:pPr>
            <a:r>
              <a:rPr lang="en-US" altLang="en-US" sz="2400" dirty="0"/>
              <a:t>Increased school-level user access</a:t>
            </a:r>
          </a:p>
          <a:p>
            <a:pPr>
              <a:defRPr/>
            </a:pPr>
            <a:r>
              <a:rPr lang="en-US" altLang="en-US" sz="2400" dirty="0"/>
              <a:t>Clear process to track incident completion and report period submissions</a:t>
            </a:r>
          </a:p>
          <a:p>
            <a:pPr lvl="1">
              <a:defRPr/>
            </a:pPr>
            <a:r>
              <a:rPr lang="en-US" altLang="en-US" dirty="0"/>
              <a:t>Incidents display as: in progress or complete</a:t>
            </a:r>
          </a:p>
          <a:p>
            <a:pPr lvl="1">
              <a:defRPr/>
            </a:pPr>
            <a:r>
              <a:rPr lang="en-US" altLang="en-US" dirty="0"/>
              <a:t>Two times a year (public schools): </a:t>
            </a:r>
          </a:p>
          <a:p>
            <a:pPr lvl="2">
              <a:defRPr/>
            </a:pPr>
            <a:r>
              <a:rPr lang="en-US" altLang="en-US" sz="2400" dirty="0"/>
              <a:t>Completed incidents, trainings, and programs submitted by school to district</a:t>
            </a:r>
          </a:p>
          <a:p>
            <a:pPr lvl="2">
              <a:defRPr/>
            </a:pPr>
            <a:r>
              <a:rPr lang="en-US" altLang="en-US" sz="2400" dirty="0"/>
              <a:t>District certifies completion to NJDOE</a:t>
            </a:r>
          </a:p>
          <a:p>
            <a:pPr marL="0" indent="0">
              <a:buNone/>
            </a:pPr>
            <a:endParaRPr lang="en-US" dirty="0"/>
          </a:p>
        </p:txBody>
      </p:sp>
    </p:spTree>
    <p:extLst>
      <p:ext uri="{BB962C8B-B14F-4D97-AF65-F5344CB8AC3E}">
        <p14:creationId xmlns:p14="http://schemas.microsoft.com/office/powerpoint/2010/main" val="1275343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Key Reporting Changes</a:t>
            </a:r>
            <a:endParaRPr lang="en-US" sz="3600" dirty="0">
              <a:solidFill>
                <a:schemeClr val="tx2"/>
              </a:solidFill>
            </a:endParaRPr>
          </a:p>
        </p:txBody>
      </p:sp>
      <p:sp>
        <p:nvSpPr>
          <p:cNvPr id="3" name="Content Placeholder 2"/>
          <p:cNvSpPr>
            <a:spLocks noGrp="1"/>
          </p:cNvSpPr>
          <p:nvPr>
            <p:ph idx="1"/>
          </p:nvPr>
        </p:nvSpPr>
        <p:spPr/>
        <p:txBody>
          <a:bodyPr/>
          <a:lstStyle/>
          <a:p>
            <a:pPr>
              <a:spcBef>
                <a:spcPts val="0"/>
              </a:spcBef>
            </a:pPr>
            <a:r>
              <a:rPr lang="en-US" altLang="en-US" sz="2400" dirty="0"/>
              <a:t>Only report those incidents where a student has been identified as an offender or </a:t>
            </a:r>
            <a:r>
              <a:rPr lang="en-US" altLang="en-US" sz="2400" dirty="0" smtClean="0"/>
              <a:t>victim.</a:t>
            </a:r>
          </a:p>
          <a:p>
            <a:pPr>
              <a:spcBef>
                <a:spcPts val="0"/>
              </a:spcBef>
            </a:pPr>
            <a:r>
              <a:rPr lang="en-US" altLang="en-US" sz="2400" dirty="0" smtClean="0"/>
              <a:t>If </a:t>
            </a:r>
            <a:r>
              <a:rPr lang="en-US" altLang="en-US" sz="2400" dirty="0"/>
              <a:t>a non-student is the offender in an incident that has a student victim, this must be </a:t>
            </a:r>
            <a:r>
              <a:rPr lang="en-US" altLang="en-US" sz="2400" dirty="0" smtClean="0"/>
              <a:t>reported</a:t>
            </a:r>
          </a:p>
          <a:p>
            <a:pPr>
              <a:spcBef>
                <a:spcPts val="0"/>
              </a:spcBef>
            </a:pPr>
            <a:r>
              <a:rPr lang="en-US" altLang="en-US" sz="2400" b="1" dirty="0" smtClean="0"/>
              <a:t>Report </a:t>
            </a:r>
            <a:r>
              <a:rPr lang="en-US" altLang="en-US" sz="2400" b="1" dirty="0"/>
              <a:t>ALL incidents that lead to a disciplinary removal</a:t>
            </a:r>
            <a:r>
              <a:rPr lang="en-US" altLang="en-US" sz="2400" dirty="0"/>
              <a:t>: for both general education students and students with disabilities. </a:t>
            </a:r>
          </a:p>
          <a:p>
            <a:endParaRPr lang="en-US" dirty="0"/>
          </a:p>
        </p:txBody>
      </p:sp>
    </p:spTree>
    <p:extLst>
      <p:ext uri="{BB962C8B-B14F-4D97-AF65-F5344CB8AC3E}">
        <p14:creationId xmlns:p14="http://schemas.microsoft.com/office/powerpoint/2010/main" val="2389948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624" y="609600"/>
            <a:ext cx="8229600" cy="838200"/>
          </a:xfrm>
        </p:spPr>
        <p:txBody>
          <a:bodyPr/>
          <a:lstStyle/>
          <a:p>
            <a:r>
              <a:rPr lang="en-US" altLang="en-US" sz="3600" b="1" dirty="0">
                <a:solidFill>
                  <a:schemeClr val="tx2"/>
                </a:solidFill>
              </a:rPr>
              <a:t>Incident Type Revisions</a:t>
            </a:r>
            <a:endParaRPr lang="en-US" sz="3600" dirty="0">
              <a:solidFill>
                <a:schemeClr val="tx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49250264"/>
              </p:ext>
            </p:extLst>
          </p:nvPr>
        </p:nvGraphicFramePr>
        <p:xfrm>
          <a:off x="420624" y="1211007"/>
          <a:ext cx="8229600" cy="5273048"/>
        </p:xfrm>
        <a:graphic>
          <a:graphicData uri="http://schemas.openxmlformats.org/drawingml/2006/table">
            <a:tbl>
              <a:tblPr firstRow="1" bandRow="1">
                <a:tableStyleId>{5C22544A-7EE6-4342-B048-85BDC9FD1C3A}</a:tableStyleId>
              </a:tblPr>
              <a:tblGrid>
                <a:gridCol w="4151376"/>
                <a:gridCol w="4078224"/>
              </a:tblGrid>
              <a:tr h="411480">
                <a:tc>
                  <a:txBody>
                    <a:bodyPr/>
                    <a:lstStyle/>
                    <a:p>
                      <a:pPr algn="ctr"/>
                      <a:r>
                        <a:rPr lang="en-US" sz="2000" dirty="0" smtClean="0">
                          <a:solidFill>
                            <a:schemeClr val="tx1"/>
                          </a:solidFill>
                          <a:latin typeface="Times New Roman" panose="02020603050405020304" pitchFamily="18" charset="0"/>
                          <a:cs typeface="Times New Roman" panose="02020603050405020304" pitchFamily="18" charset="0"/>
                        </a:rPr>
                        <a:t>EVVRS</a:t>
                      </a:r>
                      <a:endParaRPr lang="en-US" sz="2000" dirty="0">
                        <a:solidFill>
                          <a:schemeClr val="tx1"/>
                        </a:solidFill>
                        <a:latin typeface="Times New Roman" panose="02020603050405020304" pitchFamily="18" charset="0"/>
                        <a:cs typeface="Times New Roman" panose="02020603050405020304" pitchFamily="18" charset="0"/>
                      </a:endParaRPr>
                    </a:p>
                  </a:txBody>
                  <a:tcPr marL="91445" marR="91445" marT="45721" marB="45721"/>
                </a:tc>
                <a:tc>
                  <a:txBody>
                    <a:bodyPr/>
                    <a:lstStyle/>
                    <a:p>
                      <a:pPr algn="ctr"/>
                      <a:r>
                        <a:rPr lang="en-US" sz="2000" dirty="0" smtClean="0">
                          <a:solidFill>
                            <a:schemeClr val="tx1"/>
                          </a:solidFill>
                          <a:latin typeface="Times New Roman" panose="02020603050405020304" pitchFamily="18" charset="0"/>
                          <a:cs typeface="Times New Roman" panose="02020603050405020304" pitchFamily="18" charset="0"/>
                        </a:rPr>
                        <a:t>SSDS</a:t>
                      </a:r>
                      <a:endParaRPr lang="en-US" sz="2000" dirty="0">
                        <a:solidFill>
                          <a:schemeClr val="tx1"/>
                        </a:solidFill>
                        <a:latin typeface="Times New Roman" panose="02020603050405020304" pitchFamily="18" charset="0"/>
                        <a:cs typeface="Times New Roman" panose="02020603050405020304" pitchFamily="18" charset="0"/>
                      </a:endParaRPr>
                    </a:p>
                  </a:txBody>
                  <a:tcPr marL="91445" marR="91445" marT="45721" marB="45721"/>
                </a:tc>
              </a:tr>
              <a:tr h="411480">
                <a:tc>
                  <a:txBody>
                    <a:bodyPr/>
                    <a:lstStyle/>
                    <a:p>
                      <a:pPr algn="ctr"/>
                      <a:r>
                        <a:rPr lang="en-US" sz="2000" dirty="0" smtClean="0">
                          <a:latin typeface="Times New Roman" panose="02020603050405020304" pitchFamily="18" charset="0"/>
                          <a:cs typeface="Times New Roman" panose="02020603050405020304" pitchFamily="18" charset="0"/>
                        </a:rPr>
                        <a:t>Burglary</a:t>
                      </a:r>
                      <a:endParaRPr lang="en-US" sz="2000" dirty="0">
                        <a:latin typeface="Times New Roman" panose="02020603050405020304" pitchFamily="18" charset="0"/>
                        <a:cs typeface="Times New Roman" panose="02020603050405020304" pitchFamily="18" charset="0"/>
                      </a:endParaRPr>
                    </a:p>
                  </a:txBody>
                  <a:tcPr marL="91445" marR="91445" marT="45721" marB="45721"/>
                </a:tc>
                <a:tc>
                  <a:txBody>
                    <a:bodyPr/>
                    <a:lstStyle/>
                    <a:p>
                      <a:pPr algn="ctr"/>
                      <a:r>
                        <a:rPr lang="en-US" sz="2000" i="1" dirty="0" smtClean="0">
                          <a:latin typeface="Times New Roman" panose="02020603050405020304" pitchFamily="18" charset="0"/>
                          <a:cs typeface="Times New Roman" panose="02020603050405020304" pitchFamily="18" charset="0"/>
                        </a:rPr>
                        <a:t>Removed</a:t>
                      </a:r>
                      <a:endParaRPr lang="en-US" sz="2000" i="1" dirty="0">
                        <a:latin typeface="Times New Roman" panose="02020603050405020304" pitchFamily="18" charset="0"/>
                        <a:cs typeface="Times New Roman" panose="02020603050405020304" pitchFamily="18" charset="0"/>
                      </a:endParaRPr>
                    </a:p>
                  </a:txBody>
                  <a:tcPr marL="91445" marR="91445" marT="45721" marB="45721"/>
                </a:tc>
              </a:tr>
              <a:tr h="314722">
                <a:tc>
                  <a:txBody>
                    <a:bodyPr/>
                    <a:lstStyle/>
                    <a:p>
                      <a:pPr algn="ctr"/>
                      <a:r>
                        <a:rPr lang="en-US" sz="2000" dirty="0" smtClean="0">
                          <a:latin typeface="Times New Roman" panose="02020603050405020304" pitchFamily="18" charset="0"/>
                          <a:cs typeface="Times New Roman" panose="02020603050405020304" pitchFamily="18" charset="0"/>
                        </a:rPr>
                        <a:t>Fireworks offense</a:t>
                      </a:r>
                      <a:endParaRPr lang="en-US" sz="2000" dirty="0">
                        <a:latin typeface="Times New Roman" panose="02020603050405020304" pitchFamily="18" charset="0"/>
                        <a:cs typeface="Times New Roman" panose="02020603050405020304" pitchFamily="18" charset="0"/>
                      </a:endParaRPr>
                    </a:p>
                  </a:txBody>
                  <a:tcPr marL="91445" marR="91445" marT="45721" marB="45721"/>
                </a:tc>
                <a:tc>
                  <a:txBody>
                    <a:bodyPr/>
                    <a:lstStyle/>
                    <a:p>
                      <a:pPr algn="ctr"/>
                      <a:r>
                        <a:rPr lang="en-US" sz="2000" i="1" dirty="0" smtClean="0">
                          <a:latin typeface="Times New Roman" panose="02020603050405020304" pitchFamily="18" charset="0"/>
                          <a:cs typeface="Times New Roman" panose="02020603050405020304" pitchFamily="18" charset="0"/>
                        </a:rPr>
                        <a:t>Removed</a:t>
                      </a:r>
                      <a:endParaRPr lang="en-US" sz="2000" i="1" dirty="0">
                        <a:latin typeface="Times New Roman" panose="02020603050405020304" pitchFamily="18" charset="0"/>
                        <a:cs typeface="Times New Roman" panose="02020603050405020304" pitchFamily="18" charset="0"/>
                      </a:endParaRPr>
                    </a:p>
                  </a:txBody>
                  <a:tcPr marL="91445" marR="91445" marT="45721" marB="45721"/>
                </a:tc>
              </a:tr>
              <a:tr h="411480">
                <a:tc>
                  <a:txBody>
                    <a:bodyPr/>
                    <a:lstStyle/>
                    <a:p>
                      <a:pPr algn="ctr"/>
                      <a:r>
                        <a:rPr lang="en-US" sz="2000" i="1" dirty="0" smtClean="0">
                          <a:latin typeface="Times New Roman" panose="02020603050405020304" pitchFamily="18" charset="0"/>
                          <a:cs typeface="Times New Roman" panose="02020603050405020304" pitchFamily="18" charset="0"/>
                        </a:rPr>
                        <a:t>NA</a:t>
                      </a:r>
                      <a:endParaRPr lang="en-US" sz="2000" i="1" dirty="0">
                        <a:latin typeface="Times New Roman" panose="02020603050405020304" pitchFamily="18" charset="0"/>
                        <a:cs typeface="Times New Roman" panose="02020603050405020304" pitchFamily="18" charset="0"/>
                      </a:endParaRPr>
                    </a:p>
                  </a:txBody>
                  <a:tcPr marL="91445" marR="91445" marT="45721" marB="45721"/>
                </a:tc>
                <a:tc>
                  <a:txBody>
                    <a:bodyPr/>
                    <a:lstStyle/>
                    <a:p>
                      <a:pPr algn="ctr"/>
                      <a:r>
                        <a:rPr lang="en-US" sz="2000" dirty="0" smtClean="0">
                          <a:latin typeface="Times New Roman" panose="02020603050405020304" pitchFamily="18" charset="0"/>
                          <a:cs typeface="Times New Roman" panose="02020603050405020304" pitchFamily="18" charset="0"/>
                        </a:rPr>
                        <a:t>Computer trespass</a:t>
                      </a:r>
                      <a:endParaRPr lang="en-US" sz="2000" dirty="0">
                        <a:latin typeface="Times New Roman" panose="02020603050405020304" pitchFamily="18" charset="0"/>
                        <a:cs typeface="Times New Roman" panose="02020603050405020304" pitchFamily="18" charset="0"/>
                      </a:endParaRPr>
                    </a:p>
                  </a:txBody>
                  <a:tcPr marL="91445" marR="91445" marT="45721" marB="45721"/>
                </a:tc>
              </a:tr>
              <a:tr h="411480">
                <a:tc>
                  <a:txBody>
                    <a:bodyPr/>
                    <a:lstStyle/>
                    <a:p>
                      <a:pPr algn="ctr"/>
                      <a:r>
                        <a:rPr lang="en-US" sz="2000" i="1" dirty="0" smtClean="0">
                          <a:latin typeface="Times New Roman" panose="02020603050405020304" pitchFamily="18" charset="0"/>
                          <a:cs typeface="Times New Roman" panose="02020603050405020304" pitchFamily="18" charset="0"/>
                        </a:rPr>
                        <a:t>NA</a:t>
                      </a:r>
                      <a:endParaRPr lang="en-US" sz="2000" i="1" dirty="0">
                        <a:latin typeface="Times New Roman" panose="02020603050405020304" pitchFamily="18" charset="0"/>
                        <a:cs typeface="Times New Roman" panose="02020603050405020304" pitchFamily="18" charset="0"/>
                      </a:endParaRPr>
                    </a:p>
                  </a:txBody>
                  <a:tcPr marL="91445" marR="91445" marT="45721" marB="45721"/>
                </a:tc>
                <a:tc>
                  <a:txBody>
                    <a:bodyPr/>
                    <a:lstStyle/>
                    <a:p>
                      <a:pPr algn="ctr"/>
                      <a:r>
                        <a:rPr lang="en-US" sz="2000" dirty="0" smtClean="0">
                          <a:latin typeface="Times New Roman" panose="02020603050405020304" pitchFamily="18" charset="0"/>
                          <a:cs typeface="Times New Roman" panose="02020603050405020304" pitchFamily="18" charset="0"/>
                        </a:rPr>
                        <a:t>Other incident leading</a:t>
                      </a:r>
                      <a:r>
                        <a:rPr lang="en-US" sz="2000" baseline="0" dirty="0" smtClean="0">
                          <a:latin typeface="Times New Roman" panose="02020603050405020304" pitchFamily="18" charset="0"/>
                          <a:cs typeface="Times New Roman" panose="02020603050405020304" pitchFamily="18" charset="0"/>
                        </a:rPr>
                        <a:t> to removal</a:t>
                      </a:r>
                      <a:endParaRPr lang="en-US" sz="2000" dirty="0">
                        <a:latin typeface="Times New Roman" panose="02020603050405020304" pitchFamily="18" charset="0"/>
                        <a:cs typeface="Times New Roman" panose="02020603050405020304" pitchFamily="18" charset="0"/>
                      </a:endParaRPr>
                    </a:p>
                  </a:txBody>
                  <a:tcPr marL="91445" marR="91445" marT="45721" marB="45721"/>
                </a:tc>
              </a:tr>
              <a:tr h="798908">
                <a:tc>
                  <a:txBody>
                    <a:bodyPr/>
                    <a:lstStyle/>
                    <a:p>
                      <a:pPr algn="ctr"/>
                      <a:r>
                        <a:rPr lang="en-US" sz="2000" dirty="0" smtClean="0">
                          <a:latin typeface="Times New Roman" panose="02020603050405020304" pitchFamily="18" charset="0"/>
                          <a:cs typeface="Times New Roman" panose="02020603050405020304" pitchFamily="18" charset="0"/>
                        </a:rPr>
                        <a:t>Bomb threat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anose="02020603050405020304" pitchFamily="18" charset="0"/>
                          <a:cs typeface="Times New Roman" panose="02020603050405020304" pitchFamily="18" charset="0"/>
                        </a:rPr>
                        <a:t>Fake</a:t>
                      </a:r>
                      <a:r>
                        <a:rPr lang="en-US" sz="2000" baseline="0" dirty="0" smtClean="0">
                          <a:latin typeface="Times New Roman" panose="02020603050405020304" pitchFamily="18" charset="0"/>
                          <a:cs typeface="Times New Roman" panose="02020603050405020304" pitchFamily="18" charset="0"/>
                        </a:rPr>
                        <a:t> bomb</a:t>
                      </a:r>
                      <a:endParaRPr lang="en-US" sz="2000" dirty="0" smtClean="0">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anose="02020603050405020304" pitchFamily="18" charset="0"/>
                          <a:cs typeface="Times New Roman" panose="02020603050405020304" pitchFamily="18" charset="0"/>
                        </a:rPr>
                        <a:t>Fire alarm</a:t>
                      </a:r>
                      <a:r>
                        <a:rPr lang="en-US" sz="2000" baseline="0" dirty="0" smtClean="0">
                          <a:latin typeface="Times New Roman" panose="02020603050405020304" pitchFamily="18" charset="0"/>
                          <a:cs typeface="Times New Roman" panose="02020603050405020304" pitchFamily="18" charset="0"/>
                        </a:rPr>
                        <a:t> offense</a:t>
                      </a:r>
                      <a:endParaRPr lang="en-US" sz="2000" dirty="0" smtClean="0">
                        <a:latin typeface="Times New Roman" panose="02020603050405020304" pitchFamily="18" charset="0"/>
                        <a:cs typeface="Times New Roman" panose="02020603050405020304" pitchFamily="18" charset="0"/>
                      </a:endParaRPr>
                    </a:p>
                  </a:txBody>
                  <a:tcPr marL="91445" marR="91445" marT="45721" marB="45721"/>
                </a:tc>
                <a:tc>
                  <a:txBody>
                    <a:bodyPr/>
                    <a:lstStyle/>
                    <a:p>
                      <a:pPr algn="ctr"/>
                      <a:r>
                        <a:rPr lang="en-US" sz="2000" dirty="0" smtClean="0">
                          <a:latin typeface="Times New Roman" panose="02020603050405020304" pitchFamily="18" charset="0"/>
                          <a:cs typeface="Times New Roman" panose="02020603050405020304" pitchFamily="18" charset="0"/>
                        </a:rPr>
                        <a:t>False public alarm</a:t>
                      </a:r>
                      <a:endParaRPr lang="en-US" sz="2000" dirty="0">
                        <a:latin typeface="Times New Roman" panose="02020603050405020304" pitchFamily="18" charset="0"/>
                        <a:cs typeface="Times New Roman" panose="02020603050405020304" pitchFamily="18" charset="0"/>
                      </a:endParaRPr>
                    </a:p>
                  </a:txBody>
                  <a:tcPr marL="91445" marR="91445" marT="45721" marB="45721" anchor="ctr"/>
                </a:tc>
              </a:tr>
              <a:tr h="556815">
                <a:tc>
                  <a:txBody>
                    <a:bodyPr/>
                    <a:lstStyle/>
                    <a:p>
                      <a:pPr algn="ctr"/>
                      <a:r>
                        <a:rPr lang="en-US" sz="2000" dirty="0" smtClean="0">
                          <a:latin typeface="Times New Roman" panose="02020603050405020304" pitchFamily="18" charset="0"/>
                          <a:cs typeface="Times New Roman" panose="02020603050405020304" pitchFamily="18" charset="0"/>
                        </a:rPr>
                        <a:t>Robbery</a:t>
                      </a:r>
                    </a:p>
                    <a:p>
                      <a:pPr algn="ctr"/>
                      <a:r>
                        <a:rPr lang="en-US" sz="2000" dirty="0" smtClean="0">
                          <a:latin typeface="Times New Roman" panose="02020603050405020304" pitchFamily="18" charset="0"/>
                          <a:cs typeface="Times New Roman" panose="02020603050405020304" pitchFamily="18" charset="0"/>
                        </a:rPr>
                        <a:t>Extortion</a:t>
                      </a:r>
                      <a:endParaRPr lang="en-US" sz="2000" dirty="0">
                        <a:latin typeface="Times New Roman" panose="02020603050405020304" pitchFamily="18" charset="0"/>
                        <a:cs typeface="Times New Roman" panose="02020603050405020304" pitchFamily="18" charset="0"/>
                      </a:endParaRPr>
                    </a:p>
                  </a:txBody>
                  <a:tcPr marL="91445" marR="91445" marT="45721" marB="45721"/>
                </a:tc>
                <a:tc>
                  <a:txBody>
                    <a:bodyPr/>
                    <a:lstStyle/>
                    <a:p>
                      <a:pPr algn="ctr"/>
                      <a:r>
                        <a:rPr lang="en-US" sz="2000" dirty="0" smtClean="0">
                          <a:latin typeface="Times New Roman" panose="02020603050405020304" pitchFamily="18" charset="0"/>
                          <a:cs typeface="Times New Roman" panose="02020603050405020304" pitchFamily="18" charset="0"/>
                        </a:rPr>
                        <a:t>Robbery/Extortion</a:t>
                      </a:r>
                      <a:endParaRPr lang="en-US" sz="2000" dirty="0">
                        <a:latin typeface="Times New Roman" panose="02020603050405020304" pitchFamily="18" charset="0"/>
                        <a:cs typeface="Times New Roman" panose="02020603050405020304" pitchFamily="18" charset="0"/>
                      </a:endParaRPr>
                    </a:p>
                  </a:txBody>
                  <a:tcPr marL="91445" marR="91445" marT="45721" marB="45721" anchor="ctr"/>
                </a:tc>
              </a:tr>
              <a:tr h="556815">
                <a:tc>
                  <a:txBody>
                    <a:bodyPr/>
                    <a:lstStyle/>
                    <a:p>
                      <a:pPr algn="ctr"/>
                      <a:r>
                        <a:rPr lang="en-US" sz="2000" dirty="0" smtClean="0">
                          <a:latin typeface="Times New Roman" panose="02020603050405020304" pitchFamily="18" charset="0"/>
                          <a:cs typeface="Times New Roman" panose="02020603050405020304" pitchFamily="18" charset="0"/>
                        </a:rPr>
                        <a:t>Sex</a:t>
                      </a:r>
                      <a:r>
                        <a:rPr lang="en-US" sz="2000" baseline="0" dirty="0" smtClean="0">
                          <a:latin typeface="Times New Roman" panose="02020603050405020304" pitchFamily="18" charset="0"/>
                          <a:cs typeface="Times New Roman" panose="02020603050405020304" pitchFamily="18" charset="0"/>
                        </a:rPr>
                        <a:t> Offense</a:t>
                      </a:r>
                      <a:endParaRPr lang="en-US" sz="2000" dirty="0">
                        <a:latin typeface="Times New Roman" panose="02020603050405020304" pitchFamily="18" charset="0"/>
                        <a:cs typeface="Times New Roman" panose="02020603050405020304" pitchFamily="18" charset="0"/>
                      </a:endParaRPr>
                    </a:p>
                  </a:txBody>
                  <a:tcPr marL="91445" marR="91445" marT="45721" marB="45721" anchor="ctr"/>
                </a:tc>
                <a:tc>
                  <a:txBody>
                    <a:bodyPr/>
                    <a:lstStyle/>
                    <a:p>
                      <a:pPr algn="ctr"/>
                      <a:r>
                        <a:rPr lang="en-US" sz="2000" dirty="0" smtClean="0">
                          <a:latin typeface="Times New Roman" panose="02020603050405020304" pitchFamily="18" charset="0"/>
                          <a:cs typeface="Times New Roman" panose="02020603050405020304" pitchFamily="18" charset="0"/>
                        </a:rPr>
                        <a:t>Sexual contact</a:t>
                      </a:r>
                    </a:p>
                    <a:p>
                      <a:pPr algn="ctr"/>
                      <a:r>
                        <a:rPr lang="en-US" sz="2000" dirty="0" smtClean="0">
                          <a:latin typeface="Times New Roman" panose="02020603050405020304" pitchFamily="18" charset="0"/>
                          <a:cs typeface="Times New Roman" panose="02020603050405020304" pitchFamily="18" charset="0"/>
                        </a:rPr>
                        <a:t>Sexual</a:t>
                      </a:r>
                      <a:r>
                        <a:rPr lang="en-US" sz="2000" baseline="0" dirty="0" smtClean="0">
                          <a:latin typeface="Times New Roman" panose="02020603050405020304" pitchFamily="18" charset="0"/>
                          <a:cs typeface="Times New Roman" panose="02020603050405020304" pitchFamily="18" charset="0"/>
                        </a:rPr>
                        <a:t> assault</a:t>
                      </a:r>
                      <a:endParaRPr lang="en-US" sz="2000" dirty="0">
                        <a:latin typeface="Times New Roman" panose="02020603050405020304" pitchFamily="18" charset="0"/>
                        <a:cs typeface="Times New Roman" panose="02020603050405020304" pitchFamily="18" charset="0"/>
                      </a:endParaRPr>
                    </a:p>
                  </a:txBody>
                  <a:tcPr marL="91445" marR="91445" marT="45721" marB="45721"/>
                </a:tc>
              </a:tr>
              <a:tr h="4114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dirty="0" smtClean="0">
                          <a:latin typeface="Times New Roman" panose="02020603050405020304" pitchFamily="18" charset="0"/>
                          <a:cs typeface="Times New Roman" panose="02020603050405020304" pitchFamily="18" charset="0"/>
                        </a:rPr>
                        <a:t>NA</a:t>
                      </a:r>
                    </a:p>
                  </a:txBody>
                  <a:tcPr marL="91445" marR="91445" marT="45721" marB="45721"/>
                </a:tc>
                <a:tc>
                  <a:txBody>
                    <a:bodyPr/>
                    <a:lstStyle/>
                    <a:p>
                      <a:pPr algn="ctr"/>
                      <a:r>
                        <a:rPr lang="en-US" sz="2000" dirty="0" smtClean="0">
                          <a:latin typeface="Times New Roman" panose="02020603050405020304" pitchFamily="18" charset="0"/>
                          <a:cs typeface="Times New Roman" panose="02020603050405020304" pitchFamily="18" charset="0"/>
                        </a:rPr>
                        <a:t>Substance suspected,</a:t>
                      </a:r>
                      <a:r>
                        <a:rPr lang="en-US" sz="2000" baseline="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refused exam</a:t>
                      </a:r>
                      <a:endParaRPr lang="en-US" sz="2000" dirty="0">
                        <a:latin typeface="Times New Roman" panose="02020603050405020304" pitchFamily="18" charset="0"/>
                        <a:cs typeface="Times New Roman" panose="02020603050405020304" pitchFamily="18" charset="0"/>
                      </a:endParaRPr>
                    </a:p>
                  </a:txBody>
                  <a:tcPr marL="91445" marR="91445" marT="45721" marB="45721" anchor="ctr"/>
                </a:tc>
              </a:tr>
              <a:tr h="411480">
                <a:tc>
                  <a:txBody>
                    <a:bodyPr/>
                    <a:lstStyle/>
                    <a:p>
                      <a:pPr algn="ctr"/>
                      <a:r>
                        <a:rPr lang="en-US" sz="2000" i="1" dirty="0" smtClean="0">
                          <a:latin typeface="Times New Roman" panose="02020603050405020304" pitchFamily="18" charset="0"/>
                          <a:cs typeface="Times New Roman" panose="02020603050405020304" pitchFamily="18" charset="0"/>
                        </a:rPr>
                        <a:t>(in</a:t>
                      </a:r>
                      <a:r>
                        <a:rPr lang="en-US" sz="2000" i="1" baseline="0" dirty="0" smtClean="0">
                          <a:latin typeface="Times New Roman" panose="02020603050405020304" pitchFamily="18" charset="0"/>
                          <a:cs typeface="Times New Roman" panose="02020603050405020304" pitchFamily="18" charset="0"/>
                        </a:rPr>
                        <a:t> HIB-ITP)</a:t>
                      </a:r>
                      <a:endParaRPr lang="en-US" sz="2000" i="1" dirty="0">
                        <a:latin typeface="Times New Roman" panose="02020603050405020304" pitchFamily="18" charset="0"/>
                        <a:cs typeface="Times New Roman" panose="02020603050405020304" pitchFamily="18" charset="0"/>
                      </a:endParaRPr>
                    </a:p>
                  </a:txBody>
                  <a:tcPr marL="91445" marR="91445" marT="45721" marB="45721"/>
                </a:tc>
                <a:tc>
                  <a:txBody>
                    <a:bodyPr/>
                    <a:lstStyle/>
                    <a:p>
                      <a:pPr algn="ctr"/>
                      <a:r>
                        <a:rPr lang="en-US" sz="2000" dirty="0" smtClean="0">
                          <a:latin typeface="Times New Roman" panose="02020603050405020304" pitchFamily="18" charset="0"/>
                          <a:cs typeface="Times New Roman" panose="02020603050405020304" pitchFamily="18" charset="0"/>
                        </a:rPr>
                        <a:t>HIB alleged</a:t>
                      </a:r>
                      <a:endParaRPr lang="en-US" sz="2000" dirty="0">
                        <a:latin typeface="Times New Roman" panose="02020603050405020304" pitchFamily="18" charset="0"/>
                        <a:cs typeface="Times New Roman" panose="02020603050405020304" pitchFamily="18" charset="0"/>
                      </a:endParaRPr>
                    </a:p>
                  </a:txBody>
                  <a:tcPr marL="91445" marR="91445" marT="45721" marB="45721"/>
                </a:tc>
              </a:tr>
            </a:tbl>
          </a:graphicData>
        </a:graphic>
      </p:graphicFrame>
    </p:spTree>
    <p:extLst>
      <p:ext uri="{BB962C8B-B14F-4D97-AF65-F5344CB8AC3E}">
        <p14:creationId xmlns:p14="http://schemas.microsoft.com/office/powerpoint/2010/main" val="579949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t>Reporting HIB</a:t>
            </a:r>
            <a:endParaRPr lang="en-US" sz="3600" dirty="0"/>
          </a:p>
        </p:txBody>
      </p:sp>
      <p:sp>
        <p:nvSpPr>
          <p:cNvPr id="3" name="Content Placeholder 2"/>
          <p:cNvSpPr>
            <a:spLocks noGrp="1"/>
          </p:cNvSpPr>
          <p:nvPr>
            <p:ph idx="1"/>
          </p:nvPr>
        </p:nvSpPr>
        <p:spPr>
          <a:xfrm>
            <a:off x="457200" y="1600200"/>
            <a:ext cx="8229600" cy="4572000"/>
          </a:xfrm>
        </p:spPr>
        <p:txBody>
          <a:bodyPr/>
          <a:lstStyle/>
          <a:p>
            <a:pPr>
              <a:defRPr/>
            </a:pPr>
            <a:r>
              <a:rPr lang="en-US" sz="2400" dirty="0"/>
              <a:t>HIB incidents occurring off-school grounds are </a:t>
            </a:r>
            <a:r>
              <a:rPr lang="en-US" sz="2400" dirty="0" smtClean="0"/>
              <a:t>reported</a:t>
            </a:r>
            <a:r>
              <a:rPr lang="en-US" sz="2400" dirty="0"/>
              <a:t>. </a:t>
            </a:r>
            <a:endParaRPr lang="en-US" sz="2400" dirty="0" smtClean="0"/>
          </a:p>
          <a:p>
            <a:pPr>
              <a:defRPr/>
            </a:pPr>
            <a:r>
              <a:rPr lang="en-US" sz="2400" dirty="0" smtClean="0"/>
              <a:t>HIB </a:t>
            </a:r>
            <a:r>
              <a:rPr lang="en-US" sz="2400" dirty="0"/>
              <a:t>incidents in July and August are not reported to SSDS but </a:t>
            </a:r>
            <a:r>
              <a:rPr lang="en-US" sz="2400" dirty="0" smtClean="0"/>
              <a:t>are </a:t>
            </a:r>
            <a:r>
              <a:rPr lang="en-US" sz="2400" dirty="0"/>
              <a:t>locally investigated, documented, and reported to the </a:t>
            </a:r>
            <a:r>
              <a:rPr lang="en-US" sz="2400" dirty="0" smtClean="0"/>
              <a:t>Board of Education (BOE).</a:t>
            </a:r>
          </a:p>
          <a:p>
            <a:pPr>
              <a:defRPr/>
            </a:pPr>
            <a:r>
              <a:rPr lang="en-US" sz="2400" dirty="0" smtClean="0"/>
              <a:t>If </a:t>
            </a:r>
            <a:r>
              <a:rPr lang="en-US" sz="2400" dirty="0"/>
              <a:t>investigation concludes that the incident did not meet the definition of HIB, or BOE does not affirm the case as HIB, report as </a:t>
            </a:r>
            <a:r>
              <a:rPr lang="en-US" sz="2400" b="1" dirty="0"/>
              <a:t>HIB </a:t>
            </a:r>
            <a:r>
              <a:rPr lang="en-US" sz="2400" b="1" dirty="0" smtClean="0"/>
              <a:t>Alleged.</a:t>
            </a:r>
            <a:endParaRPr lang="en-US" sz="2400" dirty="0" smtClean="0"/>
          </a:p>
          <a:p>
            <a:pPr>
              <a:defRPr/>
            </a:pPr>
            <a:r>
              <a:rPr lang="en-US" sz="2400" dirty="0" smtClean="0">
                <a:cs typeface="Times New Roman" pitchFamily="18" charset="0"/>
              </a:rPr>
              <a:t>If </a:t>
            </a:r>
            <a:r>
              <a:rPr lang="en-US" sz="2400" dirty="0">
                <a:cs typeface="Times New Roman" pitchFamily="18" charset="0"/>
              </a:rPr>
              <a:t>investigation </a:t>
            </a:r>
            <a:r>
              <a:rPr lang="en-US" sz="2400" dirty="0"/>
              <a:t>concludes</a:t>
            </a:r>
            <a:r>
              <a:rPr lang="en-US" sz="2400" dirty="0">
                <a:cs typeface="Times New Roman" pitchFamily="18" charset="0"/>
              </a:rPr>
              <a:t> that HIB criteria were met and the </a:t>
            </a:r>
            <a:r>
              <a:rPr lang="en-US" sz="2400" dirty="0"/>
              <a:t>incident is affirmed as HIB by the BOE (found to be HIB), report as </a:t>
            </a:r>
            <a:r>
              <a:rPr lang="en-US" sz="2400" b="1" dirty="0"/>
              <a:t>HIB Confirmed.</a:t>
            </a:r>
          </a:p>
          <a:p>
            <a:pPr>
              <a:defRPr/>
            </a:pPr>
            <a:endParaRPr lang="en-US" sz="2400" dirty="0"/>
          </a:p>
          <a:p>
            <a:endParaRPr lang="en-US" dirty="0"/>
          </a:p>
        </p:txBody>
      </p:sp>
    </p:spTree>
    <p:extLst>
      <p:ext uri="{BB962C8B-B14F-4D97-AF65-F5344CB8AC3E}">
        <p14:creationId xmlns:p14="http://schemas.microsoft.com/office/powerpoint/2010/main" val="1397610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t>Reporting Substance Offenses</a:t>
            </a:r>
            <a:endParaRPr lang="en-US" sz="3600" dirty="0"/>
          </a:p>
        </p:txBody>
      </p:sp>
      <p:sp>
        <p:nvSpPr>
          <p:cNvPr id="3" name="Content Placeholder 2"/>
          <p:cNvSpPr>
            <a:spLocks noGrp="1"/>
          </p:cNvSpPr>
          <p:nvPr>
            <p:ph idx="1"/>
          </p:nvPr>
        </p:nvSpPr>
        <p:spPr/>
        <p:txBody>
          <a:bodyPr/>
          <a:lstStyle/>
          <a:p>
            <a:r>
              <a:rPr lang="en-US" altLang="en-US" sz="2400" dirty="0"/>
              <a:t>Substance Possession </a:t>
            </a:r>
          </a:p>
          <a:p>
            <a:r>
              <a:rPr lang="en-US" altLang="en-US" sz="2400" dirty="0"/>
              <a:t>Substance Sale/distribution (act of sale or possession of a large quantity)</a:t>
            </a:r>
          </a:p>
          <a:p>
            <a:r>
              <a:rPr lang="en-US" altLang="en-US" sz="2400" dirty="0"/>
              <a:t>If student is suspected of substance use, arrange for immediate medical examination </a:t>
            </a:r>
            <a:r>
              <a:rPr lang="en-US" altLang="en-US" sz="2400" i="1" dirty="0"/>
              <a:t>N.J.S.A.</a:t>
            </a:r>
            <a:r>
              <a:rPr lang="en-US" altLang="en-US" sz="2400" dirty="0"/>
              <a:t> 18A:40A-12 and </a:t>
            </a:r>
            <a:r>
              <a:rPr lang="en-US" altLang="en-US" sz="2400" i="1" dirty="0"/>
              <a:t>N.J.A.C.</a:t>
            </a:r>
            <a:r>
              <a:rPr lang="en-US" altLang="en-US" sz="2400" dirty="0"/>
              <a:t> 6A:16-4.3(a)2ii</a:t>
            </a:r>
            <a:endParaRPr lang="en-US" altLang="en-US" sz="2400" b="1" dirty="0"/>
          </a:p>
          <a:p>
            <a:pPr lvl="1"/>
            <a:r>
              <a:rPr lang="en-US" altLang="en-US" dirty="0"/>
              <a:t>If exam is refused, report as </a:t>
            </a:r>
            <a:r>
              <a:rPr lang="en-US" altLang="en-US" i="1" dirty="0"/>
              <a:t>Suspected, Refused Exam</a:t>
            </a:r>
          </a:p>
          <a:p>
            <a:pPr lvl="1"/>
            <a:r>
              <a:rPr lang="en-US" altLang="en-US" dirty="0"/>
              <a:t>If </a:t>
            </a:r>
            <a:r>
              <a:rPr lang="en-US" altLang="en-US" dirty="0" smtClean="0"/>
              <a:t>use </a:t>
            </a:r>
            <a:r>
              <a:rPr lang="en-US" altLang="en-US" dirty="0"/>
              <a:t>is not </a:t>
            </a:r>
            <a:r>
              <a:rPr lang="en-US" altLang="en-US" dirty="0" smtClean="0"/>
              <a:t>confirmed by exam, </a:t>
            </a:r>
            <a:r>
              <a:rPr lang="en-US" altLang="en-US" dirty="0"/>
              <a:t>do </a:t>
            </a:r>
            <a:r>
              <a:rPr lang="en-US" altLang="en-US" b="1" dirty="0"/>
              <a:t>not</a:t>
            </a:r>
            <a:r>
              <a:rPr lang="en-US" altLang="en-US" dirty="0"/>
              <a:t> report</a:t>
            </a:r>
          </a:p>
          <a:p>
            <a:pPr lvl="1"/>
            <a:r>
              <a:rPr lang="en-US" altLang="en-US" dirty="0"/>
              <a:t>If use is confirmed report </a:t>
            </a:r>
            <a:r>
              <a:rPr lang="en-US" altLang="en-US" i="1" dirty="0"/>
              <a:t>Substance Use</a:t>
            </a:r>
          </a:p>
          <a:p>
            <a:pPr lvl="2"/>
            <a:r>
              <a:rPr lang="en-US" altLang="en-US" sz="2400" i="1" dirty="0"/>
              <a:t>Substance Types </a:t>
            </a:r>
            <a:r>
              <a:rPr lang="en-US" altLang="en-US" sz="2400" dirty="0"/>
              <a:t>now include </a:t>
            </a:r>
            <a:r>
              <a:rPr lang="en-US" altLang="en-US" sz="2400" i="1" dirty="0"/>
              <a:t>Unknown</a:t>
            </a:r>
          </a:p>
          <a:p>
            <a:endParaRPr lang="en-US" dirty="0"/>
          </a:p>
        </p:txBody>
      </p:sp>
    </p:spTree>
    <p:extLst>
      <p:ext uri="{BB962C8B-B14F-4D97-AF65-F5344CB8AC3E}">
        <p14:creationId xmlns:p14="http://schemas.microsoft.com/office/powerpoint/2010/main" val="2037781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248" y="533400"/>
            <a:ext cx="8229600" cy="1752600"/>
          </a:xfrm>
        </p:spPr>
        <p:txBody>
          <a:bodyPr/>
          <a:lstStyle/>
          <a:p>
            <a:r>
              <a:rPr lang="en-US" altLang="en-US" sz="3600" b="1" dirty="0"/>
              <a:t>Incident Types in </a:t>
            </a:r>
            <a:r>
              <a:rPr lang="en-US" altLang="en-US" sz="3600" b="1" dirty="0" smtClean="0"/>
              <a:t>SSDS</a:t>
            </a:r>
            <a:br>
              <a:rPr lang="en-US" altLang="en-US" sz="3600" b="1" dirty="0" smtClean="0"/>
            </a:br>
            <a:r>
              <a:rPr lang="en-US" altLang="en-US" sz="2800" b="1" i="1" dirty="0" smtClean="0"/>
              <a:t>(New Categories are italicized)</a:t>
            </a:r>
            <a:endParaRPr lang="en-US" sz="2800" i="1" dirty="0"/>
          </a:p>
        </p:txBody>
      </p:sp>
      <p:sp>
        <p:nvSpPr>
          <p:cNvPr id="3" name="Content Placeholder 2"/>
          <p:cNvSpPr>
            <a:spLocks noGrp="1"/>
          </p:cNvSpPr>
          <p:nvPr>
            <p:ph idx="1"/>
          </p:nvPr>
        </p:nvSpPr>
        <p:spPr>
          <a:xfrm>
            <a:off x="460248" y="1676400"/>
            <a:ext cx="8473295" cy="4343400"/>
          </a:xfrm>
        </p:spPr>
        <p:txBody>
          <a:bodyPr numCol="2"/>
          <a:lstStyle/>
          <a:p>
            <a:pPr>
              <a:defRPr/>
            </a:pPr>
            <a:r>
              <a:rPr lang="en-US" sz="2400" dirty="0" smtClean="0"/>
              <a:t>Arson</a:t>
            </a:r>
            <a:endParaRPr lang="en-US" sz="2400" dirty="0"/>
          </a:p>
          <a:p>
            <a:pPr>
              <a:defRPr/>
            </a:pPr>
            <a:r>
              <a:rPr lang="en-US" sz="2400" dirty="0"/>
              <a:t>Assault</a:t>
            </a:r>
          </a:p>
          <a:p>
            <a:pPr>
              <a:defRPr/>
            </a:pPr>
            <a:r>
              <a:rPr lang="en-US" sz="2400" i="1" dirty="0"/>
              <a:t>Computer Trespass</a:t>
            </a:r>
          </a:p>
          <a:p>
            <a:pPr>
              <a:defRPr/>
            </a:pPr>
            <a:r>
              <a:rPr lang="en-US" sz="2400" dirty="0"/>
              <a:t>Damage to property</a:t>
            </a:r>
          </a:p>
          <a:p>
            <a:pPr>
              <a:defRPr/>
            </a:pPr>
            <a:r>
              <a:rPr lang="en-US" sz="2400" i="1" dirty="0"/>
              <a:t>False Public Alarm</a:t>
            </a:r>
          </a:p>
          <a:p>
            <a:pPr>
              <a:defRPr/>
            </a:pPr>
            <a:r>
              <a:rPr lang="en-US" sz="2400" dirty="0"/>
              <a:t>Fight</a:t>
            </a:r>
          </a:p>
          <a:p>
            <a:pPr>
              <a:defRPr/>
            </a:pPr>
            <a:r>
              <a:rPr lang="en-US" sz="2400" i="1" dirty="0"/>
              <a:t>HIB Alleged</a:t>
            </a:r>
          </a:p>
          <a:p>
            <a:pPr>
              <a:defRPr/>
            </a:pPr>
            <a:r>
              <a:rPr lang="en-US" sz="2400" dirty="0"/>
              <a:t>HIB Confirmed</a:t>
            </a:r>
          </a:p>
          <a:p>
            <a:pPr>
              <a:defRPr/>
            </a:pPr>
            <a:r>
              <a:rPr lang="en-US" sz="2400" dirty="0"/>
              <a:t>Kidnapping</a:t>
            </a:r>
          </a:p>
          <a:p>
            <a:pPr>
              <a:defRPr/>
            </a:pPr>
            <a:r>
              <a:rPr lang="en-US" sz="2400" i="1" dirty="0"/>
              <a:t>Robbery/Extortion</a:t>
            </a:r>
          </a:p>
          <a:p>
            <a:pPr>
              <a:defRPr/>
            </a:pPr>
            <a:endParaRPr lang="en-US" sz="2400" i="1" dirty="0" smtClean="0"/>
          </a:p>
          <a:p>
            <a:pPr>
              <a:defRPr/>
            </a:pPr>
            <a:r>
              <a:rPr lang="en-US" sz="2400" i="1" dirty="0" smtClean="0"/>
              <a:t>Sexual </a:t>
            </a:r>
            <a:r>
              <a:rPr lang="en-US" sz="2400" i="1" dirty="0"/>
              <a:t>Contact</a:t>
            </a:r>
          </a:p>
          <a:p>
            <a:pPr>
              <a:defRPr/>
            </a:pPr>
            <a:r>
              <a:rPr lang="en-US" sz="2400" i="1" dirty="0"/>
              <a:t>Sexual Assault</a:t>
            </a:r>
          </a:p>
          <a:p>
            <a:pPr>
              <a:defRPr/>
            </a:pPr>
            <a:r>
              <a:rPr lang="en-US" sz="2400" dirty="0"/>
              <a:t>Substance Use, Possession, Sale, </a:t>
            </a:r>
            <a:r>
              <a:rPr lang="en-US" sz="2400" i="1" dirty="0"/>
              <a:t>Suspected</a:t>
            </a:r>
          </a:p>
          <a:p>
            <a:pPr>
              <a:defRPr/>
            </a:pPr>
            <a:r>
              <a:rPr lang="en-US" sz="2400" dirty="0"/>
              <a:t>Theft</a:t>
            </a:r>
          </a:p>
          <a:p>
            <a:pPr>
              <a:defRPr/>
            </a:pPr>
            <a:r>
              <a:rPr lang="en-US" sz="2400" dirty="0"/>
              <a:t>Threat – Simple</a:t>
            </a:r>
          </a:p>
          <a:p>
            <a:pPr>
              <a:defRPr/>
            </a:pPr>
            <a:r>
              <a:rPr lang="en-US" sz="2400" dirty="0"/>
              <a:t>Threat – Criminal </a:t>
            </a:r>
          </a:p>
          <a:p>
            <a:pPr>
              <a:defRPr/>
            </a:pPr>
            <a:r>
              <a:rPr lang="en-US" sz="2400" dirty="0"/>
              <a:t>Trespass</a:t>
            </a:r>
          </a:p>
          <a:p>
            <a:pPr>
              <a:defRPr/>
            </a:pPr>
            <a:r>
              <a:rPr lang="en-US" sz="2400" dirty="0"/>
              <a:t>Weapon Use, Possession, Sale</a:t>
            </a:r>
          </a:p>
          <a:p>
            <a:pPr>
              <a:defRPr/>
            </a:pPr>
            <a:r>
              <a:rPr lang="en-US" sz="2400" i="1" dirty="0"/>
              <a:t>Other Incident Leading to Removal</a:t>
            </a:r>
            <a:endParaRPr lang="en-US" sz="2400" b="1" i="1" dirty="0"/>
          </a:p>
          <a:p>
            <a:endParaRPr lang="en-US" dirty="0"/>
          </a:p>
        </p:txBody>
      </p:sp>
    </p:spTree>
    <p:extLst>
      <p:ext uri="{BB962C8B-B14F-4D97-AF65-F5344CB8AC3E}">
        <p14:creationId xmlns:p14="http://schemas.microsoft.com/office/powerpoint/2010/main" val="135987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t>Incident Field Revisions</a:t>
            </a:r>
            <a:endParaRPr lang="en-US" sz="3600" dirty="0"/>
          </a:p>
        </p:txBody>
      </p:sp>
      <p:sp>
        <p:nvSpPr>
          <p:cNvPr id="3" name="Content Placeholder 2"/>
          <p:cNvSpPr>
            <a:spLocks noGrp="1"/>
          </p:cNvSpPr>
          <p:nvPr>
            <p:ph idx="1"/>
          </p:nvPr>
        </p:nvSpPr>
        <p:spPr/>
        <p:txBody>
          <a:bodyPr/>
          <a:lstStyle/>
          <a:p>
            <a:r>
              <a:rPr lang="en-US" altLang="en-US" sz="2400" dirty="0"/>
              <a:t>New field: Bias Intimidation</a:t>
            </a:r>
          </a:p>
          <a:p>
            <a:r>
              <a:rPr lang="en-US" altLang="en-US" sz="2400" dirty="0"/>
              <a:t>Criminal Threat categories: Homicide, aggravated assault, sexual assault, kidnapping, arson</a:t>
            </a:r>
          </a:p>
          <a:p>
            <a:r>
              <a:rPr lang="en-US" altLang="en-US" sz="2400" dirty="0"/>
              <a:t>New field: Arrest of student offenders</a:t>
            </a:r>
          </a:p>
          <a:p>
            <a:r>
              <a:rPr lang="en-US" altLang="en-US" sz="2400" dirty="0"/>
              <a:t>Weapons </a:t>
            </a:r>
          </a:p>
          <a:p>
            <a:pPr lvl="1"/>
            <a:r>
              <a:rPr lang="en-US" altLang="en-US" dirty="0"/>
              <a:t>Definition: lethal use or serious bodily injury</a:t>
            </a:r>
          </a:p>
          <a:p>
            <a:pPr lvl="1"/>
            <a:r>
              <a:rPr lang="en-US" altLang="en-US" dirty="0"/>
              <a:t>Fewer categories: bomb, handgun, rifle, air gun, 				knife/blade, spray, other</a:t>
            </a:r>
          </a:p>
          <a:p>
            <a:endParaRPr lang="en-US" dirty="0"/>
          </a:p>
        </p:txBody>
      </p:sp>
    </p:spTree>
    <p:extLst>
      <p:ext uri="{BB962C8B-B14F-4D97-AF65-F5344CB8AC3E}">
        <p14:creationId xmlns:p14="http://schemas.microsoft.com/office/powerpoint/2010/main" val="1707166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838200"/>
          </a:xfrm>
        </p:spPr>
        <p:txBody>
          <a:bodyPr/>
          <a:lstStyle/>
          <a:p>
            <a:r>
              <a:rPr lang="en-US" altLang="en-US" sz="3600" b="1" dirty="0"/>
              <a:t>Reporting Firearms</a:t>
            </a:r>
            <a:endParaRPr lang="en-US" sz="3600" dirty="0"/>
          </a:p>
        </p:txBody>
      </p:sp>
      <p:sp>
        <p:nvSpPr>
          <p:cNvPr id="3" name="Content Placeholder 2"/>
          <p:cNvSpPr>
            <a:spLocks noGrp="1"/>
          </p:cNvSpPr>
          <p:nvPr>
            <p:ph idx="1"/>
          </p:nvPr>
        </p:nvSpPr>
        <p:spPr>
          <a:xfrm>
            <a:off x="457200" y="1524000"/>
            <a:ext cx="8229600" cy="4648200"/>
          </a:xfrm>
        </p:spPr>
        <p:txBody>
          <a:bodyPr/>
          <a:lstStyle/>
          <a:p>
            <a:pPr>
              <a:spcBef>
                <a:spcPts val="0"/>
              </a:spcBef>
              <a:defRPr/>
            </a:pPr>
            <a:r>
              <a:rPr lang="en-US" sz="2400" dirty="0"/>
              <a:t>Handgun, rifle, or bomb is “</a:t>
            </a:r>
            <a:r>
              <a:rPr lang="en-US" sz="2400" dirty="0" smtClean="0"/>
              <a:t>firearm”</a:t>
            </a:r>
          </a:p>
          <a:p>
            <a:pPr lvl="1">
              <a:spcBef>
                <a:spcPts val="0"/>
              </a:spcBef>
              <a:defRPr/>
            </a:pPr>
            <a:r>
              <a:rPr lang="en-US" dirty="0" smtClean="0"/>
              <a:t>U.S</a:t>
            </a:r>
            <a:r>
              <a:rPr lang="en-US" dirty="0"/>
              <a:t>. definition and </a:t>
            </a:r>
            <a:r>
              <a:rPr lang="en-US" dirty="0" smtClean="0"/>
              <a:t>New Jersey </a:t>
            </a:r>
            <a:r>
              <a:rPr lang="en-US" dirty="0"/>
              <a:t>definition</a:t>
            </a:r>
          </a:p>
          <a:p>
            <a:pPr>
              <a:spcBef>
                <a:spcPts val="0"/>
              </a:spcBef>
              <a:defRPr/>
            </a:pPr>
            <a:r>
              <a:rPr lang="en-US" sz="2400" dirty="0"/>
              <a:t>Air guns (e.g., pellet guns or bb guns) are firearms according to New Jersey definition</a:t>
            </a:r>
          </a:p>
          <a:p>
            <a:pPr>
              <a:spcBef>
                <a:spcPts val="0"/>
              </a:spcBef>
              <a:defRPr/>
            </a:pPr>
            <a:r>
              <a:rPr lang="en-US" sz="2400" i="1" dirty="0"/>
              <a:t>Zero Tolerance for Guns Act N.J.S.A.</a:t>
            </a:r>
            <a:r>
              <a:rPr lang="en-US" sz="2400" dirty="0"/>
              <a:t>18A:37-7 and </a:t>
            </a:r>
            <a:r>
              <a:rPr lang="en-US" sz="2400" dirty="0" smtClean="0"/>
              <a:t>8</a:t>
            </a:r>
          </a:p>
          <a:p>
            <a:pPr lvl="1">
              <a:spcBef>
                <a:spcPts val="0"/>
              </a:spcBef>
              <a:defRPr/>
            </a:pPr>
            <a:r>
              <a:rPr lang="en-US" dirty="0" smtClean="0"/>
              <a:t>Student </a:t>
            </a:r>
            <a:r>
              <a:rPr lang="en-US" dirty="0"/>
              <a:t>removed from school for one </a:t>
            </a:r>
            <a:r>
              <a:rPr lang="en-US" dirty="0" smtClean="0"/>
              <a:t>year</a:t>
            </a:r>
          </a:p>
          <a:p>
            <a:pPr lvl="1">
              <a:spcBef>
                <a:spcPts val="0"/>
              </a:spcBef>
              <a:defRPr/>
            </a:pPr>
            <a:r>
              <a:rPr lang="en-US" dirty="0" smtClean="0"/>
              <a:t>Report </a:t>
            </a:r>
            <a:r>
              <a:rPr lang="en-US" dirty="0"/>
              <a:t>to law enforcement </a:t>
            </a:r>
            <a:endParaRPr lang="en-US" dirty="0" smtClean="0"/>
          </a:p>
          <a:p>
            <a:pPr lvl="1">
              <a:spcBef>
                <a:spcPts val="0"/>
              </a:spcBef>
              <a:defRPr/>
            </a:pPr>
            <a:r>
              <a:rPr lang="en-US" dirty="0" smtClean="0"/>
              <a:t>Modification </a:t>
            </a:r>
            <a:r>
              <a:rPr lang="en-US" dirty="0"/>
              <a:t>per </a:t>
            </a:r>
            <a:r>
              <a:rPr lang="en-US" dirty="0" smtClean="0"/>
              <a:t>chief </a:t>
            </a:r>
            <a:r>
              <a:rPr lang="en-US" dirty="0"/>
              <a:t>s</a:t>
            </a:r>
            <a:r>
              <a:rPr lang="en-US" dirty="0" smtClean="0"/>
              <a:t>chool </a:t>
            </a:r>
            <a:r>
              <a:rPr lang="en-US" dirty="0"/>
              <a:t>a</a:t>
            </a:r>
            <a:r>
              <a:rPr lang="en-US" dirty="0" smtClean="0"/>
              <a:t>dministrator </a:t>
            </a:r>
            <a:r>
              <a:rPr lang="en-US" dirty="0"/>
              <a:t>on case-by-case-basis</a:t>
            </a:r>
          </a:p>
          <a:p>
            <a:pPr>
              <a:spcBef>
                <a:spcPts val="0"/>
              </a:spcBef>
              <a:defRPr/>
            </a:pPr>
            <a:r>
              <a:rPr lang="en-US" sz="2400" dirty="0"/>
              <a:t>Not a </a:t>
            </a:r>
            <a:r>
              <a:rPr lang="en-US" sz="2400" dirty="0" smtClean="0"/>
              <a:t>firearm</a:t>
            </a:r>
          </a:p>
          <a:p>
            <a:pPr lvl="1">
              <a:spcBef>
                <a:spcPts val="0"/>
              </a:spcBef>
              <a:defRPr/>
            </a:pPr>
            <a:r>
              <a:rPr lang="en-US" dirty="0" smtClean="0"/>
              <a:t>Toy </a:t>
            </a:r>
            <a:r>
              <a:rPr lang="en-US" dirty="0"/>
              <a:t>gun and imitation gun (do not </a:t>
            </a:r>
            <a:r>
              <a:rPr lang="en-US" dirty="0" smtClean="0"/>
              <a:t>report)</a:t>
            </a:r>
          </a:p>
          <a:p>
            <a:pPr lvl="1">
              <a:spcBef>
                <a:spcPts val="0"/>
              </a:spcBef>
              <a:defRPr/>
            </a:pPr>
            <a:r>
              <a:rPr lang="en-US" dirty="0" smtClean="0"/>
              <a:t>Bomb </a:t>
            </a:r>
            <a:r>
              <a:rPr lang="en-US" dirty="0"/>
              <a:t>threat, firearm threat, or fake bomb (report as </a:t>
            </a:r>
            <a:r>
              <a:rPr lang="en-US" i="1" dirty="0"/>
              <a:t>False Public Alarm</a:t>
            </a:r>
            <a:r>
              <a:rPr lang="en-US" dirty="0"/>
              <a:t> if they meet that definition)</a:t>
            </a:r>
          </a:p>
          <a:p>
            <a:endParaRPr lang="en-US" sz="2400" dirty="0"/>
          </a:p>
        </p:txBody>
      </p:sp>
    </p:spTree>
    <p:extLst>
      <p:ext uri="{BB962C8B-B14F-4D97-AF65-F5344CB8AC3E}">
        <p14:creationId xmlns:p14="http://schemas.microsoft.com/office/powerpoint/2010/main" val="4159351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85800"/>
          </a:xfrm>
        </p:spPr>
        <p:txBody>
          <a:bodyPr/>
          <a:lstStyle/>
          <a:p>
            <a:r>
              <a:rPr lang="en-US" altLang="en-US" sz="3600" b="1" dirty="0">
                <a:solidFill>
                  <a:schemeClr val="tx2"/>
                </a:solidFill>
              </a:rPr>
              <a:t>Commissioner’s Annual Report</a:t>
            </a:r>
            <a:endParaRPr lang="en-US" sz="3600" dirty="0">
              <a:solidFill>
                <a:schemeClr val="tx2"/>
              </a:solidFill>
            </a:endParaRPr>
          </a:p>
        </p:txBody>
      </p:sp>
      <p:sp>
        <p:nvSpPr>
          <p:cNvPr id="3" name="Content Placeholder 2"/>
          <p:cNvSpPr>
            <a:spLocks noGrp="1"/>
          </p:cNvSpPr>
          <p:nvPr>
            <p:ph idx="1"/>
          </p:nvPr>
        </p:nvSpPr>
        <p:spPr>
          <a:xfrm>
            <a:off x="457200" y="1295400"/>
            <a:ext cx="8229600" cy="5105400"/>
          </a:xfrm>
        </p:spPr>
        <p:txBody>
          <a:bodyPr numCol="2"/>
          <a:lstStyle/>
          <a:p>
            <a:pPr>
              <a:spcBef>
                <a:spcPts val="0"/>
              </a:spcBef>
              <a:defRPr/>
            </a:pPr>
            <a:r>
              <a:rPr lang="en-US" sz="2400" dirty="0"/>
              <a:t>Violence</a:t>
            </a:r>
          </a:p>
          <a:p>
            <a:pPr lvl="1">
              <a:spcBef>
                <a:spcPts val="0"/>
              </a:spcBef>
              <a:defRPr/>
            </a:pPr>
            <a:r>
              <a:rPr lang="en-US" sz="2000" dirty="0"/>
              <a:t>Assault</a:t>
            </a:r>
          </a:p>
          <a:p>
            <a:pPr lvl="1">
              <a:spcBef>
                <a:spcPts val="0"/>
              </a:spcBef>
              <a:defRPr/>
            </a:pPr>
            <a:r>
              <a:rPr lang="en-US" sz="2000" dirty="0"/>
              <a:t>Fight</a:t>
            </a:r>
          </a:p>
          <a:p>
            <a:pPr lvl="1">
              <a:spcBef>
                <a:spcPts val="0"/>
              </a:spcBef>
              <a:defRPr/>
            </a:pPr>
            <a:r>
              <a:rPr lang="en-US" sz="2000" dirty="0"/>
              <a:t>Kidnapping </a:t>
            </a:r>
          </a:p>
          <a:p>
            <a:pPr lvl="1">
              <a:spcBef>
                <a:spcPts val="0"/>
              </a:spcBef>
              <a:defRPr/>
            </a:pPr>
            <a:r>
              <a:rPr lang="en-US" sz="2000" dirty="0"/>
              <a:t>Robbery/Extortion</a:t>
            </a:r>
          </a:p>
          <a:p>
            <a:pPr lvl="1">
              <a:spcBef>
                <a:spcPts val="0"/>
              </a:spcBef>
              <a:defRPr/>
            </a:pPr>
            <a:r>
              <a:rPr lang="en-US" sz="2000" dirty="0"/>
              <a:t>Sexual Assault</a:t>
            </a:r>
          </a:p>
          <a:p>
            <a:pPr lvl="1">
              <a:spcBef>
                <a:spcPts val="0"/>
              </a:spcBef>
              <a:defRPr/>
            </a:pPr>
            <a:r>
              <a:rPr lang="en-US" sz="2000" dirty="0"/>
              <a:t>Sexual Contact</a:t>
            </a:r>
          </a:p>
          <a:p>
            <a:pPr lvl="1">
              <a:spcBef>
                <a:spcPts val="0"/>
              </a:spcBef>
              <a:defRPr/>
            </a:pPr>
            <a:r>
              <a:rPr lang="en-US" sz="2000" dirty="0"/>
              <a:t>Threat – Criminal </a:t>
            </a:r>
          </a:p>
          <a:p>
            <a:pPr lvl="1">
              <a:spcBef>
                <a:spcPts val="0"/>
              </a:spcBef>
              <a:defRPr/>
            </a:pPr>
            <a:r>
              <a:rPr lang="en-US" sz="2000" dirty="0"/>
              <a:t>Threat – Simple </a:t>
            </a:r>
          </a:p>
          <a:p>
            <a:pPr>
              <a:spcBef>
                <a:spcPts val="0"/>
              </a:spcBef>
              <a:defRPr/>
            </a:pPr>
            <a:r>
              <a:rPr lang="en-US" sz="2400" dirty="0"/>
              <a:t>Vandalism</a:t>
            </a:r>
          </a:p>
          <a:p>
            <a:pPr lvl="1">
              <a:spcBef>
                <a:spcPts val="0"/>
              </a:spcBef>
              <a:defRPr/>
            </a:pPr>
            <a:r>
              <a:rPr lang="en-US" sz="2000" dirty="0"/>
              <a:t>Arson</a:t>
            </a:r>
          </a:p>
          <a:p>
            <a:pPr lvl="1">
              <a:spcBef>
                <a:spcPts val="0"/>
              </a:spcBef>
              <a:defRPr/>
            </a:pPr>
            <a:r>
              <a:rPr lang="en-US" sz="2000" dirty="0"/>
              <a:t>Computer Trespass</a:t>
            </a:r>
          </a:p>
          <a:p>
            <a:pPr lvl="1">
              <a:spcBef>
                <a:spcPts val="0"/>
              </a:spcBef>
              <a:defRPr/>
            </a:pPr>
            <a:r>
              <a:rPr lang="en-US" sz="2000" dirty="0"/>
              <a:t>Damage to Property</a:t>
            </a:r>
          </a:p>
          <a:p>
            <a:pPr lvl="1">
              <a:spcBef>
                <a:spcPts val="0"/>
              </a:spcBef>
              <a:defRPr/>
            </a:pPr>
            <a:r>
              <a:rPr lang="en-US" sz="2000" dirty="0"/>
              <a:t>False Public Alarm</a:t>
            </a:r>
          </a:p>
          <a:p>
            <a:pPr lvl="1">
              <a:spcBef>
                <a:spcPts val="0"/>
              </a:spcBef>
              <a:defRPr/>
            </a:pPr>
            <a:r>
              <a:rPr lang="en-US" sz="2000" dirty="0"/>
              <a:t>Theft</a:t>
            </a:r>
          </a:p>
          <a:p>
            <a:pPr lvl="1">
              <a:spcBef>
                <a:spcPts val="0"/>
              </a:spcBef>
              <a:defRPr/>
            </a:pPr>
            <a:r>
              <a:rPr lang="en-US" sz="2000" dirty="0" smtClean="0"/>
              <a:t>Trespass</a:t>
            </a:r>
            <a:endParaRPr lang="en-US" sz="2000" dirty="0"/>
          </a:p>
          <a:p>
            <a:pPr marL="457200" lvl="1" indent="0">
              <a:spcBef>
                <a:spcPts val="0"/>
              </a:spcBef>
              <a:buNone/>
              <a:defRPr/>
            </a:pPr>
            <a:endParaRPr lang="en-US" sz="2000" dirty="0"/>
          </a:p>
          <a:p>
            <a:pPr marL="457200" lvl="1" indent="0">
              <a:spcBef>
                <a:spcPts val="0"/>
              </a:spcBef>
              <a:buNone/>
              <a:defRPr/>
            </a:pPr>
            <a:endParaRPr lang="en-US" sz="2000" dirty="0" smtClean="0"/>
          </a:p>
          <a:p>
            <a:pPr marL="457200" lvl="1" indent="0">
              <a:spcBef>
                <a:spcPts val="0"/>
              </a:spcBef>
              <a:buNone/>
              <a:defRPr/>
            </a:pPr>
            <a:endParaRPr lang="en-US" sz="2000" dirty="0"/>
          </a:p>
          <a:p>
            <a:pPr marL="457200" lvl="1" indent="0">
              <a:spcBef>
                <a:spcPts val="0"/>
              </a:spcBef>
              <a:buFontTx/>
              <a:buNone/>
              <a:defRPr/>
            </a:pPr>
            <a:endParaRPr lang="en-US" sz="2000" dirty="0"/>
          </a:p>
          <a:p>
            <a:pPr>
              <a:spcBef>
                <a:spcPts val="0"/>
              </a:spcBef>
              <a:defRPr/>
            </a:pPr>
            <a:r>
              <a:rPr lang="en-US" sz="2400" dirty="0"/>
              <a:t>HIB</a:t>
            </a:r>
          </a:p>
          <a:p>
            <a:pPr lvl="1">
              <a:spcBef>
                <a:spcPts val="0"/>
              </a:spcBef>
              <a:defRPr/>
            </a:pPr>
            <a:r>
              <a:rPr lang="en-US" sz="2000" dirty="0"/>
              <a:t>HIB Alleged </a:t>
            </a:r>
          </a:p>
          <a:p>
            <a:pPr lvl="1">
              <a:spcBef>
                <a:spcPts val="0"/>
              </a:spcBef>
              <a:defRPr/>
            </a:pPr>
            <a:r>
              <a:rPr lang="en-US" sz="2000" dirty="0"/>
              <a:t>HIB Confirmed</a:t>
            </a:r>
          </a:p>
          <a:p>
            <a:pPr>
              <a:spcBef>
                <a:spcPts val="0"/>
              </a:spcBef>
              <a:defRPr/>
            </a:pPr>
            <a:r>
              <a:rPr lang="en-US" sz="2400" dirty="0"/>
              <a:t>Substance</a:t>
            </a:r>
          </a:p>
          <a:p>
            <a:pPr lvl="1">
              <a:spcBef>
                <a:spcPts val="0"/>
              </a:spcBef>
              <a:defRPr/>
            </a:pPr>
            <a:r>
              <a:rPr lang="en-US" sz="2000" dirty="0"/>
              <a:t>Use, Possession, Sale, Suspected</a:t>
            </a:r>
          </a:p>
          <a:p>
            <a:pPr>
              <a:spcBef>
                <a:spcPts val="0"/>
              </a:spcBef>
              <a:defRPr/>
            </a:pPr>
            <a:r>
              <a:rPr lang="en-US" sz="2400" dirty="0"/>
              <a:t>Weapons</a:t>
            </a:r>
          </a:p>
          <a:p>
            <a:pPr lvl="1">
              <a:spcBef>
                <a:spcPts val="0"/>
              </a:spcBef>
              <a:defRPr/>
            </a:pPr>
            <a:r>
              <a:rPr lang="en-US" sz="2000" dirty="0"/>
              <a:t>Use, Possession, Sale</a:t>
            </a:r>
          </a:p>
          <a:p>
            <a:pPr>
              <a:spcBef>
                <a:spcPts val="0"/>
              </a:spcBef>
              <a:defRPr/>
            </a:pPr>
            <a:r>
              <a:rPr lang="en-US" sz="2400" dirty="0"/>
              <a:t>Removals</a:t>
            </a:r>
          </a:p>
          <a:p>
            <a:pPr lvl="1">
              <a:spcBef>
                <a:spcPts val="0"/>
              </a:spcBef>
              <a:defRPr/>
            </a:pPr>
            <a:r>
              <a:rPr lang="en-US" sz="2000" dirty="0"/>
              <a:t>Removals due to above incident types</a:t>
            </a:r>
          </a:p>
          <a:p>
            <a:pPr lvl="1">
              <a:spcBef>
                <a:spcPts val="0"/>
              </a:spcBef>
              <a:defRPr/>
            </a:pPr>
            <a:r>
              <a:rPr lang="en-US" sz="2000" dirty="0" smtClean="0"/>
              <a:t>Removals due to other incident types (“Other Incident Leading to Removal”)</a:t>
            </a:r>
          </a:p>
          <a:p>
            <a:pPr>
              <a:spcBef>
                <a:spcPts val="0"/>
              </a:spcBef>
              <a:defRPr/>
            </a:pPr>
            <a:r>
              <a:rPr lang="en-US" sz="2400" dirty="0" smtClean="0"/>
              <a:t>HIB </a:t>
            </a:r>
            <a:r>
              <a:rPr lang="en-US" sz="2400" dirty="0"/>
              <a:t>Trainings</a:t>
            </a:r>
          </a:p>
          <a:p>
            <a:pPr>
              <a:spcBef>
                <a:spcPts val="0"/>
              </a:spcBef>
              <a:defRPr/>
            </a:pPr>
            <a:r>
              <a:rPr lang="en-US" sz="2400" dirty="0"/>
              <a:t>HIB Programs</a:t>
            </a:r>
          </a:p>
          <a:p>
            <a:pPr>
              <a:defRPr/>
            </a:pPr>
            <a:endParaRPr lang="en-US" sz="2000" dirty="0"/>
          </a:p>
          <a:p>
            <a:pPr marL="0" indent="0">
              <a:buFontTx/>
              <a:buNone/>
              <a:defRPr/>
            </a:pPr>
            <a:endParaRPr lang="en-US" sz="2000" dirty="0"/>
          </a:p>
          <a:p>
            <a:endParaRPr lang="en-US" dirty="0"/>
          </a:p>
        </p:txBody>
      </p:sp>
      <p:sp>
        <p:nvSpPr>
          <p:cNvPr id="4" name="TextBox 3"/>
          <p:cNvSpPr txBox="1"/>
          <p:nvPr/>
        </p:nvSpPr>
        <p:spPr>
          <a:xfrm>
            <a:off x="1257300" y="6481411"/>
            <a:ext cx="6629400" cy="400110"/>
          </a:xfrm>
          <a:prstGeom prst="rect">
            <a:avLst/>
          </a:prstGeom>
          <a:noFill/>
        </p:spPr>
        <p:txBody>
          <a:bodyPr wrap="square" rtlCol="0">
            <a:spAutoFit/>
          </a:bodyPr>
          <a:lstStyle/>
          <a:p>
            <a:pPr lvl="1">
              <a:defRPr/>
            </a:pPr>
            <a:r>
              <a:rPr lang="en-US" sz="2000" dirty="0" smtClean="0">
                <a:latin typeface="Times New Roman" panose="02020603050405020304" pitchFamily="18" charset="0"/>
                <a:cs typeface="Times New Roman" panose="02020603050405020304" pitchFamily="18" charset="0"/>
                <a:hlinkClick r:id="rId3"/>
              </a:rPr>
              <a:t>Access to previous Commissioner's Annual Reports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0446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Commissioner’s Annual </a:t>
            </a:r>
            <a:r>
              <a:rPr lang="en-US" altLang="en-US" sz="3600" b="1" dirty="0" smtClean="0">
                <a:solidFill>
                  <a:schemeClr val="tx2"/>
                </a:solidFill>
              </a:rPr>
              <a:t>Report (continued)</a:t>
            </a:r>
            <a:endParaRPr lang="en-US" sz="3600" dirty="0">
              <a:solidFill>
                <a:schemeClr val="tx2"/>
              </a:solidFill>
            </a:endParaRPr>
          </a:p>
        </p:txBody>
      </p:sp>
      <p:sp>
        <p:nvSpPr>
          <p:cNvPr id="3" name="Content Placeholder 2"/>
          <p:cNvSpPr>
            <a:spLocks noGrp="1"/>
          </p:cNvSpPr>
          <p:nvPr>
            <p:ph idx="1"/>
          </p:nvPr>
        </p:nvSpPr>
        <p:spPr/>
        <p:txBody>
          <a:bodyPr/>
          <a:lstStyle/>
          <a:p>
            <a:pPr>
              <a:defRPr/>
            </a:pPr>
            <a:r>
              <a:rPr lang="en-US" sz="2400" dirty="0"/>
              <a:t>Removals</a:t>
            </a:r>
          </a:p>
          <a:p>
            <a:pPr lvl="1">
              <a:defRPr/>
            </a:pPr>
            <a:r>
              <a:rPr lang="en-US" dirty="0"/>
              <a:t>In-school suspensions</a:t>
            </a:r>
          </a:p>
          <a:p>
            <a:pPr lvl="1">
              <a:defRPr/>
            </a:pPr>
            <a:r>
              <a:rPr lang="en-US" dirty="0"/>
              <a:t>Out-of-school suspensions</a:t>
            </a:r>
          </a:p>
          <a:p>
            <a:pPr lvl="1">
              <a:defRPr/>
            </a:pPr>
            <a:r>
              <a:rPr lang="en-US" dirty="0"/>
              <a:t>Expulsions</a:t>
            </a:r>
          </a:p>
          <a:p>
            <a:pPr lvl="1">
              <a:defRPr/>
            </a:pPr>
            <a:r>
              <a:rPr lang="en-US" dirty="0"/>
              <a:t>Removal to other educational placements</a:t>
            </a:r>
          </a:p>
          <a:p>
            <a:pPr lvl="1">
              <a:defRPr/>
            </a:pPr>
            <a:r>
              <a:rPr lang="en-US" dirty="0"/>
              <a:t>School-related arrests</a:t>
            </a:r>
          </a:p>
          <a:p>
            <a:pPr marL="0" indent="0">
              <a:buNone/>
            </a:pPr>
            <a:endParaRPr lang="en-US" dirty="0"/>
          </a:p>
        </p:txBody>
      </p:sp>
    </p:spTree>
    <p:extLst>
      <p:ext uri="{BB962C8B-B14F-4D97-AF65-F5344CB8AC3E}">
        <p14:creationId xmlns:p14="http://schemas.microsoft.com/office/powerpoint/2010/main" val="1600715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676400"/>
            <a:ext cx="7776029" cy="1676400"/>
          </a:xfrm>
        </p:spPr>
        <p:txBody>
          <a:bodyPr/>
          <a:lstStyle/>
          <a:p>
            <a:r>
              <a:rPr lang="en-US" dirty="0">
                <a:solidFill>
                  <a:schemeClr val="tx2"/>
                </a:solidFill>
              </a:rPr>
              <a:t>Training in How to Report Incidents</a:t>
            </a:r>
            <a:endParaRPr lang="en-US" dirty="0"/>
          </a:p>
        </p:txBody>
      </p:sp>
    </p:spTree>
    <p:extLst>
      <p:ext uri="{BB962C8B-B14F-4D97-AF65-F5344CB8AC3E}">
        <p14:creationId xmlns:p14="http://schemas.microsoft.com/office/powerpoint/2010/main" val="2534055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t>Staff Incident Reporting</a:t>
            </a:r>
            <a:endParaRPr lang="en-US" sz="3600" dirty="0"/>
          </a:p>
        </p:txBody>
      </p:sp>
      <p:sp>
        <p:nvSpPr>
          <p:cNvPr id="3" name="Content Placeholder 2"/>
          <p:cNvSpPr>
            <a:spLocks noGrp="1"/>
          </p:cNvSpPr>
          <p:nvPr>
            <p:ph idx="1"/>
          </p:nvPr>
        </p:nvSpPr>
        <p:spPr/>
        <p:txBody>
          <a:bodyPr/>
          <a:lstStyle/>
          <a:p>
            <a:r>
              <a:rPr lang="en-US" altLang="en-US" sz="2400" dirty="0"/>
              <a:t>Annual training is required per </a:t>
            </a:r>
            <a:r>
              <a:rPr lang="en-US" altLang="en-US" sz="2400" i="1" dirty="0"/>
              <a:t>N.J.A.C.</a:t>
            </a:r>
            <a:r>
              <a:rPr lang="en-US" altLang="en-US" sz="2400" dirty="0"/>
              <a:t> 6A:16-5.3(d)2</a:t>
            </a:r>
          </a:p>
          <a:p>
            <a:pPr lvl="1"/>
            <a:r>
              <a:rPr lang="en-US" altLang="en-US" dirty="0"/>
              <a:t>Decision-maker who decides which incidents require SSDS entry</a:t>
            </a:r>
          </a:p>
          <a:p>
            <a:pPr lvl="1"/>
            <a:r>
              <a:rPr lang="en-US" altLang="en-US" dirty="0"/>
              <a:t>Data-entry personnel to learn the system and understand how to review entries for accuracy</a:t>
            </a:r>
          </a:p>
          <a:p>
            <a:r>
              <a:rPr lang="en-US" altLang="en-US" sz="2400" dirty="0"/>
              <a:t>Train all staff for discipline referral reporting:</a:t>
            </a:r>
          </a:p>
          <a:p>
            <a:pPr lvl="1"/>
            <a:r>
              <a:rPr lang="en-US" altLang="en-US" dirty="0"/>
              <a:t>Know SSDS definitions</a:t>
            </a:r>
          </a:p>
          <a:p>
            <a:pPr lvl="1"/>
            <a:r>
              <a:rPr lang="en-US" altLang="en-US" dirty="0"/>
              <a:t>Use descriptive language</a:t>
            </a:r>
          </a:p>
          <a:p>
            <a:pPr lvl="1"/>
            <a:r>
              <a:rPr lang="en-US" altLang="en-US" dirty="0"/>
              <a:t>Be factual</a:t>
            </a:r>
          </a:p>
          <a:p>
            <a:pPr lvl="1"/>
            <a:r>
              <a:rPr lang="en-US" altLang="en-US" dirty="0"/>
              <a:t>Avoid subjective language</a:t>
            </a:r>
          </a:p>
          <a:p>
            <a:endParaRPr lang="en-US" dirty="0"/>
          </a:p>
        </p:txBody>
      </p:sp>
    </p:spTree>
    <p:extLst>
      <p:ext uri="{BB962C8B-B14F-4D97-AF65-F5344CB8AC3E}">
        <p14:creationId xmlns:p14="http://schemas.microsoft.com/office/powerpoint/2010/main" val="4197288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38200"/>
          </a:xfrm>
        </p:spPr>
        <p:txBody>
          <a:bodyPr/>
          <a:lstStyle/>
          <a:p>
            <a:r>
              <a:rPr lang="en-US" altLang="en-US" sz="3600" b="1" dirty="0"/>
              <a:t>Which statement best describes what happened?</a:t>
            </a:r>
            <a:endParaRPr lang="en-US" sz="3600" dirty="0"/>
          </a:p>
        </p:txBody>
      </p:sp>
      <p:sp>
        <p:nvSpPr>
          <p:cNvPr id="3" name="Content Placeholder 2"/>
          <p:cNvSpPr>
            <a:spLocks noGrp="1"/>
          </p:cNvSpPr>
          <p:nvPr>
            <p:ph idx="1"/>
          </p:nvPr>
        </p:nvSpPr>
        <p:spPr>
          <a:xfrm>
            <a:off x="457200" y="2057400"/>
            <a:ext cx="8229600" cy="4114800"/>
          </a:xfrm>
        </p:spPr>
        <p:txBody>
          <a:bodyPr/>
          <a:lstStyle/>
          <a:p>
            <a:pPr marL="987425" lvl="2" indent="-457200">
              <a:buFontTx/>
              <a:buAutoNum type="alphaUcPeriod"/>
            </a:pPr>
            <a:r>
              <a:rPr lang="en-US" altLang="en-US" sz="2400" dirty="0"/>
              <a:t>“I left my class and saw Joe and Sam in the hallway. Joe shoved Sam into a locker; Sam struck his head against the locker loudly.”</a:t>
            </a:r>
          </a:p>
          <a:p>
            <a:pPr marL="987425" lvl="2" indent="-457200">
              <a:buFontTx/>
              <a:buAutoNum type="alphaUcPeriod"/>
            </a:pPr>
            <a:r>
              <a:rPr lang="en-US" altLang="en-US" sz="2400" dirty="0"/>
              <a:t>“Joe maliciously attacked Sam, slamming him into locker.”</a:t>
            </a:r>
          </a:p>
          <a:p>
            <a:pPr marL="987425" lvl="2" indent="-457200">
              <a:buFontTx/>
              <a:buAutoNum type="alphaUcPeriod"/>
            </a:pPr>
            <a:r>
              <a:rPr lang="en-US" altLang="en-US" sz="2400" dirty="0"/>
              <a:t>“Joe assaulted Sam.”</a:t>
            </a:r>
          </a:p>
          <a:p>
            <a:pPr marL="987425" lvl="2" indent="-457200">
              <a:buFontTx/>
              <a:buAutoNum type="alphaUcPeriod"/>
            </a:pPr>
            <a:r>
              <a:rPr lang="en-US" altLang="en-US" sz="2400" dirty="0"/>
              <a:t>“Two students were messing around in hallway before class.”</a:t>
            </a:r>
          </a:p>
          <a:p>
            <a:endParaRPr lang="en-US" dirty="0"/>
          </a:p>
        </p:txBody>
      </p:sp>
    </p:spTree>
    <p:extLst>
      <p:ext uri="{BB962C8B-B14F-4D97-AF65-F5344CB8AC3E}">
        <p14:creationId xmlns:p14="http://schemas.microsoft.com/office/powerpoint/2010/main" val="2765064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t>Scenario Practice</a:t>
            </a:r>
            <a:endParaRPr lang="en-US" sz="3600" dirty="0"/>
          </a:p>
        </p:txBody>
      </p:sp>
      <p:sp>
        <p:nvSpPr>
          <p:cNvPr id="3" name="Content Placeholder 2"/>
          <p:cNvSpPr>
            <a:spLocks noGrp="1"/>
          </p:cNvSpPr>
          <p:nvPr>
            <p:ph idx="1"/>
          </p:nvPr>
        </p:nvSpPr>
        <p:spPr/>
        <p:txBody>
          <a:bodyPr/>
          <a:lstStyle/>
          <a:p>
            <a:pPr lvl="1">
              <a:buFont typeface="Arial" panose="020B0604020202020204" pitchFamily="34" charset="0"/>
              <a:buChar char="•"/>
            </a:pPr>
            <a:r>
              <a:rPr lang="en-US" altLang="en-US" dirty="0"/>
              <a:t>Review scenario</a:t>
            </a:r>
          </a:p>
          <a:p>
            <a:pPr lvl="1">
              <a:buFont typeface="Arial" panose="020B0604020202020204" pitchFamily="34" charset="0"/>
              <a:buChar char="•"/>
            </a:pPr>
            <a:r>
              <a:rPr lang="en-US" altLang="en-US" dirty="0"/>
              <a:t>Review </a:t>
            </a:r>
            <a:r>
              <a:rPr lang="en-US" altLang="en-US" dirty="0">
                <a:hlinkClick r:id="rId3"/>
              </a:rPr>
              <a:t>SSDS Guidance</a:t>
            </a:r>
            <a:endParaRPr lang="en-US" altLang="en-US" dirty="0"/>
          </a:p>
          <a:p>
            <a:pPr lvl="1">
              <a:buFont typeface="Arial" panose="020B0604020202020204" pitchFamily="34" charset="0"/>
              <a:buChar char="•"/>
            </a:pPr>
            <a:r>
              <a:rPr lang="en-US" altLang="en-US" dirty="0"/>
              <a:t>Complete paper incident form</a:t>
            </a:r>
          </a:p>
          <a:p>
            <a:endParaRPr lang="en-US" dirty="0"/>
          </a:p>
        </p:txBody>
      </p:sp>
    </p:spTree>
    <p:extLst>
      <p:ext uri="{BB962C8B-B14F-4D97-AF65-F5344CB8AC3E}">
        <p14:creationId xmlns:p14="http://schemas.microsoft.com/office/powerpoint/2010/main" val="672402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a:t>
            </a:r>
            <a:r>
              <a:rPr lang="en-US" sz="3600" b="1" dirty="0"/>
              <a:t>The Cafeteria”</a:t>
            </a:r>
            <a:endParaRPr lang="en-US" sz="3600" dirty="0"/>
          </a:p>
        </p:txBody>
      </p:sp>
      <p:sp>
        <p:nvSpPr>
          <p:cNvPr id="4" name="Content Placeholder 2"/>
          <p:cNvSpPr>
            <a:spLocks noGrp="1"/>
          </p:cNvSpPr>
          <p:nvPr>
            <p:ph idx="1"/>
          </p:nvPr>
        </p:nvSpPr>
        <p:spPr>
          <a:xfrm>
            <a:off x="457200" y="1690914"/>
            <a:ext cx="8229600" cy="4343400"/>
          </a:xfrm>
          <a:solidFill>
            <a:schemeClr val="bg1"/>
          </a:solidFill>
        </p:spPr>
        <p:txBody>
          <a:bodyPr/>
          <a:lstStyle/>
          <a:p>
            <a:pPr marL="0" indent="0">
              <a:buNone/>
            </a:pPr>
            <a:r>
              <a:rPr lang="en-US" sz="2400" dirty="0" smtClean="0"/>
              <a:t>Stacey </a:t>
            </a:r>
            <a:r>
              <a:rPr lang="en-US" sz="2400" dirty="0"/>
              <a:t>verbally taunted Rebecca with derogatory comments while they were eating lunch in the cafeteria. Then, Stacey forcefully pushed Rebecca’s chair over backward and Rebecca fell to the ground. Rebecca got up and hit Stacey. Stacey hit her back. The girls wrestled and punched each other until a lunch aide separated them. After visiting the nurse, and later the doctor, it was found that Rebecca had a concussion after the incident, while Stacey had a bruise on her cheek. Stacey received a 5 day out-of-school suspension, while Rebecca received a 3 day </a:t>
            </a:r>
            <a:r>
              <a:rPr lang="en-US" sz="2400" dirty="0" smtClean="0"/>
              <a:t>out-of-school </a:t>
            </a:r>
            <a:r>
              <a:rPr lang="en-US" sz="2400" dirty="0"/>
              <a:t>suspension</a:t>
            </a:r>
            <a:r>
              <a:rPr lang="en-US" sz="2400" dirty="0" smtClean="0"/>
              <a:t>. Their assignments were sent home to them, but they did not receive educational services during their suspensions. </a:t>
            </a:r>
            <a:endParaRPr lang="en-US" sz="2400" dirty="0"/>
          </a:p>
        </p:txBody>
      </p:sp>
    </p:spTree>
    <p:extLst>
      <p:ext uri="{BB962C8B-B14F-4D97-AF65-F5344CB8AC3E}">
        <p14:creationId xmlns:p14="http://schemas.microsoft.com/office/powerpoint/2010/main" val="4238456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38200"/>
          </a:xfrm>
        </p:spPr>
        <p:txBody>
          <a:bodyPr/>
          <a:lstStyle/>
          <a:p>
            <a:r>
              <a:rPr lang="en-US" sz="3600" b="1" dirty="0" smtClean="0"/>
              <a:t>“The Cafeteria” </a:t>
            </a:r>
            <a:br>
              <a:rPr lang="en-US" sz="3600" b="1" dirty="0" smtClean="0"/>
            </a:br>
            <a:r>
              <a:rPr lang="en-US" sz="3600" b="1" dirty="0" smtClean="0"/>
              <a:t>SSDS </a:t>
            </a:r>
            <a:r>
              <a:rPr lang="en-US" sz="3600" b="1" dirty="0"/>
              <a:t>Incident Report Form</a:t>
            </a:r>
          </a:p>
        </p:txBody>
      </p:sp>
      <p:sp>
        <p:nvSpPr>
          <p:cNvPr id="3" name="Content Placeholder 2"/>
          <p:cNvSpPr>
            <a:spLocks noGrp="1"/>
          </p:cNvSpPr>
          <p:nvPr>
            <p:ph idx="1"/>
          </p:nvPr>
        </p:nvSpPr>
        <p:spPr/>
        <p:txBody>
          <a:bodyPr/>
          <a:lstStyle/>
          <a:p>
            <a:r>
              <a:rPr lang="en-US" dirty="0"/>
              <a:t>Complete school name, date, description of incident</a:t>
            </a:r>
          </a:p>
          <a:p>
            <a:r>
              <a:rPr lang="en-US" dirty="0"/>
              <a:t>Type: select “Fight”</a:t>
            </a:r>
          </a:p>
          <a:p>
            <a:r>
              <a:rPr lang="en-US" dirty="0"/>
              <a:t>Location: “In School Building”</a:t>
            </a:r>
          </a:p>
          <a:p>
            <a:r>
              <a:rPr lang="en-US" dirty="0"/>
              <a:t>Number of known offenders: “2”</a:t>
            </a:r>
          </a:p>
          <a:p>
            <a:r>
              <a:rPr lang="en-US" dirty="0"/>
              <a:t>No other information on this page is necessary for this incident. </a:t>
            </a:r>
          </a:p>
          <a:p>
            <a:endParaRPr lang="en-US" dirty="0"/>
          </a:p>
        </p:txBody>
      </p:sp>
    </p:spTree>
    <p:extLst>
      <p:ext uri="{BB962C8B-B14F-4D97-AF65-F5344CB8AC3E}">
        <p14:creationId xmlns:p14="http://schemas.microsoft.com/office/powerpoint/2010/main" val="2262328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38200"/>
          </a:xfrm>
        </p:spPr>
        <p:txBody>
          <a:bodyPr/>
          <a:lstStyle/>
          <a:p>
            <a:r>
              <a:rPr lang="en-US" sz="3600" dirty="0" smtClean="0"/>
              <a:t>“</a:t>
            </a:r>
            <a:r>
              <a:rPr lang="en-US" sz="3600" b="1" dirty="0" smtClean="0"/>
              <a:t>The Cafeteria” </a:t>
            </a:r>
            <a:br>
              <a:rPr lang="en-US" sz="3600" b="1" dirty="0" smtClean="0"/>
            </a:br>
            <a:r>
              <a:rPr lang="en-US" sz="3600" b="1" dirty="0" smtClean="0"/>
              <a:t>SSDS Offender Form</a:t>
            </a:r>
            <a:endParaRPr lang="en-US" sz="3600" b="1" dirty="0"/>
          </a:p>
        </p:txBody>
      </p:sp>
      <p:sp>
        <p:nvSpPr>
          <p:cNvPr id="3" name="Content Placeholder 2"/>
          <p:cNvSpPr>
            <a:spLocks noGrp="1"/>
          </p:cNvSpPr>
          <p:nvPr>
            <p:ph idx="1"/>
          </p:nvPr>
        </p:nvSpPr>
        <p:spPr/>
        <p:txBody>
          <a:bodyPr/>
          <a:lstStyle/>
          <a:p>
            <a:pPr marL="228600" lvl="2" indent="-228600">
              <a:spcBef>
                <a:spcPts val="0"/>
              </a:spcBef>
              <a:buFont typeface="Arial" panose="020B0604020202020204" pitchFamily="34" charset="0"/>
              <a:buChar char="•"/>
            </a:pPr>
            <a:r>
              <a:rPr lang="en-US" sz="2400" dirty="0"/>
              <a:t>Offender Type: Select “Student at this school” for both </a:t>
            </a:r>
            <a:r>
              <a:rPr lang="en-US" sz="2400" dirty="0" smtClean="0"/>
              <a:t>students</a:t>
            </a:r>
          </a:p>
          <a:p>
            <a:pPr marL="228600" lvl="2" indent="-228600">
              <a:spcBef>
                <a:spcPts val="0"/>
              </a:spcBef>
              <a:buFont typeface="Arial" panose="020B0604020202020204" pitchFamily="34" charset="0"/>
              <a:buChar char="•"/>
            </a:pPr>
            <a:r>
              <a:rPr lang="en-US" sz="2400" dirty="0" smtClean="0"/>
              <a:t>Complete </a:t>
            </a:r>
            <a:r>
              <a:rPr lang="en-US" sz="2400" dirty="0"/>
              <a:t>first and last name and NJ SMART ID </a:t>
            </a:r>
            <a:endParaRPr lang="en-US" sz="2400" dirty="0" smtClean="0"/>
          </a:p>
          <a:p>
            <a:pPr marL="228600" lvl="2" indent="-228600">
              <a:spcBef>
                <a:spcPts val="0"/>
              </a:spcBef>
              <a:buFont typeface="Arial" panose="020B0604020202020204" pitchFamily="34" charset="0"/>
              <a:buChar char="•"/>
            </a:pPr>
            <a:r>
              <a:rPr lang="en-US" sz="2400" dirty="0" smtClean="0"/>
              <a:t>Did </a:t>
            </a:r>
            <a:r>
              <a:rPr lang="en-US" sz="2400" dirty="0"/>
              <a:t>offender cause injury?: Check “yes” for </a:t>
            </a:r>
            <a:r>
              <a:rPr lang="en-US" sz="2400" dirty="0" smtClean="0"/>
              <a:t>both</a:t>
            </a:r>
          </a:p>
          <a:p>
            <a:pPr marL="228600" lvl="5">
              <a:spcBef>
                <a:spcPts val="0"/>
              </a:spcBef>
            </a:pPr>
            <a:r>
              <a:rPr lang="en-US" sz="2400" dirty="0" smtClean="0">
                <a:latin typeface="Times New Roman" panose="02020603050405020304" pitchFamily="18" charset="0"/>
                <a:cs typeface="Times New Roman" panose="02020603050405020304" pitchFamily="18" charset="0"/>
              </a:rPr>
              <a:t>Stacey </a:t>
            </a:r>
            <a:r>
              <a:rPr lang="en-US" sz="2400" dirty="0">
                <a:latin typeface="Times New Roman" panose="02020603050405020304" pitchFamily="18" charset="0"/>
                <a:cs typeface="Times New Roman" panose="02020603050405020304" pitchFamily="18" charset="0"/>
              </a:rPr>
              <a:t>“major injury” </a:t>
            </a:r>
          </a:p>
          <a:p>
            <a:pPr marL="228600" lvl="6">
              <a:spcBef>
                <a:spcPts val="0"/>
              </a:spcBef>
            </a:pPr>
            <a:r>
              <a:rPr lang="en-US" sz="2400" dirty="0">
                <a:latin typeface="Times New Roman" panose="02020603050405020304" pitchFamily="18" charset="0"/>
                <a:cs typeface="Times New Roman" panose="02020603050405020304" pitchFamily="18" charset="0"/>
              </a:rPr>
              <a:t>Rebecca “minor </a:t>
            </a:r>
            <a:r>
              <a:rPr lang="en-US" sz="2400" dirty="0" smtClean="0">
                <a:latin typeface="Times New Roman" panose="02020603050405020304" pitchFamily="18" charset="0"/>
                <a:cs typeface="Times New Roman" panose="02020603050405020304" pitchFamily="18" charset="0"/>
              </a:rPr>
              <a:t>injury”</a:t>
            </a:r>
          </a:p>
          <a:p>
            <a:pPr marL="228600" lvl="2" indent="-228600">
              <a:spcBef>
                <a:spcPts val="0"/>
              </a:spcBef>
              <a:buFont typeface="Arial" panose="020B0604020202020204" pitchFamily="34" charset="0"/>
              <a:buChar char="•"/>
            </a:pPr>
            <a:r>
              <a:rPr lang="en-US" sz="2400" dirty="0" smtClean="0"/>
              <a:t>Was offender arrested?: Select “no” for both</a:t>
            </a:r>
          </a:p>
          <a:p>
            <a:pPr marL="228600" lvl="2" indent="-228600">
              <a:spcBef>
                <a:spcPts val="0"/>
              </a:spcBef>
              <a:buFont typeface="Arial" panose="020B0604020202020204" pitchFamily="34" charset="0"/>
              <a:buChar char="•"/>
            </a:pPr>
            <a:r>
              <a:rPr lang="en-US" sz="2400" dirty="0" smtClean="0"/>
              <a:t>Was </a:t>
            </a:r>
            <a:r>
              <a:rPr lang="en-US" sz="2400" dirty="0"/>
              <a:t>offender suspended?: Select “yes” for both</a:t>
            </a:r>
          </a:p>
          <a:p>
            <a:pPr marL="228600" lvl="2" indent="-228600">
              <a:spcBef>
                <a:spcPts val="0"/>
              </a:spcBef>
              <a:buFont typeface="Arial" panose="020B0604020202020204" pitchFamily="34" charset="0"/>
              <a:buChar char="•"/>
            </a:pPr>
            <a:r>
              <a:rPr lang="en-US" sz="2400" dirty="0"/>
              <a:t>Out-of-school </a:t>
            </a:r>
            <a:r>
              <a:rPr lang="en-US" sz="2400" dirty="0" smtClean="0"/>
              <a:t>suspension, Number </a:t>
            </a:r>
            <a:r>
              <a:rPr lang="en-US" sz="2400" dirty="0"/>
              <a:t>of days: </a:t>
            </a:r>
            <a:endParaRPr lang="en-US" sz="2400" dirty="0" smtClean="0"/>
          </a:p>
          <a:p>
            <a:pPr marL="228600" lvl="5">
              <a:spcBef>
                <a:spcPts val="0"/>
              </a:spcBef>
            </a:pPr>
            <a:r>
              <a:rPr lang="en-US" sz="2400" dirty="0" smtClean="0">
                <a:latin typeface="Times New Roman" panose="02020603050405020304" pitchFamily="18" charset="0"/>
                <a:cs typeface="Times New Roman" panose="02020603050405020304" pitchFamily="18" charset="0"/>
              </a:rPr>
              <a:t>Stacey </a:t>
            </a:r>
            <a:r>
              <a:rPr lang="en-US" sz="2400" dirty="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5”</a:t>
            </a:r>
          </a:p>
          <a:p>
            <a:pPr marL="228600" lvl="5">
              <a:spcBef>
                <a:spcPts val="0"/>
              </a:spcBef>
            </a:pPr>
            <a:r>
              <a:rPr lang="en-US" sz="2400" dirty="0" smtClean="0">
                <a:latin typeface="Times New Roman" panose="02020603050405020304" pitchFamily="18" charset="0"/>
                <a:cs typeface="Times New Roman" panose="02020603050405020304" pitchFamily="18" charset="0"/>
              </a:rPr>
              <a:t>Rebecca </a:t>
            </a:r>
            <a:r>
              <a:rPr lang="en-US" sz="2400" dirty="0">
                <a:latin typeface="Times New Roman" panose="02020603050405020304" pitchFamily="18" charset="0"/>
                <a:cs typeface="Times New Roman" panose="02020603050405020304" pitchFamily="18" charset="0"/>
              </a:rPr>
              <a:t>“3”</a:t>
            </a:r>
          </a:p>
          <a:p>
            <a:pPr marL="228600" lvl="2" indent="-228600">
              <a:spcBef>
                <a:spcPts val="0"/>
              </a:spcBef>
              <a:buFont typeface="Arial" panose="020B0604020202020204" pitchFamily="34" charset="0"/>
              <a:buChar char="•"/>
            </a:pPr>
            <a:r>
              <a:rPr lang="en-US" sz="2400" dirty="0"/>
              <a:t>Educational services provided: Select “no” for both</a:t>
            </a:r>
          </a:p>
          <a:p>
            <a:pPr marL="228600" lvl="2" indent="-228600">
              <a:spcBef>
                <a:spcPts val="0"/>
              </a:spcBef>
              <a:buFont typeface="Arial" panose="020B0604020202020204" pitchFamily="34" charset="0"/>
              <a:buChar char="•"/>
            </a:pPr>
            <a:r>
              <a:rPr lang="en-US" sz="2400" dirty="0"/>
              <a:t>Other disciplinary action: Select “no”</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2858192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“After School”</a:t>
            </a:r>
            <a:endParaRPr lang="en-US" sz="3600" dirty="0"/>
          </a:p>
        </p:txBody>
      </p:sp>
      <p:sp>
        <p:nvSpPr>
          <p:cNvPr id="3" name="Content Placeholder 2"/>
          <p:cNvSpPr>
            <a:spLocks noGrp="1"/>
          </p:cNvSpPr>
          <p:nvPr>
            <p:ph idx="1"/>
          </p:nvPr>
        </p:nvSpPr>
        <p:spPr>
          <a:xfrm>
            <a:off x="457200" y="1752600"/>
            <a:ext cx="8229600" cy="4343400"/>
          </a:xfrm>
        </p:spPr>
        <p:txBody>
          <a:bodyPr/>
          <a:lstStyle/>
          <a:p>
            <a:pPr marL="0" indent="0">
              <a:buNone/>
            </a:pPr>
            <a:r>
              <a:rPr lang="en-US" sz="2400" dirty="0"/>
              <a:t>W</a:t>
            </a:r>
            <a:r>
              <a:rPr lang="en-US" sz="2400" dirty="0" smtClean="0"/>
              <a:t>hen Jose, an eighth grader, </a:t>
            </a:r>
            <a:r>
              <a:rPr lang="en-US" sz="2400" dirty="0"/>
              <a:t>leaves </a:t>
            </a:r>
            <a:r>
              <a:rPr lang="en-US" sz="2400" dirty="0" smtClean="0"/>
              <a:t>school at the end of the day, Dwayne (another eighth grader at the school) </a:t>
            </a:r>
            <a:r>
              <a:rPr lang="en-US" sz="2400" dirty="0"/>
              <a:t>is waiting down the street away from the school and assaults Jose. Dwayne is suspended for 4 days out of school with no educational services and receives a Saturday all-day detention.</a:t>
            </a:r>
          </a:p>
          <a:p>
            <a:pPr marL="0" indent="0">
              <a:buNone/>
            </a:pPr>
            <a:endParaRPr lang="en-US" dirty="0"/>
          </a:p>
        </p:txBody>
      </p:sp>
    </p:spTree>
    <p:extLst>
      <p:ext uri="{BB962C8B-B14F-4D97-AF65-F5344CB8AC3E}">
        <p14:creationId xmlns:p14="http://schemas.microsoft.com/office/powerpoint/2010/main" val="702447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38200"/>
          </a:xfrm>
        </p:spPr>
        <p:txBody>
          <a:bodyPr/>
          <a:lstStyle/>
          <a:p>
            <a:r>
              <a:rPr lang="en-US" sz="3600" b="1" dirty="0" smtClean="0"/>
              <a:t>“After School”</a:t>
            </a:r>
            <a:r>
              <a:rPr lang="en-US" sz="3600" b="1" dirty="0" smtClean="0"/>
              <a:t/>
            </a:r>
            <a:br>
              <a:rPr lang="en-US" sz="3600" b="1" dirty="0" smtClean="0"/>
            </a:br>
            <a:r>
              <a:rPr lang="en-US" sz="3600" b="1" dirty="0" smtClean="0"/>
              <a:t>SSDS </a:t>
            </a:r>
            <a:r>
              <a:rPr lang="en-US" sz="3600" b="1" dirty="0"/>
              <a:t>Other Incident Leading to Removal</a:t>
            </a:r>
            <a:r>
              <a:rPr lang="en-US" sz="3600" b="1" dirty="0" smtClean="0"/>
              <a:t> Report Form</a:t>
            </a:r>
            <a:endParaRPr lang="en-US" sz="3600" b="1" dirty="0"/>
          </a:p>
        </p:txBody>
      </p:sp>
      <p:sp>
        <p:nvSpPr>
          <p:cNvPr id="3" name="Content Placeholder 2"/>
          <p:cNvSpPr>
            <a:spLocks noGrp="1"/>
          </p:cNvSpPr>
          <p:nvPr>
            <p:ph idx="1"/>
          </p:nvPr>
        </p:nvSpPr>
        <p:spPr>
          <a:xfrm>
            <a:off x="493486" y="2286000"/>
            <a:ext cx="8229600" cy="4343400"/>
          </a:xfrm>
        </p:spPr>
        <p:txBody>
          <a:bodyPr/>
          <a:lstStyle/>
          <a:p>
            <a:r>
              <a:rPr lang="en-US" dirty="0"/>
              <a:t>Complete school name, date, description of incident</a:t>
            </a:r>
          </a:p>
          <a:p>
            <a:r>
              <a:rPr lang="en-US" dirty="0"/>
              <a:t>Number of known offenders: “1”</a:t>
            </a:r>
          </a:p>
          <a:p>
            <a:r>
              <a:rPr lang="en-US" dirty="0"/>
              <a:t>Complete first and last name and NJ SMART ID </a:t>
            </a:r>
            <a:endParaRPr lang="en-US" dirty="0" smtClean="0"/>
          </a:p>
          <a:p>
            <a:r>
              <a:rPr lang="en-US" dirty="0" smtClean="0"/>
              <a:t>Was </a:t>
            </a:r>
            <a:r>
              <a:rPr lang="en-US" dirty="0"/>
              <a:t>offender arrested?: Select “no” </a:t>
            </a:r>
          </a:p>
          <a:p>
            <a:r>
              <a:rPr lang="en-US" dirty="0"/>
              <a:t>Was offender suspended?: Select “yes”</a:t>
            </a:r>
          </a:p>
          <a:p>
            <a:r>
              <a:rPr lang="en-US" dirty="0"/>
              <a:t>Out-of-school suspension, Number of days: “4”</a:t>
            </a:r>
          </a:p>
          <a:p>
            <a:r>
              <a:rPr lang="en-US" dirty="0"/>
              <a:t>Educational services provided: Select “no”</a:t>
            </a:r>
          </a:p>
          <a:p>
            <a:r>
              <a:rPr lang="en-US" dirty="0"/>
              <a:t>Other disciplinary action: Select “Yes”</a:t>
            </a:r>
          </a:p>
          <a:p>
            <a:endParaRPr lang="en-US" dirty="0"/>
          </a:p>
        </p:txBody>
      </p:sp>
    </p:spTree>
    <p:extLst>
      <p:ext uri="{BB962C8B-B14F-4D97-AF65-F5344CB8AC3E}">
        <p14:creationId xmlns:p14="http://schemas.microsoft.com/office/powerpoint/2010/main" val="938185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762000"/>
            <a:ext cx="8229600" cy="838200"/>
          </a:xfrm>
        </p:spPr>
        <p:txBody>
          <a:bodyPr/>
          <a:lstStyle/>
          <a:p>
            <a:r>
              <a:rPr lang="en-US" sz="3600" b="1" dirty="0"/>
              <a:t>“Math Class”</a:t>
            </a:r>
            <a:endParaRPr lang="en-US" sz="3600" dirty="0"/>
          </a:p>
        </p:txBody>
      </p:sp>
      <p:sp>
        <p:nvSpPr>
          <p:cNvPr id="3" name="Content Placeholder 2"/>
          <p:cNvSpPr>
            <a:spLocks noGrp="1"/>
          </p:cNvSpPr>
          <p:nvPr>
            <p:ph idx="1"/>
          </p:nvPr>
        </p:nvSpPr>
        <p:spPr>
          <a:xfrm>
            <a:off x="446314" y="1447800"/>
            <a:ext cx="8229600" cy="4343400"/>
          </a:xfrm>
        </p:spPr>
        <p:txBody>
          <a:bodyPr/>
          <a:lstStyle/>
          <a:p>
            <a:pPr marL="0" indent="0">
              <a:buNone/>
            </a:pPr>
            <a:r>
              <a:rPr lang="en-US" dirty="0"/>
              <a:t>Shannon and Tracey were arguing during 6th-grade math class. When the teacher intervened, Shannon called Tracey a name that is considered a racial slur. The teacher reprimanded Shannon, classroom instruction continued, and nothing more happened between the girls. The teacher spoke with Tracey after class and Tracey told the teacher that she was upset by the racial slur and felt insulted and humiliated. An HIB investigation was initiated, and was completed within 10 days, but did not find that all of the applicable criteria were met. Shannon received a lunch detention. </a:t>
            </a:r>
          </a:p>
          <a:p>
            <a:endParaRPr lang="en-US" dirty="0"/>
          </a:p>
        </p:txBody>
      </p:sp>
    </p:spTree>
    <p:extLst>
      <p:ext uri="{BB962C8B-B14F-4D97-AF65-F5344CB8AC3E}">
        <p14:creationId xmlns:p14="http://schemas.microsoft.com/office/powerpoint/2010/main" val="3986181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838200"/>
          </a:xfrm>
        </p:spPr>
        <p:txBody>
          <a:bodyPr/>
          <a:lstStyle/>
          <a:p>
            <a:r>
              <a:rPr lang="en-US" sz="3600" b="1" dirty="0" smtClean="0"/>
              <a:t>“Math Class” </a:t>
            </a:r>
            <a:r>
              <a:rPr lang="en-US" sz="3600" b="1" dirty="0"/>
              <a:t/>
            </a:r>
            <a:br>
              <a:rPr lang="en-US" sz="3600" b="1" dirty="0"/>
            </a:br>
            <a:r>
              <a:rPr lang="en-US" sz="3600" b="1" dirty="0"/>
              <a:t>SSDS Incident Report Form</a:t>
            </a:r>
            <a:endParaRPr lang="en-US" sz="3600" dirty="0"/>
          </a:p>
        </p:txBody>
      </p:sp>
      <p:sp>
        <p:nvSpPr>
          <p:cNvPr id="3" name="Content Placeholder 2"/>
          <p:cNvSpPr>
            <a:spLocks noGrp="1"/>
          </p:cNvSpPr>
          <p:nvPr>
            <p:ph idx="1"/>
          </p:nvPr>
        </p:nvSpPr>
        <p:spPr>
          <a:xfrm>
            <a:off x="457200" y="2133600"/>
            <a:ext cx="8229600" cy="4038600"/>
          </a:xfrm>
        </p:spPr>
        <p:txBody>
          <a:bodyPr/>
          <a:lstStyle/>
          <a:p>
            <a:r>
              <a:rPr lang="en-US" dirty="0"/>
              <a:t>Complete school name, date, description of incident</a:t>
            </a:r>
          </a:p>
          <a:p>
            <a:r>
              <a:rPr lang="en-US" dirty="0"/>
              <a:t>Type: select “HIB Alleged”</a:t>
            </a:r>
          </a:p>
          <a:p>
            <a:r>
              <a:rPr lang="en-US" dirty="0"/>
              <a:t>Location: “In School Building”</a:t>
            </a:r>
          </a:p>
          <a:p>
            <a:r>
              <a:rPr lang="en-US" dirty="0"/>
              <a:t>Number of known offenders: “1”</a:t>
            </a:r>
          </a:p>
          <a:p>
            <a:r>
              <a:rPr lang="en-US" dirty="0"/>
              <a:t>Number of victims: “1” victim at this school</a:t>
            </a:r>
          </a:p>
          <a:p>
            <a:endParaRPr lang="en-US" dirty="0"/>
          </a:p>
        </p:txBody>
      </p:sp>
    </p:spTree>
    <p:extLst>
      <p:ext uri="{BB962C8B-B14F-4D97-AF65-F5344CB8AC3E}">
        <p14:creationId xmlns:p14="http://schemas.microsoft.com/office/powerpoint/2010/main" val="3555171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8229600" cy="838200"/>
          </a:xfrm>
        </p:spPr>
        <p:txBody>
          <a:bodyPr/>
          <a:lstStyle/>
          <a:p>
            <a:r>
              <a:rPr lang="en-US" sz="3600" b="1" dirty="0" smtClean="0"/>
              <a:t>“Math Class” </a:t>
            </a:r>
            <a:r>
              <a:rPr lang="en-US" sz="3600" b="1" dirty="0"/>
              <a:t/>
            </a:r>
            <a:br>
              <a:rPr lang="en-US" sz="3600" b="1" dirty="0"/>
            </a:br>
            <a:r>
              <a:rPr lang="en-US" sz="3600" b="1" dirty="0"/>
              <a:t>SSDS </a:t>
            </a:r>
            <a:r>
              <a:rPr lang="en-US" sz="3600" b="1" dirty="0" smtClean="0"/>
              <a:t>Offender Form</a:t>
            </a:r>
            <a:endParaRPr lang="en-US" sz="3600" dirty="0"/>
          </a:p>
        </p:txBody>
      </p:sp>
      <p:sp>
        <p:nvSpPr>
          <p:cNvPr id="3" name="Content Placeholder 2"/>
          <p:cNvSpPr>
            <a:spLocks noGrp="1"/>
          </p:cNvSpPr>
          <p:nvPr>
            <p:ph idx="1"/>
          </p:nvPr>
        </p:nvSpPr>
        <p:spPr>
          <a:xfrm>
            <a:off x="457200" y="2133600"/>
            <a:ext cx="8229600" cy="4038600"/>
          </a:xfrm>
        </p:spPr>
        <p:txBody>
          <a:bodyPr/>
          <a:lstStyle/>
          <a:p>
            <a:pPr>
              <a:buFont typeface="Arial" panose="020B0604020202020204" pitchFamily="34" charset="0"/>
              <a:buChar char="•"/>
            </a:pPr>
            <a:r>
              <a:rPr lang="en-US" dirty="0"/>
              <a:t>Type: Select “Student at this school”</a:t>
            </a:r>
          </a:p>
          <a:p>
            <a:pPr>
              <a:buFont typeface="Arial" panose="020B0604020202020204" pitchFamily="34" charset="0"/>
              <a:buChar char="•"/>
            </a:pPr>
            <a:r>
              <a:rPr lang="en-US" dirty="0"/>
              <a:t>Complete first and last name and NJ SMART </a:t>
            </a:r>
            <a:r>
              <a:rPr lang="en-US" dirty="0" smtClean="0"/>
              <a:t>ID</a:t>
            </a:r>
            <a:endParaRPr lang="en-US" dirty="0"/>
          </a:p>
          <a:p>
            <a:pPr>
              <a:buFont typeface="Arial" panose="020B0604020202020204" pitchFamily="34" charset="0"/>
              <a:buChar char="•"/>
            </a:pPr>
            <a:r>
              <a:rPr lang="en-US" dirty="0"/>
              <a:t>Was offender arrested?: Select “no” </a:t>
            </a:r>
          </a:p>
          <a:p>
            <a:pPr>
              <a:buFont typeface="Arial" panose="020B0604020202020204" pitchFamily="34" charset="0"/>
              <a:buChar char="•"/>
            </a:pPr>
            <a:r>
              <a:rPr lang="en-US" dirty="0"/>
              <a:t>Was offender suspended?: Select “no” </a:t>
            </a:r>
          </a:p>
          <a:p>
            <a:pPr>
              <a:buFont typeface="Arial" panose="020B0604020202020204" pitchFamily="34" charset="0"/>
              <a:buChar char="•"/>
            </a:pPr>
            <a:r>
              <a:rPr lang="en-US" dirty="0"/>
              <a:t>Other disciplinary action: Select “yes”</a:t>
            </a:r>
          </a:p>
        </p:txBody>
      </p:sp>
    </p:spTree>
    <p:extLst>
      <p:ext uri="{BB962C8B-B14F-4D97-AF65-F5344CB8AC3E}">
        <p14:creationId xmlns:p14="http://schemas.microsoft.com/office/powerpoint/2010/main" val="3161671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8229600" cy="838200"/>
          </a:xfrm>
        </p:spPr>
        <p:txBody>
          <a:bodyPr/>
          <a:lstStyle/>
          <a:p>
            <a:r>
              <a:rPr lang="en-US" sz="3600" b="1" dirty="0" smtClean="0"/>
              <a:t>“Math Class” </a:t>
            </a:r>
            <a:r>
              <a:rPr lang="en-US" sz="3600" b="1" dirty="0"/>
              <a:t/>
            </a:r>
            <a:br>
              <a:rPr lang="en-US" sz="3600" b="1" dirty="0"/>
            </a:br>
            <a:r>
              <a:rPr lang="en-US" sz="3600" b="1" dirty="0"/>
              <a:t>SSDS </a:t>
            </a:r>
            <a:r>
              <a:rPr lang="en-US" sz="3600" b="1" dirty="0" smtClean="0"/>
              <a:t>HIB Form</a:t>
            </a:r>
            <a:endParaRPr lang="en-US" sz="3600" dirty="0"/>
          </a:p>
        </p:txBody>
      </p:sp>
      <p:sp>
        <p:nvSpPr>
          <p:cNvPr id="3" name="Content Placeholder 2"/>
          <p:cNvSpPr>
            <a:spLocks noGrp="1"/>
          </p:cNvSpPr>
          <p:nvPr>
            <p:ph idx="1"/>
          </p:nvPr>
        </p:nvSpPr>
        <p:spPr>
          <a:xfrm>
            <a:off x="457200" y="2133600"/>
            <a:ext cx="8229600" cy="4038600"/>
          </a:xfrm>
        </p:spPr>
        <p:txBody>
          <a:bodyPr/>
          <a:lstStyle/>
          <a:p>
            <a:pPr>
              <a:buFont typeface="Arial" panose="020B0604020202020204" pitchFamily="34" charset="0"/>
              <a:buChar char="•"/>
            </a:pPr>
            <a:r>
              <a:rPr lang="en-US" dirty="0"/>
              <a:t>Incident investigated within 10 days?: Select “Yes”</a:t>
            </a:r>
          </a:p>
          <a:p>
            <a:pPr>
              <a:buFont typeface="Arial" panose="020B0604020202020204" pitchFamily="34" charset="0"/>
              <a:buChar char="•"/>
            </a:pPr>
            <a:r>
              <a:rPr lang="en-US" dirty="0"/>
              <a:t>Complete first and last name of HIB investigator</a:t>
            </a:r>
          </a:p>
          <a:p>
            <a:pPr>
              <a:buFont typeface="Arial" panose="020B0604020202020204" pitchFamily="34" charset="0"/>
              <a:buChar char="•"/>
            </a:pPr>
            <a:r>
              <a:rPr lang="en-US" dirty="0"/>
              <a:t>Nature of HIB incident: Select “Race and/or Color”</a:t>
            </a:r>
          </a:p>
          <a:p>
            <a:pPr>
              <a:buFont typeface="Arial" panose="020B0604020202020204" pitchFamily="34" charset="0"/>
              <a:buChar char="•"/>
            </a:pPr>
            <a:r>
              <a:rPr lang="en-US" dirty="0"/>
              <a:t>Complete first and last name of HIB victim, complete gender, race, English Language Learner status, and disability status</a:t>
            </a:r>
          </a:p>
        </p:txBody>
      </p:sp>
    </p:spTree>
    <p:extLst>
      <p:ext uri="{BB962C8B-B14F-4D97-AF65-F5344CB8AC3E}">
        <p14:creationId xmlns:p14="http://schemas.microsoft.com/office/powerpoint/2010/main" val="37743418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676400"/>
            <a:ext cx="7776029" cy="1676400"/>
          </a:xfrm>
        </p:spPr>
        <p:txBody>
          <a:bodyPr/>
          <a:lstStyle/>
          <a:p>
            <a:r>
              <a:rPr lang="en-US" dirty="0">
                <a:solidFill>
                  <a:schemeClr val="tx2"/>
                </a:solidFill>
              </a:rPr>
              <a:t>HIB Trainings and </a:t>
            </a:r>
            <a:r>
              <a:rPr lang="en-US" dirty="0" smtClean="0">
                <a:solidFill>
                  <a:schemeClr val="tx2"/>
                </a:solidFill>
              </a:rPr>
              <a:t>Programs Reporting</a:t>
            </a:r>
            <a:r>
              <a:rPr lang="en-US" dirty="0"/>
              <a:t/>
            </a:r>
            <a:br>
              <a:rPr lang="en-US" dirty="0"/>
            </a:br>
            <a:endParaRPr lang="en-US" dirty="0"/>
          </a:p>
        </p:txBody>
      </p:sp>
    </p:spTree>
    <p:extLst>
      <p:ext uri="{BB962C8B-B14F-4D97-AF65-F5344CB8AC3E}">
        <p14:creationId xmlns:p14="http://schemas.microsoft.com/office/powerpoint/2010/main" val="161312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schemeClr val="tx2"/>
                </a:solidFill>
              </a:rPr>
              <a:t>HIB Trainings and Programs</a:t>
            </a:r>
            <a:endParaRPr lang="en-US" sz="3600" dirty="0">
              <a:solidFill>
                <a:schemeClr val="tx2"/>
              </a:solidFill>
            </a:endParaRPr>
          </a:p>
        </p:txBody>
      </p:sp>
      <p:sp>
        <p:nvSpPr>
          <p:cNvPr id="3" name="Content Placeholder 2"/>
          <p:cNvSpPr>
            <a:spLocks noGrp="1"/>
          </p:cNvSpPr>
          <p:nvPr>
            <p:ph idx="1"/>
          </p:nvPr>
        </p:nvSpPr>
        <p:spPr/>
        <p:txBody>
          <a:bodyPr/>
          <a:lstStyle/>
          <a:p>
            <a:pPr marL="228600" indent="-228600">
              <a:spcBef>
                <a:spcPts val="0"/>
              </a:spcBef>
            </a:pPr>
            <a:r>
              <a:rPr lang="en-US" altLang="en-US" sz="2400" dirty="0"/>
              <a:t>Moved from the HIB-ITP system</a:t>
            </a:r>
          </a:p>
          <a:p>
            <a:pPr marL="228600" indent="-228600">
              <a:spcBef>
                <a:spcPts val="0"/>
              </a:spcBef>
            </a:pPr>
            <a:r>
              <a:rPr lang="en-US" altLang="en-US" sz="2400" dirty="0"/>
              <a:t>Report anti-bullying trainings and programs</a:t>
            </a:r>
          </a:p>
          <a:p>
            <a:pPr marL="692150" lvl="2" indent="-228600">
              <a:spcBef>
                <a:spcPts val="0"/>
              </a:spcBef>
            </a:pPr>
            <a:r>
              <a:rPr lang="en-US" altLang="en-US" sz="2400" dirty="0"/>
              <a:t>Trainings: Instruction and/or practice activities specifically designed to prepare someone to implement a program or strategy, fulfill a responsibility, or implement a skill proficiently. </a:t>
            </a:r>
          </a:p>
          <a:p>
            <a:pPr marL="692150" lvl="2" indent="-228600">
              <a:spcBef>
                <a:spcPts val="0"/>
              </a:spcBef>
            </a:pPr>
            <a:r>
              <a:rPr lang="en-US" altLang="en-US" sz="2400" dirty="0"/>
              <a:t>Programs: Events, plans, systems, or a series of scheduled organized activities or procedures under which action may be taken towards a goal</a:t>
            </a:r>
          </a:p>
          <a:p>
            <a:pPr marL="228600" indent="-228600">
              <a:spcBef>
                <a:spcPts val="0"/>
              </a:spcBef>
            </a:pPr>
            <a:r>
              <a:rPr lang="en-US" altLang="en-US" sz="2400" dirty="0"/>
              <a:t>Remember: the “target population” is who is receiving the training or program, not who is conducting the training or program.</a:t>
            </a:r>
          </a:p>
          <a:p>
            <a:endParaRPr lang="en-US" dirty="0"/>
          </a:p>
        </p:txBody>
      </p:sp>
    </p:spTree>
    <p:extLst>
      <p:ext uri="{BB962C8B-B14F-4D97-AF65-F5344CB8AC3E}">
        <p14:creationId xmlns:p14="http://schemas.microsoft.com/office/powerpoint/2010/main" val="38796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676400"/>
            <a:ext cx="7776029" cy="1676400"/>
          </a:xfrm>
        </p:spPr>
        <p:txBody>
          <a:bodyPr/>
          <a:lstStyle/>
          <a:p>
            <a:r>
              <a:rPr lang="en-US" dirty="0">
                <a:solidFill>
                  <a:schemeClr val="tx2"/>
                </a:solidFill>
              </a:rPr>
              <a:t>Timeline for Submission and Contact Information</a:t>
            </a:r>
            <a:endParaRPr lang="en-US" dirty="0"/>
          </a:p>
        </p:txBody>
      </p:sp>
    </p:spTree>
    <p:extLst>
      <p:ext uri="{BB962C8B-B14F-4D97-AF65-F5344CB8AC3E}">
        <p14:creationId xmlns:p14="http://schemas.microsoft.com/office/powerpoint/2010/main" val="1942852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181" y="729679"/>
            <a:ext cx="8229600" cy="838200"/>
          </a:xfrm>
        </p:spPr>
        <p:txBody>
          <a:bodyPr/>
          <a:lstStyle/>
          <a:p>
            <a:r>
              <a:rPr lang="en-US" altLang="en-US" sz="3600" b="1" dirty="0">
                <a:solidFill>
                  <a:schemeClr val="tx2"/>
                </a:solidFill>
              </a:rPr>
              <a:t>SSDS Timeline for School Year 2017-18</a:t>
            </a:r>
            <a:endParaRPr lang="en-US" sz="3600" dirty="0">
              <a:solidFill>
                <a:schemeClr val="tx2"/>
              </a:solidFill>
            </a:endParaRPr>
          </a:p>
        </p:txBody>
      </p:sp>
      <p:sp>
        <p:nvSpPr>
          <p:cNvPr id="8" name="OTLSHAPE_TB_00000000000000000000000000000000_ScaleContainer"/>
          <p:cNvSpPr/>
          <p:nvPr>
            <p:custDataLst>
              <p:tags r:id="rId1"/>
            </p:custDataLst>
          </p:nvPr>
        </p:nvSpPr>
        <p:spPr>
          <a:xfrm>
            <a:off x="586194" y="2102969"/>
            <a:ext cx="7719692" cy="381000"/>
          </a:xfrm>
          <a:prstGeom prst="rect">
            <a:avLst/>
          </a:prstGeom>
          <a:solidFill>
            <a:schemeClr val="tx2"/>
          </a:solidFill>
          <a:ln w="12700" cap="flat" cmpd="sng" algn="ctr">
            <a:noFill/>
            <a:prstDash val="solid"/>
            <a:miter lim="800000"/>
          </a:ln>
          <a:effectLst>
            <a:outerShdw blurRad="50800" dist="50800" dir="5400000" algn="ctr" rotWithShape="0">
              <a:schemeClr val="bg1"/>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latin typeface="Times New Roman" panose="02020603050405020304" pitchFamily="18" charset="0"/>
                <a:cs typeface="Times New Roman" panose="02020603050405020304" pitchFamily="18" charset="0"/>
              </a:rPr>
              <a:t>Jul – Aug – Sept – Oct – Nov – Dec – Jan – Feb – Mar – Apr – May – Jun - Jul</a:t>
            </a:r>
            <a:endParaRPr lang="en-US" dirty="0">
              <a:latin typeface="Times New Roman" panose="02020603050405020304" pitchFamily="18" charset="0"/>
              <a:cs typeface="Times New Roman" panose="02020603050405020304" pitchFamily="18" charset="0"/>
            </a:endParaRPr>
          </a:p>
        </p:txBody>
      </p:sp>
      <p:sp>
        <p:nvSpPr>
          <p:cNvPr id="9" name="OTLSHAPE_TB_00000000000000000000000000000000_LeftEndCaps"/>
          <p:cNvSpPr txBox="1"/>
          <p:nvPr>
            <p:custDataLst>
              <p:tags r:id="rId2"/>
            </p:custDataLst>
          </p:nvPr>
        </p:nvSpPr>
        <p:spPr>
          <a:xfrm>
            <a:off x="64261" y="2146851"/>
            <a:ext cx="450850" cy="277812"/>
          </a:xfrm>
          <a:prstGeom prst="rect">
            <a:avLst/>
          </a:prstGeom>
          <a:noFill/>
        </p:spPr>
        <p:txBody>
          <a:bodyPr wrap="none" lIns="0" tIns="0" rIns="0" bIns="0" anchor="ctr">
            <a:spAutoFit/>
          </a:bodyPr>
          <a:lstStyle/>
          <a:p>
            <a:pPr algn="ctr">
              <a:defRPr/>
            </a:pPr>
            <a:r>
              <a:rPr lang="en-US" b="1" spc="-38" dirty="0">
                <a:solidFill>
                  <a:schemeClr val="tx2"/>
                </a:solidFill>
                <a:latin typeface="Calibri" panose="020F0502020204030204" pitchFamily="34" charset="0"/>
              </a:rPr>
              <a:t>2017</a:t>
            </a:r>
          </a:p>
        </p:txBody>
      </p:sp>
      <p:sp>
        <p:nvSpPr>
          <p:cNvPr id="10" name="OTLSHAPE_TB_00000000000000000000000000000000_RightEndCaps"/>
          <p:cNvSpPr txBox="1"/>
          <p:nvPr>
            <p:custDataLst>
              <p:tags r:id="rId3"/>
            </p:custDataLst>
          </p:nvPr>
        </p:nvSpPr>
        <p:spPr>
          <a:xfrm>
            <a:off x="8384936" y="2146851"/>
            <a:ext cx="452438" cy="277812"/>
          </a:xfrm>
          <a:prstGeom prst="rect">
            <a:avLst/>
          </a:prstGeom>
          <a:noFill/>
        </p:spPr>
        <p:txBody>
          <a:bodyPr wrap="none" lIns="0" tIns="0" rIns="0" bIns="0" anchor="ctr">
            <a:spAutoFit/>
          </a:bodyPr>
          <a:lstStyle/>
          <a:p>
            <a:pPr algn="ctr">
              <a:defRPr/>
            </a:pPr>
            <a:r>
              <a:rPr lang="en-US" b="1" spc="-38" dirty="0">
                <a:solidFill>
                  <a:schemeClr val="tx2"/>
                </a:solidFill>
                <a:latin typeface="Calibri" panose="020F0502020204030204" pitchFamily="34" charset="0"/>
              </a:rPr>
              <a:t>2018</a:t>
            </a:r>
          </a:p>
        </p:txBody>
      </p:sp>
      <p:sp>
        <p:nvSpPr>
          <p:cNvPr id="11" name="OTLSHAPE_T_11a5fd20169a4e5aa0bed048dba08ff2_Shape"/>
          <p:cNvSpPr/>
          <p:nvPr>
            <p:custDataLst>
              <p:tags r:id="rId4"/>
            </p:custDataLst>
          </p:nvPr>
        </p:nvSpPr>
        <p:spPr>
          <a:xfrm>
            <a:off x="586194" y="2567170"/>
            <a:ext cx="3681006" cy="504640"/>
          </a:xfrm>
          <a:prstGeom prst="rect">
            <a:avLst/>
          </a:prstGeom>
          <a:solidFill>
            <a:schemeClr val="accent5">
              <a:lumMod val="60000"/>
              <a:lumOff val="40000"/>
            </a:scheme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OTLSHAPE_T_23c152327d314e958e11ca251f33fb49_Shape"/>
          <p:cNvSpPr/>
          <p:nvPr>
            <p:custDataLst>
              <p:tags r:id="rId5"/>
            </p:custDataLst>
          </p:nvPr>
        </p:nvSpPr>
        <p:spPr>
          <a:xfrm>
            <a:off x="1950166" y="3131456"/>
            <a:ext cx="2317034" cy="557308"/>
          </a:xfrm>
          <a:prstGeom prst="rect">
            <a:avLst/>
          </a:prstGeom>
          <a:solidFill>
            <a:schemeClr val="accent5">
              <a:lumMod val="60000"/>
              <a:lumOff val="40000"/>
            </a:scheme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OTLSHAPE_T_11a5fd20169a4e5aa0bed048dba08ff2_JoinedDate"/>
          <p:cNvSpPr txBox="1"/>
          <p:nvPr>
            <p:custDataLst>
              <p:tags r:id="rId6"/>
            </p:custDataLst>
          </p:nvPr>
        </p:nvSpPr>
        <p:spPr>
          <a:xfrm>
            <a:off x="4514876" y="2709675"/>
            <a:ext cx="1892300" cy="276999"/>
          </a:xfrm>
          <a:prstGeom prst="rect">
            <a:avLst/>
          </a:prstGeom>
          <a:noFill/>
        </p:spPr>
        <p:txBody>
          <a:bodyPr lIns="0" tIns="0" rIns="0" bIns="0" anchor="ctr">
            <a:spAutoFit/>
          </a:bodyPr>
          <a:lstStyle/>
          <a:p>
            <a:pPr>
              <a:defRPr/>
            </a:pPr>
            <a:r>
              <a:rPr lang="en-US" spc="-2" dirty="0">
                <a:solidFill>
                  <a:schemeClr val="dk1"/>
                </a:solidFill>
                <a:latin typeface="Calibri" panose="020F0502020204030204" pitchFamily="34" charset="0"/>
              </a:rPr>
              <a:t>Jul 1 – Dec 31</a:t>
            </a:r>
          </a:p>
        </p:txBody>
      </p:sp>
      <p:sp>
        <p:nvSpPr>
          <p:cNvPr id="15" name="OTLSHAPE_T_23c152327d314e958e11ca251f33fb49_JoinedDate"/>
          <p:cNvSpPr txBox="1"/>
          <p:nvPr>
            <p:custDataLst>
              <p:tags r:id="rId7"/>
            </p:custDataLst>
          </p:nvPr>
        </p:nvSpPr>
        <p:spPr>
          <a:xfrm>
            <a:off x="4539424" y="3237551"/>
            <a:ext cx="1670050" cy="276999"/>
          </a:xfrm>
          <a:prstGeom prst="rect">
            <a:avLst/>
          </a:prstGeom>
          <a:noFill/>
        </p:spPr>
        <p:txBody>
          <a:bodyPr wrap="square" lIns="0" tIns="0" rIns="0" bIns="0" anchor="ctr">
            <a:spAutoFit/>
          </a:bodyPr>
          <a:lstStyle/>
          <a:p>
            <a:pPr>
              <a:defRPr/>
            </a:pPr>
            <a:r>
              <a:rPr lang="en-US" spc="-4" dirty="0">
                <a:solidFill>
                  <a:schemeClr val="dk1"/>
                </a:solidFill>
                <a:latin typeface="Calibri" panose="020F0502020204030204" pitchFamily="34" charset="0"/>
              </a:rPr>
              <a:t>Sept 1 – Dec 31</a:t>
            </a:r>
          </a:p>
        </p:txBody>
      </p:sp>
      <p:sp>
        <p:nvSpPr>
          <p:cNvPr id="18" name="OTLSHAPE_T_f23e460505c24ee88159b421b810b7e4_Shape"/>
          <p:cNvSpPr/>
          <p:nvPr>
            <p:custDataLst>
              <p:tags r:id="rId8"/>
            </p:custDataLst>
          </p:nvPr>
        </p:nvSpPr>
        <p:spPr>
          <a:xfrm>
            <a:off x="4267200" y="4995278"/>
            <a:ext cx="3570547" cy="539172"/>
          </a:xfrm>
          <a:prstGeom prst="rect">
            <a:avLst/>
          </a:prstGeom>
          <a:solidFill>
            <a:schemeClr val="accent5">
              <a:lumMod val="60000"/>
              <a:lumOff val="40000"/>
            </a:scheme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9" name="OTLSHAPE_T_f23e460505c24ee88159b421b810b7e4_Title"/>
          <p:cNvSpPr txBox="1"/>
          <p:nvPr>
            <p:custDataLst>
              <p:tags r:id="rId9"/>
            </p:custDataLst>
          </p:nvPr>
        </p:nvSpPr>
        <p:spPr>
          <a:xfrm>
            <a:off x="4334406" y="4985821"/>
            <a:ext cx="3517855" cy="553998"/>
          </a:xfrm>
          <a:prstGeom prst="rect">
            <a:avLst/>
          </a:prstGeom>
          <a:noFill/>
        </p:spPr>
        <p:txBody>
          <a:bodyPr wrap="square" lIns="0" tIns="0" rIns="0" bIns="0" anchor="ctr">
            <a:spAutoFit/>
          </a:bodyPr>
          <a:lstStyle/>
          <a:p>
            <a:pPr>
              <a:defRPr/>
            </a:pPr>
            <a:r>
              <a:rPr lang="en-US" b="1" spc="-20" dirty="0">
                <a:solidFill>
                  <a:schemeClr val="dk1"/>
                </a:solidFill>
                <a:latin typeface="Times New Roman" panose="02020603050405020304" pitchFamily="18" charset="0"/>
                <a:cs typeface="Times New Roman" panose="02020603050405020304" pitchFamily="18" charset="0"/>
              </a:rPr>
              <a:t>Track Incidents, HIB Trainings and </a:t>
            </a:r>
          </a:p>
          <a:p>
            <a:pPr>
              <a:defRPr/>
            </a:pPr>
            <a:r>
              <a:rPr lang="en-US" b="1" spc="-20" dirty="0">
                <a:solidFill>
                  <a:schemeClr val="dk1"/>
                </a:solidFill>
                <a:latin typeface="Times New Roman" panose="02020603050405020304" pitchFamily="18" charset="0"/>
                <a:cs typeface="Times New Roman" panose="02020603050405020304" pitchFamily="18" charset="0"/>
              </a:rPr>
              <a:t>HIB Programs for Report Period 2</a:t>
            </a:r>
          </a:p>
        </p:txBody>
      </p:sp>
      <p:sp>
        <p:nvSpPr>
          <p:cNvPr id="20" name="OTLSHAPE_T_23c152327d314e958e11ca251f33fb49_Title"/>
          <p:cNvSpPr txBox="1"/>
          <p:nvPr>
            <p:custDataLst>
              <p:tags r:id="rId10"/>
            </p:custDataLst>
          </p:nvPr>
        </p:nvSpPr>
        <p:spPr>
          <a:xfrm>
            <a:off x="2056964" y="3131455"/>
            <a:ext cx="2103438" cy="553998"/>
          </a:xfrm>
          <a:prstGeom prst="rect">
            <a:avLst/>
          </a:prstGeom>
          <a:noFill/>
        </p:spPr>
        <p:txBody>
          <a:bodyPr lIns="0" tIns="0" rIns="0" bIns="0" anchor="ctr">
            <a:spAutoFit/>
          </a:bodyPr>
          <a:lstStyle/>
          <a:p>
            <a:pPr>
              <a:defRPr/>
            </a:pPr>
            <a:r>
              <a:rPr lang="en-US" b="1" spc="-20" dirty="0">
                <a:solidFill>
                  <a:schemeClr val="dk1"/>
                </a:solidFill>
                <a:latin typeface="Times New Roman" panose="02020603050405020304" pitchFamily="18" charset="0"/>
                <a:cs typeface="Times New Roman" panose="02020603050405020304" pitchFamily="18" charset="0"/>
              </a:rPr>
              <a:t>Track Incidents for </a:t>
            </a:r>
          </a:p>
          <a:p>
            <a:pPr>
              <a:defRPr/>
            </a:pPr>
            <a:r>
              <a:rPr lang="en-US" b="1" spc="-20" dirty="0">
                <a:solidFill>
                  <a:schemeClr val="dk1"/>
                </a:solidFill>
                <a:latin typeface="Times New Roman" panose="02020603050405020304" pitchFamily="18" charset="0"/>
                <a:cs typeface="Times New Roman" panose="02020603050405020304" pitchFamily="18" charset="0"/>
              </a:rPr>
              <a:t>Report Period 1</a:t>
            </a:r>
          </a:p>
        </p:txBody>
      </p:sp>
      <p:sp>
        <p:nvSpPr>
          <p:cNvPr id="21" name="OTLSHAPE_T_23c152327d314e958e11ca251f33fb49_Title"/>
          <p:cNvSpPr txBox="1"/>
          <p:nvPr>
            <p:custDataLst>
              <p:tags r:id="rId11"/>
            </p:custDataLst>
          </p:nvPr>
        </p:nvSpPr>
        <p:spPr>
          <a:xfrm>
            <a:off x="653143" y="2517811"/>
            <a:ext cx="3505278" cy="553998"/>
          </a:xfrm>
          <a:prstGeom prst="rect">
            <a:avLst/>
          </a:prstGeom>
          <a:noFill/>
        </p:spPr>
        <p:txBody>
          <a:bodyPr wrap="square" lIns="0" tIns="0" rIns="0" bIns="0" anchor="ctr">
            <a:spAutoFit/>
          </a:bodyPr>
          <a:lstStyle/>
          <a:p>
            <a:pPr>
              <a:defRPr/>
            </a:pPr>
            <a:r>
              <a:rPr lang="en-US" b="1" spc="-20" dirty="0">
                <a:solidFill>
                  <a:schemeClr val="dk1"/>
                </a:solidFill>
                <a:latin typeface="Times New Roman" panose="02020603050405020304" pitchFamily="18" charset="0"/>
                <a:cs typeface="Times New Roman" panose="02020603050405020304" pitchFamily="18" charset="0"/>
              </a:rPr>
              <a:t>Track </a:t>
            </a:r>
            <a:r>
              <a:rPr lang="en-US" b="1" spc="-20" dirty="0" smtClean="0">
                <a:solidFill>
                  <a:schemeClr val="dk1"/>
                </a:solidFill>
                <a:latin typeface="Times New Roman" panose="02020603050405020304" pitchFamily="18" charset="0"/>
                <a:cs typeface="Times New Roman" panose="02020603050405020304" pitchFamily="18" charset="0"/>
              </a:rPr>
              <a:t>HIB Trainings and Programs for Report </a:t>
            </a:r>
            <a:r>
              <a:rPr lang="en-US" b="1" spc="-20" dirty="0">
                <a:solidFill>
                  <a:schemeClr val="dk1"/>
                </a:solidFill>
                <a:latin typeface="Times New Roman" panose="02020603050405020304" pitchFamily="18" charset="0"/>
                <a:cs typeface="Times New Roman" panose="02020603050405020304" pitchFamily="18" charset="0"/>
              </a:rPr>
              <a:t>Period 1</a:t>
            </a:r>
          </a:p>
        </p:txBody>
      </p:sp>
      <p:sp>
        <p:nvSpPr>
          <p:cNvPr id="22" name="OTLSHAPE_T_f23e460505c24ee88159b421b810b7e4_JoinedDate"/>
          <p:cNvSpPr txBox="1"/>
          <p:nvPr>
            <p:custDataLst>
              <p:tags r:id="rId12"/>
            </p:custDataLst>
          </p:nvPr>
        </p:nvSpPr>
        <p:spPr>
          <a:xfrm>
            <a:off x="2160730" y="4467232"/>
            <a:ext cx="1501775" cy="276999"/>
          </a:xfrm>
          <a:prstGeom prst="rect">
            <a:avLst/>
          </a:prstGeom>
          <a:noFill/>
        </p:spPr>
        <p:txBody>
          <a:bodyPr wrap="square" lIns="0" tIns="0" rIns="0" bIns="0" anchor="ctr">
            <a:spAutoFit/>
          </a:bodyPr>
          <a:lstStyle/>
          <a:p>
            <a:pPr>
              <a:defRPr/>
            </a:pPr>
            <a:r>
              <a:rPr lang="en-US" spc="-4" dirty="0" smtClean="0">
                <a:solidFill>
                  <a:schemeClr val="dk1"/>
                </a:solidFill>
                <a:latin typeface="Calibri" panose="020F0502020204030204" pitchFamily="34" charset="0"/>
              </a:rPr>
              <a:t>Jan </a:t>
            </a:r>
            <a:r>
              <a:rPr lang="en-US" spc="-4" dirty="0">
                <a:solidFill>
                  <a:schemeClr val="dk1"/>
                </a:solidFill>
                <a:latin typeface="Calibri" panose="020F0502020204030204" pitchFamily="34" charset="0"/>
              </a:rPr>
              <a:t>1 – June 30 </a:t>
            </a:r>
          </a:p>
        </p:txBody>
      </p:sp>
      <p:sp>
        <p:nvSpPr>
          <p:cNvPr id="23" name="OTLSHAPE_T_23b42cadd9bc437fb739c68c62737c3a_Shape"/>
          <p:cNvSpPr/>
          <p:nvPr>
            <p:custDataLst>
              <p:tags r:id="rId13"/>
            </p:custDataLst>
          </p:nvPr>
        </p:nvSpPr>
        <p:spPr>
          <a:xfrm>
            <a:off x="4267200" y="5638662"/>
            <a:ext cx="3570548" cy="553998"/>
          </a:xfrm>
          <a:prstGeom prst="rect">
            <a:avLst/>
          </a:prstGeom>
          <a:solidFill>
            <a:schemeClr val="accent6">
              <a:lumMod val="40000"/>
              <a:lumOff val="60000"/>
            </a:scheme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 name="OTLSHAPE_T_23b42cadd9bc437fb739c68c62737c3a_JoinedDate"/>
          <p:cNvSpPr txBox="1"/>
          <p:nvPr>
            <p:custDataLst>
              <p:tags r:id="rId14"/>
            </p:custDataLst>
          </p:nvPr>
        </p:nvSpPr>
        <p:spPr>
          <a:xfrm>
            <a:off x="2576257" y="5146705"/>
            <a:ext cx="1501775" cy="276999"/>
          </a:xfrm>
          <a:prstGeom prst="rect">
            <a:avLst/>
          </a:prstGeom>
          <a:noFill/>
        </p:spPr>
        <p:txBody>
          <a:bodyPr wrap="square" lIns="0" tIns="0" rIns="0" bIns="0" anchor="ctr">
            <a:spAutoFit/>
          </a:bodyPr>
          <a:lstStyle/>
          <a:p>
            <a:pPr>
              <a:defRPr/>
            </a:pPr>
            <a:r>
              <a:rPr lang="en-US" spc="-4" dirty="0" smtClean="0">
                <a:solidFill>
                  <a:schemeClr val="dk1"/>
                </a:solidFill>
                <a:latin typeface="Calibri" panose="020F0502020204030204" pitchFamily="34" charset="0"/>
              </a:rPr>
              <a:t>Jan 1 – June 30 </a:t>
            </a:r>
            <a:endParaRPr lang="en-US" spc="-4" dirty="0">
              <a:solidFill>
                <a:schemeClr val="dk1"/>
              </a:solidFill>
              <a:latin typeface="Calibri" panose="020F0502020204030204" pitchFamily="34" charset="0"/>
            </a:endParaRPr>
          </a:p>
        </p:txBody>
      </p:sp>
      <p:sp>
        <p:nvSpPr>
          <p:cNvPr id="26" name="OTLSHAPE_T_23b42cadd9bc437fb739c68c62737c3a_Title"/>
          <p:cNvSpPr txBox="1"/>
          <p:nvPr>
            <p:custDataLst>
              <p:tags r:id="rId15"/>
            </p:custDataLst>
          </p:nvPr>
        </p:nvSpPr>
        <p:spPr>
          <a:xfrm>
            <a:off x="4334406" y="5644031"/>
            <a:ext cx="3137286" cy="553998"/>
          </a:xfrm>
          <a:prstGeom prst="rect">
            <a:avLst/>
          </a:prstGeom>
          <a:noFill/>
        </p:spPr>
        <p:txBody>
          <a:bodyPr wrap="square" lIns="0" tIns="0" rIns="0" bIns="0" anchor="ctr">
            <a:spAutoFit/>
          </a:bodyPr>
          <a:lstStyle/>
          <a:p>
            <a:pPr>
              <a:defRPr/>
            </a:pPr>
            <a:r>
              <a:rPr lang="en-US" b="1" spc="-20" dirty="0">
                <a:solidFill>
                  <a:schemeClr val="dk1"/>
                </a:solidFill>
                <a:latin typeface="Times New Roman" panose="02020603050405020304" pitchFamily="18" charset="0"/>
                <a:cs typeface="Times New Roman" panose="02020603050405020304" pitchFamily="18" charset="0"/>
              </a:rPr>
              <a:t>Report to Board of </a:t>
            </a:r>
            <a:r>
              <a:rPr lang="en-US" b="1" spc="-20" dirty="0" smtClean="0">
                <a:solidFill>
                  <a:schemeClr val="dk1"/>
                </a:solidFill>
                <a:latin typeface="Times New Roman" panose="02020603050405020304" pitchFamily="18" charset="0"/>
                <a:cs typeface="Times New Roman" panose="02020603050405020304" pitchFamily="18" charset="0"/>
              </a:rPr>
              <a:t>Education </a:t>
            </a:r>
            <a:r>
              <a:rPr lang="en-US" b="1" spc="-20" dirty="0">
                <a:solidFill>
                  <a:schemeClr val="dk1"/>
                </a:solidFill>
                <a:latin typeface="Times New Roman" panose="02020603050405020304" pitchFamily="18" charset="0"/>
                <a:cs typeface="Times New Roman" panose="02020603050405020304" pitchFamily="18" charset="0"/>
              </a:rPr>
              <a:t>on Report Period </a:t>
            </a:r>
            <a:r>
              <a:rPr lang="en-US" b="1" spc="-20" dirty="0" smtClean="0">
                <a:solidFill>
                  <a:schemeClr val="dk1"/>
                </a:solidFill>
                <a:latin typeface="Times New Roman" panose="02020603050405020304" pitchFamily="18" charset="0"/>
                <a:cs typeface="Times New Roman" panose="02020603050405020304" pitchFamily="18" charset="0"/>
              </a:rPr>
              <a:t>1, 2017-18</a:t>
            </a:r>
            <a:endParaRPr lang="en-US" b="1" spc="-20" dirty="0">
              <a:solidFill>
                <a:schemeClr val="dk1"/>
              </a:solidFill>
              <a:latin typeface="Times New Roman" panose="02020603050405020304" pitchFamily="18" charset="0"/>
              <a:cs typeface="Times New Roman" panose="02020603050405020304" pitchFamily="18" charset="0"/>
            </a:endParaRPr>
          </a:p>
        </p:txBody>
      </p:sp>
      <p:sp>
        <p:nvSpPr>
          <p:cNvPr id="28" name="OTLSHAPE_T_23b42cadd9bc437fb739c68c62737c3a_Shape"/>
          <p:cNvSpPr/>
          <p:nvPr>
            <p:custDataLst>
              <p:tags r:id="rId16"/>
            </p:custDataLst>
          </p:nvPr>
        </p:nvSpPr>
        <p:spPr>
          <a:xfrm>
            <a:off x="1950166" y="3784448"/>
            <a:ext cx="2317034" cy="1090635"/>
          </a:xfrm>
          <a:prstGeom prst="rect">
            <a:avLst/>
          </a:prstGeom>
          <a:solidFill>
            <a:schemeClr val="accent6">
              <a:lumMod val="40000"/>
              <a:lumOff val="60000"/>
            </a:scheme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1" name="OTLSHAPE_T_23c152327d314e958e11ca251f33fb49_Title"/>
          <p:cNvSpPr txBox="1"/>
          <p:nvPr>
            <p:custDataLst>
              <p:tags r:id="rId17"/>
            </p:custDataLst>
          </p:nvPr>
        </p:nvSpPr>
        <p:spPr>
          <a:xfrm>
            <a:off x="2008612" y="3787759"/>
            <a:ext cx="2095766" cy="1384995"/>
          </a:xfrm>
          <a:prstGeom prst="rect">
            <a:avLst/>
          </a:prstGeom>
          <a:noFill/>
        </p:spPr>
        <p:txBody>
          <a:bodyPr wrap="square" lIns="0" tIns="0" rIns="0" bIns="0" anchor="ctr">
            <a:spAutoFit/>
          </a:bodyPr>
          <a:lstStyle/>
          <a:p>
            <a:pPr>
              <a:defRPr/>
            </a:pPr>
            <a:r>
              <a:rPr lang="en-US" b="1" spc="-20" dirty="0" smtClean="0">
                <a:solidFill>
                  <a:schemeClr val="dk1"/>
                </a:solidFill>
                <a:latin typeface="Times New Roman" panose="02020603050405020304" pitchFamily="18" charset="0"/>
                <a:cs typeface="Times New Roman" panose="02020603050405020304" pitchFamily="18" charset="0"/>
              </a:rPr>
              <a:t>Report </a:t>
            </a:r>
            <a:r>
              <a:rPr lang="en-US" b="1" spc="-20" dirty="0">
                <a:solidFill>
                  <a:schemeClr val="dk1"/>
                </a:solidFill>
                <a:latin typeface="Times New Roman" panose="02020603050405020304" pitchFamily="18" charset="0"/>
                <a:cs typeface="Times New Roman" panose="02020603050405020304" pitchFamily="18" charset="0"/>
              </a:rPr>
              <a:t>to Board of </a:t>
            </a:r>
            <a:r>
              <a:rPr lang="en-US" b="1" spc="-20" dirty="0" smtClean="0">
                <a:solidFill>
                  <a:schemeClr val="dk1"/>
                </a:solidFill>
                <a:latin typeface="Times New Roman" panose="02020603050405020304" pitchFamily="18" charset="0"/>
                <a:cs typeface="Times New Roman" panose="02020603050405020304" pitchFamily="18" charset="0"/>
              </a:rPr>
              <a:t>Education</a:t>
            </a:r>
            <a:endParaRPr lang="en-US" b="1" spc="-20" dirty="0">
              <a:solidFill>
                <a:schemeClr val="dk1"/>
              </a:solidFill>
              <a:latin typeface="Times New Roman" panose="02020603050405020304" pitchFamily="18" charset="0"/>
              <a:cs typeface="Times New Roman" panose="02020603050405020304" pitchFamily="18" charset="0"/>
            </a:endParaRPr>
          </a:p>
          <a:p>
            <a:pPr>
              <a:defRPr/>
            </a:pPr>
            <a:r>
              <a:rPr lang="en-US" b="1" spc="-20" dirty="0" smtClean="0">
                <a:solidFill>
                  <a:schemeClr val="dk1"/>
                </a:solidFill>
                <a:latin typeface="Times New Roman" panose="02020603050405020304" pitchFamily="18" charset="0"/>
                <a:cs typeface="Times New Roman" panose="02020603050405020304" pitchFamily="18" charset="0"/>
              </a:rPr>
              <a:t>on </a:t>
            </a:r>
            <a:r>
              <a:rPr lang="en-US" b="1" spc="-20" dirty="0">
                <a:solidFill>
                  <a:schemeClr val="dk1"/>
                </a:solidFill>
                <a:latin typeface="Times New Roman" panose="02020603050405020304" pitchFamily="18" charset="0"/>
                <a:cs typeface="Times New Roman" panose="02020603050405020304" pitchFamily="18" charset="0"/>
              </a:rPr>
              <a:t>Report Period </a:t>
            </a:r>
            <a:r>
              <a:rPr lang="en-US" b="1" spc="-20" dirty="0" smtClean="0">
                <a:solidFill>
                  <a:schemeClr val="dk1"/>
                </a:solidFill>
                <a:latin typeface="Times New Roman" panose="02020603050405020304" pitchFamily="18" charset="0"/>
                <a:cs typeface="Times New Roman" panose="02020603050405020304" pitchFamily="18" charset="0"/>
              </a:rPr>
              <a:t>2, 2016-17</a:t>
            </a:r>
            <a:endParaRPr lang="en-US" b="1" spc="-20" dirty="0">
              <a:solidFill>
                <a:schemeClr val="dk1"/>
              </a:solidFill>
              <a:latin typeface="Times New Roman" panose="02020603050405020304" pitchFamily="18" charset="0"/>
              <a:cs typeface="Times New Roman" panose="02020603050405020304" pitchFamily="18" charset="0"/>
            </a:endParaRPr>
          </a:p>
          <a:p>
            <a:pPr>
              <a:defRPr/>
            </a:pPr>
            <a:endParaRPr lang="en-US" b="1" spc="-20" dirty="0">
              <a:solidFill>
                <a:schemeClr val="dk1"/>
              </a:solidFill>
              <a:latin typeface="Calibri" panose="020F0502020204030204" pitchFamily="34" charset="0"/>
            </a:endParaRPr>
          </a:p>
        </p:txBody>
      </p:sp>
      <p:sp>
        <p:nvSpPr>
          <p:cNvPr id="32" name="OTLSHAPE_M_9b39fefad822441faaec2498033d8bd1_Shape"/>
          <p:cNvSpPr/>
          <p:nvPr>
            <p:custDataLst>
              <p:tags r:id="rId18"/>
            </p:custDataLst>
          </p:nvPr>
        </p:nvSpPr>
        <p:spPr>
          <a:xfrm rot="16200000">
            <a:off x="4960343" y="1273247"/>
            <a:ext cx="337441" cy="703260"/>
          </a:xfrm>
          <a:prstGeom prst="flowChartMerge">
            <a:avLst/>
          </a:prstGeom>
          <a:solidFill>
            <a:srgbClr val="F1583F"/>
          </a:solidFill>
          <a:ln w="12700" cap="flat" cmpd="sng" algn="ctr">
            <a:solidFill>
              <a:schemeClr val="accent1">
                <a:shade val="50000"/>
              </a:schemeClr>
            </a:solidFill>
            <a:prstDash val="solid"/>
            <a:miter lim="800000"/>
          </a:ln>
          <a:effectLst>
            <a:glow rad="63500">
              <a:schemeClr val="accent4">
                <a:satMod val="175000"/>
                <a:alpha val="40000"/>
              </a:schemeClr>
            </a:glow>
            <a:outerShdw>
              <a:scrgbClr r="0" g="0" b="0">
                <a:alpha val="50000"/>
              </a:scrgbClr>
            </a:outerShdw>
          </a:effectLst>
          <a:scene3d>
            <a:camera prst="orthographicFront"/>
            <a:lightRig rig="threePt" dir="t"/>
          </a:scene3d>
          <a:sp3d>
            <a:bevelT h="12700"/>
          </a:sp3d>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33" name="OTLSHAPE_M_9b39fefad822441faaec2498033d8bd1_Connector1"/>
          <p:cNvCxnSpPr/>
          <p:nvPr>
            <p:custDataLst>
              <p:tags r:id="rId19"/>
            </p:custDataLst>
          </p:nvPr>
        </p:nvCxnSpPr>
        <p:spPr>
          <a:xfrm flipH="1">
            <a:off x="4786923" y="1470074"/>
            <a:ext cx="7257" cy="637706"/>
          </a:xfrm>
          <a:prstGeom prst="line">
            <a:avLst/>
          </a:prstGeom>
          <a:ln w="38100" cap="flat" cmpd="sng" algn="ctr">
            <a:solidFill>
              <a:srgbClr val="F1583F"/>
            </a:solidFill>
            <a:prstDash val="solid"/>
            <a:miter lim="800000"/>
            <a:headEnd type="none" w="med" len="med"/>
            <a:tailEnd type="none" w="med" len="med"/>
          </a:ln>
          <a:effectLst>
            <a:glow rad="635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34" name="OTLSHAPE_M_9b39fefad822441faaec2498033d8bd1_Title"/>
          <p:cNvSpPr txBox="1"/>
          <p:nvPr>
            <p:custDataLst>
              <p:tags r:id="rId20"/>
            </p:custDataLst>
          </p:nvPr>
        </p:nvSpPr>
        <p:spPr>
          <a:xfrm>
            <a:off x="1391293" y="1465320"/>
            <a:ext cx="3170288" cy="553998"/>
          </a:xfrm>
          <a:prstGeom prst="rect">
            <a:avLst/>
          </a:prstGeom>
          <a:noFill/>
        </p:spPr>
        <p:txBody>
          <a:bodyPr wrap="square" lIns="0" tIns="0" rIns="0" bIns="0" anchor="ctr">
            <a:spAutoFit/>
          </a:bodyPr>
          <a:lstStyle/>
          <a:p>
            <a:pPr algn="r">
              <a:defRPr/>
            </a:pPr>
            <a:r>
              <a:rPr lang="en-US" b="1" spc="-6" dirty="0">
                <a:solidFill>
                  <a:schemeClr val="dk1"/>
                </a:solidFill>
                <a:latin typeface="Times New Roman" panose="02020603050405020304" pitchFamily="18" charset="0"/>
                <a:cs typeface="Times New Roman" panose="02020603050405020304" pitchFamily="18" charset="0"/>
              </a:rPr>
              <a:t>Report Period </a:t>
            </a:r>
            <a:r>
              <a:rPr lang="en-US" b="1" spc="-6" dirty="0" smtClean="0">
                <a:solidFill>
                  <a:schemeClr val="dk1"/>
                </a:solidFill>
                <a:latin typeface="Times New Roman" panose="02020603050405020304" pitchFamily="18" charset="0"/>
                <a:cs typeface="Times New Roman" panose="02020603050405020304" pitchFamily="18" charset="0"/>
              </a:rPr>
              <a:t>1 Certification </a:t>
            </a:r>
          </a:p>
          <a:p>
            <a:pPr algn="r">
              <a:defRPr/>
            </a:pPr>
            <a:r>
              <a:rPr lang="en-US" b="1" spc="-6" dirty="0" smtClean="0">
                <a:solidFill>
                  <a:schemeClr val="dk1"/>
                </a:solidFill>
                <a:latin typeface="Times New Roman" panose="02020603050405020304" pitchFamily="18" charset="0"/>
                <a:cs typeface="Times New Roman" panose="02020603050405020304" pitchFamily="18" charset="0"/>
              </a:rPr>
              <a:t>Due Jan </a:t>
            </a:r>
            <a:r>
              <a:rPr lang="en-US" b="1" spc="-6" dirty="0">
                <a:solidFill>
                  <a:schemeClr val="dk1"/>
                </a:solidFill>
                <a:latin typeface="Times New Roman" panose="02020603050405020304" pitchFamily="18" charset="0"/>
                <a:cs typeface="Times New Roman" panose="02020603050405020304" pitchFamily="18" charset="0"/>
              </a:rPr>
              <a:t>31</a:t>
            </a:r>
          </a:p>
        </p:txBody>
      </p:sp>
      <p:sp>
        <p:nvSpPr>
          <p:cNvPr id="39" name="OTLSHAPE_M_9b39fefad822441faaec2498033d8bd1_Shape"/>
          <p:cNvSpPr/>
          <p:nvPr>
            <p:custDataLst>
              <p:tags r:id="rId21"/>
            </p:custDataLst>
          </p:nvPr>
        </p:nvSpPr>
        <p:spPr>
          <a:xfrm rot="16200000">
            <a:off x="8457621" y="1229963"/>
            <a:ext cx="307068" cy="703260"/>
          </a:xfrm>
          <a:prstGeom prst="flowChartMerge">
            <a:avLst/>
          </a:prstGeom>
          <a:solidFill>
            <a:srgbClr val="F1583F"/>
          </a:solidFill>
          <a:ln w="12700" cap="flat" cmpd="sng" algn="ctr">
            <a:solidFill>
              <a:schemeClr val="accent1">
                <a:shade val="50000"/>
              </a:schemeClr>
            </a:solidFill>
            <a:prstDash val="solid"/>
            <a:miter lim="800000"/>
          </a:ln>
          <a:effectLst>
            <a:glow rad="63500">
              <a:schemeClr val="accent4">
                <a:satMod val="175000"/>
                <a:alpha val="40000"/>
              </a:schemeClr>
            </a:glow>
            <a:outerShdw>
              <a:scrgbClr r="0" g="0" b="0">
                <a:alpha val="50000"/>
              </a:scrgbClr>
            </a:outerShdw>
          </a:effectLst>
          <a:scene3d>
            <a:camera prst="orthographicFront"/>
            <a:lightRig rig="threePt" dir="t"/>
          </a:scene3d>
          <a:sp3d>
            <a:bevelT h="12700"/>
          </a:sp3d>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40" name="OTLSHAPE_M_9b39fefad822441faaec2498033d8bd1_Connector1"/>
          <p:cNvCxnSpPr/>
          <p:nvPr>
            <p:custDataLst>
              <p:tags r:id="rId22"/>
            </p:custDataLst>
          </p:nvPr>
        </p:nvCxnSpPr>
        <p:spPr>
          <a:xfrm flipH="1">
            <a:off x="8250067" y="1428389"/>
            <a:ext cx="7257" cy="637706"/>
          </a:xfrm>
          <a:prstGeom prst="line">
            <a:avLst/>
          </a:prstGeom>
          <a:ln w="38100" cap="flat" cmpd="sng" algn="ctr">
            <a:solidFill>
              <a:srgbClr val="F1583F"/>
            </a:solidFill>
            <a:prstDash val="solid"/>
            <a:miter lim="800000"/>
            <a:headEnd type="none" w="med" len="med"/>
            <a:tailEnd type="none" w="med" len="med"/>
          </a:ln>
          <a:effectLst>
            <a:glow rad="635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41" name="OTLSHAPE_M_04072b436b4048c09d492665495c5db4_Title"/>
          <p:cNvSpPr txBox="1"/>
          <p:nvPr>
            <p:custDataLst>
              <p:tags r:id="rId23"/>
            </p:custDataLst>
          </p:nvPr>
        </p:nvSpPr>
        <p:spPr>
          <a:xfrm>
            <a:off x="5430426" y="1470074"/>
            <a:ext cx="2747048" cy="553998"/>
          </a:xfrm>
          <a:prstGeom prst="rect">
            <a:avLst/>
          </a:prstGeom>
          <a:noFill/>
        </p:spPr>
        <p:txBody>
          <a:bodyPr wrap="square" lIns="0" tIns="0" rIns="0" bIns="0" anchor="ctr">
            <a:spAutoFit/>
          </a:bodyPr>
          <a:lstStyle/>
          <a:p>
            <a:pPr algn="r">
              <a:defRPr/>
            </a:pPr>
            <a:r>
              <a:rPr lang="en-US" b="1" spc="-6" dirty="0">
                <a:solidFill>
                  <a:schemeClr val="dk1"/>
                </a:solidFill>
                <a:latin typeface="Times New Roman" panose="02020603050405020304" pitchFamily="18" charset="0"/>
                <a:cs typeface="Times New Roman" panose="02020603050405020304" pitchFamily="18" charset="0"/>
              </a:rPr>
              <a:t>Final Certification </a:t>
            </a:r>
          </a:p>
          <a:p>
            <a:pPr algn="r">
              <a:defRPr/>
            </a:pPr>
            <a:r>
              <a:rPr lang="en-US" b="1" spc="-6" dirty="0" smtClean="0">
                <a:solidFill>
                  <a:schemeClr val="dk1"/>
                </a:solidFill>
                <a:latin typeface="Times New Roman" panose="02020603050405020304" pitchFamily="18" charset="0"/>
                <a:cs typeface="Times New Roman" panose="02020603050405020304" pitchFamily="18" charset="0"/>
              </a:rPr>
              <a:t>Due July 16</a:t>
            </a:r>
            <a:endParaRPr lang="en-US" b="1" spc="-6" dirty="0">
              <a:solidFill>
                <a:schemeClr val="dk1"/>
              </a:solidFill>
              <a:latin typeface="Times New Roman" panose="02020603050405020304" pitchFamily="18" charset="0"/>
              <a:cs typeface="Times New Roman" panose="02020603050405020304" pitchFamily="18" charset="0"/>
            </a:endParaRPr>
          </a:p>
        </p:txBody>
      </p:sp>
      <p:sp>
        <p:nvSpPr>
          <p:cNvPr id="42" name="OTLSHAPE_T_23c152327d314e958e11ca251f33fb49_JoinedDate"/>
          <p:cNvSpPr txBox="1"/>
          <p:nvPr>
            <p:custDataLst>
              <p:tags r:id="rId24"/>
            </p:custDataLst>
          </p:nvPr>
        </p:nvSpPr>
        <p:spPr>
          <a:xfrm>
            <a:off x="4539424" y="4108697"/>
            <a:ext cx="1670050" cy="276999"/>
          </a:xfrm>
          <a:prstGeom prst="rect">
            <a:avLst/>
          </a:prstGeom>
          <a:noFill/>
        </p:spPr>
        <p:txBody>
          <a:bodyPr wrap="square" lIns="0" tIns="0" rIns="0" bIns="0" anchor="ctr">
            <a:spAutoFit/>
          </a:bodyPr>
          <a:lstStyle/>
          <a:p>
            <a:pPr>
              <a:defRPr/>
            </a:pPr>
            <a:r>
              <a:rPr lang="en-US" spc="-4" dirty="0">
                <a:solidFill>
                  <a:schemeClr val="dk1"/>
                </a:solidFill>
                <a:latin typeface="Calibri" panose="020F0502020204030204" pitchFamily="34" charset="0"/>
              </a:rPr>
              <a:t>Sept 1 – Dec 31</a:t>
            </a:r>
          </a:p>
        </p:txBody>
      </p:sp>
      <p:sp>
        <p:nvSpPr>
          <p:cNvPr id="44" name="OTLSHAPE_T_23b42cadd9bc437fb739c68c62737c3a_JoinedDate"/>
          <p:cNvSpPr txBox="1"/>
          <p:nvPr>
            <p:custDataLst>
              <p:tags r:id="rId25"/>
            </p:custDataLst>
          </p:nvPr>
        </p:nvSpPr>
        <p:spPr>
          <a:xfrm>
            <a:off x="2576256" y="5689158"/>
            <a:ext cx="1501775" cy="276999"/>
          </a:xfrm>
          <a:prstGeom prst="rect">
            <a:avLst/>
          </a:prstGeom>
          <a:noFill/>
        </p:spPr>
        <p:txBody>
          <a:bodyPr wrap="square" lIns="0" tIns="0" rIns="0" bIns="0" anchor="ctr">
            <a:spAutoFit/>
          </a:bodyPr>
          <a:lstStyle/>
          <a:p>
            <a:pPr>
              <a:defRPr/>
            </a:pPr>
            <a:r>
              <a:rPr lang="en-US" spc="-4" dirty="0" smtClean="0">
                <a:solidFill>
                  <a:schemeClr val="dk1"/>
                </a:solidFill>
                <a:latin typeface="Calibri" panose="020F0502020204030204" pitchFamily="34" charset="0"/>
              </a:rPr>
              <a:t>Jan 1 – June 30 </a:t>
            </a:r>
            <a:endParaRPr lang="en-US" spc="-4" dirty="0">
              <a:solidFill>
                <a:schemeClr val="dk1"/>
              </a:solidFill>
              <a:latin typeface="Calibri" panose="020F0502020204030204" pitchFamily="34" charset="0"/>
            </a:endParaRPr>
          </a:p>
        </p:txBody>
      </p:sp>
    </p:spTree>
    <p:extLst>
      <p:ext uri="{BB962C8B-B14F-4D97-AF65-F5344CB8AC3E}">
        <p14:creationId xmlns:p14="http://schemas.microsoft.com/office/powerpoint/2010/main" val="42892185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t/>
            </a:r>
            <a:br>
              <a:rPr lang="en-US" altLang="en-US" b="1" dirty="0" smtClean="0"/>
            </a:br>
            <a:r>
              <a:rPr lang="en-US" altLang="en-US" b="1" dirty="0" smtClean="0"/>
              <a:t>Questions?</a:t>
            </a:r>
            <a:br>
              <a:rPr lang="en-US" altLang="en-US" b="1" dirty="0" smtClean="0"/>
            </a:br>
            <a:r>
              <a:rPr lang="en-US" altLang="en-US" dirty="0"/>
              <a:t/>
            </a:r>
            <a:br>
              <a:rPr lang="en-US" altLang="en-US" dirty="0"/>
            </a:br>
            <a:r>
              <a:rPr lang="en-US" altLang="en-US" dirty="0" smtClean="0"/>
              <a:t>Email </a:t>
            </a:r>
            <a:r>
              <a:rPr lang="en-US" altLang="en-US" dirty="0" smtClean="0">
                <a:hlinkClick r:id="rId3"/>
              </a:rPr>
              <a:t>ssds@doe.state.nj.us</a:t>
            </a:r>
            <a:r>
              <a:rPr lang="en-US" altLang="en-US" dirty="0" smtClean="0"/>
              <a:t/>
            </a:r>
            <a:br>
              <a:rPr lang="en-US" altLang="en-US" dirty="0" smtClean="0"/>
            </a:br>
            <a:r>
              <a:rPr lang="en-US" altLang="en-US" dirty="0" smtClean="0"/>
              <a:t> </a:t>
            </a:r>
            <a:endParaRPr lang="en-US" dirty="0"/>
          </a:p>
        </p:txBody>
      </p:sp>
    </p:spTree>
    <p:extLst>
      <p:ext uri="{BB962C8B-B14F-4D97-AF65-F5344CB8AC3E}">
        <p14:creationId xmlns:p14="http://schemas.microsoft.com/office/powerpoint/2010/main" val="36653828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DOE Talent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DOE Talent Division</Template>
  <TotalTime>75565</TotalTime>
  <Words>8031</Words>
  <Application>Microsoft Office PowerPoint</Application>
  <PresentationFormat>On-screen Show (4:3)</PresentationFormat>
  <Paragraphs>474</Paragraphs>
  <Slides>44</Slides>
  <Notes>44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44</vt:i4>
      </vt:variant>
    </vt:vector>
  </HeadingPairs>
  <TitlesOfParts>
    <vt:vector size="52" baseType="lpstr">
      <vt:lpstr>ＭＳ Ｐゴシック</vt:lpstr>
      <vt:lpstr>Arial</vt:lpstr>
      <vt:lpstr>Calibri</vt:lpstr>
      <vt:lpstr>Courier New</vt:lpstr>
      <vt:lpstr>Palatino</vt:lpstr>
      <vt:lpstr>Times New Roman</vt:lpstr>
      <vt:lpstr>DOE Talent Division</vt:lpstr>
      <vt:lpstr>Custom Design</vt:lpstr>
      <vt:lpstr>What to Report to the Student Safety Data System</vt:lpstr>
      <vt:lpstr>Training Contents</vt:lpstr>
      <vt:lpstr>Overview of Student Safety Data System</vt:lpstr>
      <vt:lpstr>Student Safety Data System (SSDS)</vt:lpstr>
      <vt:lpstr>Updating the System</vt:lpstr>
      <vt:lpstr>Goal of this Training</vt:lpstr>
      <vt:lpstr>Overview of Additional Resources</vt:lpstr>
      <vt:lpstr>SSDS Opening Timeline for Districts</vt:lpstr>
      <vt:lpstr>What is Collected?</vt:lpstr>
      <vt:lpstr>Who Must Report?</vt:lpstr>
      <vt:lpstr>Why this Data Collection?</vt:lpstr>
      <vt:lpstr>Recent Policy and Statute Changes</vt:lpstr>
      <vt:lpstr>USCO Criteria Change</vt:lpstr>
      <vt:lpstr>School Performance Report Change</vt:lpstr>
      <vt:lpstr>Elementary School Suspensions Change</vt:lpstr>
      <vt:lpstr>Key System and Reporting Changes</vt:lpstr>
      <vt:lpstr>Key System Changes</vt:lpstr>
      <vt:lpstr>Key Reporting Changes</vt:lpstr>
      <vt:lpstr>Incident Type Revisions</vt:lpstr>
      <vt:lpstr>Reporting HIB</vt:lpstr>
      <vt:lpstr>Reporting Substance Offenses</vt:lpstr>
      <vt:lpstr>Incident Types in SSDS (New Categories are italicized)</vt:lpstr>
      <vt:lpstr>Incident Field Revisions</vt:lpstr>
      <vt:lpstr>Reporting Firearms</vt:lpstr>
      <vt:lpstr>Commissioner’s Annual Report</vt:lpstr>
      <vt:lpstr>Commissioner’s Annual Report (continued)</vt:lpstr>
      <vt:lpstr>Training in How to Report Incidents</vt:lpstr>
      <vt:lpstr>Staff Incident Reporting</vt:lpstr>
      <vt:lpstr>Which statement best describes what happened?</vt:lpstr>
      <vt:lpstr>Scenario Practice</vt:lpstr>
      <vt:lpstr>“The Cafeteria”</vt:lpstr>
      <vt:lpstr>“The Cafeteria”  SSDS Incident Report Form</vt:lpstr>
      <vt:lpstr>“The Cafeteria”  SSDS Offender Form</vt:lpstr>
      <vt:lpstr>“After School”</vt:lpstr>
      <vt:lpstr>“After School” SSDS Other Incident Leading to Removal Report Form</vt:lpstr>
      <vt:lpstr>“Math Class”</vt:lpstr>
      <vt:lpstr>“Math Class”  SSDS Incident Report Form</vt:lpstr>
      <vt:lpstr>“Math Class”  SSDS Offender Form</vt:lpstr>
      <vt:lpstr>“Math Class”  SSDS HIB Form</vt:lpstr>
      <vt:lpstr>HIB Trainings and Programs Reporting </vt:lpstr>
      <vt:lpstr>HIB Trainings and Programs</vt:lpstr>
      <vt:lpstr>Timeline for Submission and Contact Information</vt:lpstr>
      <vt:lpstr>SSDS Timeline for School Year 2017-18</vt:lpstr>
      <vt:lpstr> Questions?  Email ssds@doe.state.nj.us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Division of Teacher &amp; Leader Effectiveness</dc:title>
  <dc:creator>abencan</dc:creator>
  <cp:lastModifiedBy>McKillip, Mary</cp:lastModifiedBy>
  <cp:revision>787</cp:revision>
  <cp:lastPrinted>2017-08-18T14:02:31Z</cp:lastPrinted>
  <dcterms:created xsi:type="dcterms:W3CDTF">2015-01-16T19:17:08Z</dcterms:created>
  <dcterms:modified xsi:type="dcterms:W3CDTF">2017-10-19T12:47:44Z</dcterms:modified>
</cp:coreProperties>
</file>