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1" r:id="rId2"/>
    <p:sldId id="257" r:id="rId3"/>
    <p:sldId id="262" r:id="rId4"/>
    <p:sldId id="263" r:id="rId5"/>
    <p:sldId id="260" r:id="rId6"/>
    <p:sldId id="266" r:id="rId7"/>
    <p:sldId id="269" r:id="rId8"/>
    <p:sldId id="270" r:id="rId9"/>
    <p:sldId id="275" r:id="rId10"/>
    <p:sldId id="276" r:id="rId11"/>
    <p:sldId id="277" r:id="rId12"/>
    <p:sldId id="271" r:id="rId13"/>
    <p:sldId id="278" r:id="rId14"/>
    <p:sldId id="279" r:id="rId15"/>
    <p:sldId id="268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87E73-E578-4A3A-AD8A-5E7CFF35354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8D20F-8922-4BF2-BE88-BA390D83D4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6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02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51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87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633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35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44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88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38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38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38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38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26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26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26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77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D20F-8922-4BF2-BE88-BA390D83D45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98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B7D7E-FB55-41D9-915F-FF54CC8B4B71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34DA0-7A7D-4A15-BCC3-BE44FD081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3175" y="3665322"/>
            <a:ext cx="6400800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Introduction to Statistics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Lesson 4.1</a:t>
            </a:r>
            <a:endParaRPr lang="en-US" sz="2400" b="1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Focus on</a:t>
            </a:r>
            <a:b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Ratios, Rates &amp; Statistics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Warm-Up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14400"/>
            <a:ext cx="77194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tabLst>
                <a:tab pos="461963" algn="l"/>
              </a:tabLst>
            </a:pPr>
            <a:r>
              <a:rPr lang="en-US" sz="2400" dirty="0" smtClean="0"/>
              <a:t>1. 	What </a:t>
            </a:r>
            <a:r>
              <a:rPr lang="en-US" sz="2400" dirty="0"/>
              <a:t>type of pets do </a:t>
            </a:r>
            <a:r>
              <a:rPr lang="en-US" sz="2400" dirty="0" smtClean="0"/>
              <a:t>you have</a:t>
            </a:r>
            <a:r>
              <a:rPr lang="en-US" sz="2400" dirty="0"/>
              <a:t>? Talk </a:t>
            </a:r>
            <a:r>
              <a:rPr lang="en-US" sz="2400" dirty="0" smtClean="0"/>
              <a:t>to five classmates </a:t>
            </a:r>
            <a:r>
              <a:rPr lang="en-US" sz="2400" dirty="0"/>
              <a:t>and list </a:t>
            </a:r>
            <a:r>
              <a:rPr lang="en-US" sz="2400" dirty="0" smtClean="0"/>
              <a:t>the types </a:t>
            </a:r>
            <a:r>
              <a:rPr lang="en-US" sz="2400" dirty="0"/>
              <a:t>of pets that </a:t>
            </a:r>
            <a:r>
              <a:rPr lang="en-US" sz="2400" dirty="0" smtClean="0"/>
              <a:t>they have</a:t>
            </a:r>
            <a:r>
              <a:rPr lang="en-US" sz="2400" dirty="0"/>
              <a:t>.</a:t>
            </a:r>
            <a:r>
              <a:rPr lang="en-US" sz="2400" dirty="0" smtClean="0"/>
              <a:t>	</a:t>
            </a:r>
          </a:p>
          <a:p>
            <a:pPr marL="461963" indent="-461963">
              <a:tabLst>
                <a:tab pos="461963" algn="l"/>
              </a:tabLst>
            </a:pPr>
            <a:endParaRPr lang="en-US" sz="2400" dirty="0" smtClean="0"/>
          </a:p>
          <a:p>
            <a:pPr marL="461963" indent="-461963">
              <a:tabLst>
                <a:tab pos="461963" algn="l"/>
              </a:tabLst>
            </a:pPr>
            <a:endParaRPr lang="en-US" sz="2400" dirty="0" smtClean="0"/>
          </a:p>
          <a:p>
            <a:pPr marL="461963" indent="-461963">
              <a:tabLst>
                <a:tab pos="461963" algn="l"/>
              </a:tabLst>
            </a:pPr>
            <a:endParaRPr lang="en-US" sz="2400" dirty="0"/>
          </a:p>
          <a:p>
            <a:pPr marL="461963" indent="-461963">
              <a:tabLst>
                <a:tab pos="461963" algn="l"/>
              </a:tabLst>
            </a:pPr>
            <a:r>
              <a:rPr lang="en-US" sz="2400" dirty="0" smtClean="0"/>
              <a:t>2.  	How </a:t>
            </a:r>
            <a:r>
              <a:rPr lang="en-US" sz="2400" dirty="0"/>
              <a:t>many pets do </a:t>
            </a:r>
            <a:r>
              <a:rPr lang="en-US" sz="2400" dirty="0" smtClean="0"/>
              <a:t>you have</a:t>
            </a:r>
            <a:r>
              <a:rPr lang="en-US" sz="2400" dirty="0"/>
              <a:t>? Talk to </a:t>
            </a:r>
            <a:r>
              <a:rPr lang="en-US" sz="2400" dirty="0" smtClean="0"/>
              <a:t>five classmates </a:t>
            </a:r>
            <a:r>
              <a:rPr lang="en-US" sz="2400" dirty="0"/>
              <a:t>and list </a:t>
            </a:r>
            <a:r>
              <a:rPr lang="en-US" sz="2400" dirty="0" smtClean="0"/>
              <a:t>the number </a:t>
            </a:r>
            <a:r>
              <a:rPr lang="en-US" sz="2400" dirty="0"/>
              <a:t>of pets that </a:t>
            </a:r>
            <a:r>
              <a:rPr lang="en-US" sz="2400" dirty="0" smtClean="0"/>
              <a:t>they each </a:t>
            </a:r>
            <a:r>
              <a:rPr lang="en-US" sz="2400" dirty="0"/>
              <a:t>have.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10" y="2192450"/>
            <a:ext cx="8055980" cy="147002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Statistics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9630" y="3657600"/>
            <a:ext cx="6400800" cy="18288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 smtClean="0">
                <a:solidFill>
                  <a:schemeClr val="tx2"/>
                </a:solidFill>
              </a:rPr>
              <a:t>Identify and write statistical questions 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>               and the type of data that will result.</a:t>
            </a:r>
          </a:p>
          <a:p>
            <a:pPr algn="l">
              <a:spcBef>
                <a:spcPts val="0"/>
              </a:spcBef>
            </a:pPr>
            <a:endParaRPr lang="en-US" sz="2800" b="1" dirty="0" smtClean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57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Lesson 4.1</a:t>
            </a:r>
            <a:endParaRPr lang="en-US" sz="2400" b="1" dirty="0"/>
          </a:p>
        </p:txBody>
      </p:sp>
      <p:pic>
        <p:nvPicPr>
          <p:cNvPr id="7" name="Picture 6" descr="target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487763" y="3621024"/>
            <a:ext cx="402336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Vocabulary</a:t>
            </a:r>
            <a:endParaRPr lang="en-US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914400"/>
            <a:ext cx="850392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2400" b="1" i="1" dirty="0" smtClean="0">
                <a:solidFill>
                  <a:schemeClr val="tx2"/>
                </a:solidFill>
              </a:rPr>
              <a:t>Statistics</a:t>
            </a:r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The </a:t>
            </a:r>
            <a:r>
              <a:rPr lang="en-US" sz="2400" dirty="0"/>
              <a:t>process of collecting, displaying and analyzing a set of data</a:t>
            </a:r>
            <a:r>
              <a:rPr lang="en-US" sz="2400" dirty="0" smtClean="0"/>
              <a:t>.</a:t>
            </a:r>
          </a:p>
          <a:p>
            <a:pPr>
              <a:tabLst>
                <a:tab pos="457200" algn="l"/>
              </a:tabLst>
            </a:pPr>
            <a:endParaRPr lang="en-US" sz="2400" dirty="0" smtClean="0"/>
          </a:p>
          <a:p>
            <a:pPr>
              <a:tabLst>
                <a:tab pos="457200" algn="l"/>
              </a:tabLst>
            </a:pPr>
            <a:r>
              <a:rPr lang="en-US" sz="2400" b="1" i="1" dirty="0" smtClean="0">
                <a:solidFill>
                  <a:schemeClr val="accent5"/>
                </a:solidFill>
              </a:rPr>
              <a:t>	</a:t>
            </a:r>
            <a:r>
              <a:rPr lang="en-US" sz="2400" b="1" dirty="0" smtClean="0"/>
              <a:t>Good to know!</a:t>
            </a:r>
          </a:p>
          <a:p>
            <a:pPr>
              <a:tabLst>
                <a:tab pos="457200" algn="l"/>
              </a:tabLst>
            </a:pPr>
            <a:r>
              <a:rPr lang="en-US" sz="2400" b="1" i="1" dirty="0" smtClean="0">
                <a:solidFill>
                  <a:schemeClr val="accent5"/>
                </a:solidFill>
              </a:rPr>
              <a:t>	</a:t>
            </a:r>
            <a:r>
              <a:rPr lang="en-US" sz="2400" dirty="0" smtClean="0"/>
              <a:t>A good statistical question is one in which the data will vary.</a:t>
            </a:r>
          </a:p>
          <a:p>
            <a:pPr>
              <a:tabLst>
                <a:tab pos="457200" algn="l"/>
              </a:tabLst>
            </a:pPr>
            <a:endParaRPr lang="en-US" sz="2400" b="1" i="1" dirty="0" smtClean="0">
              <a:solidFill>
                <a:schemeClr val="accent5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sz="2400" b="1" i="1" dirty="0">
                <a:solidFill>
                  <a:schemeClr val="tx2"/>
                </a:solidFill>
              </a:rPr>
              <a:t>Categorical D</a:t>
            </a:r>
            <a:r>
              <a:rPr lang="en-US" sz="2400" b="1" i="1" dirty="0" smtClean="0">
                <a:solidFill>
                  <a:schemeClr val="tx2"/>
                </a:solidFill>
              </a:rPr>
              <a:t>ata</a:t>
            </a:r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Data </a:t>
            </a:r>
            <a:r>
              <a:rPr lang="en-US" sz="2400" dirty="0"/>
              <a:t>collected in the form of words.</a:t>
            </a:r>
            <a:endParaRPr lang="en-US" sz="2400" b="1" i="1" dirty="0" smtClean="0">
              <a:solidFill>
                <a:schemeClr val="accent5"/>
              </a:solidFill>
            </a:endParaRPr>
          </a:p>
          <a:p>
            <a:pPr>
              <a:tabLst>
                <a:tab pos="457200" algn="l"/>
              </a:tabLst>
            </a:pPr>
            <a:endParaRPr lang="en-US" sz="1200" b="1" i="1" dirty="0" smtClean="0">
              <a:solidFill>
                <a:schemeClr val="accent5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sz="2400" b="1" i="1" dirty="0">
                <a:solidFill>
                  <a:schemeClr val="tx2"/>
                </a:solidFill>
              </a:rPr>
              <a:t>Numerical </a:t>
            </a:r>
            <a:r>
              <a:rPr lang="en-US" sz="2400" b="1" i="1" dirty="0" smtClean="0">
                <a:solidFill>
                  <a:schemeClr val="tx2"/>
                </a:solidFill>
              </a:rPr>
              <a:t>Data</a:t>
            </a:r>
            <a:endParaRPr lang="en-US" sz="2400" b="1" i="1" dirty="0">
              <a:solidFill>
                <a:schemeClr val="tx2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Data </a:t>
            </a:r>
            <a:r>
              <a:rPr lang="en-US" sz="2400" dirty="0"/>
              <a:t>collected in the form of </a:t>
            </a:r>
            <a:r>
              <a:rPr lang="en-US" sz="2400" dirty="0" smtClean="0"/>
              <a:t>numbers.</a:t>
            </a:r>
          </a:p>
          <a:p>
            <a:pPr>
              <a:tabLst>
                <a:tab pos="457200" algn="l"/>
              </a:tabLst>
            </a:pPr>
            <a:endParaRPr lang="en-US" sz="1200" b="1" dirty="0"/>
          </a:p>
          <a:p>
            <a:pPr>
              <a:tabLst>
                <a:tab pos="457200" algn="l"/>
              </a:tabLst>
            </a:pPr>
            <a:r>
              <a:rPr lang="en-US" sz="2400" b="1" i="1" dirty="0" smtClean="0">
                <a:solidFill>
                  <a:schemeClr val="tx2"/>
                </a:solidFill>
              </a:rPr>
              <a:t>Bias</a:t>
            </a:r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A systematic </a:t>
            </a:r>
            <a:r>
              <a:rPr lang="en-US" sz="2400" dirty="0"/>
              <a:t>error that contributes to the inaccuracy of your </a:t>
            </a:r>
            <a:r>
              <a:rPr lang="en-US" sz="2400" dirty="0" smtClean="0"/>
              <a:t>data.</a:t>
            </a:r>
          </a:p>
          <a:p>
            <a:pPr>
              <a:tabLst>
                <a:tab pos="457200" algn="l"/>
              </a:tabLst>
            </a:pPr>
            <a:endParaRPr lang="en-US" sz="2400" b="1" i="1" dirty="0" smtClean="0">
              <a:solidFill>
                <a:schemeClr val="accent5"/>
              </a:solidFill>
            </a:endParaRPr>
          </a:p>
        </p:txBody>
      </p:sp>
      <p:pic>
        <p:nvPicPr>
          <p:cNvPr id="4" name="Picture 3" descr="lightbul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028" y="1904998"/>
            <a:ext cx="358380" cy="55683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9" y="0"/>
            <a:ext cx="8961120" cy="850392"/>
          </a:xfrm>
        </p:spPr>
        <p:txBody>
          <a:bodyPr>
            <a:normAutofit/>
          </a:bodyPr>
          <a:lstStyle/>
          <a:p>
            <a:pPr algn="l">
              <a:tabLst>
                <a:tab pos="8912225" algn="r"/>
              </a:tabLst>
            </a:pPr>
            <a:r>
              <a:rPr lang="en-US" sz="3200" b="1" dirty="0" smtClean="0">
                <a:effectLst>
                  <a:glow rad="101600">
                    <a:srgbClr val="7030A0">
                      <a:alpha val="6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Explore!	A Question of Statistics</a:t>
            </a:r>
            <a:endParaRPr lang="en-US" sz="3200" b="1" dirty="0">
              <a:effectLst>
                <a:glow rad="101600">
                  <a:srgbClr val="7030A0">
                    <a:alpha val="6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104" y="832481"/>
            <a:ext cx="90488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tabLst>
                <a:tab pos="914400" algn="l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Step 1</a:t>
            </a:r>
            <a:r>
              <a:rPr lang="en-US" sz="2000" dirty="0" smtClean="0"/>
              <a:t>	For each question below, decide whether it is a statistical question or not. Make a list of each question that is a statistical question. There should be 6 in your list.</a:t>
            </a:r>
          </a:p>
          <a:p>
            <a:pPr marL="914400" indent="-914400">
              <a:tabLst>
                <a:tab pos="914400" algn="l"/>
              </a:tabLst>
            </a:pPr>
            <a:endParaRPr lang="en-US" sz="2000" dirty="0" smtClean="0"/>
          </a:p>
          <a:p>
            <a:pPr marL="914400" indent="-914400">
              <a:tabLst>
                <a:tab pos="914400" algn="l"/>
              </a:tabLst>
            </a:pPr>
            <a:endParaRPr lang="en-US" sz="2000" dirty="0" smtClean="0"/>
          </a:p>
          <a:p>
            <a:pPr marL="914400" indent="-914400">
              <a:tabLst>
                <a:tab pos="914400" algn="l"/>
              </a:tabLst>
            </a:pP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1033872" y="1809638"/>
            <a:ext cx="7148945" cy="317009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2000" dirty="0"/>
              <a:t>A. </a:t>
            </a:r>
            <a:r>
              <a:rPr lang="en-US" sz="2000" dirty="0" smtClean="0"/>
              <a:t>	</a:t>
            </a:r>
            <a:r>
              <a:rPr lang="en-US" sz="2000" i="1" dirty="0" smtClean="0"/>
              <a:t>What </a:t>
            </a:r>
            <a:r>
              <a:rPr lang="en-US" sz="2000" i="1" dirty="0"/>
              <a:t>type of pets do </a:t>
            </a:r>
            <a:r>
              <a:rPr lang="en-US" sz="2000" i="1" dirty="0" smtClean="0"/>
              <a:t>students have</a:t>
            </a:r>
            <a:r>
              <a:rPr lang="en-US" sz="2000" i="1" dirty="0"/>
              <a:t>? 	</a:t>
            </a:r>
          </a:p>
          <a:p>
            <a:pPr>
              <a:tabLst>
                <a:tab pos="457200" algn="l"/>
              </a:tabLst>
            </a:pPr>
            <a:r>
              <a:rPr lang="en-US" sz="2000" dirty="0"/>
              <a:t>B. </a:t>
            </a:r>
            <a:r>
              <a:rPr lang="en-US" sz="2000" dirty="0" smtClean="0"/>
              <a:t>	</a:t>
            </a:r>
            <a:r>
              <a:rPr lang="en-US" sz="2000" i="1" dirty="0" smtClean="0"/>
              <a:t>What </a:t>
            </a:r>
            <a:r>
              <a:rPr lang="en-US" sz="2000" i="1" dirty="0"/>
              <a:t>is the fastest land </a:t>
            </a:r>
            <a:r>
              <a:rPr lang="en-US" sz="2000" i="1" dirty="0" smtClean="0"/>
              <a:t>mammal</a:t>
            </a:r>
            <a:r>
              <a:rPr lang="en-US" sz="2000" i="1" dirty="0"/>
              <a:t>? </a:t>
            </a:r>
          </a:p>
          <a:p>
            <a:pPr>
              <a:tabLst>
                <a:tab pos="457200" algn="l"/>
              </a:tabLst>
            </a:pPr>
            <a:r>
              <a:rPr lang="en-US" sz="2000" dirty="0"/>
              <a:t>C. </a:t>
            </a:r>
            <a:r>
              <a:rPr lang="en-US" sz="2000" dirty="0" smtClean="0"/>
              <a:t>	</a:t>
            </a:r>
            <a:r>
              <a:rPr lang="en-US" sz="2000" i="1" dirty="0" smtClean="0"/>
              <a:t>What </a:t>
            </a:r>
            <a:r>
              <a:rPr lang="en-US" sz="2000" i="1" dirty="0"/>
              <a:t>is each student’s favorite </a:t>
            </a:r>
            <a:r>
              <a:rPr lang="en-US" sz="2000" i="1" dirty="0" smtClean="0"/>
              <a:t>TV </a:t>
            </a:r>
            <a:r>
              <a:rPr lang="en-US" sz="2000" i="1" dirty="0"/>
              <a:t>show? 	</a:t>
            </a:r>
          </a:p>
          <a:p>
            <a:pPr>
              <a:tabLst>
                <a:tab pos="457200" algn="l"/>
              </a:tabLst>
            </a:pPr>
            <a:r>
              <a:rPr lang="en-US" sz="2000" dirty="0"/>
              <a:t>D. </a:t>
            </a:r>
            <a:r>
              <a:rPr lang="en-US" sz="2000" dirty="0" smtClean="0"/>
              <a:t>	</a:t>
            </a:r>
            <a:r>
              <a:rPr lang="en-US" sz="2000" i="1" dirty="0" smtClean="0"/>
              <a:t>How </a:t>
            </a:r>
            <a:r>
              <a:rPr lang="en-US" sz="2000" i="1" dirty="0"/>
              <a:t>much does an </a:t>
            </a:r>
            <a:r>
              <a:rPr lang="en-US" sz="2000" i="1" dirty="0" smtClean="0"/>
              <a:t>airplane ticket </a:t>
            </a:r>
            <a:r>
              <a:rPr lang="en-US" sz="2000" i="1" dirty="0"/>
              <a:t>cost? </a:t>
            </a:r>
          </a:p>
          <a:p>
            <a:pPr>
              <a:tabLst>
                <a:tab pos="457200" algn="l"/>
              </a:tabLst>
            </a:pPr>
            <a:r>
              <a:rPr lang="en-US" sz="2000" dirty="0"/>
              <a:t>E. </a:t>
            </a:r>
            <a:r>
              <a:rPr lang="en-US" sz="2000" dirty="0" smtClean="0"/>
              <a:t>	</a:t>
            </a:r>
            <a:r>
              <a:rPr lang="en-US" sz="2000" i="1" dirty="0" smtClean="0"/>
              <a:t>How </a:t>
            </a:r>
            <a:r>
              <a:rPr lang="en-US" sz="2000" i="1" dirty="0"/>
              <a:t>many books are </a:t>
            </a:r>
            <a:r>
              <a:rPr lang="en-US" sz="2000" i="1" dirty="0" smtClean="0"/>
              <a:t>checked out </a:t>
            </a:r>
            <a:r>
              <a:rPr lang="en-US" sz="2000" i="1" dirty="0"/>
              <a:t>daily from the library?</a:t>
            </a:r>
          </a:p>
          <a:p>
            <a:pPr>
              <a:tabLst>
                <a:tab pos="457200" algn="l"/>
              </a:tabLst>
            </a:pPr>
            <a:r>
              <a:rPr lang="en-US" sz="2000" dirty="0" smtClean="0"/>
              <a:t>F</a:t>
            </a:r>
            <a:r>
              <a:rPr lang="en-US" sz="2000" dirty="0"/>
              <a:t>. </a:t>
            </a:r>
            <a:r>
              <a:rPr lang="en-US" sz="2000" dirty="0" smtClean="0"/>
              <a:t>	</a:t>
            </a:r>
            <a:r>
              <a:rPr lang="en-US" sz="2000" i="1" dirty="0" smtClean="0"/>
              <a:t>How </a:t>
            </a:r>
            <a:r>
              <a:rPr lang="en-US" sz="2000" i="1" dirty="0"/>
              <a:t>much money do doctors </a:t>
            </a:r>
            <a:r>
              <a:rPr lang="en-US" sz="2000" i="1" dirty="0" smtClean="0"/>
              <a:t>make?</a:t>
            </a:r>
          </a:p>
          <a:p>
            <a:pPr>
              <a:tabLst>
                <a:tab pos="457200" algn="l"/>
              </a:tabLst>
            </a:pPr>
            <a:r>
              <a:rPr lang="en-US" sz="2000" dirty="0" smtClean="0"/>
              <a:t>G</a:t>
            </a:r>
            <a:r>
              <a:rPr lang="en-US" sz="2000" dirty="0"/>
              <a:t>. </a:t>
            </a:r>
            <a:r>
              <a:rPr lang="en-US" sz="2000" dirty="0" smtClean="0"/>
              <a:t>	</a:t>
            </a:r>
            <a:r>
              <a:rPr lang="en-US" sz="2000" i="1" dirty="0" smtClean="0"/>
              <a:t>How </a:t>
            </a:r>
            <a:r>
              <a:rPr lang="en-US" sz="2000" i="1" dirty="0"/>
              <a:t>many teams are in the </a:t>
            </a:r>
            <a:r>
              <a:rPr lang="en-US" sz="2000" i="1" dirty="0" smtClean="0"/>
              <a:t>NFL</a:t>
            </a:r>
            <a:r>
              <a:rPr lang="en-US" sz="2000" i="1" dirty="0"/>
              <a:t>?</a:t>
            </a:r>
          </a:p>
          <a:p>
            <a:pPr>
              <a:tabLst>
                <a:tab pos="457200" algn="l"/>
              </a:tabLst>
            </a:pPr>
            <a:r>
              <a:rPr lang="en-US" sz="2000" dirty="0"/>
              <a:t>H. </a:t>
            </a:r>
            <a:r>
              <a:rPr lang="en-US" sz="2000" dirty="0" smtClean="0"/>
              <a:t>	</a:t>
            </a:r>
            <a:r>
              <a:rPr lang="en-US" sz="2000" i="1" dirty="0" smtClean="0"/>
              <a:t>Which </a:t>
            </a:r>
            <a:r>
              <a:rPr lang="en-US" sz="2000" i="1" dirty="0"/>
              <a:t>movie made the most </a:t>
            </a:r>
            <a:r>
              <a:rPr lang="en-US" sz="2000" i="1" dirty="0" smtClean="0"/>
              <a:t>money </a:t>
            </a:r>
            <a:r>
              <a:rPr lang="en-US" sz="2000" i="1"/>
              <a:t>in </a:t>
            </a:r>
            <a:r>
              <a:rPr lang="en-US" sz="2000" i="1" smtClean="0"/>
              <a:t>2012?</a:t>
            </a:r>
            <a:endParaRPr lang="en-US" sz="2000" i="1" dirty="0"/>
          </a:p>
          <a:p>
            <a:pPr>
              <a:tabLst>
                <a:tab pos="457200" algn="l"/>
              </a:tabLst>
            </a:pPr>
            <a:r>
              <a:rPr lang="en-US" sz="2000" dirty="0"/>
              <a:t>I. </a:t>
            </a:r>
            <a:r>
              <a:rPr lang="en-US" sz="2000" dirty="0" smtClean="0"/>
              <a:t>	</a:t>
            </a:r>
            <a:r>
              <a:rPr lang="en-US" sz="2000" i="1" dirty="0" smtClean="0"/>
              <a:t>How </a:t>
            </a:r>
            <a:r>
              <a:rPr lang="en-US" sz="2000" i="1" dirty="0"/>
              <a:t>did students get to </a:t>
            </a:r>
            <a:r>
              <a:rPr lang="en-US" sz="2000" i="1" dirty="0" smtClean="0"/>
              <a:t>school today</a:t>
            </a:r>
            <a:r>
              <a:rPr lang="en-US" sz="2000" i="1" dirty="0"/>
              <a:t>?</a:t>
            </a:r>
          </a:p>
          <a:p>
            <a:pPr>
              <a:tabLst>
                <a:tab pos="457200" algn="l"/>
              </a:tabLst>
            </a:pPr>
            <a:r>
              <a:rPr lang="en-US" sz="2000" dirty="0"/>
              <a:t>J. </a:t>
            </a:r>
            <a:r>
              <a:rPr lang="en-US" sz="2000" dirty="0" smtClean="0"/>
              <a:t>	</a:t>
            </a:r>
            <a:r>
              <a:rPr lang="en-US" sz="2000" i="1" dirty="0" smtClean="0"/>
              <a:t>How </a:t>
            </a:r>
            <a:r>
              <a:rPr lang="en-US" sz="2000" i="1" dirty="0"/>
              <a:t>many books were </a:t>
            </a:r>
            <a:r>
              <a:rPr lang="en-US" sz="2000" i="1" dirty="0" smtClean="0"/>
              <a:t>checked out yesterday from </a:t>
            </a:r>
            <a:r>
              <a:rPr lang="en-US" sz="2000" i="1" dirty="0"/>
              <a:t>the library?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006096"/>
            <a:ext cx="9144000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Step 2</a:t>
            </a:r>
            <a:r>
              <a:rPr lang="en-US" sz="2000" dirty="0" smtClean="0"/>
              <a:t>	</a:t>
            </a:r>
            <a:r>
              <a:rPr lang="en-US" sz="2000" dirty="0"/>
              <a:t>For each question in your list from </a:t>
            </a:r>
            <a:r>
              <a:rPr lang="en-US" sz="2000" b="1" dirty="0"/>
              <a:t>Step 1</a:t>
            </a:r>
            <a:r>
              <a:rPr lang="en-US" sz="2000" dirty="0"/>
              <a:t>, decide whether the </a:t>
            </a:r>
            <a:r>
              <a:rPr lang="en-US" sz="2000" dirty="0" smtClean="0"/>
              <a:t>	question would 	give categorical data or </a:t>
            </a:r>
            <a:r>
              <a:rPr lang="en-US" sz="2000" dirty="0"/>
              <a:t>n</a:t>
            </a:r>
            <a:r>
              <a:rPr lang="en-US" sz="2000" dirty="0" smtClean="0"/>
              <a:t>umerical </a:t>
            </a:r>
            <a:r>
              <a:rPr lang="en-US" sz="2000" dirty="0"/>
              <a:t>data. Write </a:t>
            </a:r>
            <a:r>
              <a:rPr lang="en-US" sz="2000" dirty="0" smtClean="0"/>
              <a:t>“Categorical</a:t>
            </a:r>
            <a:r>
              <a:rPr lang="en-US" sz="2000" dirty="0"/>
              <a:t>” or </a:t>
            </a:r>
            <a:r>
              <a:rPr lang="en-US" sz="2000" dirty="0" smtClean="0"/>
              <a:t>“</a:t>
            </a:r>
            <a:r>
              <a:rPr lang="en-US" sz="2000" dirty="0"/>
              <a:t>Numerical” </a:t>
            </a:r>
            <a:r>
              <a:rPr lang="en-US" sz="2000" dirty="0" smtClean="0"/>
              <a:t>	next </a:t>
            </a:r>
            <a:r>
              <a:rPr lang="en-US" sz="2000" dirty="0"/>
              <a:t>to each </a:t>
            </a:r>
            <a:r>
              <a:rPr lang="en-US" sz="2000" dirty="0" smtClean="0"/>
              <a:t>question.</a:t>
            </a:r>
          </a:p>
          <a:p>
            <a:endParaRPr lang="en-US" sz="1000" dirty="0" smtClean="0"/>
          </a:p>
          <a:p>
            <a:r>
              <a:rPr lang="en-US" sz="2000" b="1" dirty="0">
                <a:solidFill>
                  <a:schemeClr val="accent1"/>
                </a:solidFill>
              </a:rPr>
              <a:t>Step </a:t>
            </a:r>
            <a:r>
              <a:rPr lang="en-US" sz="2000" b="1" dirty="0" smtClean="0">
                <a:solidFill>
                  <a:schemeClr val="accent1"/>
                </a:solidFill>
              </a:rPr>
              <a:t>3</a:t>
            </a:r>
            <a:r>
              <a:rPr lang="en-US" sz="2000" b="1" dirty="0" smtClean="0">
                <a:ln>
                  <a:solidFill>
                    <a:schemeClr val="accent4"/>
                  </a:solidFill>
                </a:ln>
                <a:solidFill>
                  <a:schemeClr val="accent4"/>
                </a:solidFill>
              </a:rPr>
              <a:t>	</a:t>
            </a:r>
            <a:r>
              <a:rPr lang="en-US" sz="2000" dirty="0" smtClean="0"/>
              <a:t>Create </a:t>
            </a:r>
            <a:r>
              <a:rPr lang="en-US" sz="2000" dirty="0"/>
              <a:t>two more statistical questions. Identify whether </a:t>
            </a:r>
            <a:r>
              <a:rPr lang="en-US" sz="2000" dirty="0" smtClean="0"/>
              <a:t>each question would 	give </a:t>
            </a:r>
            <a:r>
              <a:rPr lang="en-US" sz="2000" dirty="0"/>
              <a:t>categorical </a:t>
            </a:r>
            <a:r>
              <a:rPr lang="en-US" sz="2000" dirty="0" smtClean="0"/>
              <a:t>or numerical </a:t>
            </a:r>
            <a:r>
              <a:rPr lang="en-US" sz="2000" dirty="0"/>
              <a:t>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1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89979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50838" algn="l"/>
                <a:tab pos="1828800" algn="l"/>
              </a:tabLst>
            </a:pPr>
            <a:r>
              <a:rPr lang="en-US" sz="2000" b="1" dirty="0"/>
              <a:t>Mrs. Crenshaw asks her 6th grade students the following </a:t>
            </a:r>
            <a:r>
              <a:rPr lang="en-US" sz="2000" b="1" dirty="0" smtClean="0"/>
              <a:t>questions:</a:t>
            </a:r>
          </a:p>
          <a:p>
            <a:pPr marL="0" indent="0">
              <a:buNone/>
              <a:tabLst>
                <a:tab pos="350838" algn="l"/>
                <a:tab pos="1828800" algn="l"/>
              </a:tabLst>
            </a:pPr>
            <a:endParaRPr lang="en-US" sz="1000" b="1" i="1" dirty="0" smtClean="0"/>
          </a:p>
          <a:p>
            <a:pPr marL="0" indent="0" algn="ctr">
              <a:buNone/>
              <a:tabLst>
                <a:tab pos="350838" algn="l"/>
                <a:tab pos="1828800" algn="l"/>
              </a:tabLst>
            </a:pPr>
            <a:r>
              <a:rPr lang="en-US" sz="2000" b="1" i="1" dirty="0" smtClean="0"/>
              <a:t>How </a:t>
            </a:r>
            <a:r>
              <a:rPr lang="en-US" sz="2000" b="1" i="1" dirty="0"/>
              <a:t>old are you in </a:t>
            </a:r>
            <a:r>
              <a:rPr lang="en-US" sz="2000" b="1" i="1" dirty="0" smtClean="0"/>
              <a:t>years? 	How </a:t>
            </a:r>
            <a:r>
              <a:rPr lang="en-US" sz="2000" b="1" i="1" dirty="0"/>
              <a:t>old are you in months?</a:t>
            </a:r>
          </a:p>
          <a:p>
            <a:pPr marL="0" indent="0">
              <a:buNone/>
              <a:tabLst>
                <a:tab pos="350838" algn="l"/>
                <a:tab pos="1828800" algn="l"/>
              </a:tabLst>
            </a:pPr>
            <a:endParaRPr lang="en-US" sz="1000" b="1" dirty="0" smtClean="0"/>
          </a:p>
          <a:p>
            <a:pPr marL="0" indent="0">
              <a:buNone/>
              <a:tabLst>
                <a:tab pos="350838" algn="l"/>
                <a:tab pos="1828800" algn="l"/>
              </a:tabLst>
            </a:pPr>
            <a:r>
              <a:rPr lang="en-US" sz="2000" b="1" dirty="0" smtClean="0"/>
              <a:t>Which </a:t>
            </a:r>
            <a:r>
              <a:rPr lang="en-US" sz="2000" b="1" dirty="0"/>
              <a:t>question will give data that is more varied? Explain.</a:t>
            </a:r>
            <a:endParaRPr lang="en-US" sz="2000" b="1" dirty="0" smtClean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350838" algn="l"/>
                <a:tab pos="1828800" algn="l"/>
              </a:tabLst>
            </a:pPr>
            <a:endParaRPr lang="en-US" sz="2000" b="1" dirty="0" smtClean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350838" algn="l"/>
                <a:tab pos="1828800" algn="l"/>
              </a:tabLst>
            </a:pP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The second question will give more varied answers. Since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Mrs. Crenshaw’s students may all be roughly the same age in years, there may 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be little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difference in students’ answers (11- or 12-years old). Because there are 12 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months in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a year, asking for students’ ages in months could give far more varied 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answers.</a:t>
            </a:r>
          </a:p>
          <a:p>
            <a:pPr marL="0" indent="0">
              <a:spcBef>
                <a:spcPts val="0"/>
              </a:spcBef>
              <a:buNone/>
              <a:tabLst>
                <a:tab pos="350838" algn="l"/>
                <a:tab pos="1828800" algn="l"/>
              </a:tabLst>
            </a:pPr>
            <a:endParaRPr lang="en-US" sz="2000" b="1" dirty="0" smtClean="0">
              <a:solidFill>
                <a:schemeClr val="tx2"/>
              </a:solidFill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350838" algn="l"/>
                <a:tab pos="1828800" algn="l"/>
              </a:tabLst>
            </a:pP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For example:	11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years and 3 months = 135 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months,</a:t>
            </a:r>
          </a:p>
          <a:p>
            <a:pPr marL="0" indent="0">
              <a:spcBef>
                <a:spcPts val="0"/>
              </a:spcBef>
              <a:buNone/>
              <a:tabLst>
                <a:tab pos="350838" algn="l"/>
                <a:tab pos="1828800" algn="l"/>
              </a:tabLst>
            </a:pP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		11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years and 4 months = 136 months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, and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so on.</a:t>
            </a:r>
            <a:r>
              <a:rPr lang="en-US" sz="2000" b="1" dirty="0" smtClean="0">
                <a:sym typeface="Symbol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2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4059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Which is a better statistical question for a </a:t>
            </a:r>
            <a:r>
              <a:rPr lang="en-US" sz="2000" b="1" dirty="0" smtClean="0"/>
              <a:t>doctor to </a:t>
            </a:r>
            <a:r>
              <a:rPr lang="en-US" sz="2000" b="1" dirty="0"/>
              <a:t>ask a patient about exercise? Explain </a:t>
            </a:r>
            <a:r>
              <a:rPr lang="en-US" sz="2000" b="1" dirty="0" smtClean="0"/>
              <a:t>your answer.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i="1" dirty="0" smtClean="0"/>
              <a:t>   Do </a:t>
            </a:r>
            <a:r>
              <a:rPr lang="en-US" sz="2000" b="1" i="1" dirty="0"/>
              <a:t>you exercise</a:t>
            </a:r>
            <a:r>
              <a:rPr lang="en-US" sz="2000" b="1" i="1" dirty="0" smtClean="0"/>
              <a:t>?   </a:t>
            </a:r>
            <a:r>
              <a:rPr lang="en-US" sz="2000" b="1" i="1" dirty="0"/>
              <a:t>OR </a:t>
            </a:r>
            <a:r>
              <a:rPr lang="en-US" sz="2000" b="1" i="1" dirty="0" smtClean="0"/>
              <a:t>  How </a:t>
            </a:r>
            <a:r>
              <a:rPr lang="en-US" sz="2000" b="1" i="1" dirty="0"/>
              <a:t>many days a week </a:t>
            </a:r>
            <a:r>
              <a:rPr lang="en-US" sz="2000" b="1" i="1" dirty="0" smtClean="0"/>
              <a:t>do you </a:t>
            </a:r>
            <a:r>
              <a:rPr lang="en-US" sz="2000" b="1" i="1" dirty="0"/>
              <a:t>exercise?</a:t>
            </a:r>
            <a:endParaRPr lang="en-US" sz="2000" b="1" i="1" dirty="0" smtClean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350838" algn="l"/>
              </a:tabLst>
            </a:pPr>
            <a:endParaRPr lang="en-US" sz="2000" dirty="0" smtClean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350838" algn="l"/>
              </a:tabLst>
            </a:pPr>
            <a:r>
              <a:rPr lang="en-US" sz="2000" b="1" dirty="0">
                <a:solidFill>
                  <a:schemeClr val="tx2"/>
                </a:solidFill>
                <a:sym typeface="Symbol"/>
              </a:rPr>
              <a:t>The first question only gives an answer of “yes” 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or “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no”. This question does not give any 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information about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whether the patient is getting enough 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exercise.</a:t>
            </a:r>
          </a:p>
          <a:p>
            <a:pPr marL="0" indent="0">
              <a:spcBef>
                <a:spcPts val="0"/>
              </a:spcBef>
              <a:buNone/>
              <a:tabLst>
                <a:tab pos="350838" algn="l"/>
              </a:tabLst>
            </a:pPr>
            <a:endParaRPr lang="en-US" sz="2000" b="1" dirty="0" smtClean="0">
              <a:solidFill>
                <a:schemeClr val="tx2"/>
              </a:solidFill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350838" algn="l"/>
              </a:tabLst>
            </a:pP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The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second question is 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better because </a:t>
            </a:r>
            <a:r>
              <a:rPr lang="en-US" sz="2000" b="1" dirty="0">
                <a:solidFill>
                  <a:schemeClr val="tx2"/>
                </a:solidFill>
                <a:sym typeface="Symbol"/>
              </a:rPr>
              <a:t>it will give the doctor more specific information</a:t>
            </a:r>
            <a:r>
              <a:rPr lang="en-US" sz="2000" b="1" dirty="0" smtClean="0">
                <a:solidFill>
                  <a:schemeClr val="tx2"/>
                </a:solidFill>
                <a:sym typeface="Symbol"/>
              </a:rPr>
              <a:t>.</a:t>
            </a:r>
            <a:endParaRPr lang="en-US" sz="2000" dirty="0" smtClean="0">
              <a:solidFill>
                <a:schemeClr val="tx2"/>
              </a:solidFill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3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899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  <a:tabLst>
                <a:tab pos="0" algn="l"/>
                <a:tab pos="457200" algn="l"/>
              </a:tabLst>
            </a:pPr>
            <a:r>
              <a:rPr lang="en-US" sz="2400" b="1" dirty="0"/>
              <a:t>Explain how there could be bias in each of the following situations</a:t>
            </a:r>
            <a:r>
              <a:rPr lang="en-US" sz="2400" b="1" dirty="0" smtClean="0"/>
              <a:t>.  </a:t>
            </a:r>
          </a:p>
          <a:p>
            <a:pPr marL="0" indent="0">
              <a:spcBef>
                <a:spcPts val="0"/>
              </a:spcBef>
              <a:buNone/>
              <a:tabLst>
                <a:tab pos="0" algn="l"/>
                <a:tab pos="457200" algn="l"/>
              </a:tabLst>
            </a:pPr>
            <a:endParaRPr lang="en-US" sz="2400" b="1" dirty="0"/>
          </a:p>
          <a:p>
            <a:pPr marL="457200" indent="-457200">
              <a:spcBef>
                <a:spcPts val="0"/>
              </a:spcBef>
              <a:buAutoNum type="alphaLcPeriod"/>
              <a:tabLst>
                <a:tab pos="0" algn="l"/>
                <a:tab pos="457200" algn="l"/>
              </a:tabLst>
            </a:pPr>
            <a:r>
              <a:rPr lang="en-US" sz="2400" b="1" dirty="0" smtClean="0"/>
              <a:t>A </a:t>
            </a:r>
            <a:r>
              <a:rPr lang="en-US" sz="2400" b="1" dirty="0"/>
              <a:t>restaurant owner asks customers to rate their </a:t>
            </a:r>
            <a:r>
              <a:rPr lang="en-US" sz="2400" b="1" dirty="0" smtClean="0"/>
              <a:t>dining experience on </a:t>
            </a:r>
            <a:r>
              <a:rPr lang="en-US" sz="2400" b="1" dirty="0"/>
              <a:t>a scale </a:t>
            </a:r>
            <a:r>
              <a:rPr lang="en-US" sz="2400" b="1" dirty="0" smtClean="0"/>
              <a:t>of 1 – 10 as </a:t>
            </a:r>
            <a:r>
              <a:rPr lang="en-US" sz="2400" b="1" dirty="0"/>
              <a:t>they leave </a:t>
            </a:r>
            <a:r>
              <a:rPr lang="en-US" sz="2400" b="1" dirty="0" smtClean="0"/>
              <a:t>the restaurant.</a:t>
            </a:r>
          </a:p>
          <a:p>
            <a:pPr marL="0" indent="0">
              <a:spcBef>
                <a:spcPts val="0"/>
              </a:spcBef>
              <a:buNone/>
              <a:tabLst>
                <a:tab pos="0" algn="l"/>
                <a:tab pos="457200" algn="l"/>
              </a:tabLst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  <a:tabLst>
                <a:tab pos="0" algn="l"/>
                <a:tab pos="457200" algn="l"/>
              </a:tabLst>
            </a:pP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Some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customers may not feel comfortable being honest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with the restaurant owner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so the data collected may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be misleading.</a:t>
            </a:r>
            <a:endParaRPr lang="en-US" sz="2400" b="1" dirty="0">
              <a:solidFill>
                <a:schemeClr val="tx2"/>
              </a:solidFill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3 Continued…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14400"/>
            <a:ext cx="8349343" cy="55899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/>
              <a:t>Explain how there could be bias in each of the following situations</a:t>
            </a:r>
            <a:r>
              <a:rPr lang="en-US" sz="2400" b="1" dirty="0" smtClean="0"/>
              <a:t>.  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b</a:t>
            </a:r>
            <a:r>
              <a:rPr lang="en-US" sz="2400" b="1" dirty="0"/>
              <a:t>. </a:t>
            </a:r>
            <a:r>
              <a:rPr lang="en-US" sz="2400" b="1" dirty="0" smtClean="0"/>
              <a:t>	A </a:t>
            </a:r>
            <a:r>
              <a:rPr lang="en-US" sz="2400" b="1" dirty="0"/>
              <a:t>worker surveys people outside the monkey exhibit </a:t>
            </a:r>
            <a:r>
              <a:rPr lang="en-US" sz="2400" b="1" dirty="0" smtClean="0"/>
              <a:t>at the 	zoo</a:t>
            </a:r>
            <a:r>
              <a:rPr lang="en-US" sz="2400" b="1" dirty="0"/>
              <a:t>, asking: “What </a:t>
            </a:r>
            <a:r>
              <a:rPr lang="en-US" sz="2400" b="1" dirty="0" smtClean="0"/>
              <a:t>is your </a:t>
            </a:r>
            <a:r>
              <a:rPr lang="en-US" sz="2400" b="1" dirty="0"/>
              <a:t>favorite animal at </a:t>
            </a:r>
            <a:r>
              <a:rPr lang="en-US" sz="2400" b="1" dirty="0" smtClean="0"/>
              <a:t>the </a:t>
            </a:r>
            <a:r>
              <a:rPr lang="en-US" sz="2400" b="1" dirty="0"/>
              <a:t>zoo</a:t>
            </a:r>
            <a:r>
              <a:rPr lang="en-US" sz="2400" b="1" dirty="0" smtClean="0"/>
              <a:t>?”</a:t>
            </a:r>
            <a:endParaRPr lang="en-US" sz="2400" b="1" dirty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People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outside the monkey exhibit may be more likely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to enjoy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the monkeys best. Their opinions may not represent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all visitors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at the zoo.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20575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899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Explain how there could be bias in each of the following situations</a:t>
            </a:r>
            <a:r>
              <a:rPr lang="en-US" sz="2400" b="1" dirty="0" smtClean="0"/>
              <a:t>. 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2400" b="1" dirty="0" smtClean="0"/>
              <a:t>c</a:t>
            </a:r>
            <a:r>
              <a:rPr lang="en-US" sz="2400" b="1" dirty="0"/>
              <a:t>. </a:t>
            </a:r>
            <a:r>
              <a:rPr lang="en-US" sz="2400" b="1" dirty="0" smtClean="0"/>
              <a:t>	An </a:t>
            </a:r>
            <a:r>
              <a:rPr lang="en-US" sz="2400" b="1" dirty="0"/>
              <a:t>ice cream company surveys customers, asking: </a:t>
            </a:r>
            <a:r>
              <a:rPr lang="en-US" sz="2400" b="1" dirty="0" smtClean="0"/>
              <a:t>“</a:t>
            </a:r>
            <a:r>
              <a:rPr lang="en-US" sz="2400" b="1" dirty="0"/>
              <a:t>What </a:t>
            </a:r>
            <a:r>
              <a:rPr lang="en-US" sz="2400" b="1" dirty="0" smtClean="0"/>
              <a:t>	is </a:t>
            </a:r>
            <a:r>
              <a:rPr lang="en-US" sz="2400" b="1" dirty="0"/>
              <a:t>your </a:t>
            </a:r>
            <a:r>
              <a:rPr lang="en-US" sz="2400" b="1" dirty="0" smtClean="0"/>
              <a:t>favorite </a:t>
            </a:r>
            <a:r>
              <a:rPr lang="en-US" sz="2400" b="1" dirty="0"/>
              <a:t>type </a:t>
            </a:r>
            <a:r>
              <a:rPr lang="en-US" sz="2400" b="1" dirty="0" smtClean="0"/>
              <a:t>of ice </a:t>
            </a:r>
            <a:r>
              <a:rPr lang="en-US" sz="2400" b="1" dirty="0"/>
              <a:t>cream: Chocolate, </a:t>
            </a:r>
            <a:r>
              <a:rPr lang="en-US" sz="2400" b="1" dirty="0" smtClean="0"/>
              <a:t>Vanilla </a:t>
            </a:r>
            <a:r>
              <a:rPr lang="en-US" sz="2400" b="1" dirty="0"/>
              <a:t>or </a:t>
            </a:r>
            <a:r>
              <a:rPr lang="en-US" sz="2400" b="1" dirty="0" smtClean="0"/>
              <a:t>	Caramel </a:t>
            </a:r>
            <a:r>
              <a:rPr lang="en-US" sz="2400" b="1" dirty="0"/>
              <a:t>Fudge </a:t>
            </a:r>
            <a:r>
              <a:rPr lang="en-US" sz="2400" b="1" dirty="0" smtClean="0"/>
              <a:t>Swirl?”</a:t>
            </a:r>
          </a:p>
          <a:p>
            <a:pPr marL="0" indent="0">
              <a:spcBef>
                <a:spcPts val="0"/>
              </a:spcBef>
              <a:buNone/>
              <a:tabLst>
                <a:tab pos="461963" algn="l"/>
              </a:tabLst>
            </a:pPr>
            <a:endParaRPr lang="en-US" sz="2400" b="1" dirty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Only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giving customers three options to choose from may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not give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the most reliable results. Also, the third option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sounds more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exciting than the other two, so it might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be chosen more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often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.</a:t>
            </a:r>
            <a:endParaRPr lang="en-US" sz="2400" dirty="0" smtClean="0">
              <a:sym typeface="Symbol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3 Continued…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7605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40486" cy="55899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/>
              <a:t>Explain how there could be bias in each of the following situations</a:t>
            </a:r>
            <a:r>
              <a:rPr lang="en-US" sz="2400" b="1" dirty="0" smtClean="0"/>
              <a:t>.  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d</a:t>
            </a:r>
            <a:r>
              <a:rPr lang="en-US" sz="2400" b="1" dirty="0"/>
              <a:t>. </a:t>
            </a:r>
            <a:r>
              <a:rPr lang="en-US" sz="2400" b="1" dirty="0" smtClean="0"/>
              <a:t>	A </a:t>
            </a:r>
            <a:r>
              <a:rPr lang="en-US" sz="2400" b="1" dirty="0"/>
              <a:t>hotel leaves a comment card in each room </a:t>
            </a:r>
            <a:r>
              <a:rPr lang="en-US" sz="2400" b="1" dirty="0" smtClean="0"/>
              <a:t>where 	customers </a:t>
            </a:r>
            <a:r>
              <a:rPr lang="en-US" sz="2400" b="1" dirty="0"/>
              <a:t>can </a:t>
            </a:r>
            <a:r>
              <a:rPr lang="en-US" sz="2400" b="1" dirty="0" smtClean="0"/>
              <a:t>choose </a:t>
            </a:r>
            <a:r>
              <a:rPr lang="en-US" sz="2400" b="1" dirty="0"/>
              <a:t>to </a:t>
            </a:r>
            <a:r>
              <a:rPr lang="en-US" sz="2400" b="1" dirty="0" smtClean="0"/>
              <a:t>rate their </a:t>
            </a:r>
            <a:r>
              <a:rPr lang="en-US" sz="2400" b="1" dirty="0"/>
              <a:t>experience at the </a:t>
            </a:r>
            <a:r>
              <a:rPr lang="en-US" sz="2400" b="1" dirty="0" smtClean="0"/>
              <a:t>hotel 	on </a:t>
            </a:r>
            <a:r>
              <a:rPr lang="en-US" sz="2400" b="1" dirty="0"/>
              <a:t>a scale of </a:t>
            </a:r>
            <a:r>
              <a:rPr lang="en-US" sz="2400" b="1" dirty="0" smtClean="0"/>
              <a:t>1 – 10.</a:t>
            </a:r>
            <a:endParaRPr lang="en-US" sz="2400" b="1" dirty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Optional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surveys may not give the most reliable results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. They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often receive responses that are really positive or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really negative </a:t>
            </a:r>
            <a:r>
              <a:rPr lang="en-US" sz="2400" b="1" dirty="0">
                <a:solidFill>
                  <a:schemeClr val="tx2"/>
                </a:solidFill>
                <a:sym typeface="Symbol"/>
              </a:rPr>
              <a:t>and not many in the middle. 	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dirty="0" smtClean="0">
              <a:sym typeface="Symbol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3 Continued…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7405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4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7390"/>
            <a:ext cx="3831772" cy="3934546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2400" b="1" dirty="0" smtClean="0"/>
              <a:t>a.	What </a:t>
            </a:r>
            <a:r>
              <a:rPr lang="en-US" sz="2400" b="1" dirty="0"/>
              <a:t>is misleading </a:t>
            </a:r>
            <a:r>
              <a:rPr lang="en-US" sz="2400" b="1" dirty="0" smtClean="0"/>
              <a:t>about the </a:t>
            </a:r>
            <a:r>
              <a:rPr lang="en-US" sz="2400" b="1" dirty="0"/>
              <a:t>graph</a:t>
            </a:r>
            <a:r>
              <a:rPr lang="en-US" sz="2400" b="1" dirty="0" smtClean="0"/>
              <a:t>?</a:t>
            </a:r>
          </a:p>
          <a:p>
            <a:pPr marL="457200" indent="-457200">
              <a:spcBef>
                <a:spcPts val="0"/>
              </a:spcBef>
              <a:buNone/>
              <a:tabLst>
                <a:tab pos="461963" algn="l"/>
              </a:tabLst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The </a:t>
            </a:r>
            <a:r>
              <a:rPr lang="en-US" sz="2400" b="1" dirty="0">
                <a:solidFill>
                  <a:schemeClr val="tx2"/>
                </a:solidFill>
              </a:rPr>
              <a:t>graph does not start at 0%. This makes it appear that Rock had a large majority of the votes. There is really only a five percent difference between Rock and Rap</a:t>
            </a:r>
            <a:r>
              <a:rPr lang="en-US" sz="2400" b="1" dirty="0" smtClean="0">
                <a:solidFill>
                  <a:schemeClr val="tx2"/>
                </a:solidFill>
              </a:rPr>
              <a:t>.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457200" y="914400"/>
            <a:ext cx="84690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Students at Humphrey Middle School collected data on the type of music students would prefer for the next school dance. The bar graph below shows the results.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151" t="2925" r="2980" b="4237"/>
          <a:stretch>
            <a:fillRect/>
          </a:stretch>
        </p:blipFill>
        <p:spPr bwMode="auto">
          <a:xfrm>
            <a:off x="4382200" y="2469628"/>
            <a:ext cx="4572824" cy="349857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4 Continued…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9152"/>
            <a:ext cx="3831772" cy="3627991"/>
          </a:xfrm>
        </p:spPr>
        <p:txBody>
          <a:bodyPr>
            <a:noAutofit/>
          </a:bodyPr>
          <a:lstStyle/>
          <a:p>
            <a:pPr marL="461963" indent="-461963"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2400" b="1" dirty="0" smtClean="0"/>
              <a:t>b. 	Draw </a:t>
            </a:r>
            <a:r>
              <a:rPr lang="en-US" sz="2400" b="1" dirty="0"/>
              <a:t>a new bar graph </a:t>
            </a:r>
            <a:r>
              <a:rPr lang="en-US" sz="2400" b="1" dirty="0" smtClean="0"/>
              <a:t>that is </a:t>
            </a:r>
            <a:r>
              <a:rPr lang="en-US" sz="2400" b="1" dirty="0"/>
              <a:t>not misleading</a:t>
            </a:r>
            <a:r>
              <a:rPr lang="en-US" sz="2400" b="1" dirty="0" smtClean="0"/>
              <a:t>.</a:t>
            </a:r>
          </a:p>
          <a:p>
            <a:pPr marL="461963" indent="-461963">
              <a:spcBef>
                <a:spcPts val="0"/>
              </a:spcBef>
              <a:buNone/>
              <a:tabLst>
                <a:tab pos="461963" algn="l"/>
              </a:tabLst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2"/>
                </a:solidFill>
              </a:rPr>
              <a:t>Starting the graph at 0% would better represent how close the vote was</a:t>
            </a:r>
            <a:r>
              <a:rPr lang="en-US" sz="2400" b="1" dirty="0" smtClean="0">
                <a:solidFill>
                  <a:schemeClr val="tx2"/>
                </a:solidFill>
              </a:rPr>
              <a:t>.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914400"/>
            <a:ext cx="85017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Students at Humphrey Middle School collected data on the type of music students would prefer for the next school dance. The bar graph below shows the results.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8071" y="2311144"/>
            <a:ext cx="3886200" cy="278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608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9153"/>
            <a:ext cx="3831772" cy="3649762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AutoNum type="alphaLcPeriod" startAt="3"/>
              <a:tabLst>
                <a:tab pos="461963" algn="l"/>
              </a:tabLst>
            </a:pPr>
            <a:r>
              <a:rPr lang="en-US" sz="2400" b="1" dirty="0" smtClean="0"/>
              <a:t>Why </a:t>
            </a:r>
            <a:r>
              <a:rPr lang="en-US" sz="2400" b="1" dirty="0"/>
              <a:t>might someone </a:t>
            </a:r>
            <a:r>
              <a:rPr lang="en-US" sz="2400" b="1" dirty="0" smtClean="0"/>
              <a:t>use the original </a:t>
            </a:r>
            <a:r>
              <a:rPr lang="en-US" sz="2400" b="1" dirty="0"/>
              <a:t>graph to represent </a:t>
            </a:r>
            <a:r>
              <a:rPr lang="en-US" sz="2400" b="1" dirty="0" smtClean="0"/>
              <a:t>the data?</a:t>
            </a:r>
          </a:p>
          <a:p>
            <a:pPr marL="461963" indent="-461963">
              <a:spcBef>
                <a:spcPts val="0"/>
              </a:spcBef>
              <a:buAutoNum type="alphaLcPeriod" startAt="3"/>
              <a:tabLst>
                <a:tab pos="461963" algn="l"/>
              </a:tabLst>
            </a:pPr>
            <a:endParaRPr lang="en-US" sz="2400" dirty="0">
              <a:sym typeface="Symbol"/>
            </a:endParaRPr>
          </a:p>
          <a:p>
            <a:pPr marL="0" indent="0"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2400" b="1" dirty="0">
                <a:solidFill>
                  <a:schemeClr val="tx2"/>
                </a:solidFill>
                <a:sym typeface="Symbol"/>
              </a:rPr>
              <a:t>Someone who likes Rock music might use this graph. They may want to hear more Rock music at the next school dance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.</a:t>
            </a:r>
            <a:endParaRPr lang="en-US" sz="2400" dirty="0" smtClean="0">
              <a:solidFill>
                <a:schemeClr val="tx2"/>
              </a:solidFill>
              <a:sym typeface="Symbo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914400"/>
            <a:ext cx="8512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Students at Humphrey Middle School collected data on the type of music students would prefer for the next school dance. The bar graph below shows the results.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Example 4 Continued…</a:t>
            </a:r>
            <a:endParaRPr lang="en-US" sz="40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3151" t="2925" r="2980" b="4237"/>
          <a:stretch>
            <a:fillRect/>
          </a:stretch>
        </p:blipFill>
        <p:spPr bwMode="auto">
          <a:xfrm>
            <a:off x="4382200" y="2469628"/>
            <a:ext cx="4572824" cy="349857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41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Communication Prompt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14400"/>
            <a:ext cx="822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Why is it important to eliminate bias in a data set?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Exit Problems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562" y="9144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/>
          </a:p>
        </p:txBody>
      </p:sp>
      <p:sp>
        <p:nvSpPr>
          <p:cNvPr id="4" name="TextBox 3"/>
          <p:cNvSpPr txBox="1"/>
          <p:nvPr/>
        </p:nvSpPr>
        <p:spPr>
          <a:xfrm>
            <a:off x="457199" y="914400"/>
            <a:ext cx="854528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tabLst>
                <a:tab pos="457200" algn="l"/>
                <a:tab pos="914400" algn="l"/>
              </a:tabLst>
            </a:pPr>
            <a:r>
              <a:rPr lang="en-US" sz="2400" dirty="0" smtClean="0"/>
              <a:t>1.	How </a:t>
            </a:r>
            <a:r>
              <a:rPr lang="en-US" sz="2400" dirty="0"/>
              <a:t>could you modify the following situation to eliminate bias</a:t>
            </a:r>
            <a:r>
              <a:rPr lang="en-US" sz="2400" dirty="0" smtClean="0"/>
              <a:t>?  </a:t>
            </a:r>
          </a:p>
          <a:p>
            <a:pPr>
              <a:tabLst>
                <a:tab pos="457200" algn="l"/>
                <a:tab pos="914400" algn="l"/>
              </a:tabLst>
            </a:pPr>
            <a:endParaRPr lang="en-US" sz="1200" dirty="0" smtClean="0"/>
          </a:p>
          <a:p>
            <a:pPr>
              <a:tabLst>
                <a:tab pos="457200" algn="l"/>
                <a:tab pos="914400" algn="l"/>
              </a:tabLst>
            </a:pPr>
            <a:r>
              <a:rPr lang="en-US" sz="2400" dirty="0" smtClean="0"/>
              <a:t>		Placing </a:t>
            </a:r>
            <a:r>
              <a:rPr lang="en-US" sz="2400" dirty="0"/>
              <a:t>a </a:t>
            </a:r>
            <a:r>
              <a:rPr lang="en-US" sz="2400" dirty="0" smtClean="0"/>
              <a:t>1-800 </a:t>
            </a:r>
            <a:r>
              <a:rPr lang="en-US" sz="2400" dirty="0"/>
              <a:t>number on the back of a movie ticket </a:t>
            </a:r>
            <a:r>
              <a:rPr lang="en-US" sz="2400" dirty="0" smtClean="0"/>
              <a:t> </a:t>
            </a:r>
          </a:p>
          <a:p>
            <a:pPr>
              <a:tabLst>
                <a:tab pos="457200" algn="l"/>
                <a:tab pos="914400" algn="l"/>
              </a:tabLst>
            </a:pPr>
            <a:r>
              <a:rPr lang="en-US" sz="2400" dirty="0"/>
              <a:t> </a:t>
            </a:r>
            <a:r>
              <a:rPr lang="en-US" sz="2400" dirty="0" smtClean="0"/>
              <a:t>           stub where </a:t>
            </a:r>
            <a:r>
              <a:rPr lang="en-US" sz="2400" dirty="0"/>
              <a:t>people can call and give a review of </a:t>
            </a:r>
            <a:r>
              <a:rPr lang="en-US" sz="2400" dirty="0" smtClean="0"/>
              <a:t>the movie</a:t>
            </a:r>
            <a:r>
              <a:rPr lang="en-US" sz="2400" dirty="0"/>
              <a:t>.</a:t>
            </a:r>
            <a:r>
              <a:rPr lang="en-US" sz="2400" dirty="0" smtClean="0"/>
              <a:t>	</a:t>
            </a:r>
          </a:p>
          <a:p>
            <a:pPr>
              <a:tabLst>
                <a:tab pos="457200" algn="l"/>
                <a:tab pos="914400" algn="l"/>
              </a:tabLst>
            </a:pPr>
            <a:endParaRPr lang="en-US" sz="2400" dirty="0" smtClean="0"/>
          </a:p>
          <a:p>
            <a:pPr>
              <a:tabLst>
                <a:tab pos="457200" algn="l"/>
                <a:tab pos="914400" algn="l"/>
              </a:tabLst>
            </a:pPr>
            <a:endParaRPr lang="en-US" sz="2400" dirty="0"/>
          </a:p>
          <a:p>
            <a:pPr>
              <a:tabLst>
                <a:tab pos="457200" algn="l"/>
                <a:tab pos="914400" algn="l"/>
              </a:tabLst>
            </a:pPr>
            <a:r>
              <a:rPr lang="en-US" sz="2400" dirty="0" smtClean="0"/>
              <a:t>2.	Classify </a:t>
            </a:r>
            <a:r>
              <a:rPr lang="en-US" sz="2400" dirty="0"/>
              <a:t>each data set as either categorical or numerical</a:t>
            </a:r>
            <a:r>
              <a:rPr lang="en-US" sz="2400" dirty="0" smtClean="0"/>
              <a:t>.</a:t>
            </a:r>
          </a:p>
          <a:p>
            <a:pPr>
              <a:tabLst>
                <a:tab pos="457200" algn="l"/>
                <a:tab pos="914400" algn="l"/>
              </a:tabLst>
            </a:pPr>
            <a:endParaRPr lang="en-US" sz="2400" b="1" dirty="0"/>
          </a:p>
          <a:p>
            <a:pPr>
              <a:tabLst>
                <a:tab pos="457200" algn="l"/>
                <a:tab pos="914400" algn="l"/>
              </a:tabLst>
            </a:pPr>
            <a:r>
              <a:rPr lang="en-US" sz="2400" b="1" dirty="0" smtClean="0"/>
              <a:t>	</a:t>
            </a:r>
            <a:r>
              <a:rPr lang="en-US" sz="2400" dirty="0" smtClean="0"/>
              <a:t>a</a:t>
            </a:r>
            <a:r>
              <a:rPr lang="en-US" sz="2400" dirty="0"/>
              <a:t>.</a:t>
            </a:r>
            <a:r>
              <a:rPr lang="en-US" sz="2400" b="1" dirty="0"/>
              <a:t> </a:t>
            </a:r>
            <a:r>
              <a:rPr lang="en-US" sz="2400" b="1" dirty="0" smtClean="0"/>
              <a:t>	</a:t>
            </a:r>
            <a:r>
              <a:rPr lang="en-US" sz="2400" dirty="0" smtClean="0"/>
              <a:t>the </a:t>
            </a:r>
            <a:r>
              <a:rPr lang="en-US" sz="2400" dirty="0"/>
              <a:t>speeds of the </a:t>
            </a:r>
            <a:r>
              <a:rPr lang="en-US" sz="2400" dirty="0" smtClean="0"/>
              <a:t>first </a:t>
            </a:r>
            <a:r>
              <a:rPr lang="en-US" sz="2400" dirty="0"/>
              <a:t>one hundred cars down a </a:t>
            </a:r>
            <a:r>
              <a:rPr lang="en-US" sz="2400" dirty="0" smtClean="0"/>
              <a:t>stretch </a:t>
            </a:r>
            <a:r>
              <a:rPr lang="en-US" sz="2400" dirty="0"/>
              <a:t>of </a:t>
            </a:r>
            <a:r>
              <a:rPr lang="en-US" sz="2400" dirty="0" smtClean="0"/>
              <a:t>			highway</a:t>
            </a:r>
          </a:p>
          <a:p>
            <a:pPr>
              <a:tabLst>
                <a:tab pos="457200" algn="l"/>
                <a:tab pos="914400" algn="l"/>
              </a:tabLst>
            </a:pPr>
            <a:endParaRPr lang="en-US" sz="2400" dirty="0" smtClean="0"/>
          </a:p>
          <a:p>
            <a:pPr>
              <a:tabLst>
                <a:tab pos="457200" algn="l"/>
                <a:tab pos="914400" algn="l"/>
              </a:tabLst>
            </a:pPr>
            <a:r>
              <a:rPr lang="en-US" sz="2400" dirty="0" smtClean="0"/>
              <a:t>	</a:t>
            </a:r>
            <a:r>
              <a:rPr lang="en-US" sz="2400" dirty="0"/>
              <a:t>b.</a:t>
            </a:r>
            <a:r>
              <a:rPr lang="en-US" sz="2400" b="1" dirty="0"/>
              <a:t> </a:t>
            </a:r>
            <a:r>
              <a:rPr lang="en-US" sz="2400" b="1" dirty="0" smtClean="0"/>
              <a:t>	</a:t>
            </a:r>
            <a:r>
              <a:rPr lang="en-US" sz="2400" dirty="0" smtClean="0"/>
              <a:t>the </a:t>
            </a:r>
            <a:r>
              <a:rPr lang="en-US" sz="2400" dirty="0"/>
              <a:t>favorite basketball team of each student in </a:t>
            </a:r>
            <a:r>
              <a:rPr lang="en-US" sz="2400" dirty="0" smtClean="0"/>
              <a:t>your class</a:t>
            </a:r>
          </a:p>
          <a:p>
            <a:pPr>
              <a:tabLst>
                <a:tab pos="457200" algn="l"/>
                <a:tab pos="914400" algn="l"/>
              </a:tabLst>
            </a:pPr>
            <a:endParaRPr lang="en-US" sz="2400" dirty="0" smtClean="0"/>
          </a:p>
          <a:p>
            <a:pPr>
              <a:tabLst>
                <a:tab pos="457200" algn="l"/>
                <a:tab pos="914400" algn="l"/>
              </a:tabLst>
            </a:pPr>
            <a:r>
              <a:rPr lang="en-US" sz="2400" dirty="0" smtClean="0"/>
              <a:t>	</a:t>
            </a:r>
            <a:r>
              <a:rPr lang="en-US" sz="2400" dirty="0"/>
              <a:t>c.</a:t>
            </a:r>
            <a:r>
              <a:rPr lang="en-US" sz="2400" b="1" dirty="0"/>
              <a:t> </a:t>
            </a:r>
            <a:r>
              <a:rPr lang="en-US" sz="2400" b="1" dirty="0" smtClean="0"/>
              <a:t>	</a:t>
            </a:r>
            <a:r>
              <a:rPr lang="en-US" sz="2400" dirty="0" smtClean="0"/>
              <a:t>the </a:t>
            </a:r>
            <a:r>
              <a:rPr lang="en-US" sz="2400" dirty="0"/>
              <a:t>weights of twenty dogs at the veterinarian </a:t>
            </a:r>
            <a:r>
              <a:rPr lang="en-US" sz="2400" dirty="0" smtClean="0"/>
              <a:t>office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1424609" y="2265635"/>
            <a:ext cx="6526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</a:rPr>
              <a:t>Offer a discount on the next movie for giving a review.  This will get more opinions.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4286592"/>
            <a:ext cx="3279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numerical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5856976"/>
            <a:ext cx="3279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numerical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400" y="5147983"/>
            <a:ext cx="3279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categorical</a:t>
            </a:r>
            <a:endParaRPr lang="en-US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Core Focus">
      <a:dk1>
        <a:sysClr val="windowText" lastClr="000000"/>
      </a:dk1>
      <a:lt1>
        <a:sysClr val="window" lastClr="FFFFFF"/>
      </a:lt1>
      <a:dk2>
        <a:srgbClr val="205867"/>
      </a:dk2>
      <a:lt2>
        <a:srgbClr val="EEECE1"/>
      </a:lt2>
      <a:accent1>
        <a:srgbClr val="7030A0"/>
      </a:accent1>
      <a:accent2>
        <a:srgbClr val="C80000"/>
      </a:accent2>
      <a:accent3>
        <a:srgbClr val="00B050"/>
      </a:accent3>
      <a:accent4>
        <a:srgbClr val="333399"/>
      </a:accent4>
      <a:accent5>
        <a:srgbClr val="CCECFF"/>
      </a:accent5>
      <a:accent6>
        <a:srgbClr val="F79646"/>
      </a:accent6>
      <a:hlink>
        <a:srgbClr val="0000FF"/>
      </a:hlink>
      <a:folHlink>
        <a:srgbClr val="800080"/>
      </a:folHlink>
    </a:clrScheme>
    <a:fontScheme name="CCSS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</TotalTime>
  <Words>464</Words>
  <Application>Microsoft Office PowerPoint</Application>
  <PresentationFormat>On-screen Show (4:3)</PresentationFormat>
  <Paragraphs>137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Core Focus on Ratios, Rates &amp; Statistics</vt:lpstr>
      <vt:lpstr>Warm-Up</vt:lpstr>
      <vt:lpstr>Introduction to Statistics</vt:lpstr>
      <vt:lpstr>Vocabulary</vt:lpstr>
      <vt:lpstr>Explore! A Question of Statistics</vt:lpstr>
      <vt:lpstr>Example 1</vt:lpstr>
      <vt:lpstr>Example 2</vt:lpstr>
      <vt:lpstr>Example 3</vt:lpstr>
      <vt:lpstr>Example 3 Continued…</vt:lpstr>
      <vt:lpstr>Example 3 Continued…</vt:lpstr>
      <vt:lpstr>Example 3 Continued…</vt:lpstr>
      <vt:lpstr>Example 4</vt:lpstr>
      <vt:lpstr>Example 4 Continued…</vt:lpstr>
      <vt:lpstr>Example 4 Continued…</vt:lpstr>
      <vt:lpstr>Communication Prompt</vt:lpstr>
      <vt:lpstr>Exit Problems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</dc:title>
  <dc:creator>Crista</dc:creator>
  <cp:lastModifiedBy>Admin</cp:lastModifiedBy>
  <cp:revision>57</cp:revision>
  <dcterms:created xsi:type="dcterms:W3CDTF">2012-05-05T20:46:00Z</dcterms:created>
  <dcterms:modified xsi:type="dcterms:W3CDTF">2013-06-26T22:12:54Z</dcterms:modified>
</cp:coreProperties>
</file>