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6" r:id="rId4"/>
    <p:sldId id="258" r:id="rId5"/>
    <p:sldId id="261" r:id="rId6"/>
    <p:sldId id="262" r:id="rId7"/>
    <p:sldId id="264" r:id="rId8"/>
    <p:sldId id="265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5FEBA-D8B8-4943-99A4-1A33E9F5A1B3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25189-5E42-491F-A3C7-B7B39158B1D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1</a:t>
            </a:r>
          </a:p>
          <a:p>
            <a:r>
              <a:rPr lang="en-US" dirty="0" smtClean="0"/>
              <a:t>Students will</a:t>
            </a:r>
            <a:r>
              <a:rPr lang="en-US" baseline="0" dirty="0" smtClean="0"/>
              <a:t> d</a:t>
            </a:r>
            <a:r>
              <a:rPr lang="en-US" dirty="0" smtClean="0"/>
              <a:t>escribe</a:t>
            </a:r>
            <a:r>
              <a:rPr lang="en-US" baseline="0" dirty="0" smtClean="0"/>
              <a:t> their paternal grandfather.</a:t>
            </a:r>
          </a:p>
          <a:p>
            <a:r>
              <a:rPr lang="en-US" baseline="0" dirty="0" smtClean="0"/>
              <a:t>e.g. </a:t>
            </a:r>
            <a:r>
              <a:rPr lang="en-US" baseline="0" dirty="0" err="1" smtClean="0"/>
              <a:t>Shinali</a:t>
            </a:r>
            <a:r>
              <a:rPr lang="en-US" baseline="0" dirty="0" smtClean="0"/>
              <a:t> like the color blue. </a:t>
            </a:r>
            <a:r>
              <a:rPr lang="en-US" baseline="0" dirty="0" err="1" smtClean="0"/>
              <a:t>Shinali’s</a:t>
            </a:r>
            <a:r>
              <a:rPr lang="en-US" baseline="0" dirty="0" smtClean="0"/>
              <a:t> name is Jim </a:t>
            </a:r>
            <a:r>
              <a:rPr lang="en-US" baseline="0" dirty="0" err="1" smtClean="0"/>
              <a:t>Begay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Shinali</a:t>
            </a:r>
            <a:r>
              <a:rPr lang="en-US" baseline="0" dirty="0" smtClean="0"/>
              <a:t> works at NTUA. </a:t>
            </a:r>
          </a:p>
          <a:p>
            <a:r>
              <a:rPr lang="en-US" baseline="0" dirty="0" smtClean="0"/>
              <a:t>District Worksheet 1.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2: Students</a:t>
            </a:r>
            <a:r>
              <a:rPr lang="en-US" baseline="0" dirty="0" smtClean="0"/>
              <a:t> are making a connection of paternal grandfather’s clan to father’s 2</a:t>
            </a:r>
            <a:r>
              <a:rPr lang="en-US" baseline="30000" dirty="0" smtClean="0"/>
              <a:t>nd</a:t>
            </a:r>
            <a:r>
              <a:rPr lang="en-US" baseline="0" dirty="0" smtClean="0"/>
              <a:t> clan.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2: See worksheet related to this template. </a:t>
            </a:r>
            <a:r>
              <a:rPr lang="en-US" dirty="0" err="1" smtClean="0"/>
              <a:t>Shinali</a:t>
            </a:r>
            <a:r>
              <a:rPr lang="en-US" dirty="0" smtClean="0"/>
              <a:t> doo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shizhe’e</a:t>
            </a:r>
            <a:r>
              <a:rPr lang="en-US" baseline="0" dirty="0" smtClean="0"/>
              <a:t> Worksheet.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3:</a:t>
            </a:r>
            <a:r>
              <a:rPr lang="en-US" baseline="0" dirty="0" smtClean="0"/>
              <a:t> Students are making connection that </a:t>
            </a:r>
            <a:r>
              <a:rPr lang="en-US" baseline="0" dirty="0" err="1" smtClean="0"/>
              <a:t>nali’s</a:t>
            </a:r>
            <a:r>
              <a:rPr lang="en-US" baseline="0" dirty="0" smtClean="0"/>
              <a:t> clan has sub clans.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here will use</a:t>
            </a:r>
            <a:r>
              <a:rPr lang="en-US" baseline="0" dirty="0" smtClean="0"/>
              <a:t> the district worksheet 1 to identify their paternal grandfather’s clan.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Peer clans worksheet from District website.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5189-5E42-491F-A3C7-B7B39158B1D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2E79CC7-9E9B-4D6C-AC7A-2D6044EAB131}" type="datetimeFigureOut">
              <a:rPr lang="en-US" smtClean="0"/>
              <a:t>6/7/2018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560CC2D-5D15-496F-A55D-456D5334D6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Clans </a:t>
            </a:r>
            <a:r>
              <a:rPr lang="en-US" sz="9600" dirty="0" smtClean="0">
                <a:latin typeface="Times New Roman Navajo" pitchFamily="18" charset="0"/>
                <a:cs typeface="Times New Roman Navajo" pitchFamily="18" charset="0"/>
              </a:rPr>
              <a:t>!doone’4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113713" cy="2657475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 will identify</a:t>
            </a:r>
            <a:r>
              <a:rPr lang="en-US" dirty="0" smtClean="0">
                <a:solidFill>
                  <a:schemeClr val="tx1"/>
                </a:solidFill>
              </a:rPr>
              <a:t>, name and recognize kinship through paternal grandfather’s clan group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85800"/>
            <a:ext cx="7772400" cy="838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Kid friendly objective: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00400" y="838200"/>
            <a:ext cx="3200400" cy="1524000"/>
          </a:xfrm>
        </p:spPr>
        <p:txBody>
          <a:bodyPr/>
          <a:lstStyle/>
          <a:p>
            <a:r>
              <a:rPr lang="en-US" sz="6000" dirty="0" smtClean="0">
                <a:latin typeface="Times New Roman Navajo" pitchFamily="18" charset="0"/>
                <a:cs typeface="Times New Roman Navajo" pitchFamily="18" charset="0"/>
              </a:rPr>
              <a:t>Shin1l7</a:t>
            </a:r>
            <a:endParaRPr lang="en-US" sz="6000" dirty="0">
              <a:latin typeface="Times New Roman Navajo" pitchFamily="18" charset="0"/>
              <a:cs typeface="Times New Roman Navajo" pitchFamily="18" charset="0"/>
            </a:endParaRPr>
          </a:p>
        </p:txBody>
      </p:sp>
      <p:pic>
        <p:nvPicPr>
          <p:cNvPr id="6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133600"/>
            <a:ext cx="3265714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13620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Identify and name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kinship of paternal grandfather’s clan.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57400"/>
            <a:ext cx="7772400" cy="46482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Times New Roman Navajo" pitchFamily="18" charset="0"/>
                <a:cs typeface="Times New Roman Navajo" pitchFamily="18" charset="0"/>
              </a:rPr>
              <a:t>Shin1l7 </a:t>
            </a:r>
            <a:r>
              <a:rPr lang="en-US" sz="6600" dirty="0" err="1" smtClean="0">
                <a:latin typeface="Times New Roman Navajo" pitchFamily="18" charset="0"/>
                <a:cs typeface="Times New Roman Navajo" pitchFamily="18" charset="0"/>
              </a:rPr>
              <a:t>hastiin</a:t>
            </a:r>
            <a:endParaRPr lang="en-US" sz="6600" dirty="0" smtClean="0">
              <a:latin typeface="Times New Roman Navajo" pitchFamily="18" charset="0"/>
              <a:cs typeface="Times New Roman Navajo" pitchFamily="18" charset="0"/>
            </a:endParaRPr>
          </a:p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_______</a:t>
            </a:r>
            <a:r>
              <a:rPr lang="en-US" sz="6600" dirty="0" err="1" smtClean="0">
                <a:latin typeface="Times New Roman Navajo" pitchFamily="18" charset="0"/>
                <a:cs typeface="Times New Roman Navajo" pitchFamily="18" charset="0"/>
              </a:rPr>
              <a:t>dah</a:t>
            </a:r>
            <a:r>
              <a:rPr lang="en-US" sz="6600" dirty="0" smtClean="0">
                <a:latin typeface="Times New Roman Navajo" pitchFamily="18" charset="0"/>
                <a:cs typeface="Times New Roman Navajo" pitchFamily="18" charset="0"/>
              </a:rPr>
              <a:t> shin1l7.</a:t>
            </a:r>
          </a:p>
          <a:p>
            <a:r>
              <a:rPr lang="en-US" sz="6600" dirty="0" smtClean="0">
                <a:latin typeface="Times New Roman Navajo" pitchFamily="18" charset="0"/>
                <a:cs typeface="Times New Roman Navajo" pitchFamily="18" charset="0"/>
              </a:rPr>
              <a:t>Shizh4’4</a:t>
            </a:r>
          </a:p>
          <a:p>
            <a:r>
              <a:rPr lang="en-US" sz="6600" dirty="0" smtClean="0">
                <a:latin typeface="Times New Roman Navajo" pitchFamily="18" charset="0"/>
                <a:cs typeface="Times New Roman Navajo" pitchFamily="18" charset="0"/>
              </a:rPr>
              <a:t>Shizh4’4 bizh4’4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43000" y="838200"/>
            <a:ext cx="1828800" cy="762000"/>
          </a:xfrm>
        </p:spPr>
        <p:txBody>
          <a:bodyPr/>
          <a:lstStyle/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Shin1l7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562600" y="838200"/>
            <a:ext cx="1828800" cy="7620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Shizh4’4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</p:txBody>
      </p:sp>
      <p:pic>
        <p:nvPicPr>
          <p:cNvPr id="6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2286000" cy="2667000"/>
          </a:xfrm>
          <a:prstGeom prst="rect">
            <a:avLst/>
          </a:prstGeom>
          <a:noFill/>
        </p:spPr>
      </p:pic>
      <p:pic>
        <p:nvPicPr>
          <p:cNvPr id="17412" name="Picture 4" descr="Image result for Navajo 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676400"/>
            <a:ext cx="3048000" cy="22098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04800" y="4419600"/>
            <a:ext cx="8382000" cy="2133600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Shin1l7 47 shizh4’4 bizh4’4.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Shin1l7 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</a:t>
            </a: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 nil9.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Shizh4’4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y1shch99n.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 </a:t>
            </a:r>
            <a:r>
              <a:rPr lang="en-US" sz="40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dashin1l7</a:t>
            </a:r>
            <a:r>
              <a:rPr lang="en-US" sz="40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 and recognize kinship of paternal grandfather’s clan group.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590800"/>
            <a:ext cx="8229600" cy="3733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Shin1l7 hast88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Yi[k’4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da’ahi’di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’ n7n7g77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K4 </a:t>
            </a:r>
            <a:r>
              <a:rPr lang="en-US" sz="5400" dirty="0" err="1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naazt’i</a:t>
            </a:r>
            <a:r>
              <a:rPr lang="en-US" sz="5400" dirty="0" smtClean="0">
                <a:solidFill>
                  <a:schemeClr val="tx2"/>
                </a:solidFill>
                <a:latin typeface="Times New Roman Navajo" pitchFamily="18" charset="0"/>
                <a:ea typeface="+mj-ea"/>
                <a:cs typeface="Times New Roman Navajo" pitchFamily="18" charset="0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Navajo" pitchFamily="18" charset="0"/>
                <a:ea typeface="+mj-ea"/>
                <a:cs typeface="Times New Roman Navajo" pitchFamily="18" charset="0"/>
              </a:rPr>
              <a:t>K4 ts’0s7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Navajo" pitchFamily="18" charset="0"/>
              <a:ea typeface="+mj-ea"/>
              <a:cs typeface="Times New Roman Navajo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1828800" cy="762000"/>
          </a:xfrm>
        </p:spPr>
        <p:txBody>
          <a:bodyPr/>
          <a:lstStyle/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Shin1l7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pic>
        <p:nvPicPr>
          <p:cNvPr id="1026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143250" cy="3810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733800" y="838200"/>
            <a:ext cx="4572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Shin1l7 </a:t>
            </a:r>
            <a:r>
              <a:rPr lang="en-US" sz="2800" u="sng" dirty="0" smtClean="0">
                <a:latin typeface="Times New Roman Navajo" pitchFamily="18" charset="0"/>
                <a:cs typeface="Times New Roman Navajo" pitchFamily="18" charset="0"/>
              </a:rPr>
              <a:t>Hashk’22 Hadzoh7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 nil9.</a:t>
            </a:r>
          </a:p>
          <a:p>
            <a:pPr algn="ctr"/>
            <a:endParaRPr lang="en-US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D77 47 </a:t>
            </a:r>
            <a:r>
              <a:rPr lang="en-US" sz="2800" dirty="0" err="1" smtClean="0">
                <a:latin typeface="Times New Roman Navajo" pitchFamily="18" charset="0"/>
                <a:cs typeface="Times New Roman Navajo" pitchFamily="18" charset="0"/>
              </a:rPr>
              <a:t>yi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[k’4 da’1hidi’n7: </a:t>
            </a:r>
            <a:endParaRPr lang="en-US" sz="2800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Hon1gh1ahnii</a:t>
            </a: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T0’ahan7</a:t>
            </a: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Ta’neeszahnii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Nih0b1anii</a:t>
            </a: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Ts’ah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yisk’idnii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Dzi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[ t[‘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ahnii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Dzi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[ n1’oodi[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nii</a:t>
            </a:r>
            <a:endParaRPr lang="en-US" dirty="0" smtClean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endParaRPr lang="en-US" dirty="0">
              <a:latin typeface="Times New Roman Navajo" pitchFamily="18" charset="0"/>
              <a:cs typeface="Times New Roman Navajo" pitchFamily="18" charset="0"/>
            </a:endParaRPr>
          </a:p>
          <a:p>
            <a:pPr algn="ctr"/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Shizh4’4 </a:t>
            </a:r>
            <a:r>
              <a:rPr lang="en-US" sz="2800" u="sng" dirty="0" smtClean="0">
                <a:latin typeface="Times New Roman Navajo" pitchFamily="18" charset="0"/>
                <a:cs typeface="Times New Roman Navajo" pitchFamily="18" charset="0"/>
              </a:rPr>
              <a:t>Hashk’22 Hadzoh7</a:t>
            </a:r>
            <a:r>
              <a:rPr lang="en-US" sz="2800" dirty="0">
                <a:latin typeface="Times New Roman Navajo" pitchFamily="18" charset="0"/>
                <a:cs typeface="Times New Roman Navajo" pitchFamily="18" charset="0"/>
              </a:rPr>
              <a:t> </a:t>
            </a:r>
            <a:r>
              <a:rPr lang="en-US" sz="2800" dirty="0" smtClean="0">
                <a:latin typeface="Times New Roman Navajo" pitchFamily="18" charset="0"/>
                <a:cs typeface="Times New Roman Navajo" pitchFamily="18" charset="0"/>
              </a:rPr>
              <a:t>y1shch’99n.</a:t>
            </a:r>
          </a:p>
        </p:txBody>
      </p:sp>
      <p:sp>
        <p:nvSpPr>
          <p:cNvPr id="5" name="Down Arrow 4"/>
          <p:cNvSpPr/>
          <p:nvPr/>
        </p:nvSpPr>
        <p:spPr>
          <a:xfrm>
            <a:off x="5791200" y="18288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 l="18750" t="16406" r="19375" b="20312"/>
          <a:stretch>
            <a:fillRect/>
          </a:stretch>
        </p:blipFill>
        <p:spPr bwMode="auto">
          <a:xfrm>
            <a:off x="1600200" y="685800"/>
            <a:ext cx="7543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1000" y="609600"/>
            <a:ext cx="267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Worksheet to complete: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47800"/>
            <a:ext cx="18288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Shin1l7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pic>
        <p:nvPicPr>
          <p:cNvPr id="1026" name="Picture 2" descr="Image result for Navajo 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33600"/>
            <a:ext cx="3143250" cy="3810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28600" y="762001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 will identify, name and recognize kinship through paternal grandfather’s clan group. </a:t>
            </a:r>
            <a:endParaRPr lang="en-US" dirty="0"/>
          </a:p>
        </p:txBody>
      </p:sp>
      <p:pic>
        <p:nvPicPr>
          <p:cNvPr id="1029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066800"/>
            <a:ext cx="2209800" cy="1633180"/>
          </a:xfrm>
          <a:prstGeom prst="rect">
            <a:avLst/>
          </a:prstGeom>
          <a:noFill/>
        </p:spPr>
      </p:pic>
      <p:pic>
        <p:nvPicPr>
          <p:cNvPr id="11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396020"/>
            <a:ext cx="2209800" cy="1633180"/>
          </a:xfrm>
          <a:prstGeom prst="rect">
            <a:avLst/>
          </a:prstGeom>
          <a:noFill/>
        </p:spPr>
      </p:pic>
      <p:pic>
        <p:nvPicPr>
          <p:cNvPr id="12" name="Picture 5" descr="C:\Users\jtsosie2011\AppData\Local\Microsoft\Windows\Temporary Internet Files\Content.IE5\WQ1A76ZN\children-34124_64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352800"/>
            <a:ext cx="2209800" cy="163318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81400" y="4953000"/>
            <a:ext cx="259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Clan :Your 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N1l7   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Shin1l7 asdz11n or hast88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2nd Clan: Your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Unlce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Aunt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Shizh4’4 y1zh7 or Shib7zh7</a:t>
            </a:r>
            <a:endParaRPr lang="en-US" dirty="0"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600" y="4876800"/>
            <a:ext cx="259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Clan: </a:t>
            </a:r>
          </a:p>
          <a:p>
            <a:r>
              <a:rPr lang="en-US" dirty="0" smtClean="0"/>
              <a:t>Your cousin</a:t>
            </a:r>
          </a:p>
          <a:p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Shi[</a:t>
            </a:r>
            <a:r>
              <a:rPr lang="en-US" dirty="0" err="1" smtClean="0">
                <a:latin typeface="Times New Roman Navajo" pitchFamily="18" charset="0"/>
                <a:cs typeface="Times New Roman Navajo" pitchFamily="18" charset="0"/>
              </a:rPr>
              <a:t>naa’aash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or Shizeed7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4th Clan: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Sibling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Shideezh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7, Sh1d7, Shtsil7, Sh7naa’7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24400" y="2590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paternal Clan: 4</a:t>
            </a:r>
            <a:r>
              <a:rPr lang="en-US" baseline="30000" dirty="0" smtClean="0"/>
              <a:t>th</a:t>
            </a:r>
            <a:r>
              <a:rPr lang="en-US" dirty="0" smtClean="0"/>
              <a:t> Clan</a:t>
            </a:r>
          </a:p>
          <a:p>
            <a:r>
              <a:rPr lang="en-US" dirty="0" smtClean="0"/>
              <a:t>You are</a:t>
            </a:r>
            <a:r>
              <a:rPr lang="en-US" dirty="0" smtClean="0">
                <a:latin typeface="Times New Roman Navajo" pitchFamily="18" charset="0"/>
                <a:cs typeface="Times New Roman Navajo" pitchFamily="18" charset="0"/>
              </a:rPr>
              <a:t> a n1l7  granddaughter or grandson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134</TotalTime>
  <Words>292</Words>
  <Application>Microsoft Office PowerPoint</Application>
  <PresentationFormat>On-screen Show (4:3)</PresentationFormat>
  <Paragraphs>71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Urban</vt:lpstr>
      <vt:lpstr>Clans !doone’4</vt:lpstr>
      <vt:lpstr>I will identify, name and recognize kinship through paternal grandfather’s clan group </vt:lpstr>
      <vt:lpstr>Shin1l7</vt:lpstr>
      <vt:lpstr>Identify and name kinship of paternal grandfather’s clan.</vt:lpstr>
      <vt:lpstr>Shin1l7</vt:lpstr>
      <vt:lpstr>Identify and recognize kinship of paternal grandfather’s clan group.</vt:lpstr>
      <vt:lpstr>Shin1l7</vt:lpstr>
      <vt:lpstr>Slide 8</vt:lpstr>
      <vt:lpstr>Shin1l7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Clans !doone’4</dc:title>
  <dc:creator>jtsosie2011</dc:creator>
  <cp:lastModifiedBy>jtsosie2011</cp:lastModifiedBy>
  <cp:revision>23</cp:revision>
  <dcterms:created xsi:type="dcterms:W3CDTF">2018-06-07T18:31:52Z</dcterms:created>
  <dcterms:modified xsi:type="dcterms:W3CDTF">2018-06-07T20:46:18Z</dcterms:modified>
</cp:coreProperties>
</file>