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7" r:id="rId1"/>
  </p:sldMasterIdLst>
  <p:notesMasterIdLst>
    <p:notesMasterId r:id="rId73"/>
  </p:notesMasterIdLst>
  <p:sldIdLst>
    <p:sldId id="256" r:id="rId2"/>
    <p:sldId id="310" r:id="rId3"/>
    <p:sldId id="331" r:id="rId4"/>
    <p:sldId id="333" r:id="rId5"/>
    <p:sldId id="332" r:id="rId6"/>
    <p:sldId id="336" r:id="rId7"/>
    <p:sldId id="312" r:id="rId8"/>
    <p:sldId id="304" r:id="rId9"/>
    <p:sldId id="308" r:id="rId10"/>
    <p:sldId id="286" r:id="rId11"/>
    <p:sldId id="306" r:id="rId12"/>
    <p:sldId id="314" r:id="rId13"/>
    <p:sldId id="313" r:id="rId14"/>
    <p:sldId id="315" r:id="rId15"/>
    <p:sldId id="316" r:id="rId16"/>
    <p:sldId id="295" r:id="rId17"/>
    <p:sldId id="317" r:id="rId18"/>
    <p:sldId id="320" r:id="rId19"/>
    <p:sldId id="258" r:id="rId20"/>
    <p:sldId id="318" r:id="rId21"/>
    <p:sldId id="302" r:id="rId22"/>
    <p:sldId id="303" r:id="rId23"/>
    <p:sldId id="290" r:id="rId24"/>
    <p:sldId id="298" r:id="rId25"/>
    <p:sldId id="299" r:id="rId26"/>
    <p:sldId id="300" r:id="rId27"/>
    <p:sldId id="311" r:id="rId28"/>
    <p:sldId id="301" r:id="rId29"/>
    <p:sldId id="265" r:id="rId30"/>
    <p:sldId id="296" r:id="rId31"/>
    <p:sldId id="259" r:id="rId32"/>
    <p:sldId id="263" r:id="rId33"/>
    <p:sldId id="291" r:id="rId34"/>
    <p:sldId id="292" r:id="rId35"/>
    <p:sldId id="293" r:id="rId36"/>
    <p:sldId id="287" r:id="rId37"/>
    <p:sldId id="288" r:id="rId38"/>
    <p:sldId id="260" r:id="rId39"/>
    <p:sldId id="261" r:id="rId40"/>
    <p:sldId id="262" r:id="rId41"/>
    <p:sldId id="271" r:id="rId42"/>
    <p:sldId id="285" r:id="rId43"/>
    <p:sldId id="266" r:id="rId44"/>
    <p:sldId id="280" r:id="rId45"/>
    <p:sldId id="276" r:id="rId46"/>
    <p:sldId id="319" r:id="rId47"/>
    <p:sldId id="279" r:id="rId48"/>
    <p:sldId id="328" r:id="rId49"/>
    <p:sldId id="264" r:id="rId50"/>
    <p:sldId id="268" r:id="rId51"/>
    <p:sldId id="324" r:id="rId52"/>
    <p:sldId id="270" r:id="rId53"/>
    <p:sldId id="269" r:id="rId54"/>
    <p:sldId id="272" r:id="rId55"/>
    <p:sldId id="330" r:id="rId56"/>
    <p:sldId id="307" r:id="rId57"/>
    <p:sldId id="273" r:id="rId58"/>
    <p:sldId id="274" r:id="rId59"/>
    <p:sldId id="267" r:id="rId60"/>
    <p:sldId id="275" r:id="rId61"/>
    <p:sldId id="278" r:id="rId62"/>
    <p:sldId id="281" r:id="rId63"/>
    <p:sldId id="282" r:id="rId64"/>
    <p:sldId id="284" r:id="rId65"/>
    <p:sldId id="283" r:id="rId66"/>
    <p:sldId id="289" r:id="rId67"/>
    <p:sldId id="321" r:id="rId68"/>
    <p:sldId id="323" r:id="rId69"/>
    <p:sldId id="322" r:id="rId70"/>
    <p:sldId id="327" r:id="rId71"/>
    <p:sldId id="309" r:id="rId72"/>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49" autoAdjust="0"/>
    <p:restoredTop sz="94660"/>
  </p:normalViewPr>
  <p:slideViewPr>
    <p:cSldViewPr>
      <p:cViewPr>
        <p:scale>
          <a:sx n="76" d="100"/>
          <a:sy n="76" d="100"/>
        </p:scale>
        <p:origin x="-990"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662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4198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6758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198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99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4199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9630CAF-F614-414D-B282-657AD40E7F61}" type="slidenum">
              <a:rPr lang="en-US"/>
              <a:pPr>
                <a:defRPr/>
              </a:pPr>
              <a:t>‹#›</a:t>
            </a:fld>
            <a:endParaRPr lang="en-US"/>
          </a:p>
        </p:txBody>
      </p:sp>
    </p:spTree>
    <p:extLst>
      <p:ext uri="{BB962C8B-B14F-4D97-AF65-F5344CB8AC3E}">
        <p14:creationId xmlns:p14="http://schemas.microsoft.com/office/powerpoint/2010/main" val="35392576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2EA54F90-5C21-4CB1-BF66-11C334B74DB6}" type="slidenum">
              <a:rPr lang="en-US" smtClean="0"/>
              <a:pPr/>
              <a:t>1</a:t>
            </a:fld>
            <a:endParaRPr lang="en-US" smtClean="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r>
              <a:rPr lang="en-US" smtClean="0"/>
              <a:t>Have “We are Family” playing at 7:45 AM on first day.  (at 7:20: Wind beneath my wings, I believe I can fly, Lean on Me, etc.)</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C93E6190-9BD7-479E-B395-45F9914AE1FE}" type="slidenum">
              <a:rPr lang="en-US" smtClean="0"/>
              <a:pPr/>
              <a:t>16</a:t>
            </a:fld>
            <a:endParaRPr lang="en-US"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DF691C05-B8EE-4A0C-A45F-32743816B4B4}" type="slidenum">
              <a:rPr lang="en-US" smtClean="0"/>
              <a:pPr/>
              <a:t>19</a:t>
            </a:fld>
            <a:endParaRPr lang="en-US" smtClean="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EBF6AB7D-656B-4304-9E4B-1330F7B64C6E}" type="slidenum">
              <a:rPr lang="en-US" smtClean="0"/>
              <a:pPr/>
              <a:t>29</a:t>
            </a:fld>
            <a:endParaRPr lang="en-US" smtClean="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B5CBC273-4651-46F4-A4C7-612F0D5E6384}" type="slidenum">
              <a:rPr lang="en-US" smtClean="0"/>
              <a:pPr/>
              <a:t>31</a:t>
            </a:fld>
            <a:endParaRPr lang="en-US" smtClean="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D64A58C3-CCCB-42D9-A0FA-7F6788DACA2D}" type="slidenum">
              <a:rPr lang="en-US" smtClean="0"/>
              <a:pPr/>
              <a:t>32</a:t>
            </a:fld>
            <a:endParaRPr lang="en-US" smtClean="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F696E100-6F0D-46E3-8E1B-20BEEA2D651E}" type="slidenum">
              <a:rPr lang="en-US" smtClean="0"/>
              <a:pPr/>
              <a:t>38</a:t>
            </a:fld>
            <a:endParaRPr lang="en-US" smtClean="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597D6F9E-AECE-4359-AD69-DA76F39A154A}" type="slidenum">
              <a:rPr lang="en-US" smtClean="0"/>
              <a:pPr/>
              <a:t>39</a:t>
            </a:fld>
            <a:endParaRPr 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D3EA137C-9C1E-4DC3-BB1C-25C22DAC6F81}" type="slidenum">
              <a:rPr lang="en-US" smtClean="0"/>
              <a:pPr/>
              <a:t>40</a:t>
            </a:fld>
            <a:endParaRPr lang="en-US" smtClean="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7620231F-DD66-4DB6-8CF9-AD02181C0D1F}" type="slidenum">
              <a:rPr lang="en-US" smtClean="0"/>
              <a:pPr/>
              <a:t>41</a:t>
            </a:fld>
            <a:endParaRPr lang="en-US" smtClean="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D45BA2A0-190F-42B4-8B06-E06AA217196A}" type="slidenum">
              <a:rPr lang="en-US" smtClean="0"/>
              <a:pPr/>
              <a:t>43</a:t>
            </a:fld>
            <a:endParaRPr lang="en-US" smtClean="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21D42919-0A90-4007-8621-9601B004717E}" type="slidenum">
              <a:rPr lang="en-US" smtClean="0"/>
              <a:pPr/>
              <a:t>44</a:t>
            </a:fld>
            <a:endParaRPr lang="en-US"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4AEE997A-A759-4A4D-AE76-7C1AB98A6B9A}" type="slidenum">
              <a:rPr lang="en-US" smtClean="0"/>
              <a:pPr/>
              <a:t>45</a:t>
            </a:fld>
            <a:endParaRPr lang="en-US" smtClean="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25F3CCB1-52F5-47A7-95A6-CB6A8616AAE6}" type="slidenum">
              <a:rPr lang="en-US" smtClean="0"/>
              <a:pPr/>
              <a:t>47</a:t>
            </a:fld>
            <a:endParaRPr lang="en-US"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D496BF56-D9E1-486A-BD41-AE581C72BE3E}" type="slidenum">
              <a:rPr lang="en-US" smtClean="0"/>
              <a:pPr/>
              <a:t>49</a:t>
            </a:fld>
            <a:endParaRPr lang="en-US" smtClean="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4CF1C892-717F-4DF0-9B40-57870B3CD91F}" type="slidenum">
              <a:rPr lang="en-US" smtClean="0"/>
              <a:pPr/>
              <a:t>50</a:t>
            </a:fld>
            <a:endParaRPr lang="en-US" smtClean="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2F8C88E2-D1DC-429E-935A-83B16E1AFBCB}" type="slidenum">
              <a:rPr lang="en-US" smtClean="0"/>
              <a:pPr/>
              <a:t>52</a:t>
            </a:fld>
            <a:endParaRPr lang="en-US" smtClean="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687F8A3E-05AD-4020-9DD9-84E94892B337}" type="slidenum">
              <a:rPr lang="en-US" smtClean="0"/>
              <a:pPr/>
              <a:t>53</a:t>
            </a:fld>
            <a:endParaRPr lang="en-US" smtClean="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606BD255-4FFA-4727-835D-32452F012E36}" type="slidenum">
              <a:rPr lang="en-US" smtClean="0"/>
              <a:pPr/>
              <a:t>54</a:t>
            </a:fld>
            <a:endParaRPr lang="en-US"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D7E05BC2-985F-49BB-A8C2-D0A3D75BDED6}" type="slidenum">
              <a:rPr lang="en-US" smtClean="0"/>
              <a:pPr/>
              <a:t>57</a:t>
            </a:fld>
            <a:endParaRPr lang="en-US"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63C86B40-D419-41BD-B7D7-41EDDEF01AA5}" type="slidenum">
              <a:rPr lang="en-US" smtClean="0"/>
              <a:pPr/>
              <a:t>58</a:t>
            </a:fld>
            <a:endParaRPr lang="en-US" smtClean="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83A31173-0063-45D9-99E2-3D559D2A6CD4}" type="slidenum">
              <a:rPr lang="en-US" smtClean="0"/>
              <a:pPr/>
              <a:t>59</a:t>
            </a:fld>
            <a:endParaRPr lang="en-US" smtClean="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7A60614E-B06D-4062-8362-888C68BA4547}" type="slidenum">
              <a:rPr lang="en-US" smtClean="0"/>
              <a:pPr/>
              <a:t>60</a:t>
            </a:fld>
            <a:endParaRPr lang="en-US" smtClean="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012CEEEB-5221-4EDE-972E-FAE5E494968C}" type="slidenum">
              <a:rPr lang="en-US" smtClean="0"/>
              <a:pPr/>
              <a:t>61</a:t>
            </a:fld>
            <a:endParaRPr lang="en-US" smtClean="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F0C5864E-099B-4AF2-83BB-65A3809DBBE9}" type="slidenum">
              <a:rPr lang="en-US" smtClean="0"/>
              <a:pPr/>
              <a:t>62</a:t>
            </a:fld>
            <a:endParaRPr lang="en-US" smtClean="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A46B39D6-3736-437B-AA03-C523B031E5D8}" type="slidenum">
              <a:rPr lang="en-US" smtClean="0"/>
              <a:pPr/>
              <a:t>63</a:t>
            </a:fld>
            <a:endParaRPr lang="en-US" smtClean="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DB2186E3-42AA-44FB-BC5E-2D99CD69B8A3}" type="slidenum">
              <a:rPr lang="en-US" smtClean="0"/>
              <a:pPr/>
              <a:t>64</a:t>
            </a:fld>
            <a:endParaRPr lang="en-US" smtClean="0"/>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81D1A983-80E9-4F08-90C5-968718B8038C}" type="slidenum">
              <a:rPr lang="en-US" smtClean="0"/>
              <a:pPr/>
              <a:t>65</a:t>
            </a:fld>
            <a:endParaRPr lang="en-US" smtClean="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381000" y="457200"/>
            <a:ext cx="8397875" cy="5562600"/>
            <a:chOff x="240" y="288"/>
            <a:chExt cx="5290" cy="3504"/>
          </a:xfrm>
        </p:grpSpPr>
        <p:sp>
          <p:nvSpPr>
            <p:cNvPr id="5" name="Rectangle 3"/>
            <p:cNvSpPr>
              <a:spLocks noChangeArrowheads="1"/>
            </p:cNvSpPr>
            <p:nvPr/>
          </p:nvSpPr>
          <p:spPr bwMode="blackWhite">
            <a:xfrm>
              <a:off x="240" y="288"/>
              <a:ext cx="5290" cy="3504"/>
            </a:xfrm>
            <a:prstGeom prst="rect">
              <a:avLst/>
            </a:prstGeom>
            <a:solidFill>
              <a:schemeClr val="bg1"/>
            </a:solidFill>
            <a:ln w="50800">
              <a:solidFill>
                <a:schemeClr val="folHlink"/>
              </a:solidFill>
              <a:miter lim="800000"/>
              <a:headEnd/>
              <a:tailEnd/>
            </a:ln>
            <a:effectLst/>
          </p:spPr>
          <p:txBody>
            <a:bodyPr wrap="none" anchor="ctr"/>
            <a:lstStyle/>
            <a:p>
              <a:pPr algn="ctr" eaLnBrk="1" hangingPunct="1">
                <a:defRPr/>
              </a:pPr>
              <a:endParaRPr lang="en-US" sz="2400">
                <a:latin typeface="Times New Roman" pitchFamily="18" charset="0"/>
              </a:endParaRPr>
            </a:p>
          </p:txBody>
        </p:sp>
        <p:sp>
          <p:nvSpPr>
            <p:cNvPr id="6" name="Rectangle 4"/>
            <p:cNvSpPr>
              <a:spLocks noChangeArrowheads="1"/>
            </p:cNvSpPr>
            <p:nvPr/>
          </p:nvSpPr>
          <p:spPr bwMode="auto">
            <a:xfrm>
              <a:off x="285" y="336"/>
              <a:ext cx="5184" cy="3408"/>
            </a:xfrm>
            <a:prstGeom prst="rect">
              <a:avLst/>
            </a:prstGeom>
            <a:noFill/>
            <a:ln w="9525">
              <a:solidFill>
                <a:schemeClr val="folHlink"/>
              </a:solidFill>
              <a:miter lim="800000"/>
              <a:headEnd/>
              <a:tailEnd/>
            </a:ln>
            <a:effectLst/>
          </p:spPr>
          <p:txBody>
            <a:bodyPr wrap="none" anchor="ctr"/>
            <a:lstStyle/>
            <a:p>
              <a:pPr algn="ctr" eaLnBrk="1" hangingPunct="1">
                <a:defRPr/>
              </a:pPr>
              <a:endParaRPr lang="en-US" sz="2400">
                <a:latin typeface="Times New Roman" pitchFamily="18" charset="0"/>
              </a:endParaRPr>
            </a:p>
          </p:txBody>
        </p:sp>
        <p:sp>
          <p:nvSpPr>
            <p:cNvPr id="7" name="Line 5"/>
            <p:cNvSpPr>
              <a:spLocks noChangeShapeType="1"/>
            </p:cNvSpPr>
            <p:nvPr/>
          </p:nvSpPr>
          <p:spPr bwMode="auto">
            <a:xfrm>
              <a:off x="576" y="2256"/>
              <a:ext cx="4608" cy="0"/>
            </a:xfrm>
            <a:prstGeom prst="line">
              <a:avLst/>
            </a:prstGeom>
            <a:noFill/>
            <a:ln w="19050">
              <a:solidFill>
                <a:schemeClr val="accent2"/>
              </a:solidFill>
              <a:round/>
              <a:headEnd/>
              <a:tailEnd/>
            </a:ln>
            <a:effectLst/>
          </p:spPr>
          <p:txBody>
            <a:bodyPr wrap="none" anchor="ctr"/>
            <a:lstStyle/>
            <a:p>
              <a:pPr>
                <a:defRPr/>
              </a:pPr>
              <a:endParaRPr lang="en-US"/>
            </a:p>
          </p:txBody>
        </p:sp>
      </p:grpSp>
      <p:sp>
        <p:nvSpPr>
          <p:cNvPr id="14342" name="Rectangle 6"/>
          <p:cNvSpPr>
            <a:spLocks noGrp="1" noChangeArrowheads="1"/>
          </p:cNvSpPr>
          <p:nvPr>
            <p:ph type="ctrTitle"/>
          </p:nvPr>
        </p:nvSpPr>
        <p:spPr>
          <a:xfrm>
            <a:off x="1219200" y="838200"/>
            <a:ext cx="6781800" cy="2559050"/>
          </a:xfrm>
        </p:spPr>
        <p:txBody>
          <a:bodyPr anchorCtr="1"/>
          <a:lstStyle>
            <a:lvl1pPr algn="ctr">
              <a:defRPr sz="6200"/>
            </a:lvl1pPr>
          </a:lstStyle>
          <a:p>
            <a:r>
              <a:rPr lang="en-US"/>
              <a:t>Click to edit Master title style</a:t>
            </a:r>
          </a:p>
        </p:txBody>
      </p:sp>
      <p:sp>
        <p:nvSpPr>
          <p:cNvPr id="14343" name="Rectangle 7"/>
          <p:cNvSpPr>
            <a:spLocks noGrp="1" noChangeArrowheads="1"/>
          </p:cNvSpPr>
          <p:nvPr>
            <p:ph type="subTitle" idx="1"/>
          </p:nvPr>
        </p:nvSpPr>
        <p:spPr>
          <a:xfrm>
            <a:off x="1371600" y="3733800"/>
            <a:ext cx="6400800" cy="1873250"/>
          </a:xfrm>
        </p:spPr>
        <p:txBody>
          <a:bodyPr/>
          <a:lstStyle>
            <a:lvl1pPr marL="0" indent="0" algn="ctr">
              <a:buFont typeface="Wingdings" pitchFamily="2" charset="2"/>
              <a:buNone/>
              <a:defRPr sz="3000"/>
            </a:lvl1pPr>
          </a:lstStyle>
          <a:p>
            <a:r>
              <a:rPr lang="en-US"/>
              <a:t>Click to edit Master subtitle style</a:t>
            </a:r>
          </a:p>
        </p:txBody>
      </p:sp>
      <p:sp>
        <p:nvSpPr>
          <p:cNvPr id="8" name="Rectangle 8"/>
          <p:cNvSpPr>
            <a:spLocks noGrp="1" noChangeArrowheads="1"/>
          </p:cNvSpPr>
          <p:nvPr>
            <p:ph type="dt" sz="half" idx="10"/>
          </p:nvPr>
        </p:nvSpPr>
        <p:spPr>
          <a:xfrm>
            <a:off x="536575" y="6248400"/>
            <a:ext cx="2054225" cy="457200"/>
          </a:xfrm>
        </p:spPr>
        <p:txBody>
          <a:bodyPr/>
          <a:lstStyle>
            <a:lvl1pPr>
              <a:defRPr/>
            </a:lvl1pPr>
          </a:lstStyle>
          <a:p>
            <a:pPr>
              <a:defRPr/>
            </a:pPr>
            <a:endParaRPr lang="en-US"/>
          </a:p>
        </p:txBody>
      </p:sp>
      <p:sp>
        <p:nvSpPr>
          <p:cNvPr id="9" name="Rectangle 9"/>
          <p:cNvSpPr>
            <a:spLocks noGrp="1" noChangeArrowheads="1"/>
          </p:cNvSpPr>
          <p:nvPr>
            <p:ph type="ftr" sz="quarter" idx="11"/>
          </p:nvPr>
        </p:nvSpPr>
        <p:spPr>
          <a:xfrm>
            <a:off x="3251200" y="6248400"/>
            <a:ext cx="2887663" cy="457200"/>
          </a:xfrm>
        </p:spPr>
        <p:txBody>
          <a:bodyPr/>
          <a:lstStyle>
            <a:lvl1pPr>
              <a:defRPr/>
            </a:lvl1pPr>
          </a:lstStyle>
          <a:p>
            <a:pPr>
              <a:defRPr/>
            </a:pPr>
            <a:endParaRPr lang="en-US"/>
          </a:p>
        </p:txBody>
      </p:sp>
      <p:sp>
        <p:nvSpPr>
          <p:cNvPr id="10" name="Rectangle 10"/>
          <p:cNvSpPr>
            <a:spLocks noGrp="1" noChangeArrowheads="1"/>
          </p:cNvSpPr>
          <p:nvPr>
            <p:ph type="sldNum" sz="quarter" idx="12"/>
          </p:nvPr>
        </p:nvSpPr>
        <p:spPr>
          <a:xfrm>
            <a:off x="6788150" y="6257925"/>
            <a:ext cx="1905000" cy="457200"/>
          </a:xfrm>
        </p:spPr>
        <p:txBody>
          <a:bodyPr/>
          <a:lstStyle>
            <a:lvl1pPr>
              <a:defRPr/>
            </a:lvl1pPr>
          </a:lstStyle>
          <a:p>
            <a:pPr>
              <a:defRPr/>
            </a:pPr>
            <a:fld id="{AC009493-EEAC-4299-B75C-97E3B7E9D941}"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C0F90BD2-D189-40C3-B768-B80D0622D66B}"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D731B203-6170-4C5C-A902-079C914A674C}"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33400" y="1828800"/>
            <a:ext cx="40005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1828800"/>
            <a:ext cx="40005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sldNum" sz="quarter" idx="12"/>
          </p:nvPr>
        </p:nvSpPr>
        <p:spPr>
          <a:ln/>
        </p:spPr>
        <p:txBody>
          <a:bodyPr/>
          <a:lstStyle>
            <a:lvl1pPr>
              <a:defRPr/>
            </a:lvl1pPr>
          </a:lstStyle>
          <a:p>
            <a:pPr>
              <a:defRPr/>
            </a:pPr>
            <a:fld id="{65EA5EAC-54D9-49BD-A2EC-9579655BAAEF}"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8"/>
          <p:cNvSpPr>
            <a:spLocks noGrp="1" noChangeArrowheads="1"/>
          </p:cNvSpPr>
          <p:nvPr>
            <p:ph type="dt" sz="half" idx="10"/>
          </p:nvPr>
        </p:nvSpPr>
        <p:spPr>
          <a:ln/>
        </p:spPr>
        <p:txBody>
          <a:bodyPr/>
          <a:lstStyle>
            <a:lvl1pPr>
              <a:defRPr/>
            </a:lvl1pPr>
          </a:lstStyle>
          <a:p>
            <a:pPr>
              <a:defRPr/>
            </a:pPr>
            <a:endParaRPr lang="en-US"/>
          </a:p>
        </p:txBody>
      </p:sp>
      <p:sp>
        <p:nvSpPr>
          <p:cNvPr id="8" name="Rectangle 9"/>
          <p:cNvSpPr>
            <a:spLocks noGrp="1" noChangeArrowheads="1"/>
          </p:cNvSpPr>
          <p:nvPr>
            <p:ph type="ftr" sz="quarter" idx="11"/>
          </p:nvPr>
        </p:nvSpPr>
        <p:spPr>
          <a:ln/>
        </p:spPr>
        <p:txBody>
          <a:bodyPr/>
          <a:lstStyle>
            <a:lvl1pPr>
              <a:defRPr/>
            </a:lvl1pPr>
          </a:lstStyle>
          <a:p>
            <a:pPr>
              <a:defRPr/>
            </a:pPr>
            <a:endParaRPr lang="en-US"/>
          </a:p>
        </p:txBody>
      </p:sp>
      <p:sp>
        <p:nvSpPr>
          <p:cNvPr id="9" name="Rectangle 10"/>
          <p:cNvSpPr>
            <a:spLocks noGrp="1" noChangeArrowheads="1"/>
          </p:cNvSpPr>
          <p:nvPr>
            <p:ph type="sldNum" sz="quarter" idx="12"/>
          </p:nvPr>
        </p:nvSpPr>
        <p:spPr>
          <a:ln/>
        </p:spPr>
        <p:txBody>
          <a:bodyPr/>
          <a:lstStyle>
            <a:lvl1pPr>
              <a:defRPr/>
            </a:lvl1pPr>
          </a:lstStyle>
          <a:p>
            <a:pPr>
              <a:defRPr/>
            </a:pPr>
            <a:fld id="{2F7F2C4D-02C8-4284-9CB0-179C66D0A722}"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8"/>
          <p:cNvSpPr>
            <a:spLocks noGrp="1" noChangeArrowheads="1"/>
          </p:cNvSpPr>
          <p:nvPr>
            <p:ph type="dt" sz="half" idx="10"/>
          </p:nvPr>
        </p:nvSpPr>
        <p:spPr>
          <a:ln/>
        </p:spPr>
        <p:txBody>
          <a:bodyPr/>
          <a:lstStyle>
            <a:lvl1pPr>
              <a:defRPr/>
            </a:lvl1pPr>
          </a:lstStyle>
          <a:p>
            <a:pPr>
              <a:defRPr/>
            </a:pPr>
            <a:endParaRPr lang="en-US"/>
          </a:p>
        </p:txBody>
      </p:sp>
      <p:sp>
        <p:nvSpPr>
          <p:cNvPr id="4" name="Rectangle 9"/>
          <p:cNvSpPr>
            <a:spLocks noGrp="1" noChangeArrowheads="1"/>
          </p:cNvSpPr>
          <p:nvPr>
            <p:ph type="ftr" sz="quarter" idx="11"/>
          </p:nvPr>
        </p:nvSpPr>
        <p:spPr>
          <a:ln/>
        </p:spPr>
        <p:txBody>
          <a:bodyPr/>
          <a:lstStyle>
            <a:lvl1pPr>
              <a:defRPr/>
            </a:lvl1pPr>
          </a:lstStyle>
          <a:p>
            <a:pPr>
              <a:defRPr/>
            </a:pPr>
            <a:endParaRPr lang="en-US"/>
          </a:p>
        </p:txBody>
      </p:sp>
      <p:sp>
        <p:nvSpPr>
          <p:cNvPr id="5" name="Rectangle 10"/>
          <p:cNvSpPr>
            <a:spLocks noGrp="1" noChangeArrowheads="1"/>
          </p:cNvSpPr>
          <p:nvPr>
            <p:ph type="sldNum" sz="quarter" idx="12"/>
          </p:nvPr>
        </p:nvSpPr>
        <p:spPr>
          <a:ln/>
        </p:spPr>
        <p:txBody>
          <a:bodyPr/>
          <a:lstStyle>
            <a:lvl1pPr>
              <a:defRPr/>
            </a:lvl1pPr>
          </a:lstStyle>
          <a:p>
            <a:pPr>
              <a:defRPr/>
            </a:pPr>
            <a:fld id="{9409A619-2FE8-4D8A-A45F-955035275568}"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endParaRPr lang="en-US"/>
          </a:p>
        </p:txBody>
      </p:sp>
      <p:sp>
        <p:nvSpPr>
          <p:cNvPr id="3" name="Rectangle 9"/>
          <p:cNvSpPr>
            <a:spLocks noGrp="1" noChangeArrowheads="1"/>
          </p:cNvSpPr>
          <p:nvPr>
            <p:ph type="ftr" sz="quarter" idx="11"/>
          </p:nvPr>
        </p:nvSpPr>
        <p:spPr>
          <a:ln/>
        </p:spPr>
        <p:txBody>
          <a:bodyPr/>
          <a:lstStyle>
            <a:lvl1pPr>
              <a:defRPr/>
            </a:lvl1pPr>
          </a:lstStyle>
          <a:p>
            <a:pPr>
              <a:defRPr/>
            </a:pPr>
            <a:endParaRPr lang="en-US"/>
          </a:p>
        </p:txBody>
      </p:sp>
      <p:sp>
        <p:nvSpPr>
          <p:cNvPr id="4" name="Rectangle 10"/>
          <p:cNvSpPr>
            <a:spLocks noGrp="1" noChangeArrowheads="1"/>
          </p:cNvSpPr>
          <p:nvPr>
            <p:ph type="sldNum" sz="quarter" idx="12"/>
          </p:nvPr>
        </p:nvSpPr>
        <p:spPr>
          <a:ln/>
        </p:spPr>
        <p:txBody>
          <a:bodyPr/>
          <a:lstStyle>
            <a:lvl1pPr>
              <a:defRPr/>
            </a:lvl1pPr>
          </a:lstStyle>
          <a:p>
            <a:pPr>
              <a:defRPr/>
            </a:pPr>
            <a:fld id="{989AC2F7-5AE0-4C3B-BEF2-783B24AA9C6A}"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sldNum" sz="quarter" idx="12"/>
          </p:nvPr>
        </p:nvSpPr>
        <p:spPr>
          <a:ln/>
        </p:spPr>
        <p:txBody>
          <a:bodyPr/>
          <a:lstStyle>
            <a:lvl1pPr>
              <a:defRPr/>
            </a:lvl1pPr>
          </a:lstStyle>
          <a:p>
            <a:pPr>
              <a:defRPr/>
            </a:pPr>
            <a:fld id="{E3F6782A-EC37-411F-AF35-3B73217024F4}"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sldNum" sz="quarter" idx="12"/>
          </p:nvPr>
        </p:nvSpPr>
        <p:spPr>
          <a:ln/>
        </p:spPr>
        <p:txBody>
          <a:bodyPr/>
          <a:lstStyle>
            <a:lvl1pPr>
              <a:defRPr/>
            </a:lvl1pPr>
          </a:lstStyle>
          <a:p>
            <a:pPr>
              <a:defRPr/>
            </a:pPr>
            <a:fld id="{51394450-D7E3-48FC-8EED-17D5B8DF863A}"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55EB325E-955E-42B7-B9D0-9F0ADB6046BF}"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48450" y="473075"/>
            <a:ext cx="2038350" cy="5394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3400" y="473075"/>
            <a:ext cx="5962650" cy="5394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58282AE6-56D8-4FFE-85D4-AFEE373E7D20}"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228600" y="228600"/>
            <a:ext cx="8686800" cy="5943600"/>
            <a:chOff x="144" y="144"/>
            <a:chExt cx="5472" cy="3744"/>
          </a:xfrm>
        </p:grpSpPr>
        <p:sp>
          <p:nvSpPr>
            <p:cNvPr id="13315" name="Rectangle 3"/>
            <p:cNvSpPr>
              <a:spLocks noChangeArrowheads="1"/>
            </p:cNvSpPr>
            <p:nvPr/>
          </p:nvSpPr>
          <p:spPr bwMode="auto">
            <a:xfrm>
              <a:off x="144" y="144"/>
              <a:ext cx="5472" cy="3744"/>
            </a:xfrm>
            <a:prstGeom prst="rect">
              <a:avLst/>
            </a:prstGeom>
            <a:solidFill>
              <a:schemeClr val="bg1"/>
            </a:solidFill>
            <a:ln w="44450">
              <a:solidFill>
                <a:schemeClr val="folHlink"/>
              </a:solidFill>
              <a:miter lim="800000"/>
              <a:headEnd/>
              <a:tailEnd/>
            </a:ln>
            <a:effectLst/>
          </p:spPr>
          <p:txBody>
            <a:bodyPr wrap="none" anchor="ctr"/>
            <a:lstStyle/>
            <a:p>
              <a:pPr algn="ctr" eaLnBrk="1" hangingPunct="1">
                <a:defRPr/>
              </a:pPr>
              <a:endParaRPr lang="en-US" sz="2400">
                <a:latin typeface="Times New Roman" pitchFamily="18" charset="0"/>
              </a:endParaRPr>
            </a:p>
          </p:txBody>
        </p:sp>
        <p:sp>
          <p:nvSpPr>
            <p:cNvPr id="13316" name="Rectangle 4"/>
            <p:cNvSpPr>
              <a:spLocks noChangeArrowheads="1"/>
            </p:cNvSpPr>
            <p:nvPr/>
          </p:nvSpPr>
          <p:spPr bwMode="blackWhite">
            <a:xfrm>
              <a:off x="193" y="193"/>
              <a:ext cx="5373" cy="3635"/>
            </a:xfrm>
            <a:prstGeom prst="rect">
              <a:avLst/>
            </a:prstGeom>
            <a:solidFill>
              <a:schemeClr val="bg1"/>
            </a:solidFill>
            <a:ln w="9525">
              <a:solidFill>
                <a:schemeClr val="folHlink"/>
              </a:solidFill>
              <a:miter lim="800000"/>
              <a:headEnd/>
              <a:tailEnd/>
            </a:ln>
            <a:effectLst/>
          </p:spPr>
          <p:txBody>
            <a:bodyPr wrap="none" anchor="ctr"/>
            <a:lstStyle/>
            <a:p>
              <a:pPr algn="ctr" eaLnBrk="1" hangingPunct="1">
                <a:defRPr/>
              </a:pPr>
              <a:endParaRPr lang="en-US" sz="2400">
                <a:latin typeface="Times New Roman" pitchFamily="18" charset="0"/>
              </a:endParaRPr>
            </a:p>
          </p:txBody>
        </p:sp>
        <p:sp>
          <p:nvSpPr>
            <p:cNvPr id="13317" name="Line 5"/>
            <p:cNvSpPr>
              <a:spLocks noChangeShapeType="1"/>
            </p:cNvSpPr>
            <p:nvPr/>
          </p:nvSpPr>
          <p:spPr bwMode="auto">
            <a:xfrm>
              <a:off x="336" y="1092"/>
              <a:ext cx="5136" cy="0"/>
            </a:xfrm>
            <a:prstGeom prst="line">
              <a:avLst/>
            </a:prstGeom>
            <a:noFill/>
            <a:ln w="12700">
              <a:solidFill>
                <a:schemeClr val="accent2"/>
              </a:solidFill>
              <a:round/>
              <a:headEnd/>
              <a:tailEnd/>
            </a:ln>
            <a:effectLst/>
          </p:spPr>
          <p:txBody>
            <a:bodyPr/>
            <a:lstStyle/>
            <a:p>
              <a:pPr>
                <a:defRPr/>
              </a:pPr>
              <a:endParaRPr lang="en-US"/>
            </a:p>
          </p:txBody>
        </p:sp>
      </p:grpSp>
      <p:sp>
        <p:nvSpPr>
          <p:cNvPr id="1027" name="Rectangle 6"/>
          <p:cNvSpPr>
            <a:spLocks noGrp="1" noChangeArrowheads="1"/>
          </p:cNvSpPr>
          <p:nvPr>
            <p:ph type="title"/>
          </p:nvPr>
        </p:nvSpPr>
        <p:spPr bwMode="auto">
          <a:xfrm>
            <a:off x="533400" y="473075"/>
            <a:ext cx="8153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8" name="Rectangle 7"/>
          <p:cNvSpPr>
            <a:spLocks noGrp="1" noChangeArrowheads="1"/>
          </p:cNvSpPr>
          <p:nvPr>
            <p:ph type="body" idx="1"/>
          </p:nvPr>
        </p:nvSpPr>
        <p:spPr bwMode="auto">
          <a:xfrm>
            <a:off x="533400" y="1828800"/>
            <a:ext cx="8153400" cy="4038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3320" name="Rectangle 8"/>
          <p:cNvSpPr>
            <a:spLocks noGrp="1" noChangeArrowheads="1"/>
          </p:cNvSpPr>
          <p:nvPr>
            <p:ph type="dt" sz="half" idx="2"/>
          </p:nvPr>
        </p:nvSpPr>
        <p:spPr bwMode="auto">
          <a:xfrm>
            <a:off x="533400" y="6248400"/>
            <a:ext cx="20574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000"/>
            </a:lvl1pPr>
          </a:lstStyle>
          <a:p>
            <a:pPr>
              <a:defRPr/>
            </a:pPr>
            <a:endParaRPr lang="en-US"/>
          </a:p>
        </p:txBody>
      </p:sp>
      <p:sp>
        <p:nvSpPr>
          <p:cNvPr id="13321" name="Rectangle 9"/>
          <p:cNvSpPr>
            <a:spLocks noGrp="1" noChangeArrowheads="1"/>
          </p:cNvSpPr>
          <p:nvPr>
            <p:ph type="ftr" sz="quarter" idx="3"/>
          </p:nvPr>
        </p:nvSpPr>
        <p:spPr bwMode="auto">
          <a:xfrm>
            <a:off x="32385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000"/>
            </a:lvl1pPr>
          </a:lstStyle>
          <a:p>
            <a:pPr>
              <a:defRPr/>
            </a:pPr>
            <a:endParaRPr lang="en-US"/>
          </a:p>
        </p:txBody>
      </p:sp>
      <p:sp>
        <p:nvSpPr>
          <p:cNvPr id="13322" name="Rectangle 10"/>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000"/>
            </a:lvl1pPr>
          </a:lstStyle>
          <a:p>
            <a:pPr>
              <a:defRPr/>
            </a:pPr>
            <a:fld id="{6DB38489-C39B-47BE-B810-3149CA53945A}"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824"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xStyles>
    <p:titleStyle>
      <a:lvl1pPr algn="l" rtl="0" eaLnBrk="0" fontAlgn="base" hangingPunct="0">
        <a:lnSpc>
          <a:spcPct val="80000"/>
        </a:lnSpc>
        <a:spcBef>
          <a:spcPct val="0"/>
        </a:spcBef>
        <a:spcAft>
          <a:spcPct val="0"/>
        </a:spcAft>
        <a:defRPr sz="4400">
          <a:solidFill>
            <a:schemeClr val="tx2"/>
          </a:solidFill>
          <a:latin typeface="+mj-lt"/>
          <a:ea typeface="+mj-ea"/>
          <a:cs typeface="+mj-cs"/>
        </a:defRPr>
      </a:lvl1pPr>
      <a:lvl2pPr algn="l" rtl="0" eaLnBrk="0" fontAlgn="base" hangingPunct="0">
        <a:lnSpc>
          <a:spcPct val="80000"/>
        </a:lnSpc>
        <a:spcBef>
          <a:spcPct val="0"/>
        </a:spcBef>
        <a:spcAft>
          <a:spcPct val="0"/>
        </a:spcAft>
        <a:defRPr sz="4400">
          <a:solidFill>
            <a:schemeClr val="tx2"/>
          </a:solidFill>
          <a:latin typeface="Times New Roman" pitchFamily="18" charset="0"/>
        </a:defRPr>
      </a:lvl2pPr>
      <a:lvl3pPr algn="l" rtl="0" eaLnBrk="0" fontAlgn="base" hangingPunct="0">
        <a:lnSpc>
          <a:spcPct val="80000"/>
        </a:lnSpc>
        <a:spcBef>
          <a:spcPct val="0"/>
        </a:spcBef>
        <a:spcAft>
          <a:spcPct val="0"/>
        </a:spcAft>
        <a:defRPr sz="4400">
          <a:solidFill>
            <a:schemeClr val="tx2"/>
          </a:solidFill>
          <a:latin typeface="Times New Roman" pitchFamily="18" charset="0"/>
        </a:defRPr>
      </a:lvl3pPr>
      <a:lvl4pPr algn="l" rtl="0" eaLnBrk="0" fontAlgn="base" hangingPunct="0">
        <a:lnSpc>
          <a:spcPct val="80000"/>
        </a:lnSpc>
        <a:spcBef>
          <a:spcPct val="0"/>
        </a:spcBef>
        <a:spcAft>
          <a:spcPct val="0"/>
        </a:spcAft>
        <a:defRPr sz="4400">
          <a:solidFill>
            <a:schemeClr val="tx2"/>
          </a:solidFill>
          <a:latin typeface="Times New Roman" pitchFamily="18" charset="0"/>
        </a:defRPr>
      </a:lvl4pPr>
      <a:lvl5pPr algn="l" rtl="0" eaLnBrk="0" fontAlgn="base" hangingPunct="0">
        <a:lnSpc>
          <a:spcPct val="80000"/>
        </a:lnSpc>
        <a:spcBef>
          <a:spcPct val="0"/>
        </a:spcBef>
        <a:spcAft>
          <a:spcPct val="0"/>
        </a:spcAft>
        <a:defRPr sz="4400">
          <a:solidFill>
            <a:schemeClr val="tx2"/>
          </a:solidFill>
          <a:latin typeface="Times New Roman" pitchFamily="18" charset="0"/>
        </a:defRPr>
      </a:lvl5pPr>
      <a:lvl6pPr marL="457200" algn="l" rtl="0" fontAlgn="base">
        <a:lnSpc>
          <a:spcPct val="80000"/>
        </a:lnSpc>
        <a:spcBef>
          <a:spcPct val="0"/>
        </a:spcBef>
        <a:spcAft>
          <a:spcPct val="0"/>
        </a:spcAft>
        <a:defRPr sz="4400">
          <a:solidFill>
            <a:schemeClr val="tx2"/>
          </a:solidFill>
          <a:latin typeface="Times New Roman" pitchFamily="18" charset="0"/>
        </a:defRPr>
      </a:lvl6pPr>
      <a:lvl7pPr marL="914400" algn="l" rtl="0" fontAlgn="base">
        <a:lnSpc>
          <a:spcPct val="80000"/>
        </a:lnSpc>
        <a:spcBef>
          <a:spcPct val="0"/>
        </a:spcBef>
        <a:spcAft>
          <a:spcPct val="0"/>
        </a:spcAft>
        <a:defRPr sz="4400">
          <a:solidFill>
            <a:schemeClr val="tx2"/>
          </a:solidFill>
          <a:latin typeface="Times New Roman" pitchFamily="18" charset="0"/>
        </a:defRPr>
      </a:lvl7pPr>
      <a:lvl8pPr marL="1371600" algn="l" rtl="0" fontAlgn="base">
        <a:lnSpc>
          <a:spcPct val="80000"/>
        </a:lnSpc>
        <a:spcBef>
          <a:spcPct val="0"/>
        </a:spcBef>
        <a:spcAft>
          <a:spcPct val="0"/>
        </a:spcAft>
        <a:defRPr sz="4400">
          <a:solidFill>
            <a:schemeClr val="tx2"/>
          </a:solidFill>
          <a:latin typeface="Times New Roman" pitchFamily="18" charset="0"/>
        </a:defRPr>
      </a:lvl8pPr>
      <a:lvl9pPr marL="1828800" algn="l" rtl="0" fontAlgn="base">
        <a:lnSpc>
          <a:spcPct val="80000"/>
        </a:lnSpc>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chemeClr val="accent2"/>
        </a:buClr>
        <a:buSzPct val="75000"/>
        <a:buFont typeface="Wingdings" pitchFamily="2" charset="2"/>
        <a:buChar char="n"/>
        <a:defRPr sz="31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SzPct val="65000"/>
        <a:buFont typeface="Wingdings" pitchFamily="2" charset="2"/>
        <a:buChar char="n"/>
        <a:defRPr sz="2600">
          <a:solidFill>
            <a:schemeClr val="tx1"/>
          </a:solidFill>
          <a:latin typeface="+mn-lt"/>
        </a:defRPr>
      </a:lvl2pPr>
      <a:lvl3pPr marL="1143000" indent="-228600" algn="l" rtl="0" eaLnBrk="0" fontAlgn="base" hangingPunct="0">
        <a:spcBef>
          <a:spcPct val="20000"/>
        </a:spcBef>
        <a:spcAft>
          <a:spcPct val="0"/>
        </a:spcAft>
        <a:buClr>
          <a:schemeClr val="hlink"/>
        </a:buClr>
        <a:buSzPct val="55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Font typeface="Wingdings"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tx1"/>
        </a:buClr>
        <a:buSzPct val="85000"/>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tx1"/>
        </a:buClr>
        <a:buSzPct val="85000"/>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tx1"/>
        </a:buClr>
        <a:buSzPct val="85000"/>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tx1"/>
        </a:buClr>
        <a:buSzPct val="85000"/>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tx1"/>
        </a:buClr>
        <a:buSzPct val="8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hyperlink" Target="http://www.youtube.com/watch?v=45mMioJ5szc"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mailto:scott.gray@mayfield.kyschools.us"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hyperlink" Target="http://www.kheaa.com/"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hyperlink" Target="http://www.fafsa.ed.gov/" TargetMode="External"/><Relationship Id="rId4" Type="http://schemas.openxmlformats.org/officeDocument/2006/relationships/hyperlink" Target="http://www.fastweb.com/" TargetMode="External"/></Relationships>
</file>

<file path=ppt/slides/_rels/slide6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hyperlink" Target="mailto:firstname.lastname@mayfield.kyschools.us"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pPr eaLnBrk="1" hangingPunct="1"/>
            <a:r>
              <a:rPr lang="en-US" sz="5600" smtClean="0"/>
              <a:t>Welcome</a:t>
            </a:r>
            <a:br>
              <a:rPr lang="en-US" sz="5600" smtClean="0"/>
            </a:br>
            <a:r>
              <a:rPr lang="en-US" sz="5600" smtClean="0"/>
              <a:t>to</a:t>
            </a:r>
            <a:br>
              <a:rPr lang="en-US" sz="5600" smtClean="0"/>
            </a:br>
            <a:r>
              <a:rPr lang="en-US" sz="5600" smtClean="0"/>
              <a:t>LCMS</a:t>
            </a:r>
          </a:p>
        </p:txBody>
      </p:sp>
      <p:sp>
        <p:nvSpPr>
          <p:cNvPr id="3075" name="Rectangle 3"/>
          <p:cNvSpPr>
            <a:spLocks noGrp="1" noChangeArrowheads="1"/>
          </p:cNvSpPr>
          <p:nvPr>
            <p:ph type="subTitle" idx="1"/>
          </p:nvPr>
        </p:nvSpPr>
        <p:spPr>
          <a:xfrm>
            <a:off x="990600" y="3429000"/>
            <a:ext cx="7239000" cy="2514600"/>
          </a:xfrm>
        </p:spPr>
        <p:txBody>
          <a:bodyPr/>
          <a:lstStyle/>
          <a:p>
            <a:pPr eaLnBrk="1" hangingPunct="1">
              <a:lnSpc>
                <a:spcPct val="80000"/>
              </a:lnSpc>
            </a:pPr>
            <a:endParaRPr lang="en-US" sz="2400" dirty="0" smtClean="0"/>
          </a:p>
        </p:txBody>
      </p:sp>
      <p:pic>
        <p:nvPicPr>
          <p:cNvPr id="3076" name="Picture 6" descr="Cardinals"/>
          <p:cNvPicPr>
            <a:picLocks noChangeAspect="1" noChangeArrowheads="1"/>
          </p:cNvPicPr>
          <p:nvPr/>
        </p:nvPicPr>
        <p:blipFill>
          <a:blip r:embed="rId3" cstate="print"/>
          <a:srcRect/>
          <a:stretch>
            <a:fillRect/>
          </a:stretch>
        </p:blipFill>
        <p:spPr bwMode="auto">
          <a:xfrm>
            <a:off x="762000" y="1219200"/>
            <a:ext cx="1579563" cy="1905000"/>
          </a:xfrm>
          <a:prstGeom prst="rect">
            <a:avLst/>
          </a:prstGeom>
          <a:noFill/>
          <a:ln w="9525">
            <a:noFill/>
            <a:miter lim="800000"/>
            <a:headEnd/>
            <a:tailEnd/>
          </a:ln>
        </p:spPr>
      </p:pic>
      <p:pic>
        <p:nvPicPr>
          <p:cNvPr id="3077" name="Picture 6" descr="Cardinals"/>
          <p:cNvPicPr>
            <a:picLocks noChangeAspect="1" noChangeArrowheads="1"/>
          </p:cNvPicPr>
          <p:nvPr/>
        </p:nvPicPr>
        <p:blipFill>
          <a:blip r:embed="rId3" cstate="print"/>
          <a:srcRect/>
          <a:stretch>
            <a:fillRect/>
          </a:stretch>
        </p:blipFill>
        <p:spPr bwMode="auto">
          <a:xfrm>
            <a:off x="7086600" y="1295400"/>
            <a:ext cx="1579563" cy="1905000"/>
          </a:xfrm>
          <a:prstGeom prst="rect">
            <a:avLst/>
          </a:prstGeom>
          <a:noFill/>
          <a:ln w="9525">
            <a:noFill/>
            <a:miter lim="800000"/>
            <a:headEnd/>
            <a:tailEnd/>
          </a:ln>
        </p:spPr>
      </p:pic>
      <p:pic>
        <p:nvPicPr>
          <p:cNvPr id="3078" name="Picture 6" descr="LC-Interlocked-onBlack"/>
          <p:cNvPicPr>
            <a:picLocks noChangeAspect="1" noChangeArrowheads="1"/>
          </p:cNvPicPr>
          <p:nvPr/>
        </p:nvPicPr>
        <p:blipFill>
          <a:blip r:embed="rId4" cstate="print"/>
          <a:srcRect/>
          <a:stretch>
            <a:fillRect/>
          </a:stretch>
        </p:blipFill>
        <p:spPr bwMode="auto">
          <a:xfrm>
            <a:off x="762000" y="762000"/>
            <a:ext cx="1843088" cy="2438400"/>
          </a:xfrm>
          <a:prstGeom prst="rect">
            <a:avLst/>
          </a:prstGeom>
          <a:noFill/>
          <a:ln w="9525">
            <a:noFill/>
            <a:miter lim="800000"/>
            <a:headEnd/>
            <a:tailEnd/>
          </a:ln>
        </p:spPr>
      </p:pic>
      <p:pic>
        <p:nvPicPr>
          <p:cNvPr id="3079" name="Picture 7" descr="Cardinal - legal"/>
          <p:cNvPicPr>
            <a:picLocks noChangeAspect="1" noChangeArrowheads="1"/>
          </p:cNvPicPr>
          <p:nvPr/>
        </p:nvPicPr>
        <p:blipFill>
          <a:blip r:embed="rId5" cstate="print"/>
          <a:srcRect/>
          <a:stretch>
            <a:fillRect/>
          </a:stretch>
        </p:blipFill>
        <p:spPr bwMode="auto">
          <a:xfrm>
            <a:off x="6781800" y="914400"/>
            <a:ext cx="2162175" cy="2362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pPr algn="ctr"/>
            <a:r>
              <a:rPr lang="en-US" smtClean="0"/>
              <a:t>THANKS</a:t>
            </a:r>
          </a:p>
        </p:txBody>
      </p:sp>
      <p:sp>
        <p:nvSpPr>
          <p:cNvPr id="4099" name="Content Placeholder 2"/>
          <p:cNvSpPr>
            <a:spLocks noGrp="1"/>
          </p:cNvSpPr>
          <p:nvPr>
            <p:ph idx="1"/>
          </p:nvPr>
        </p:nvSpPr>
        <p:spPr/>
        <p:txBody>
          <a:bodyPr/>
          <a:lstStyle/>
          <a:p>
            <a:r>
              <a:rPr lang="en-US" smtClean="0"/>
              <a:t>Your teachers have donated hours, money, items, etc. to improve your school.</a:t>
            </a:r>
          </a:p>
          <a:p>
            <a:r>
              <a:rPr lang="en-US" smtClean="0"/>
              <a:t>They have volunteered to HOME VISIT, paint, landscape, etc.  </a:t>
            </a:r>
          </a:p>
          <a:p>
            <a:r>
              <a:rPr lang="en-US" smtClean="0"/>
              <a:t>They care about you and want you to have a wonderful year!!!</a:t>
            </a:r>
          </a:p>
          <a:p>
            <a:r>
              <a:rPr lang="en-US" smtClean="0"/>
              <a:t>Talk to them if you need a friend.</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How to be SUCCESSFUL:  </a:t>
            </a:r>
            <a:br>
              <a:rPr lang="en-US" dirty="0" smtClean="0"/>
            </a:br>
            <a:r>
              <a:rPr lang="en-US" dirty="0" smtClean="0"/>
              <a:t>Follow our Guidelines for Success</a:t>
            </a:r>
            <a:endParaRPr lang="en-US" dirty="0"/>
          </a:p>
        </p:txBody>
      </p:sp>
      <p:sp>
        <p:nvSpPr>
          <p:cNvPr id="3" name="Content Placeholder 2"/>
          <p:cNvSpPr>
            <a:spLocks noGrp="1"/>
          </p:cNvSpPr>
          <p:nvPr>
            <p:ph idx="1"/>
          </p:nvPr>
        </p:nvSpPr>
        <p:spPr/>
        <p:txBody>
          <a:bodyPr/>
          <a:lstStyle/>
          <a:p>
            <a:r>
              <a:rPr lang="en-US" dirty="0" smtClean="0"/>
              <a:t>Posters in classrooms &amp; Common Areas</a:t>
            </a:r>
          </a:p>
          <a:p>
            <a:r>
              <a:rPr lang="en-US" dirty="0" smtClean="0"/>
              <a:t>C-A-R-D-S</a:t>
            </a:r>
          </a:p>
          <a:p>
            <a:r>
              <a:rPr lang="en-US" sz="1600" b="1" u="sng" dirty="0"/>
              <a:t>C</a:t>
            </a:r>
            <a:r>
              <a:rPr lang="en-US" sz="1600" dirty="0"/>
              <a:t>ardinals with Character:</a:t>
            </a:r>
          </a:p>
          <a:p>
            <a:r>
              <a:rPr lang="en-US" sz="1600" b="1" u="sng" dirty="0"/>
              <a:t>A</a:t>
            </a:r>
            <a:r>
              <a:rPr lang="en-US" sz="1600" dirty="0"/>
              <a:t>ttentive: Follow expectations posted in your area; be aware of your surroundings; engage ONLY in your assigned task; Voice Level 0; listen to announcements</a:t>
            </a:r>
          </a:p>
          <a:p>
            <a:r>
              <a:rPr lang="en-US" sz="1600" b="1" u="sng" dirty="0"/>
              <a:t>R</a:t>
            </a:r>
            <a:r>
              <a:rPr lang="en-US" sz="1600" dirty="0"/>
              <a:t>espectful: Follow staff directions the first time given; follow school rules; appropriate actions only; use items responsibly; treat others as you wish to be treated</a:t>
            </a:r>
          </a:p>
          <a:p>
            <a:r>
              <a:rPr lang="en-US" sz="1600" b="1" u="sng" dirty="0"/>
              <a:t>D</a:t>
            </a:r>
            <a:r>
              <a:rPr lang="en-US" sz="1600" dirty="0"/>
              <a:t>iligent:  Stay engaged with and persist in completing assigned tasks; give your best effort &amp; respectfully encourage others to do the same; check our website</a:t>
            </a:r>
          </a:p>
          <a:p>
            <a:r>
              <a:rPr lang="en-US" sz="1600" b="1" u="sng" dirty="0"/>
              <a:t>S</a:t>
            </a:r>
            <a:r>
              <a:rPr lang="en-US" sz="1600" dirty="0"/>
              <a:t>elf-Reliant: Ask questions; self-advocate; keep a to-do-list &amp; ensure you accomplish all items on it; set goals; use this agenda and your ILP (complete necessary items)</a:t>
            </a:r>
          </a:p>
          <a:p>
            <a:pPr marL="0" indent="0">
              <a:buNone/>
            </a:pPr>
            <a:endParaRPr lang="en-US" dirty="0" smtClean="0"/>
          </a:p>
          <a:p>
            <a:endParaRPr lang="en-US" dirty="0"/>
          </a:p>
        </p:txBody>
      </p:sp>
    </p:spTree>
    <p:extLst>
      <p:ext uri="{BB962C8B-B14F-4D97-AF65-F5344CB8AC3E}">
        <p14:creationId xmlns:p14="http://schemas.microsoft.com/office/powerpoint/2010/main" val="7228538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LEADER IN ME</a:t>
            </a:r>
            <a:endParaRPr lang="en-US" dirty="0"/>
          </a:p>
        </p:txBody>
      </p:sp>
      <p:sp>
        <p:nvSpPr>
          <p:cNvPr id="3" name="Content Placeholder 2"/>
          <p:cNvSpPr>
            <a:spLocks noGrp="1"/>
          </p:cNvSpPr>
          <p:nvPr>
            <p:ph idx="1"/>
          </p:nvPr>
        </p:nvSpPr>
        <p:spPr/>
        <p:txBody>
          <a:bodyPr/>
          <a:lstStyle/>
          <a:p>
            <a:r>
              <a:rPr lang="en-US" dirty="0" smtClean="0"/>
              <a:t>You will apply for SCHOOL level leadership</a:t>
            </a:r>
          </a:p>
          <a:p>
            <a:r>
              <a:rPr lang="en-US" dirty="0" smtClean="0"/>
              <a:t>You will be assigned class level leadership based on your </a:t>
            </a:r>
            <a:r>
              <a:rPr lang="en-US" dirty="0" smtClean="0"/>
              <a:t>strengths</a:t>
            </a:r>
          </a:p>
          <a:p>
            <a:r>
              <a:rPr lang="en-US" dirty="0" smtClean="0"/>
              <a:t>Follow the 8 Habits</a:t>
            </a:r>
            <a:endParaRPr lang="en-US" dirty="0"/>
          </a:p>
        </p:txBody>
      </p:sp>
    </p:spTree>
    <p:extLst>
      <p:ext uri="{BB962C8B-B14F-4D97-AF65-F5344CB8AC3E}">
        <p14:creationId xmlns:p14="http://schemas.microsoft.com/office/powerpoint/2010/main" val="41386225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Cultivate the 7 Habits of Highly Effective People</a:t>
            </a:r>
            <a:endParaRPr lang="en-US" dirty="0"/>
          </a:p>
        </p:txBody>
      </p:sp>
      <p:sp>
        <p:nvSpPr>
          <p:cNvPr id="3" name="Content Placeholder 2"/>
          <p:cNvSpPr>
            <a:spLocks noGrp="1"/>
          </p:cNvSpPr>
          <p:nvPr>
            <p:ph idx="1"/>
          </p:nvPr>
        </p:nvSpPr>
        <p:spPr/>
        <p:txBody>
          <a:bodyPr/>
          <a:lstStyle/>
          <a:p>
            <a:r>
              <a:rPr lang="en-US" dirty="0" smtClean="0"/>
              <a:t>In your </a:t>
            </a:r>
            <a:r>
              <a:rPr lang="en-US" dirty="0" smtClean="0"/>
              <a:t>Agenda</a:t>
            </a:r>
          </a:p>
          <a:p>
            <a:r>
              <a:rPr lang="en-US" dirty="0" smtClean="0"/>
              <a:t>Habit 8 takes you from Effective to GREAT:  Find your voice and help others find theirs</a:t>
            </a:r>
          </a:p>
          <a:p>
            <a:r>
              <a:rPr lang="en-US" dirty="0" smtClean="0"/>
              <a:t>Math Teachers will teach you directly</a:t>
            </a:r>
          </a:p>
          <a:p>
            <a:r>
              <a:rPr lang="en-US" dirty="0" smtClean="0"/>
              <a:t>After that, ALL staff will focus on a habit each month</a:t>
            </a:r>
            <a:endParaRPr lang="en-US" dirty="0"/>
          </a:p>
        </p:txBody>
      </p:sp>
    </p:spTree>
    <p:extLst>
      <p:ext uri="{BB962C8B-B14F-4D97-AF65-F5344CB8AC3E}">
        <p14:creationId xmlns:p14="http://schemas.microsoft.com/office/powerpoint/2010/main" val="37054594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12788" y="914400"/>
            <a:ext cx="5050012" cy="5163751"/>
          </a:xfrm>
          <a:prstGeom prst="rect">
            <a:avLst/>
          </a:prstGeom>
        </p:spPr>
      </p:pic>
    </p:spTree>
    <p:extLst>
      <p:ext uri="{BB962C8B-B14F-4D97-AF65-F5344CB8AC3E}">
        <p14:creationId xmlns:p14="http://schemas.microsoft.com/office/powerpoint/2010/main" val="8037556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algn="ctr"/>
            <a:r>
              <a:rPr lang="en-US" smtClean="0"/>
              <a:t>Calling Home</a:t>
            </a:r>
          </a:p>
        </p:txBody>
      </p:sp>
      <p:sp>
        <p:nvSpPr>
          <p:cNvPr id="5123" name="Content Placeholder 2"/>
          <p:cNvSpPr>
            <a:spLocks noGrp="1"/>
          </p:cNvSpPr>
          <p:nvPr>
            <p:ph idx="1"/>
          </p:nvPr>
        </p:nvSpPr>
        <p:spPr/>
        <p:txBody>
          <a:bodyPr/>
          <a:lstStyle/>
          <a:p>
            <a:r>
              <a:rPr lang="en-US" smtClean="0"/>
              <a:t>Please leave a voice mail if no one answers   </a:t>
            </a:r>
            <a:r>
              <a:rPr lang="en-US" smtClean="0">
                <a:sym typeface="Wingdings" pitchFamily="2" charset="2"/>
              </a:rPr>
              <a:t>  </a:t>
            </a:r>
            <a:endParaRPr lang="en-US"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533400" y="304800"/>
            <a:ext cx="8153400" cy="669925"/>
          </a:xfrm>
        </p:spPr>
        <p:txBody>
          <a:bodyPr/>
          <a:lstStyle/>
          <a:p>
            <a:pPr algn="ctr"/>
            <a:r>
              <a:rPr lang="en-US" smtClean="0"/>
              <a:t>Story Of  A Young Girl</a:t>
            </a:r>
          </a:p>
        </p:txBody>
      </p:sp>
      <p:pic>
        <p:nvPicPr>
          <p:cNvPr id="6147" name="Content Placeholder 3" descr="Opening Day Pic.JPG"/>
          <p:cNvPicPr>
            <a:picLocks noGrp="1" noChangeAspect="1"/>
          </p:cNvPicPr>
          <p:nvPr>
            <p:ph sz="half" idx="1"/>
          </p:nvPr>
        </p:nvPicPr>
        <p:blipFill>
          <a:blip r:embed="rId2" cstate="print"/>
          <a:srcRect/>
          <a:stretch>
            <a:fillRect/>
          </a:stretch>
        </p:blipFill>
        <p:spPr>
          <a:xfrm>
            <a:off x="1874838" y="2165350"/>
            <a:ext cx="1317625" cy="3365500"/>
          </a:xfrm>
        </p:spPr>
      </p:pic>
      <p:sp>
        <p:nvSpPr>
          <p:cNvPr id="6148" name="Content Placeholder 4"/>
          <p:cNvSpPr>
            <a:spLocks noGrp="1"/>
          </p:cNvSpPr>
          <p:nvPr>
            <p:ph sz="half" idx="2"/>
          </p:nvPr>
        </p:nvSpPr>
        <p:spPr>
          <a:xfrm>
            <a:off x="3810000" y="838200"/>
            <a:ext cx="5029200" cy="5105400"/>
          </a:xfrm>
        </p:spPr>
        <p:txBody>
          <a:bodyPr/>
          <a:lstStyle/>
          <a:p>
            <a:r>
              <a:rPr lang="en-US" dirty="0" smtClean="0"/>
              <a:t>1</a:t>
            </a:r>
            <a:r>
              <a:rPr lang="en-US" baseline="30000" dirty="0" smtClean="0"/>
              <a:t>st</a:t>
            </a:r>
            <a:r>
              <a:rPr lang="en-US" dirty="0" smtClean="0"/>
              <a:t> gr:  Lowest Class; couldn’t read “MUST”</a:t>
            </a:r>
          </a:p>
          <a:p>
            <a:r>
              <a:rPr lang="en-US" dirty="0" smtClean="0"/>
              <a:t>2</a:t>
            </a:r>
            <a:r>
              <a:rPr lang="en-US" baseline="30000" dirty="0" smtClean="0"/>
              <a:t>nd</a:t>
            </a:r>
            <a:r>
              <a:rPr lang="en-US" dirty="0" smtClean="0"/>
              <a:t> gr:  Couldn’t write in Cursive; bullied by others</a:t>
            </a:r>
          </a:p>
          <a:p>
            <a:r>
              <a:rPr lang="en-US" dirty="0" smtClean="0"/>
              <a:t>3</a:t>
            </a:r>
            <a:r>
              <a:rPr lang="en-US" baseline="30000" dirty="0" smtClean="0"/>
              <a:t>rd</a:t>
            </a:r>
            <a:r>
              <a:rPr lang="en-US" dirty="0" smtClean="0"/>
              <a:t> gr:  Couldn’t Long Divide</a:t>
            </a:r>
          </a:p>
          <a:p>
            <a:r>
              <a:rPr lang="en-US" sz="2000" dirty="0" smtClean="0"/>
              <a:t>She thought others were  QUICK &amp; Smart</a:t>
            </a:r>
          </a:p>
          <a:p>
            <a:r>
              <a:rPr lang="en-US" sz="2000" dirty="0" smtClean="0"/>
              <a:t>Teachers MADE her work</a:t>
            </a:r>
          </a:p>
          <a:p>
            <a:r>
              <a:rPr lang="en-US" sz="2000" dirty="0" smtClean="0"/>
              <a:t>Mother got her up 1 hour early every morning; 1.5 hours+ PM</a:t>
            </a:r>
          </a:p>
          <a:p>
            <a:r>
              <a:rPr lang="en-US" sz="2000" dirty="0" smtClean="0"/>
              <a:t>MS:  She’ll OUT-WORK anyone and will not be intimidated!!!</a:t>
            </a:r>
          </a:p>
          <a:p>
            <a:r>
              <a:rPr lang="en-US" sz="2000" dirty="0" smtClean="0"/>
              <a:t>ENDED:  Valedictorian of class; FREE college- UK Honor’s Program</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algn="ctr"/>
            <a:r>
              <a:rPr lang="en-US" smtClean="0"/>
              <a:t>Learning &amp; Growing;</a:t>
            </a:r>
            <a:br>
              <a:rPr lang="en-US" smtClean="0"/>
            </a:br>
            <a:r>
              <a:rPr lang="en-US" smtClean="0"/>
              <a:t>Mistakes help learning</a:t>
            </a:r>
          </a:p>
        </p:txBody>
      </p:sp>
      <p:sp>
        <p:nvSpPr>
          <p:cNvPr id="7171" name="Content Placeholder 2"/>
          <p:cNvSpPr>
            <a:spLocks noGrp="1"/>
          </p:cNvSpPr>
          <p:nvPr>
            <p:ph idx="1"/>
          </p:nvPr>
        </p:nvSpPr>
        <p:spPr/>
        <p:txBody>
          <a:bodyPr/>
          <a:lstStyle/>
          <a:p>
            <a:endParaRPr lang="en-US" smtClean="0">
              <a:hlinkClick r:id="rId2"/>
            </a:endParaRPr>
          </a:p>
          <a:p>
            <a:endParaRPr lang="en-US" smtClean="0">
              <a:hlinkClick r:id="rId2"/>
            </a:endParaRPr>
          </a:p>
          <a:p>
            <a:r>
              <a:rPr lang="en-US" smtClean="0">
                <a:hlinkClick r:id="rId2"/>
              </a:rPr>
              <a:t>http://www.youtube.com/watch?v=45mMioJ5szc</a:t>
            </a:r>
            <a:endParaRPr lang="en-US" smtClean="0"/>
          </a:p>
          <a:p>
            <a:endParaRPr lang="en-US" smtClean="0"/>
          </a:p>
          <a:p>
            <a:endParaRPr lang="en-US" smtClean="0"/>
          </a:p>
          <a:p>
            <a:endParaRPr lang="en-US"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algn="ctr" eaLnBrk="1" hangingPunct="1"/>
            <a:r>
              <a:rPr lang="en-US" smtClean="0"/>
              <a:t>School Climate</a:t>
            </a:r>
          </a:p>
        </p:txBody>
      </p:sp>
      <p:sp>
        <p:nvSpPr>
          <p:cNvPr id="8195" name="Rectangle 3"/>
          <p:cNvSpPr>
            <a:spLocks noGrp="1" noChangeArrowheads="1"/>
          </p:cNvSpPr>
          <p:nvPr>
            <p:ph type="body" idx="1"/>
          </p:nvPr>
        </p:nvSpPr>
        <p:spPr/>
        <p:txBody>
          <a:bodyPr/>
          <a:lstStyle/>
          <a:p>
            <a:pPr eaLnBrk="1" hangingPunct="1"/>
            <a:r>
              <a:rPr lang="en-US" sz="2400" smtClean="0"/>
              <a:t>BELIEVE IN YOURSELF!!!!!!!!!!!</a:t>
            </a:r>
          </a:p>
          <a:p>
            <a:pPr eaLnBrk="1" hangingPunct="1"/>
            <a:r>
              <a:rPr lang="en-US" sz="2400" smtClean="0"/>
              <a:t>Hard work can get you anything.</a:t>
            </a:r>
          </a:p>
          <a:p>
            <a:pPr eaLnBrk="1" hangingPunct="1"/>
            <a:r>
              <a:rPr lang="en-US" sz="2400" smtClean="0"/>
              <a:t>We are a FAMILY!!!</a:t>
            </a:r>
          </a:p>
          <a:p>
            <a:pPr eaLnBrk="1" hangingPunct="1"/>
            <a:r>
              <a:rPr lang="en-US" sz="2400" smtClean="0"/>
              <a:t>SCHOOL PRIDE!!!  Make your school reflect you (clean, quiet, kind, etc.) &amp; be HELPFUL to all visitors, etc.  This will be the best Two Years of your life.  </a:t>
            </a:r>
          </a:p>
          <a:p>
            <a:pPr eaLnBrk="1" hangingPunct="1"/>
            <a:r>
              <a:rPr lang="en-US" sz="2400" smtClean="0"/>
              <a:t>Please wear college shirt on Thursdays</a:t>
            </a:r>
          </a:p>
          <a:p>
            <a:pPr eaLnBrk="1" hangingPunct="1"/>
            <a:r>
              <a:rPr lang="en-US" sz="2400" smtClean="0"/>
              <a:t>School Spirit Days</a:t>
            </a:r>
          </a:p>
          <a:p>
            <a:pPr lvl="1" eaLnBrk="1" hangingPunct="1"/>
            <a:r>
              <a:rPr lang="en-US" sz="2400" smtClean="0"/>
              <a:t>Please wear red on every Friday and home game day</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algn="ctr"/>
            <a:r>
              <a:rPr lang="en-US" smtClean="0"/>
              <a:t>5 Dreams</a:t>
            </a:r>
          </a:p>
        </p:txBody>
      </p:sp>
      <p:sp>
        <p:nvSpPr>
          <p:cNvPr id="9219" name="Content Placeholder 2"/>
          <p:cNvSpPr>
            <a:spLocks noGrp="1"/>
          </p:cNvSpPr>
          <p:nvPr>
            <p:ph idx="1"/>
          </p:nvPr>
        </p:nvSpPr>
        <p:spPr>
          <a:xfrm>
            <a:off x="457200" y="1752600"/>
            <a:ext cx="8153400" cy="4038600"/>
          </a:xfrm>
        </p:spPr>
        <p:txBody>
          <a:bodyPr/>
          <a:lstStyle/>
          <a:p>
            <a:r>
              <a:rPr lang="en-US" sz="2400" dirty="0" smtClean="0"/>
              <a:t>98% attendance</a:t>
            </a:r>
          </a:p>
          <a:p>
            <a:r>
              <a:rPr lang="en-US" sz="2400" dirty="0" smtClean="0"/>
              <a:t>NO office referrals (especially bullying &amp; </a:t>
            </a:r>
            <a:r>
              <a:rPr lang="en-US" sz="2400" dirty="0" smtClean="0"/>
              <a:t>defiance)</a:t>
            </a:r>
            <a:endParaRPr lang="en-US" sz="2400" dirty="0" smtClean="0"/>
          </a:p>
          <a:p>
            <a:pPr lvl="1"/>
            <a:r>
              <a:rPr lang="en-US" sz="2400" dirty="0" smtClean="0"/>
              <a:t>Single file lines in hallway; quiet</a:t>
            </a:r>
          </a:p>
          <a:p>
            <a:r>
              <a:rPr lang="en-US" sz="2400" dirty="0" smtClean="0"/>
              <a:t>No D’s or F’s on report cards</a:t>
            </a:r>
          </a:p>
          <a:p>
            <a:r>
              <a:rPr lang="en-US" sz="2400" dirty="0" smtClean="0"/>
              <a:t>1,200 hours of Parent Involvement</a:t>
            </a:r>
          </a:p>
          <a:p>
            <a:r>
              <a:rPr lang="en-US" sz="2400" dirty="0" smtClean="0"/>
              <a:t>Improving data &amp; compliments by presenters/field trip/bus drivers/SITE visitors/etc.</a:t>
            </a:r>
          </a:p>
          <a:p>
            <a:r>
              <a:rPr lang="en-US" sz="2400" dirty="0" smtClean="0"/>
              <a:t>LONG TERM:  Blue Ribbon School!!!!</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algn="ctr"/>
            <a:r>
              <a:rPr lang="en-US" smtClean="0"/>
              <a:t>Award Ceremonies</a:t>
            </a:r>
          </a:p>
        </p:txBody>
      </p:sp>
      <p:sp>
        <p:nvSpPr>
          <p:cNvPr id="3" name="Content Placeholder 2"/>
          <p:cNvSpPr>
            <a:spLocks noGrp="1"/>
          </p:cNvSpPr>
          <p:nvPr>
            <p:ph idx="1"/>
          </p:nvPr>
        </p:nvSpPr>
        <p:spPr/>
        <p:txBody>
          <a:bodyPr/>
          <a:lstStyle/>
          <a:p>
            <a:pPr>
              <a:defRPr/>
            </a:pPr>
            <a:r>
              <a:rPr lang="en-US" b="1" u="sng" dirty="0" smtClean="0"/>
              <a:t>Quarterly Awards Assemblies</a:t>
            </a:r>
            <a:r>
              <a:rPr lang="en-US" dirty="0" smtClean="0"/>
              <a:t> (ALL family members invited) </a:t>
            </a:r>
          </a:p>
          <a:p>
            <a:pPr>
              <a:defRPr/>
            </a:pPr>
            <a:r>
              <a:rPr lang="en-US" sz="2400" b="1" dirty="0" smtClean="0"/>
              <a:t>PLEASE INFORM us of your accomplishments</a:t>
            </a:r>
          </a:p>
          <a:p>
            <a:pPr>
              <a:defRPr/>
            </a:pPr>
            <a:r>
              <a:rPr lang="en-US" sz="2400" b="1" dirty="0" smtClean="0"/>
              <a:t>Dates are on right of webpage, IC portal, etc.</a:t>
            </a:r>
          </a:p>
          <a:p>
            <a:pPr lvl="1">
              <a:defRPr/>
            </a:pPr>
            <a:r>
              <a:rPr lang="en-US" sz="2000" dirty="0" smtClean="0">
                <a:ea typeface="+mn-ea"/>
                <a:cs typeface="+mn-cs"/>
              </a:rPr>
              <a:t>November  at 1:16 PM in LCMS gym</a:t>
            </a:r>
            <a:endParaRPr lang="en-US" sz="2000" b="1" dirty="0" smtClean="0">
              <a:ea typeface="+mn-ea"/>
              <a:cs typeface="+mn-cs"/>
            </a:endParaRPr>
          </a:p>
          <a:p>
            <a:pPr lvl="1">
              <a:defRPr/>
            </a:pPr>
            <a:r>
              <a:rPr lang="en-US" sz="2000" dirty="0" smtClean="0">
                <a:ea typeface="+mn-ea"/>
                <a:cs typeface="+mn-cs"/>
              </a:rPr>
              <a:t>January  at 1:16 PM in LCMS gym</a:t>
            </a:r>
            <a:endParaRPr lang="en-US" sz="2000" b="1" dirty="0" smtClean="0">
              <a:ea typeface="+mn-ea"/>
              <a:cs typeface="+mn-cs"/>
            </a:endParaRPr>
          </a:p>
          <a:p>
            <a:pPr lvl="1">
              <a:defRPr/>
            </a:pPr>
            <a:r>
              <a:rPr lang="en-US" sz="2000" dirty="0" smtClean="0">
                <a:ea typeface="+mn-ea"/>
                <a:cs typeface="+mn-cs"/>
              </a:rPr>
              <a:t>April  at 1:16 PM in LCMS gym</a:t>
            </a:r>
            <a:endParaRPr lang="en-US" sz="2000" b="1" dirty="0" smtClean="0">
              <a:ea typeface="+mn-ea"/>
              <a:cs typeface="+mn-cs"/>
            </a:endParaRPr>
          </a:p>
          <a:p>
            <a:pPr lvl="1">
              <a:defRPr/>
            </a:pPr>
            <a:r>
              <a:rPr lang="en-US" sz="2000" dirty="0" smtClean="0">
                <a:ea typeface="+mn-ea"/>
                <a:cs typeface="+mn-cs"/>
              </a:rPr>
              <a:t>LAST DAY OF SCHOOL:  in May  at 9 AM for seventh graders and 10 AM for eighth graders in LCMS gym </a:t>
            </a:r>
            <a:endParaRPr lang="en-US" sz="2000" b="1" dirty="0" smtClean="0">
              <a:ea typeface="+mn-ea"/>
              <a:cs typeface="+mn-cs"/>
            </a:endParaRPr>
          </a:p>
          <a:p>
            <a:pPr>
              <a:defRPr/>
            </a:pP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algn="ctr"/>
            <a:r>
              <a:rPr lang="en-US" smtClean="0"/>
              <a:t>Quarterly Reward Parties</a:t>
            </a:r>
          </a:p>
        </p:txBody>
      </p:sp>
      <p:sp>
        <p:nvSpPr>
          <p:cNvPr id="11267" name="Content Placeholder 2"/>
          <p:cNvSpPr>
            <a:spLocks noGrp="1"/>
          </p:cNvSpPr>
          <p:nvPr>
            <p:ph idx="1"/>
          </p:nvPr>
        </p:nvSpPr>
        <p:spPr/>
        <p:txBody>
          <a:bodyPr/>
          <a:lstStyle/>
          <a:p>
            <a:r>
              <a:rPr lang="en-US" sz="1800" b="1" u="sng" smtClean="0"/>
              <a:t>Quarterly PTSO-Sponsored Goal Parties: 6</a:t>
            </a:r>
            <a:r>
              <a:rPr lang="en-US" sz="1800" b="1" u="sng" baseline="30000" smtClean="0"/>
              <a:t>th</a:t>
            </a:r>
            <a:r>
              <a:rPr lang="en-US" sz="1800" b="1" u="sng" smtClean="0"/>
              <a:t>, 7</a:t>
            </a:r>
            <a:r>
              <a:rPr lang="en-US" sz="1800" b="1" u="sng" baseline="30000" smtClean="0"/>
              <a:t>th</a:t>
            </a:r>
            <a:r>
              <a:rPr lang="en-US" sz="1800" b="1" u="sng" smtClean="0"/>
              <a:t>, &amp;/or 8</a:t>
            </a:r>
            <a:r>
              <a:rPr lang="en-US" sz="1800" b="1" u="sng" baseline="30000" smtClean="0"/>
              <a:t>th</a:t>
            </a:r>
            <a:r>
              <a:rPr lang="en-US" sz="1800" b="1" u="sng" smtClean="0"/>
              <a:t> periods</a:t>
            </a:r>
            <a:endParaRPr lang="en-US" sz="1800" b="1" smtClean="0"/>
          </a:p>
          <a:p>
            <a:r>
              <a:rPr lang="en-US" sz="1800" smtClean="0"/>
              <a:t> </a:t>
            </a:r>
            <a:endParaRPr lang="en-US" sz="1800" b="1" smtClean="0"/>
          </a:p>
          <a:p>
            <a:r>
              <a:rPr lang="en-US" sz="1800" smtClean="0"/>
              <a:t>6</a:t>
            </a:r>
            <a:r>
              <a:rPr lang="en-US" sz="1800" baseline="30000" smtClean="0"/>
              <a:t>th</a:t>
            </a:r>
            <a:r>
              <a:rPr lang="en-US" sz="1800" smtClean="0"/>
              <a:t> period:  98% or higher attendance for the quarter (12:23-1:12)</a:t>
            </a:r>
            <a:endParaRPr lang="en-US" sz="1800" b="1" smtClean="0"/>
          </a:p>
          <a:p>
            <a:r>
              <a:rPr lang="en-US" sz="1800" smtClean="0"/>
              <a:t>7</a:t>
            </a:r>
            <a:r>
              <a:rPr lang="en-US" sz="1800" baseline="30000" smtClean="0"/>
              <a:t>th</a:t>
            </a:r>
            <a:r>
              <a:rPr lang="en-US" sz="1800" smtClean="0"/>
              <a:t> period:  No grades below C on the quarter’s report card (1:16-2:01)</a:t>
            </a:r>
            <a:endParaRPr lang="en-US" sz="1800" b="1" smtClean="0"/>
          </a:p>
          <a:p>
            <a:r>
              <a:rPr lang="en-US" sz="1800" smtClean="0"/>
              <a:t>8</a:t>
            </a:r>
            <a:r>
              <a:rPr lang="en-US" sz="1800" baseline="30000" smtClean="0"/>
              <a:t>th</a:t>
            </a:r>
            <a:r>
              <a:rPr lang="en-US" sz="1800" smtClean="0"/>
              <a:t> period:  No discipline referrals entered into IC for the quarter (2:05-2:50)</a:t>
            </a:r>
            <a:endParaRPr lang="en-US" sz="1800" b="1" smtClean="0"/>
          </a:p>
          <a:p>
            <a:r>
              <a:rPr lang="en-US" sz="1800" smtClean="0"/>
              <a:t> </a:t>
            </a:r>
            <a:endParaRPr lang="en-US" sz="1800" b="1" smtClean="0"/>
          </a:p>
          <a:p>
            <a:r>
              <a:rPr lang="en-US" sz="2000" smtClean="0"/>
              <a:t>Quarter 1:  November </a:t>
            </a:r>
            <a:endParaRPr lang="en-US" sz="2000" b="1" smtClean="0"/>
          </a:p>
          <a:p>
            <a:r>
              <a:rPr lang="en-US" sz="2000" smtClean="0"/>
              <a:t>Quarter 2:  Jan. </a:t>
            </a:r>
            <a:endParaRPr lang="en-US" sz="2000" b="1" smtClean="0"/>
          </a:p>
          <a:p>
            <a:r>
              <a:rPr lang="en-US" sz="2000" smtClean="0"/>
              <a:t>Quarter 3:  April </a:t>
            </a:r>
            <a:endParaRPr lang="en-US" sz="2000" b="1" smtClean="0"/>
          </a:p>
          <a:p>
            <a:r>
              <a:rPr lang="en-US" sz="2000" smtClean="0"/>
              <a:t>Quarter 4:  Will be held for ONE FULL DAY at different times</a:t>
            </a:r>
            <a:endParaRPr lang="en-US" sz="2000" b="1" smtClean="0"/>
          </a:p>
          <a:p>
            <a:endParaRPr lang="en-US"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algn="ctr"/>
            <a:r>
              <a:rPr lang="en-US" smtClean="0"/>
              <a:t>Goal Parties</a:t>
            </a:r>
          </a:p>
        </p:txBody>
      </p:sp>
      <p:sp>
        <p:nvSpPr>
          <p:cNvPr id="12291" name="Content Placeholder 2"/>
          <p:cNvSpPr>
            <a:spLocks noGrp="1"/>
          </p:cNvSpPr>
          <p:nvPr>
            <p:ph idx="1"/>
          </p:nvPr>
        </p:nvSpPr>
        <p:spPr/>
        <p:txBody>
          <a:bodyPr/>
          <a:lstStyle/>
          <a:p>
            <a:r>
              <a:rPr lang="en-US" sz="2800" b="1" u="sng" smtClean="0"/>
              <a:t>FULL DAY PARTY IN MAY:  PTSO Sponsored Party for multiple student accomplishments</a:t>
            </a:r>
            <a:endParaRPr lang="en-US" sz="2800" b="1" smtClean="0"/>
          </a:p>
          <a:p>
            <a:r>
              <a:rPr lang="en-US" sz="2000" smtClean="0"/>
              <a:t>1</a:t>
            </a:r>
            <a:r>
              <a:rPr lang="en-US" sz="2000" baseline="30000" smtClean="0"/>
              <a:t>st</a:t>
            </a:r>
            <a:r>
              <a:rPr lang="en-US" sz="2000" smtClean="0"/>
              <a:t> period:  98% or higher attendance for the 4</a:t>
            </a:r>
            <a:r>
              <a:rPr lang="en-US" sz="2000" baseline="30000" smtClean="0"/>
              <a:t>th</a:t>
            </a:r>
            <a:r>
              <a:rPr lang="en-US" sz="2000" smtClean="0"/>
              <a:t> quarter</a:t>
            </a:r>
            <a:endParaRPr lang="en-US" sz="2000" b="1" smtClean="0"/>
          </a:p>
          <a:p>
            <a:r>
              <a:rPr lang="en-US" sz="2000" smtClean="0"/>
              <a:t>2</a:t>
            </a:r>
            <a:r>
              <a:rPr lang="en-US" sz="2000" baseline="30000" smtClean="0"/>
              <a:t>nd</a:t>
            </a:r>
            <a:r>
              <a:rPr lang="en-US" sz="2000" smtClean="0"/>
              <a:t> period:  No grades below C on the 4</a:t>
            </a:r>
            <a:r>
              <a:rPr lang="en-US" sz="2000" baseline="30000" smtClean="0"/>
              <a:t>th</a:t>
            </a:r>
            <a:r>
              <a:rPr lang="en-US" sz="2000" smtClean="0"/>
              <a:t> quarter’s report</a:t>
            </a:r>
            <a:endParaRPr lang="en-US" sz="2000" b="1" smtClean="0"/>
          </a:p>
          <a:p>
            <a:r>
              <a:rPr lang="en-US" sz="2000" smtClean="0"/>
              <a:t>3</a:t>
            </a:r>
            <a:r>
              <a:rPr lang="en-US" sz="2000" baseline="30000" smtClean="0"/>
              <a:t>rd</a:t>
            </a:r>
            <a:r>
              <a:rPr lang="en-US" sz="2000" smtClean="0"/>
              <a:t> period:  No discipline referrals entered into IC for the 4</a:t>
            </a:r>
            <a:r>
              <a:rPr lang="en-US" sz="2000" baseline="30000" smtClean="0"/>
              <a:t>th</a:t>
            </a:r>
            <a:r>
              <a:rPr lang="en-US" sz="2000" smtClean="0"/>
              <a:t> quarter</a:t>
            </a:r>
            <a:endParaRPr lang="en-US" sz="2000" b="1" smtClean="0"/>
          </a:p>
          <a:p>
            <a:r>
              <a:rPr lang="en-US" sz="2000" smtClean="0"/>
              <a:t>4</a:t>
            </a:r>
            <a:r>
              <a:rPr lang="en-US" sz="2000" baseline="30000" smtClean="0"/>
              <a:t>th</a:t>
            </a:r>
            <a:r>
              <a:rPr lang="en-US" sz="2000" smtClean="0"/>
              <a:t> period:  Goals, HW, and data completed in STUDENT AGENDA</a:t>
            </a:r>
            <a:endParaRPr lang="en-US" sz="2000" b="1" smtClean="0"/>
          </a:p>
          <a:p>
            <a:r>
              <a:rPr lang="en-US" sz="2000" smtClean="0"/>
              <a:t>5</a:t>
            </a:r>
            <a:r>
              <a:rPr lang="en-US" sz="2000" baseline="30000" smtClean="0"/>
              <a:t>th</a:t>
            </a:r>
            <a:r>
              <a:rPr lang="en-US" sz="2000" smtClean="0"/>
              <a:t> and 6</a:t>
            </a:r>
            <a:r>
              <a:rPr lang="en-US" sz="2000" baseline="30000" smtClean="0"/>
              <a:t>th</a:t>
            </a:r>
            <a:r>
              <a:rPr lang="en-US" sz="2000" smtClean="0"/>
              <a:t> periods:  OUTSTANDING effort on the K-PREP and EXPLORE tests</a:t>
            </a:r>
            <a:endParaRPr lang="en-US" sz="2000" b="1" smtClean="0"/>
          </a:p>
          <a:p>
            <a:r>
              <a:rPr lang="en-US" sz="2000" smtClean="0"/>
              <a:t>7</a:t>
            </a:r>
            <a:r>
              <a:rPr lang="en-US" sz="2000" baseline="30000" smtClean="0"/>
              <a:t>th</a:t>
            </a:r>
            <a:r>
              <a:rPr lang="en-US" sz="2000" smtClean="0"/>
              <a:t> and 8</a:t>
            </a:r>
            <a:r>
              <a:rPr lang="en-US" sz="2000" baseline="30000" smtClean="0"/>
              <a:t>th</a:t>
            </a:r>
            <a:r>
              <a:rPr lang="en-US" sz="2000" smtClean="0"/>
              <a:t> periods:  Student had at least one PARENT REVIEW the ILP</a:t>
            </a:r>
            <a:endParaRPr lang="en-US" sz="2000" b="1" smtClean="0"/>
          </a:p>
          <a:p>
            <a:endParaRPr lang="en-US"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smtClean="0"/>
              <a:t>Year-Long Reward Field Trip</a:t>
            </a:r>
          </a:p>
        </p:txBody>
      </p:sp>
      <p:sp>
        <p:nvSpPr>
          <p:cNvPr id="3" name="Content Placeholder 2"/>
          <p:cNvSpPr>
            <a:spLocks noGrp="1"/>
          </p:cNvSpPr>
          <p:nvPr>
            <p:ph idx="1"/>
          </p:nvPr>
        </p:nvSpPr>
        <p:spPr/>
        <p:txBody>
          <a:bodyPr/>
          <a:lstStyle/>
          <a:p>
            <a:pPr>
              <a:defRPr/>
            </a:pPr>
            <a:r>
              <a:rPr lang="en-US" sz="3200" b="1" dirty="0" smtClean="0"/>
              <a:t>YEARLY PTSO-Sponsored Field Trip for Students Meeting ALL goals for the ENTIRE School Year</a:t>
            </a:r>
          </a:p>
          <a:p>
            <a:pPr lvl="1">
              <a:defRPr/>
            </a:pPr>
            <a:r>
              <a:rPr lang="en-US" dirty="0" smtClean="0">
                <a:ea typeface="+mn-ea"/>
                <a:cs typeface="+mn-cs"/>
              </a:rPr>
              <a:t>???  to a student-chosen destination</a:t>
            </a:r>
          </a:p>
          <a:p>
            <a:pPr lvl="1">
              <a:defRPr/>
            </a:pPr>
            <a:r>
              <a:rPr lang="en-US" b="1" dirty="0" smtClean="0">
                <a:ea typeface="+mn-ea"/>
                <a:cs typeface="+mn-cs"/>
              </a:rPr>
              <a:t>Must go on a Saturday if you choose an amusement </a:t>
            </a:r>
            <a:r>
              <a:rPr lang="en-US" b="1" dirty="0" err="1" smtClean="0">
                <a:ea typeface="+mn-ea"/>
                <a:cs typeface="+mn-cs"/>
              </a:rPr>
              <a:t>parkk</a:t>
            </a:r>
            <a:endParaRPr lang="en-US" b="1" dirty="0" smtClean="0">
              <a:ea typeface="+mn-ea"/>
              <a:cs typeface="+mn-cs"/>
            </a:endParaRPr>
          </a:p>
          <a:p>
            <a:pPr>
              <a:defRPr/>
            </a:pP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533400" y="473075"/>
            <a:ext cx="8153400" cy="822325"/>
          </a:xfrm>
        </p:spPr>
        <p:txBody>
          <a:bodyPr/>
          <a:lstStyle/>
          <a:p>
            <a:pPr algn="ctr" eaLnBrk="1" hangingPunct="1"/>
            <a:r>
              <a:rPr lang="en-US" smtClean="0"/>
              <a:t>Arrival Procedures	</a:t>
            </a:r>
          </a:p>
        </p:txBody>
      </p:sp>
      <p:sp>
        <p:nvSpPr>
          <p:cNvPr id="14339" name="Rectangle 3"/>
          <p:cNvSpPr>
            <a:spLocks noGrp="1" noChangeArrowheads="1"/>
          </p:cNvSpPr>
          <p:nvPr>
            <p:ph type="body" idx="1"/>
          </p:nvPr>
        </p:nvSpPr>
        <p:spPr>
          <a:xfrm>
            <a:off x="533400" y="1676400"/>
            <a:ext cx="8153400" cy="4495800"/>
          </a:xfrm>
        </p:spPr>
        <p:txBody>
          <a:bodyPr/>
          <a:lstStyle/>
          <a:p>
            <a:pPr eaLnBrk="1" hangingPunct="1">
              <a:lnSpc>
                <a:spcPct val="80000"/>
              </a:lnSpc>
            </a:pPr>
            <a:r>
              <a:rPr lang="en-US" sz="2000" dirty="0" smtClean="0"/>
              <a:t>Students enter through front doors at </a:t>
            </a:r>
            <a:r>
              <a:rPr lang="en-US" sz="2000" dirty="0" smtClean="0"/>
              <a:t>7:15 AM </a:t>
            </a:r>
            <a:r>
              <a:rPr lang="en-US" sz="2000" dirty="0" smtClean="0"/>
              <a:t>if bus transported OR Cardinal Room if parent transported (please do not arrive earlier as there is no adult supervision until this time)</a:t>
            </a:r>
          </a:p>
          <a:p>
            <a:pPr eaLnBrk="1" hangingPunct="1">
              <a:lnSpc>
                <a:spcPct val="80000"/>
              </a:lnSpc>
            </a:pPr>
            <a:r>
              <a:rPr lang="en-US" sz="2000" dirty="0" smtClean="0"/>
              <a:t>Students may go to the gym to visit with friends; do not stop at locker </a:t>
            </a:r>
          </a:p>
          <a:p>
            <a:pPr eaLnBrk="1" hangingPunct="1">
              <a:lnSpc>
                <a:spcPct val="80000"/>
              </a:lnSpc>
            </a:pPr>
            <a:r>
              <a:rPr lang="en-US" sz="2000" dirty="0" smtClean="0"/>
              <a:t>They may go to the cafeteria to eat breakfast at 7:25 AM. </a:t>
            </a:r>
          </a:p>
          <a:p>
            <a:pPr eaLnBrk="1" hangingPunct="1">
              <a:lnSpc>
                <a:spcPct val="80000"/>
              </a:lnSpc>
            </a:pPr>
            <a:r>
              <a:rPr lang="en-US" sz="2000" dirty="0" smtClean="0"/>
              <a:t>Students are tardy to school after 7:52 AM.</a:t>
            </a:r>
          </a:p>
          <a:p>
            <a:pPr eaLnBrk="1" hangingPunct="1">
              <a:lnSpc>
                <a:spcPct val="80000"/>
              </a:lnSpc>
            </a:pPr>
            <a:r>
              <a:rPr lang="en-US" sz="2000" dirty="0" smtClean="0">
                <a:solidFill>
                  <a:srgbClr val="FF0000"/>
                </a:solidFill>
              </a:rPr>
              <a:t>If you are assigned NB at LCMS, it begins at 7:52 AM.  Students must provide their own TRANSPORTATION.  </a:t>
            </a:r>
          </a:p>
          <a:p>
            <a:pPr eaLnBrk="1" hangingPunct="1">
              <a:lnSpc>
                <a:spcPct val="80000"/>
              </a:lnSpc>
            </a:pPr>
            <a:r>
              <a:rPr lang="en-US" sz="2000" dirty="0" smtClean="0"/>
              <a:t>7:15-7:47 </a:t>
            </a:r>
            <a:r>
              <a:rPr lang="en-US" sz="2000" dirty="0" smtClean="0"/>
              <a:t>students may ONLY be in the cafeteria or gym (or with a TEACHER).  This will be monitored and consequences if you don’t follow our procedures.</a:t>
            </a:r>
          </a:p>
          <a:p>
            <a:pPr eaLnBrk="1" hangingPunct="1">
              <a:lnSpc>
                <a:spcPct val="80000"/>
              </a:lnSpc>
            </a:pPr>
            <a:r>
              <a:rPr lang="en-US" sz="2000" b="1" u="sng" dirty="0" smtClean="0">
                <a:solidFill>
                  <a:srgbClr val="FF0000"/>
                </a:solidFill>
              </a:rPr>
              <a:t>If you have a D or F in any class, you will be in AM STUDY HALL and LUNCH STUDY HALL</a:t>
            </a:r>
          </a:p>
          <a:p>
            <a:pPr eaLnBrk="1" hangingPunct="1">
              <a:lnSpc>
                <a:spcPct val="80000"/>
              </a:lnSpc>
            </a:pPr>
            <a:r>
              <a:rPr lang="en-US" sz="2000" dirty="0" smtClean="0"/>
              <a:t>STUDENTS MUST BE SUPERVISED BY A CERTIFIED TEACHER AT ALL TIMES THEY ARE IN THIS BUILDING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smtClean="0"/>
              <a:t>BUS NOTES &amp; ATTENDANCE NOTES</a:t>
            </a:r>
          </a:p>
        </p:txBody>
      </p:sp>
      <p:sp>
        <p:nvSpPr>
          <p:cNvPr id="15363" name="Content Placeholder 2"/>
          <p:cNvSpPr>
            <a:spLocks noGrp="1"/>
          </p:cNvSpPr>
          <p:nvPr>
            <p:ph idx="1"/>
          </p:nvPr>
        </p:nvSpPr>
        <p:spPr/>
        <p:txBody>
          <a:bodyPr/>
          <a:lstStyle/>
          <a:p>
            <a:r>
              <a:rPr lang="en-US" dirty="0" smtClean="0"/>
              <a:t>When you arrive, if you have a note…</a:t>
            </a:r>
          </a:p>
          <a:p>
            <a:pPr lvl="1"/>
            <a:r>
              <a:rPr lang="en-US" dirty="0" smtClean="0"/>
              <a:t>Go to front office and place note in appropriate folder</a:t>
            </a:r>
          </a:p>
          <a:p>
            <a:pPr lvl="1"/>
            <a:r>
              <a:rPr lang="en-US" dirty="0" smtClean="0"/>
              <a:t>Pick up signed bus notes between classes (after 3</a:t>
            </a:r>
            <a:r>
              <a:rPr lang="en-US" baseline="30000" dirty="0" smtClean="0"/>
              <a:t>rd</a:t>
            </a:r>
            <a:r>
              <a:rPr lang="en-US" dirty="0" smtClean="0"/>
              <a:t> period</a:t>
            </a:r>
            <a:r>
              <a:rPr lang="en-US" dirty="0" smtClean="0"/>
              <a:t>)</a:t>
            </a:r>
          </a:p>
          <a:p>
            <a:pPr lvl="1"/>
            <a:r>
              <a:rPr lang="en-US" dirty="0" smtClean="0"/>
              <a:t>Only 1 taken by phone in EMERGENCY</a:t>
            </a:r>
            <a:endParaRPr lang="en-US"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smtClean="0">
                <a:solidFill>
                  <a:schemeClr val="tx1"/>
                </a:solidFill>
              </a:rPr>
              <a:t>Reminders of morning &amp; breakfast procedures:  </a:t>
            </a:r>
            <a:endParaRPr lang="en-US" smtClean="0"/>
          </a:p>
        </p:txBody>
      </p:sp>
      <p:sp>
        <p:nvSpPr>
          <p:cNvPr id="16387" name="Content Placeholder 2"/>
          <p:cNvSpPr>
            <a:spLocks noGrp="1"/>
          </p:cNvSpPr>
          <p:nvPr>
            <p:ph idx="1"/>
          </p:nvPr>
        </p:nvSpPr>
        <p:spPr/>
        <p:txBody>
          <a:bodyPr/>
          <a:lstStyle/>
          <a:p>
            <a:r>
              <a:rPr lang="en-US" sz="1200" dirty="0" smtClean="0"/>
              <a:t>Parent drop offs and pick ups are at the Cardinal Room.</a:t>
            </a:r>
          </a:p>
          <a:p>
            <a:r>
              <a:rPr lang="en-US" sz="1200" dirty="0" smtClean="0"/>
              <a:t>Students may not go to their lockers when they arrive at school.  They go straight to the gym.</a:t>
            </a:r>
          </a:p>
          <a:p>
            <a:r>
              <a:rPr lang="en-US" sz="1200" dirty="0" smtClean="0"/>
              <a:t>Students may go to morning study hall.</a:t>
            </a:r>
          </a:p>
          <a:p>
            <a:r>
              <a:rPr lang="en-US" sz="1200" dirty="0" smtClean="0"/>
              <a:t>ALL students must go to </a:t>
            </a:r>
            <a:r>
              <a:rPr lang="en-US" sz="1200" dirty="0" err="1" smtClean="0"/>
              <a:t>bfast</a:t>
            </a:r>
            <a:r>
              <a:rPr lang="en-US" sz="1200" dirty="0" smtClean="0"/>
              <a:t> and TAKE a tray with 3 items.  If you don’t want to eat, get cereal and leave on share table.</a:t>
            </a:r>
          </a:p>
          <a:p>
            <a:r>
              <a:rPr lang="en-US" sz="1200" dirty="0" smtClean="0"/>
              <a:t>Students must wait in the gym until the teacher escorting you to breakfast arrives.  This is usually Mrs. Walker or her substitute.</a:t>
            </a:r>
          </a:p>
          <a:p>
            <a:r>
              <a:rPr lang="en-US" sz="1200" dirty="0" smtClean="0"/>
              <a:t>Backpacks and belongings shall be left outside your first period classroom.  You may NOT get in your locker.</a:t>
            </a:r>
          </a:p>
          <a:p>
            <a:r>
              <a:rPr lang="en-US" sz="1200" dirty="0" smtClean="0"/>
              <a:t>You may NOT go the restroom on the way to breakfast.</a:t>
            </a:r>
          </a:p>
          <a:p>
            <a:r>
              <a:rPr lang="en-US" sz="1200" dirty="0" smtClean="0"/>
              <a:t>You may leave the cafeteria, only when dismissed by the teacher on duty.  </a:t>
            </a:r>
          </a:p>
          <a:p>
            <a:r>
              <a:rPr lang="en-US" sz="1200" dirty="0" smtClean="0"/>
              <a:t>Students may not linger in the gym or RR after breakfast is called; they are to go directly to breakfast.  </a:t>
            </a:r>
          </a:p>
          <a:p>
            <a:r>
              <a:rPr lang="en-US" sz="1200" dirty="0" smtClean="0"/>
              <a:t>You may use the restroom and  visit your locker  after 7:47; must have permission before that.</a:t>
            </a:r>
          </a:p>
          <a:p>
            <a:r>
              <a:rPr lang="en-US" sz="1200" dirty="0" smtClean="0"/>
              <a:t>Students in the gym may only go one-at-a-time to the restroom when given permission by the teacher on duty.  They must remain seated if in the bleachers.  They must have permission to leave the gym for any reason</a:t>
            </a:r>
          </a:p>
          <a:p>
            <a:r>
              <a:rPr lang="en-US" sz="1200" b="1" u="sng" dirty="0" smtClean="0">
                <a:solidFill>
                  <a:srgbClr val="FF0000"/>
                </a:solidFill>
              </a:rPr>
              <a:t>Students playing basketball must ALLOW ANYONE wishing to play to play.  Only 6 balls may be out.  No shots on or beyond the 3-point line.  No rough housing.  If these rules are not followed, this privilege will be revoked.</a:t>
            </a:r>
          </a:p>
          <a:p>
            <a:r>
              <a:rPr lang="en-US" sz="1200" dirty="0" smtClean="0"/>
              <a:t>Hallway, bus, &amp; cafeteria voice level is level 2 – only person beside you can hear you!!!!!!!!!!!!!!!!!!!!!!!!!!!!!!!</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228600"/>
            <a:ext cx="8153400" cy="1219200"/>
          </a:xfrm>
        </p:spPr>
        <p:txBody>
          <a:bodyPr/>
          <a:lstStyle/>
          <a:p>
            <a:pPr algn="ctr" eaLnBrk="1" hangingPunct="1"/>
            <a:r>
              <a:rPr lang="en-US" smtClean="0"/>
              <a:t>Dismissal Procedures</a:t>
            </a:r>
          </a:p>
        </p:txBody>
      </p:sp>
      <p:sp>
        <p:nvSpPr>
          <p:cNvPr id="17411" name="Rectangle 3"/>
          <p:cNvSpPr>
            <a:spLocks noGrp="1" noChangeArrowheads="1"/>
          </p:cNvSpPr>
          <p:nvPr>
            <p:ph type="body" idx="1"/>
          </p:nvPr>
        </p:nvSpPr>
        <p:spPr>
          <a:xfrm>
            <a:off x="457200" y="1828800"/>
            <a:ext cx="8153400" cy="4114800"/>
          </a:xfrm>
        </p:spPr>
        <p:txBody>
          <a:bodyPr/>
          <a:lstStyle/>
          <a:p>
            <a:pPr eaLnBrk="1" hangingPunct="1">
              <a:lnSpc>
                <a:spcPct val="80000"/>
              </a:lnSpc>
            </a:pPr>
            <a:r>
              <a:rPr lang="en-US" sz="2400" dirty="0" smtClean="0"/>
              <a:t>There will be two dismissal tones this year</a:t>
            </a:r>
          </a:p>
          <a:p>
            <a:pPr lvl="1" eaLnBrk="1" hangingPunct="1">
              <a:lnSpc>
                <a:spcPct val="80000"/>
              </a:lnSpc>
            </a:pPr>
            <a:r>
              <a:rPr lang="en-US" sz="2000" dirty="0" smtClean="0"/>
              <a:t>2:50 – First bus ONLY</a:t>
            </a:r>
          </a:p>
          <a:p>
            <a:pPr lvl="1" eaLnBrk="1" hangingPunct="1">
              <a:lnSpc>
                <a:spcPct val="80000"/>
              </a:lnSpc>
            </a:pPr>
            <a:r>
              <a:rPr lang="en-US" sz="2000" dirty="0" smtClean="0"/>
              <a:t>2:57 </a:t>
            </a:r>
            <a:r>
              <a:rPr lang="en-US" sz="2000" dirty="0" smtClean="0"/>
              <a:t>– Second bus, Parent Pick Ups, O-Zone, Athletes, Detention, etc</a:t>
            </a:r>
            <a:r>
              <a:rPr lang="en-US" sz="2000" dirty="0" smtClean="0"/>
              <a:t>.</a:t>
            </a:r>
          </a:p>
          <a:p>
            <a:pPr lvl="1" eaLnBrk="1" hangingPunct="1">
              <a:lnSpc>
                <a:spcPct val="80000"/>
              </a:lnSpc>
            </a:pPr>
            <a:r>
              <a:rPr lang="en-US" sz="2000" dirty="0" smtClean="0"/>
              <a:t>3</a:t>
            </a:r>
            <a:r>
              <a:rPr lang="en-US" sz="2000" baseline="30000" dirty="0" smtClean="0"/>
              <a:t>rd</a:t>
            </a:r>
            <a:r>
              <a:rPr lang="en-US" sz="2000" dirty="0" smtClean="0"/>
              <a:t> bus to ROOM 10</a:t>
            </a:r>
            <a:endParaRPr lang="en-US" sz="2000" dirty="0" smtClean="0"/>
          </a:p>
          <a:p>
            <a:pPr lvl="1" eaLnBrk="1" hangingPunct="1">
              <a:lnSpc>
                <a:spcPct val="80000"/>
              </a:lnSpc>
            </a:pPr>
            <a:r>
              <a:rPr lang="en-US" sz="2000" dirty="0" smtClean="0"/>
              <a:t>Those exiting </a:t>
            </a:r>
            <a:r>
              <a:rPr lang="en-US" sz="2000" dirty="0" smtClean="0"/>
              <a:t>on </a:t>
            </a:r>
            <a:r>
              <a:rPr lang="en-US" sz="2000" dirty="0" smtClean="0"/>
              <a:t>wrong tone will be strictly disciplined – staff is monitoring!!!</a:t>
            </a:r>
          </a:p>
          <a:p>
            <a:pPr eaLnBrk="1" hangingPunct="1">
              <a:lnSpc>
                <a:spcPct val="80000"/>
              </a:lnSpc>
            </a:pPr>
            <a:r>
              <a:rPr lang="en-US" sz="2400" dirty="0" smtClean="0"/>
              <a:t>Adult supervision ends at </a:t>
            </a:r>
            <a:r>
              <a:rPr lang="en-US" sz="2400" dirty="0" smtClean="0"/>
              <a:t>315 </a:t>
            </a:r>
            <a:r>
              <a:rPr lang="en-US" sz="2400" dirty="0" smtClean="0"/>
              <a:t>pm.</a:t>
            </a:r>
          </a:p>
          <a:p>
            <a:pPr eaLnBrk="1" hangingPunct="1">
              <a:lnSpc>
                <a:spcPct val="80000"/>
              </a:lnSpc>
            </a:pPr>
            <a:r>
              <a:rPr lang="en-US" sz="2400" dirty="0" smtClean="0"/>
              <a:t>Walkers, bikers, parent pick-ups, non-bus-transported students must leave immediately.  Transportation arrangements must be made prior to the end of school.  </a:t>
            </a:r>
          </a:p>
          <a:p>
            <a:pPr eaLnBrk="1" hangingPunct="1">
              <a:lnSpc>
                <a:spcPct val="80000"/>
              </a:lnSpc>
            </a:pPr>
            <a:r>
              <a:rPr lang="en-US" sz="2400" dirty="0" smtClean="0"/>
              <a:t>If you are assigned NB, you must leave LCMS at </a:t>
            </a:r>
            <a:r>
              <a:rPr lang="en-US" sz="2400" dirty="0" smtClean="0"/>
              <a:t>2:57 </a:t>
            </a:r>
            <a:r>
              <a:rPr lang="en-US" sz="2400" dirty="0" smtClean="0"/>
              <a:t>PM or disciplinary consequences will result.</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smtClean="0"/>
              <a:t>2 rules</a:t>
            </a:r>
          </a:p>
        </p:txBody>
      </p:sp>
      <p:sp>
        <p:nvSpPr>
          <p:cNvPr id="18435" name="Content Placeholder 2"/>
          <p:cNvSpPr>
            <a:spLocks noGrp="1"/>
          </p:cNvSpPr>
          <p:nvPr>
            <p:ph idx="1"/>
          </p:nvPr>
        </p:nvSpPr>
        <p:spPr/>
        <p:txBody>
          <a:bodyPr/>
          <a:lstStyle/>
          <a:p>
            <a:r>
              <a:rPr lang="en-US" smtClean="0"/>
              <a:t>Do as asked by adults the first time</a:t>
            </a:r>
          </a:p>
          <a:p>
            <a:r>
              <a:rPr lang="en-US" smtClean="0"/>
              <a:t>Keep hands, feet, objects, and inappropriate comments to yourself</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533400" y="228600"/>
            <a:ext cx="8153400" cy="685800"/>
          </a:xfrm>
        </p:spPr>
        <p:txBody>
          <a:bodyPr/>
          <a:lstStyle/>
          <a:p>
            <a:pPr algn="ctr"/>
            <a:r>
              <a:rPr lang="en-US" sz="2800" smtClean="0"/>
              <a:t>DISCIPLINE</a:t>
            </a:r>
            <a:r>
              <a:rPr lang="en-US" smtClean="0"/>
              <a:t/>
            </a:r>
            <a:br>
              <a:rPr lang="en-US" smtClean="0"/>
            </a:br>
            <a:r>
              <a:rPr lang="en-US" smtClean="0"/>
              <a:t> </a:t>
            </a:r>
            <a:r>
              <a:rPr lang="en-US" sz="1400" smtClean="0"/>
              <a:t>no EC during time &amp; no dances/activities for quarter</a:t>
            </a:r>
          </a:p>
        </p:txBody>
      </p:sp>
      <p:sp>
        <p:nvSpPr>
          <p:cNvPr id="19459" name="Content Placeholder 2"/>
          <p:cNvSpPr>
            <a:spLocks noGrp="1"/>
          </p:cNvSpPr>
          <p:nvPr>
            <p:ph idx="1"/>
          </p:nvPr>
        </p:nvSpPr>
        <p:spPr>
          <a:xfrm>
            <a:off x="533400" y="838200"/>
            <a:ext cx="8153400" cy="5029200"/>
          </a:xfrm>
        </p:spPr>
        <p:txBody>
          <a:bodyPr/>
          <a:lstStyle/>
          <a:p>
            <a:r>
              <a:rPr lang="en-US" sz="2000" smtClean="0"/>
              <a:t>MINOR Office Referral (may skip due to severity, past record, etc.)</a:t>
            </a:r>
          </a:p>
          <a:p>
            <a:pPr lvl="1"/>
            <a:r>
              <a:rPr lang="en-US" sz="2000" smtClean="0"/>
              <a:t>1</a:t>
            </a:r>
            <a:r>
              <a:rPr lang="en-US" sz="2000" baseline="30000" smtClean="0"/>
              <a:t>st</a:t>
            </a:r>
            <a:r>
              <a:rPr lang="en-US" sz="2000" smtClean="0"/>
              <a:t>: Principal Calls Parent</a:t>
            </a:r>
          </a:p>
          <a:p>
            <a:pPr lvl="1"/>
            <a:r>
              <a:rPr lang="en-US" sz="2000" smtClean="0"/>
              <a:t>2</a:t>
            </a:r>
            <a:r>
              <a:rPr lang="en-US" sz="2000" baseline="30000" smtClean="0"/>
              <a:t>nd</a:t>
            </a:r>
            <a:r>
              <a:rPr lang="en-US" sz="2000" smtClean="0"/>
              <a:t>:  AM/PM/Lunch Detention</a:t>
            </a:r>
          </a:p>
          <a:p>
            <a:pPr lvl="1"/>
            <a:r>
              <a:rPr lang="en-US" sz="2000" smtClean="0"/>
              <a:t>3</a:t>
            </a:r>
            <a:r>
              <a:rPr lang="en-US" sz="2000" baseline="30000" smtClean="0"/>
              <a:t>rd</a:t>
            </a:r>
            <a:r>
              <a:rPr lang="en-US" sz="2000" smtClean="0"/>
              <a:t>:  3 days AC (no EC until reinstated; + above)</a:t>
            </a:r>
          </a:p>
          <a:p>
            <a:pPr lvl="1"/>
            <a:r>
              <a:rPr lang="en-US" sz="2000" smtClean="0"/>
              <a:t>4</a:t>
            </a:r>
            <a:r>
              <a:rPr lang="en-US" sz="2000" baseline="30000" smtClean="0"/>
              <a:t>th</a:t>
            </a:r>
            <a:r>
              <a:rPr lang="en-US" sz="2000" smtClean="0"/>
              <a:t>:  5 days AC (no EC until reinstated; + above)</a:t>
            </a:r>
          </a:p>
          <a:p>
            <a:pPr lvl="1"/>
            <a:r>
              <a:rPr lang="en-US" sz="2000" smtClean="0"/>
              <a:t>5</a:t>
            </a:r>
            <a:r>
              <a:rPr lang="en-US" sz="2000" baseline="30000" smtClean="0"/>
              <a:t>th</a:t>
            </a:r>
            <a:r>
              <a:rPr lang="en-US" sz="2000" smtClean="0"/>
              <a:t>:  10 days AC (no EC until reinstated; + above)</a:t>
            </a:r>
          </a:p>
          <a:p>
            <a:pPr lvl="1"/>
            <a:r>
              <a:rPr lang="en-US" sz="2000" smtClean="0"/>
              <a:t>6</a:t>
            </a:r>
            <a:r>
              <a:rPr lang="en-US" sz="2000" baseline="30000" smtClean="0"/>
              <a:t>th</a:t>
            </a:r>
            <a:r>
              <a:rPr lang="en-US" sz="2000" smtClean="0"/>
              <a:t>:  15 days AC (no EC until rein; + above)</a:t>
            </a:r>
          </a:p>
          <a:p>
            <a:pPr lvl="1"/>
            <a:r>
              <a:rPr lang="en-US" sz="2000" smtClean="0"/>
              <a:t>7</a:t>
            </a:r>
            <a:r>
              <a:rPr lang="en-US" sz="2000" baseline="30000" smtClean="0"/>
              <a:t>th</a:t>
            </a:r>
            <a:r>
              <a:rPr lang="en-US" sz="2000" smtClean="0"/>
              <a:t>: 2 days suspension (no EC until rein)</a:t>
            </a:r>
          </a:p>
          <a:p>
            <a:pPr lvl="1"/>
            <a:r>
              <a:rPr lang="en-US" sz="2000" smtClean="0"/>
              <a:t>8</a:t>
            </a:r>
            <a:r>
              <a:rPr lang="en-US" sz="2000" baseline="30000" smtClean="0"/>
              <a:t>th</a:t>
            </a:r>
            <a:r>
              <a:rPr lang="en-US" sz="2000" smtClean="0"/>
              <a:t>:  LCMS New Beginnings (YOU TRANSPORT)</a:t>
            </a:r>
          </a:p>
          <a:p>
            <a:r>
              <a:rPr lang="en-US" sz="2000" smtClean="0"/>
              <a:t>**NOTE:  Bully, Defiance, Hit/Kick/Spit, etc. are auto AC</a:t>
            </a:r>
          </a:p>
          <a:p>
            <a:r>
              <a:rPr lang="en-US" sz="2000" smtClean="0"/>
              <a:t>**NOTE:  Tobacco, etc. result in legal citations!!!!!!!!!</a:t>
            </a:r>
          </a:p>
          <a:p>
            <a:r>
              <a:rPr lang="en-US" sz="2000" smtClean="0"/>
              <a:t>MAJOR</a:t>
            </a:r>
          </a:p>
          <a:p>
            <a:pPr lvl="1"/>
            <a:r>
              <a:rPr lang="en-US" sz="2000" smtClean="0"/>
              <a:t>Depending on severity (10 days detention, suspension, NB, charges and/or expulsion COULD be first)</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algn="ctr"/>
            <a:r>
              <a:rPr lang="en-US" smtClean="0"/>
              <a:t>Defiance and/or Disrespect</a:t>
            </a:r>
          </a:p>
        </p:txBody>
      </p:sp>
      <p:sp>
        <p:nvSpPr>
          <p:cNvPr id="20483" name="Content Placeholder 2"/>
          <p:cNvSpPr>
            <a:spLocks noGrp="1"/>
          </p:cNvSpPr>
          <p:nvPr>
            <p:ph idx="1"/>
          </p:nvPr>
        </p:nvSpPr>
        <p:spPr/>
        <p:txBody>
          <a:bodyPr/>
          <a:lstStyle/>
          <a:p>
            <a:r>
              <a:rPr lang="en-US" dirty="0" smtClean="0"/>
              <a:t>Automatic referral to AC</a:t>
            </a:r>
          </a:p>
          <a:p>
            <a:endParaRPr lang="en-US" dirty="0" smtClean="0"/>
          </a:p>
          <a:p>
            <a:r>
              <a:rPr lang="en-US" dirty="0" smtClean="0"/>
              <a:t>NOTE:  AGENDA discipline &amp; these rules may be changed throughout school year.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533400" y="381000"/>
            <a:ext cx="8153400" cy="1143000"/>
          </a:xfrm>
        </p:spPr>
        <p:txBody>
          <a:bodyPr/>
          <a:lstStyle/>
          <a:p>
            <a:pPr algn="ctr" eaLnBrk="1" hangingPunct="1"/>
            <a:r>
              <a:rPr lang="en-US" smtClean="0"/>
              <a:t>Riding in Car</a:t>
            </a:r>
          </a:p>
        </p:txBody>
      </p:sp>
      <p:sp>
        <p:nvSpPr>
          <p:cNvPr id="21507" name="Rectangle 3"/>
          <p:cNvSpPr>
            <a:spLocks noGrp="1" noChangeArrowheads="1"/>
          </p:cNvSpPr>
          <p:nvPr>
            <p:ph type="body" idx="1"/>
          </p:nvPr>
        </p:nvSpPr>
        <p:spPr/>
        <p:txBody>
          <a:bodyPr/>
          <a:lstStyle/>
          <a:p>
            <a:pPr eaLnBrk="1" hangingPunct="1">
              <a:lnSpc>
                <a:spcPct val="80000"/>
              </a:lnSpc>
            </a:pPr>
            <a:r>
              <a:rPr lang="en-US" sz="2200" smtClean="0"/>
              <a:t>Drive slowly &amp; BE SAFE.</a:t>
            </a:r>
          </a:p>
          <a:p>
            <a:pPr eaLnBrk="1" hangingPunct="1">
              <a:lnSpc>
                <a:spcPct val="80000"/>
              </a:lnSpc>
            </a:pPr>
            <a:r>
              <a:rPr lang="en-US" sz="2200" smtClean="0"/>
              <a:t>Always wear seat belt!!!</a:t>
            </a:r>
          </a:p>
          <a:p>
            <a:pPr eaLnBrk="1" hangingPunct="1">
              <a:lnSpc>
                <a:spcPct val="80000"/>
              </a:lnSpc>
            </a:pPr>
            <a:r>
              <a:rPr lang="en-US" sz="2200" smtClean="0"/>
              <a:t>Be attentive to road and other drivers.</a:t>
            </a:r>
          </a:p>
          <a:p>
            <a:pPr eaLnBrk="1" hangingPunct="1">
              <a:lnSpc>
                <a:spcPct val="80000"/>
              </a:lnSpc>
            </a:pPr>
            <a:r>
              <a:rPr lang="en-US" sz="2200" smtClean="0"/>
              <a:t>No loud, vulgar music</a:t>
            </a:r>
          </a:p>
          <a:p>
            <a:pPr eaLnBrk="1" hangingPunct="1">
              <a:lnSpc>
                <a:spcPct val="80000"/>
              </a:lnSpc>
            </a:pPr>
            <a:r>
              <a:rPr lang="en-US" sz="2200" smtClean="0"/>
              <a:t>No honking horns unless emergency</a:t>
            </a:r>
          </a:p>
          <a:p>
            <a:pPr eaLnBrk="1" hangingPunct="1">
              <a:lnSpc>
                <a:spcPct val="80000"/>
              </a:lnSpc>
            </a:pPr>
            <a:endParaRPr lang="en-US" sz="220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algn="ctr" eaLnBrk="1" hangingPunct="1"/>
            <a:r>
              <a:rPr lang="en-US" smtClean="0"/>
              <a:t>New Lunch Procedures</a:t>
            </a:r>
          </a:p>
        </p:txBody>
      </p:sp>
      <p:sp>
        <p:nvSpPr>
          <p:cNvPr id="22531" name="Rectangle 3"/>
          <p:cNvSpPr>
            <a:spLocks noGrp="1" noChangeArrowheads="1"/>
          </p:cNvSpPr>
          <p:nvPr>
            <p:ph type="body" idx="1"/>
          </p:nvPr>
        </p:nvSpPr>
        <p:spPr/>
        <p:txBody>
          <a:bodyPr/>
          <a:lstStyle/>
          <a:p>
            <a:pPr eaLnBrk="1" hangingPunct="1">
              <a:lnSpc>
                <a:spcPct val="80000"/>
              </a:lnSpc>
            </a:pPr>
            <a:endParaRPr lang="en-US" sz="1800" dirty="0" smtClean="0"/>
          </a:p>
          <a:p>
            <a:pPr eaLnBrk="1" hangingPunct="1">
              <a:lnSpc>
                <a:spcPct val="80000"/>
              </a:lnSpc>
            </a:pPr>
            <a:r>
              <a:rPr lang="en-US" sz="1800" dirty="0" smtClean="0"/>
              <a:t>6</a:t>
            </a:r>
            <a:r>
              <a:rPr lang="en-US" sz="1800" baseline="30000" dirty="0" smtClean="0"/>
              <a:t>th</a:t>
            </a:r>
            <a:r>
              <a:rPr lang="en-US" sz="1800" dirty="0" smtClean="0"/>
              <a:t> graders eat during 5</a:t>
            </a:r>
            <a:r>
              <a:rPr lang="en-US" sz="1800" baseline="30000" dirty="0" smtClean="0"/>
              <a:t>th</a:t>
            </a:r>
            <a:r>
              <a:rPr lang="en-US" sz="1800" dirty="0" smtClean="0"/>
              <a:t> period; your teacher will take you and pick you up; times at bottom of master schedule online.</a:t>
            </a:r>
          </a:p>
          <a:p>
            <a:pPr eaLnBrk="1" hangingPunct="1">
              <a:lnSpc>
                <a:spcPct val="80000"/>
              </a:lnSpc>
            </a:pPr>
            <a:r>
              <a:rPr lang="en-US" sz="1800" dirty="0" smtClean="0"/>
              <a:t>7</a:t>
            </a:r>
            <a:r>
              <a:rPr lang="en-US" sz="1800" baseline="30000" dirty="0" smtClean="0"/>
              <a:t>th</a:t>
            </a:r>
            <a:r>
              <a:rPr lang="en-US" sz="1800" dirty="0" smtClean="0"/>
              <a:t> and 8</a:t>
            </a:r>
            <a:r>
              <a:rPr lang="en-US" sz="1800" baseline="30000" dirty="0" smtClean="0"/>
              <a:t>th</a:t>
            </a:r>
            <a:r>
              <a:rPr lang="en-US" sz="1800" dirty="0" smtClean="0"/>
              <a:t> graders eat during 6</a:t>
            </a:r>
            <a:r>
              <a:rPr lang="en-US" sz="1800" baseline="30000" dirty="0" smtClean="0"/>
              <a:t>th</a:t>
            </a:r>
            <a:r>
              <a:rPr lang="en-US" sz="1800" dirty="0" smtClean="0"/>
              <a:t> period; we will announce on intercom.</a:t>
            </a:r>
          </a:p>
          <a:p>
            <a:pPr eaLnBrk="1" hangingPunct="1">
              <a:lnSpc>
                <a:spcPct val="80000"/>
              </a:lnSpc>
            </a:pPr>
            <a:r>
              <a:rPr lang="en-US" sz="1800" dirty="0" smtClean="0"/>
              <a:t>When </a:t>
            </a:r>
            <a:r>
              <a:rPr lang="en-US" sz="1800" dirty="0" smtClean="0"/>
              <a:t>bell sounds ending 5</a:t>
            </a:r>
            <a:r>
              <a:rPr lang="en-US" sz="1800" baseline="30000" dirty="0" smtClean="0"/>
              <a:t>th</a:t>
            </a:r>
            <a:r>
              <a:rPr lang="en-US" sz="1800" dirty="0" smtClean="0"/>
              <a:t> period, </a:t>
            </a:r>
            <a:r>
              <a:rPr lang="en-US" sz="1800" dirty="0" smtClean="0"/>
              <a:t>some 7</a:t>
            </a:r>
            <a:r>
              <a:rPr lang="en-US" sz="1800" baseline="30000" dirty="0" smtClean="0"/>
              <a:t>th</a:t>
            </a:r>
            <a:r>
              <a:rPr lang="en-US" sz="1800" dirty="0" smtClean="0"/>
              <a:t>/8</a:t>
            </a:r>
            <a:r>
              <a:rPr lang="en-US" sz="1800" baseline="30000" dirty="0" smtClean="0"/>
              <a:t>th</a:t>
            </a:r>
            <a:r>
              <a:rPr lang="en-US" sz="1800" dirty="0" smtClean="0"/>
              <a:t> grade go to lunch and </a:t>
            </a:r>
            <a:r>
              <a:rPr lang="en-US" sz="1800" dirty="0"/>
              <a:t> </a:t>
            </a:r>
            <a:r>
              <a:rPr lang="en-US" sz="1800" dirty="0" smtClean="0"/>
              <a:t>ALL </a:t>
            </a:r>
            <a:r>
              <a:rPr lang="en-US" sz="1800" dirty="0" smtClean="0"/>
              <a:t>other students go to 6</a:t>
            </a:r>
            <a:r>
              <a:rPr lang="en-US" sz="1800" baseline="30000" dirty="0" smtClean="0"/>
              <a:t>th</a:t>
            </a:r>
            <a:r>
              <a:rPr lang="en-US" sz="1800" dirty="0" smtClean="0"/>
              <a:t> period and teacher will direct you to lunch.</a:t>
            </a:r>
          </a:p>
          <a:p>
            <a:pPr eaLnBrk="1" hangingPunct="1">
              <a:lnSpc>
                <a:spcPct val="80000"/>
              </a:lnSpc>
            </a:pPr>
            <a:r>
              <a:rPr lang="en-US" sz="1800" dirty="0" smtClean="0"/>
              <a:t>PLEASE BE well-behaved  IN HALLWAYS</a:t>
            </a:r>
          </a:p>
          <a:p>
            <a:pPr eaLnBrk="1" hangingPunct="1">
              <a:lnSpc>
                <a:spcPct val="80000"/>
              </a:lnSpc>
            </a:pPr>
            <a:r>
              <a:rPr lang="en-US" sz="1800" dirty="0" smtClean="0"/>
              <a:t>PLEASE DO AS ANY ADULT REQUESTS!!!!</a:t>
            </a:r>
          </a:p>
          <a:p>
            <a:pPr eaLnBrk="1" hangingPunct="1">
              <a:lnSpc>
                <a:spcPct val="80000"/>
              </a:lnSpc>
            </a:pPr>
            <a:r>
              <a:rPr lang="en-US" sz="1800" dirty="0" smtClean="0"/>
              <a:t>Good behavior gets you more privileges and rewards.</a:t>
            </a:r>
          </a:p>
          <a:p>
            <a:pPr eaLnBrk="1" hangingPunct="1">
              <a:lnSpc>
                <a:spcPct val="80000"/>
              </a:lnSpc>
            </a:pPr>
            <a:r>
              <a:rPr lang="en-US" sz="1800" dirty="0" smtClean="0"/>
              <a:t>YOU SIT WHERE YOU WISH AT LUNCH </a:t>
            </a:r>
            <a:r>
              <a:rPr lang="en-US" sz="1800" b="1" u="sng" dirty="0" smtClean="0">
                <a:solidFill>
                  <a:srgbClr val="FF0000"/>
                </a:solidFill>
              </a:rPr>
              <a:t>as long as you behave.</a:t>
            </a:r>
          </a:p>
          <a:p>
            <a:pPr eaLnBrk="1" hangingPunct="1">
              <a:lnSpc>
                <a:spcPct val="80000"/>
              </a:lnSpc>
            </a:pPr>
            <a:r>
              <a:rPr lang="en-US" sz="1800" dirty="0" smtClean="0"/>
              <a:t>Voice Level at 2.</a:t>
            </a:r>
          </a:p>
          <a:p>
            <a:pPr eaLnBrk="1" hangingPunct="1">
              <a:lnSpc>
                <a:spcPct val="80000"/>
              </a:lnSpc>
            </a:pPr>
            <a:r>
              <a:rPr lang="en-US" sz="1800" b="1" u="sng" dirty="0" smtClean="0">
                <a:solidFill>
                  <a:srgbClr val="FF0000"/>
                </a:solidFill>
              </a:rPr>
              <a:t>Students may not change seats once seated.</a:t>
            </a:r>
          </a:p>
          <a:p>
            <a:pPr eaLnBrk="1" hangingPunct="1">
              <a:lnSpc>
                <a:spcPct val="80000"/>
              </a:lnSpc>
            </a:pPr>
            <a:r>
              <a:rPr lang="en-US" sz="1800" b="1" u="sng" dirty="0" smtClean="0">
                <a:solidFill>
                  <a:srgbClr val="FF0000"/>
                </a:solidFill>
              </a:rPr>
              <a:t>As soon as finish, take tray to dishwasher</a:t>
            </a:r>
          </a:p>
          <a:p>
            <a:pPr eaLnBrk="1" hangingPunct="1">
              <a:lnSpc>
                <a:spcPct val="80000"/>
              </a:lnSpc>
            </a:pPr>
            <a:r>
              <a:rPr lang="en-US" sz="1800" b="1" u="sng" dirty="0" smtClean="0">
                <a:solidFill>
                  <a:srgbClr val="FF0000"/>
                </a:solidFill>
              </a:rPr>
              <a:t>No competitive foods in cafeteria (Taco Bell, Coke, etc.)</a:t>
            </a:r>
          </a:p>
          <a:p>
            <a:pPr eaLnBrk="1" hangingPunct="1">
              <a:lnSpc>
                <a:spcPct val="80000"/>
              </a:lnSpc>
            </a:pPr>
            <a:r>
              <a:rPr lang="en-US" sz="1800" dirty="0" smtClean="0"/>
              <a:t>Unpaid charges (not walk, alternative meal, etc.)</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algn="ctr" eaLnBrk="1" hangingPunct="1"/>
            <a:r>
              <a:rPr lang="en-US" sz="4000" smtClean="0"/>
              <a:t>District Code of Acc. Behavior and Conduct</a:t>
            </a:r>
          </a:p>
        </p:txBody>
      </p:sp>
      <p:sp>
        <p:nvSpPr>
          <p:cNvPr id="23555" name="Rectangle 3"/>
          <p:cNvSpPr>
            <a:spLocks noGrp="1" noChangeArrowheads="1"/>
          </p:cNvSpPr>
          <p:nvPr>
            <p:ph type="body" idx="1"/>
          </p:nvPr>
        </p:nvSpPr>
        <p:spPr/>
        <p:txBody>
          <a:bodyPr/>
          <a:lstStyle/>
          <a:p>
            <a:pPr eaLnBrk="1" hangingPunct="1"/>
            <a:r>
              <a:rPr lang="en-US" sz="2400" dirty="0" smtClean="0"/>
              <a:t>On-line or request hard copy</a:t>
            </a:r>
          </a:p>
          <a:p>
            <a:pPr eaLnBrk="1" hangingPunct="1"/>
            <a:r>
              <a:rPr lang="en-US" sz="2400" dirty="0" smtClean="0"/>
              <a:t>Medical Excuse Form</a:t>
            </a:r>
          </a:p>
          <a:p>
            <a:pPr eaLnBrk="1" hangingPunct="1"/>
            <a:r>
              <a:rPr lang="en-US" sz="2400" dirty="0" smtClean="0"/>
              <a:t>3, 6, 9 </a:t>
            </a:r>
            <a:r>
              <a:rPr lang="en-US" sz="2400" dirty="0" err="1" smtClean="0"/>
              <a:t>tardies</a:t>
            </a:r>
            <a:r>
              <a:rPr lang="en-US" sz="2400" dirty="0" smtClean="0"/>
              <a:t> to school – parent must SIGN you in</a:t>
            </a:r>
          </a:p>
          <a:p>
            <a:pPr eaLnBrk="1" hangingPunct="1"/>
            <a:r>
              <a:rPr lang="en-US" sz="2400" dirty="0" smtClean="0"/>
              <a:t>3, 6, 9 absences to school</a:t>
            </a:r>
          </a:p>
          <a:p>
            <a:pPr eaLnBrk="1" hangingPunct="1"/>
            <a:r>
              <a:rPr lang="en-US" sz="2400" dirty="0" smtClean="0"/>
              <a:t>You must turn in note within 3 days of return</a:t>
            </a:r>
          </a:p>
          <a:p>
            <a:pPr eaLnBrk="1" hangingPunct="1"/>
            <a:r>
              <a:rPr lang="en-US" sz="2400" dirty="0" smtClean="0"/>
              <a:t>NO WALK at 8</a:t>
            </a:r>
            <a:r>
              <a:rPr lang="en-US" sz="2400" baseline="30000" dirty="0" smtClean="0"/>
              <a:t>th</a:t>
            </a:r>
            <a:r>
              <a:rPr lang="en-US" sz="2400" dirty="0" smtClean="0"/>
              <a:t> grade </a:t>
            </a:r>
            <a:r>
              <a:rPr lang="en-US" sz="2400" dirty="0" smtClean="0"/>
              <a:t>promotion/graduation OR ATTEND DANCES, EC EVENTS, ETC. </a:t>
            </a:r>
            <a:r>
              <a:rPr lang="en-US" sz="2400" dirty="0" smtClean="0"/>
              <a:t>if 10 or more UNEXCUSED EVENTS (</a:t>
            </a:r>
            <a:r>
              <a:rPr lang="en-US" sz="2400" dirty="0" err="1" smtClean="0"/>
              <a:t>tardies</a:t>
            </a:r>
            <a:r>
              <a:rPr lang="en-US" sz="2400" dirty="0" smtClean="0"/>
              <a:t> or absences)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algn="ctr" eaLnBrk="1" hangingPunct="1"/>
            <a:r>
              <a:rPr lang="en-US" smtClean="0"/>
              <a:t>LCMS Handbook</a:t>
            </a:r>
          </a:p>
        </p:txBody>
      </p:sp>
      <p:sp>
        <p:nvSpPr>
          <p:cNvPr id="24579" name="Rectangle 3"/>
          <p:cNvSpPr>
            <a:spLocks noGrp="1" noChangeArrowheads="1"/>
          </p:cNvSpPr>
          <p:nvPr>
            <p:ph type="body" idx="1"/>
          </p:nvPr>
        </p:nvSpPr>
        <p:spPr/>
        <p:txBody>
          <a:bodyPr/>
          <a:lstStyle/>
          <a:p>
            <a:pPr eaLnBrk="1" hangingPunct="1"/>
            <a:r>
              <a:rPr lang="en-US" dirty="0" smtClean="0"/>
              <a:t>Cell Phone policy</a:t>
            </a:r>
          </a:p>
          <a:p>
            <a:pPr eaLnBrk="1" hangingPunct="1"/>
            <a:r>
              <a:rPr lang="en-US" dirty="0" smtClean="0"/>
              <a:t>No Bandanas</a:t>
            </a:r>
          </a:p>
          <a:p>
            <a:pPr eaLnBrk="1" hangingPunct="1"/>
            <a:r>
              <a:rPr lang="en-US" dirty="0" smtClean="0"/>
              <a:t>No Gum</a:t>
            </a:r>
          </a:p>
          <a:p>
            <a:pPr eaLnBrk="1" hangingPunct="1"/>
            <a:r>
              <a:rPr lang="en-US" dirty="0" smtClean="0"/>
              <a:t>No Sunflower seeds</a:t>
            </a:r>
          </a:p>
          <a:p>
            <a:pPr eaLnBrk="1" hangingPunct="1"/>
            <a:r>
              <a:rPr lang="en-US" dirty="0" smtClean="0"/>
              <a:t>Take care of furniture – I bought Conference Table, etc.</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algn="ctr"/>
            <a:r>
              <a:rPr lang="en-US" smtClean="0"/>
              <a:t>Cell Phone Policy</a:t>
            </a:r>
          </a:p>
        </p:txBody>
      </p:sp>
      <p:sp>
        <p:nvSpPr>
          <p:cNvPr id="25603" name="Content Placeholder 2"/>
          <p:cNvSpPr>
            <a:spLocks noGrp="1"/>
          </p:cNvSpPr>
          <p:nvPr>
            <p:ph idx="1"/>
          </p:nvPr>
        </p:nvSpPr>
        <p:spPr>
          <a:xfrm>
            <a:off x="381000" y="1600200"/>
            <a:ext cx="8305800" cy="5105400"/>
          </a:xfrm>
        </p:spPr>
        <p:txBody>
          <a:bodyPr/>
          <a:lstStyle/>
          <a:p>
            <a:r>
              <a:rPr lang="en-US" sz="2400" dirty="0" smtClean="0"/>
              <a:t>See agenda; it’s changed this year!!!!  Parent picks up first time we take.  They are all discipline referrals and cost you parties.</a:t>
            </a:r>
            <a:endParaRPr lang="en-US" sz="2400" dirty="0" smtClean="0"/>
          </a:p>
          <a:p>
            <a:endParaRPr lang="en-US" dirty="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algn="ctr" eaLnBrk="1" hangingPunct="1"/>
            <a:r>
              <a:rPr lang="en-US" sz="4000" smtClean="0"/>
              <a:t>For Your Information:  Your first period teacher will cover too</a:t>
            </a:r>
          </a:p>
        </p:txBody>
      </p:sp>
      <p:sp>
        <p:nvSpPr>
          <p:cNvPr id="26627" name="Rectangle 3"/>
          <p:cNvSpPr>
            <a:spLocks noGrp="1" noChangeArrowheads="1"/>
          </p:cNvSpPr>
          <p:nvPr>
            <p:ph type="body" idx="1"/>
          </p:nvPr>
        </p:nvSpPr>
        <p:spPr/>
        <p:txBody>
          <a:bodyPr/>
          <a:lstStyle/>
          <a:p>
            <a:pPr eaLnBrk="1" hangingPunct="1">
              <a:lnSpc>
                <a:spcPct val="80000"/>
              </a:lnSpc>
            </a:pPr>
            <a:r>
              <a:rPr lang="en-US" sz="2700" smtClean="0"/>
              <a:t>Sexual Harassment</a:t>
            </a:r>
          </a:p>
          <a:p>
            <a:pPr eaLnBrk="1" hangingPunct="1">
              <a:lnSpc>
                <a:spcPct val="80000"/>
              </a:lnSpc>
            </a:pPr>
            <a:r>
              <a:rPr lang="en-US" sz="2700" smtClean="0"/>
              <a:t>Bus Safety</a:t>
            </a:r>
          </a:p>
          <a:p>
            <a:pPr eaLnBrk="1" hangingPunct="1">
              <a:lnSpc>
                <a:spcPct val="80000"/>
              </a:lnSpc>
            </a:pPr>
            <a:r>
              <a:rPr lang="en-US" sz="2700" smtClean="0"/>
              <a:t>Pedestrian, Biker, Skateboarder Safety</a:t>
            </a:r>
          </a:p>
          <a:p>
            <a:pPr eaLnBrk="1" hangingPunct="1">
              <a:lnSpc>
                <a:spcPct val="80000"/>
              </a:lnSpc>
            </a:pPr>
            <a:r>
              <a:rPr lang="en-US" sz="2700" smtClean="0"/>
              <a:t>Driver, Passenger Safety</a:t>
            </a:r>
          </a:p>
          <a:p>
            <a:pPr eaLnBrk="1" hangingPunct="1">
              <a:lnSpc>
                <a:spcPct val="80000"/>
              </a:lnSpc>
            </a:pPr>
            <a:r>
              <a:rPr lang="en-US" sz="2700" smtClean="0"/>
              <a:t>Theft Protection</a:t>
            </a:r>
          </a:p>
          <a:p>
            <a:pPr eaLnBrk="1" hangingPunct="1">
              <a:lnSpc>
                <a:spcPct val="80000"/>
              </a:lnSpc>
            </a:pPr>
            <a:r>
              <a:rPr lang="en-US" sz="2700" smtClean="0">
                <a:solidFill>
                  <a:srgbClr val="FF0000"/>
                </a:solidFill>
              </a:rPr>
              <a:t>HB 91 (Bully Law)</a:t>
            </a:r>
          </a:p>
          <a:p>
            <a:pPr eaLnBrk="1" hangingPunct="1">
              <a:lnSpc>
                <a:spcPct val="80000"/>
              </a:lnSpc>
            </a:pPr>
            <a:r>
              <a:rPr lang="en-US" sz="2700" smtClean="0"/>
              <a:t>Safety Drills, etc.</a:t>
            </a:r>
          </a:p>
          <a:p>
            <a:pPr eaLnBrk="1" hangingPunct="1">
              <a:lnSpc>
                <a:spcPct val="80000"/>
              </a:lnSpc>
            </a:pPr>
            <a:r>
              <a:rPr lang="en-US" sz="2700" smtClean="0"/>
              <a:t>CyberBullying Awareness and Response, On-Line Behavior, Social Networking Sites, Chat Rooms</a:t>
            </a:r>
          </a:p>
          <a:p>
            <a:pPr eaLnBrk="1" hangingPunct="1">
              <a:lnSpc>
                <a:spcPct val="80000"/>
              </a:lnSpc>
            </a:pPr>
            <a:r>
              <a:rPr lang="en-US" sz="2700" smtClean="0"/>
              <a:t>Classrooms rules, procedures, syllabus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algn="ctr" eaLnBrk="1" hangingPunct="1"/>
            <a:r>
              <a:rPr lang="en-US" smtClean="0"/>
              <a:t>Attendance</a:t>
            </a:r>
          </a:p>
        </p:txBody>
      </p:sp>
      <p:sp>
        <p:nvSpPr>
          <p:cNvPr id="27651" name="Rectangle 3"/>
          <p:cNvSpPr>
            <a:spLocks noGrp="1" noChangeArrowheads="1"/>
          </p:cNvSpPr>
          <p:nvPr>
            <p:ph type="body" idx="1"/>
          </p:nvPr>
        </p:nvSpPr>
        <p:spPr/>
        <p:txBody>
          <a:bodyPr/>
          <a:lstStyle/>
          <a:p>
            <a:pPr eaLnBrk="1" hangingPunct="1">
              <a:lnSpc>
                <a:spcPct val="80000"/>
              </a:lnSpc>
            </a:pPr>
            <a:r>
              <a:rPr lang="en-US" sz="2000" smtClean="0"/>
              <a:t>Please call the day of any student absence to inform us</a:t>
            </a:r>
          </a:p>
          <a:p>
            <a:pPr eaLnBrk="1" hangingPunct="1">
              <a:lnSpc>
                <a:spcPct val="80000"/>
              </a:lnSpc>
            </a:pPr>
            <a:r>
              <a:rPr lang="en-US" sz="2000" smtClean="0"/>
              <a:t>Please read the handbook and district policies closely – only certain absences are excusable.</a:t>
            </a:r>
          </a:p>
          <a:p>
            <a:pPr eaLnBrk="1" hangingPunct="1">
              <a:lnSpc>
                <a:spcPct val="80000"/>
              </a:lnSpc>
            </a:pPr>
            <a:r>
              <a:rPr lang="en-US" sz="2000" smtClean="0"/>
              <a:t>On the first day the student returns, please send a note.  In the note, include the student’s full name, reason for absence, dates of absence, and sign it.</a:t>
            </a:r>
          </a:p>
          <a:p>
            <a:pPr eaLnBrk="1" hangingPunct="1">
              <a:lnSpc>
                <a:spcPct val="80000"/>
              </a:lnSpc>
            </a:pPr>
            <a:r>
              <a:rPr lang="en-US" sz="2000" smtClean="0"/>
              <a:t>Only 3 days for parent note and STUDENT is responsible for getting to office before school or during class changes.</a:t>
            </a:r>
          </a:p>
          <a:p>
            <a:pPr eaLnBrk="1" hangingPunct="1">
              <a:lnSpc>
                <a:spcPct val="80000"/>
              </a:lnSpc>
            </a:pPr>
            <a:r>
              <a:rPr lang="en-US" sz="2000" smtClean="0"/>
              <a:t>Doctor’s notes must reach us by the end of the SCHOOL day on the first day of student return.</a:t>
            </a:r>
          </a:p>
          <a:p>
            <a:pPr eaLnBrk="1" hangingPunct="1">
              <a:lnSpc>
                <a:spcPct val="80000"/>
              </a:lnSpc>
            </a:pPr>
            <a:r>
              <a:rPr lang="en-US" sz="2000" smtClean="0"/>
              <a:t>After the 5</a:t>
            </a:r>
            <a:r>
              <a:rPr lang="en-US" sz="2000" baseline="30000" smtClean="0"/>
              <a:t>th</a:t>
            </a:r>
            <a:r>
              <a:rPr lang="en-US" sz="2000" smtClean="0"/>
              <a:t> absence, all must be doctor’s excuses.</a:t>
            </a:r>
          </a:p>
          <a:p>
            <a:pPr eaLnBrk="1" hangingPunct="1">
              <a:lnSpc>
                <a:spcPct val="80000"/>
              </a:lnSpc>
            </a:pPr>
            <a:r>
              <a:rPr lang="en-US" sz="2000" smtClean="0"/>
              <a:t>FALSE EXCUSES will result in severe discipline.</a:t>
            </a:r>
          </a:p>
          <a:p>
            <a:pPr eaLnBrk="1" hangingPunct="1">
              <a:lnSpc>
                <a:spcPct val="80000"/>
              </a:lnSpc>
            </a:pPr>
            <a:r>
              <a:rPr lang="en-US" sz="2000" smtClean="0"/>
              <a:t>New Medical Excuse form for doctor’s notes after 10.</a:t>
            </a:r>
          </a:p>
          <a:p>
            <a:pPr eaLnBrk="1" hangingPunct="1">
              <a:lnSpc>
                <a:spcPct val="80000"/>
              </a:lnSpc>
            </a:pPr>
            <a:r>
              <a:rPr lang="en-US" sz="2000" smtClean="0"/>
              <a:t>PICTURE ID to check out, conference, etc.</a:t>
            </a:r>
          </a:p>
          <a:p>
            <a:pPr eaLnBrk="1" hangingPunct="1">
              <a:lnSpc>
                <a:spcPct val="80000"/>
              </a:lnSpc>
            </a:pPr>
            <a:r>
              <a:rPr lang="en-US" sz="2000" smtClean="0"/>
              <a:t>Educational Enhancement (2 weeks prior, report, etc.)</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algn="ctr" eaLnBrk="1" hangingPunct="1"/>
            <a:r>
              <a:rPr lang="en-US" smtClean="0"/>
              <a:t>Drama</a:t>
            </a:r>
          </a:p>
        </p:txBody>
      </p:sp>
      <p:sp>
        <p:nvSpPr>
          <p:cNvPr id="28675" name="Rectangle 3"/>
          <p:cNvSpPr>
            <a:spLocks noGrp="1" noChangeArrowheads="1"/>
          </p:cNvSpPr>
          <p:nvPr>
            <p:ph type="body" idx="1"/>
          </p:nvPr>
        </p:nvSpPr>
        <p:spPr/>
        <p:txBody>
          <a:bodyPr/>
          <a:lstStyle/>
          <a:p>
            <a:pPr eaLnBrk="1" hangingPunct="1"/>
            <a:r>
              <a:rPr lang="en-US" smtClean="0"/>
              <a:t>He-Said,  She-said, Rumors</a:t>
            </a:r>
          </a:p>
          <a:p>
            <a:pPr eaLnBrk="1" hangingPunct="1"/>
            <a:endParaRPr lang="en-US" smtClean="0"/>
          </a:p>
          <a:p>
            <a:pPr eaLnBrk="1" hangingPunct="1"/>
            <a:r>
              <a:rPr lang="en-US" smtClean="0"/>
              <a:t>Do not question students going through intense personal issues</a:t>
            </a:r>
          </a:p>
          <a:p>
            <a:pPr eaLnBrk="1" hangingPunct="1"/>
            <a:endParaRPr lang="en-US" smtClean="0"/>
          </a:p>
          <a:p>
            <a:pPr eaLnBrk="1" hangingPunct="1"/>
            <a:r>
              <a:rPr lang="en-US" smtClean="0"/>
              <a:t>Witness Statements and never tell anyone that you were a witness</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algn="ctr" eaLnBrk="1" hangingPunct="1"/>
            <a:r>
              <a:rPr lang="en-US" smtClean="0"/>
              <a:t>Dress Code</a:t>
            </a:r>
          </a:p>
        </p:txBody>
      </p:sp>
      <p:sp>
        <p:nvSpPr>
          <p:cNvPr id="29699" name="Rectangle 3"/>
          <p:cNvSpPr>
            <a:spLocks noGrp="1" noChangeArrowheads="1"/>
          </p:cNvSpPr>
          <p:nvPr>
            <p:ph type="body" idx="1"/>
          </p:nvPr>
        </p:nvSpPr>
        <p:spPr/>
        <p:txBody>
          <a:bodyPr/>
          <a:lstStyle/>
          <a:p>
            <a:pPr eaLnBrk="1" hangingPunct="1">
              <a:lnSpc>
                <a:spcPct val="80000"/>
              </a:lnSpc>
            </a:pPr>
            <a:r>
              <a:rPr lang="en-US" sz="1600" dirty="0" smtClean="0"/>
              <a:t>STAFF JUDGMENT!!!!!!!!!!!!!!!!!!!!!!!!!!!!!!!!!!!!!!!!!!!!!!!!!!!!!!!!!!</a:t>
            </a:r>
          </a:p>
          <a:p>
            <a:pPr eaLnBrk="1" hangingPunct="1">
              <a:lnSpc>
                <a:spcPct val="80000"/>
              </a:lnSpc>
            </a:pPr>
            <a:r>
              <a:rPr lang="en-US" sz="1600" dirty="0" smtClean="0"/>
              <a:t>Credit card above knee all around</a:t>
            </a:r>
          </a:p>
          <a:p>
            <a:pPr eaLnBrk="1" hangingPunct="1">
              <a:lnSpc>
                <a:spcPct val="80000"/>
              </a:lnSpc>
            </a:pPr>
            <a:r>
              <a:rPr lang="en-US" sz="1600" dirty="0" smtClean="0"/>
              <a:t>Credit card below neck</a:t>
            </a:r>
          </a:p>
          <a:p>
            <a:pPr eaLnBrk="1" hangingPunct="1">
              <a:lnSpc>
                <a:spcPct val="80000"/>
              </a:lnSpc>
            </a:pPr>
            <a:r>
              <a:rPr lang="en-US" sz="1600" dirty="0" smtClean="0"/>
              <a:t>No </a:t>
            </a:r>
            <a:r>
              <a:rPr lang="en-US" sz="1600" dirty="0" err="1" smtClean="0"/>
              <a:t>pj</a:t>
            </a:r>
            <a:r>
              <a:rPr lang="en-US" sz="1600" dirty="0" smtClean="0"/>
              <a:t> pants, no yoga pants, leggings, </a:t>
            </a:r>
            <a:r>
              <a:rPr lang="en-US" sz="1600" dirty="0" err="1" smtClean="0"/>
              <a:t>jeggings</a:t>
            </a:r>
            <a:r>
              <a:rPr lang="en-US" sz="1600" dirty="0" smtClean="0"/>
              <a:t>, tights, etc. may be worn unless a long shirt is worn over them that is at least finger length all the way around</a:t>
            </a:r>
          </a:p>
          <a:p>
            <a:pPr eaLnBrk="1" hangingPunct="1">
              <a:lnSpc>
                <a:spcPct val="80000"/>
              </a:lnSpc>
            </a:pPr>
            <a:r>
              <a:rPr lang="en-US" sz="1600" dirty="0" smtClean="0"/>
              <a:t>Clothing must fit properly, not overly tight nor overly baggy</a:t>
            </a:r>
          </a:p>
          <a:p>
            <a:pPr eaLnBrk="1" hangingPunct="1">
              <a:lnSpc>
                <a:spcPct val="80000"/>
              </a:lnSpc>
            </a:pPr>
            <a:r>
              <a:rPr lang="en-US" sz="1600" dirty="0" smtClean="0"/>
              <a:t>No piercing of body parts on any student except for ears</a:t>
            </a:r>
          </a:p>
          <a:p>
            <a:pPr eaLnBrk="1" hangingPunct="1">
              <a:lnSpc>
                <a:spcPct val="80000"/>
              </a:lnSpc>
            </a:pPr>
            <a:r>
              <a:rPr lang="en-US" sz="1600" dirty="0" smtClean="0"/>
              <a:t>No make-up, face/body painting, tattoos, hair color, or hair style that would be a distraction</a:t>
            </a:r>
            <a:r>
              <a:rPr lang="en-US" sz="1600" b="1" dirty="0" smtClean="0"/>
              <a:t>.</a:t>
            </a:r>
          </a:p>
          <a:p>
            <a:pPr eaLnBrk="1" hangingPunct="1">
              <a:lnSpc>
                <a:spcPct val="80000"/>
              </a:lnSpc>
            </a:pPr>
            <a:r>
              <a:rPr lang="en-US" sz="1600" dirty="0" smtClean="0"/>
              <a:t>No exposed shoulders, tummies, underwear, backs, or chests (no  tanks, cut-outs)</a:t>
            </a:r>
          </a:p>
          <a:p>
            <a:pPr eaLnBrk="1" hangingPunct="1">
              <a:lnSpc>
                <a:spcPct val="80000"/>
              </a:lnSpc>
            </a:pPr>
            <a:r>
              <a:rPr lang="en-US" sz="1600" dirty="0" smtClean="0"/>
              <a:t>No holes that expose skin above the knee; no visible undergarments</a:t>
            </a:r>
          </a:p>
          <a:p>
            <a:pPr eaLnBrk="1" hangingPunct="1">
              <a:lnSpc>
                <a:spcPct val="80000"/>
              </a:lnSpc>
            </a:pPr>
            <a:r>
              <a:rPr lang="en-US" sz="1600" dirty="0" smtClean="0"/>
              <a:t>No overly large or overly tight garments; no bandanas</a:t>
            </a:r>
          </a:p>
          <a:p>
            <a:pPr eaLnBrk="1" hangingPunct="1">
              <a:lnSpc>
                <a:spcPct val="80000"/>
              </a:lnSpc>
            </a:pPr>
            <a:r>
              <a:rPr lang="en-US" sz="1600" dirty="0" smtClean="0"/>
              <a:t>Appropriate shoes; laced if have shoe laces</a:t>
            </a:r>
          </a:p>
          <a:p>
            <a:pPr eaLnBrk="1" hangingPunct="1">
              <a:lnSpc>
                <a:spcPct val="80000"/>
              </a:lnSpc>
            </a:pPr>
            <a:r>
              <a:rPr lang="en-US" sz="1600" dirty="0" smtClean="0"/>
              <a:t>NO HATS, no bandanas, berets, sunglasses, or headwear unless on special days</a:t>
            </a:r>
          </a:p>
          <a:p>
            <a:pPr eaLnBrk="1" hangingPunct="1">
              <a:lnSpc>
                <a:spcPct val="80000"/>
              </a:lnSpc>
            </a:pPr>
            <a:r>
              <a:rPr lang="en-US" sz="1600" dirty="0" smtClean="0"/>
              <a:t>No long chains or PJ pants</a:t>
            </a:r>
          </a:p>
          <a:p>
            <a:pPr eaLnBrk="1" hangingPunct="1">
              <a:lnSpc>
                <a:spcPct val="80000"/>
              </a:lnSpc>
            </a:pPr>
            <a:r>
              <a:rPr lang="en-US" sz="1600" dirty="0" smtClean="0"/>
              <a:t>No advertisements, offensive clothing, etc.</a:t>
            </a:r>
          </a:p>
          <a:p>
            <a:pPr eaLnBrk="1" hangingPunct="1">
              <a:lnSpc>
                <a:spcPct val="80000"/>
              </a:lnSpc>
            </a:pPr>
            <a:r>
              <a:rPr lang="en-US" sz="1600" dirty="0" smtClean="0"/>
              <a:t>See School Handbook and District Code of Conduct</a:t>
            </a:r>
          </a:p>
          <a:p>
            <a:pPr eaLnBrk="1" hangingPunct="1">
              <a:lnSpc>
                <a:spcPct val="80000"/>
              </a:lnSpc>
            </a:pPr>
            <a:r>
              <a:rPr lang="en-US" sz="1600" dirty="0" smtClean="0"/>
              <a:t>Please wear Red and Grey on Friday!!!  College </a:t>
            </a:r>
            <a:r>
              <a:rPr lang="en-US" sz="1600" dirty="0" err="1" smtClean="0"/>
              <a:t>apparrel</a:t>
            </a:r>
            <a:r>
              <a:rPr lang="en-US" sz="1600" dirty="0" smtClean="0"/>
              <a:t> on Thursdays.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533400" y="473075"/>
            <a:ext cx="8153400" cy="669925"/>
          </a:xfrm>
        </p:spPr>
        <p:txBody>
          <a:bodyPr/>
          <a:lstStyle/>
          <a:p>
            <a:pPr algn="ctr" eaLnBrk="1" hangingPunct="1"/>
            <a:r>
              <a:rPr lang="en-US" smtClean="0"/>
              <a:t>Safety</a:t>
            </a:r>
          </a:p>
        </p:txBody>
      </p:sp>
      <p:sp>
        <p:nvSpPr>
          <p:cNvPr id="30723" name="Rectangle 3"/>
          <p:cNvSpPr>
            <a:spLocks noGrp="1" noChangeArrowheads="1"/>
          </p:cNvSpPr>
          <p:nvPr>
            <p:ph type="body" idx="1"/>
          </p:nvPr>
        </p:nvSpPr>
        <p:spPr>
          <a:xfrm>
            <a:off x="533400" y="1143000"/>
            <a:ext cx="8153400" cy="5029200"/>
          </a:xfrm>
        </p:spPr>
        <p:txBody>
          <a:bodyPr/>
          <a:lstStyle/>
          <a:p>
            <a:pPr eaLnBrk="1" hangingPunct="1">
              <a:lnSpc>
                <a:spcPct val="90000"/>
              </a:lnSpc>
            </a:pPr>
            <a:r>
              <a:rPr lang="en-US" sz="2000" smtClean="0"/>
              <a:t>Visitors always sign in at front desk and get badge</a:t>
            </a:r>
          </a:p>
          <a:p>
            <a:pPr eaLnBrk="1" hangingPunct="1">
              <a:lnSpc>
                <a:spcPct val="90000"/>
              </a:lnSpc>
            </a:pPr>
            <a:r>
              <a:rPr lang="en-US" sz="2000" smtClean="0"/>
              <a:t>Sign in or out ONLY in front office</a:t>
            </a:r>
          </a:p>
          <a:p>
            <a:pPr eaLnBrk="1" hangingPunct="1">
              <a:lnSpc>
                <a:spcPct val="90000"/>
              </a:lnSpc>
            </a:pPr>
            <a:r>
              <a:rPr lang="en-US" sz="2000" smtClean="0"/>
              <a:t>Only the front door is open to enter/exit.  Students will not open side doors. </a:t>
            </a:r>
          </a:p>
          <a:p>
            <a:pPr eaLnBrk="1" hangingPunct="1">
              <a:lnSpc>
                <a:spcPct val="90000"/>
              </a:lnSpc>
            </a:pPr>
            <a:r>
              <a:rPr lang="en-US" sz="2000" smtClean="0"/>
              <a:t>Bully-Free Program (no joaning, no rumors, anonymous reporting via boxes around school, TEXT, CALL, test, etc.).  New POLICY!!!</a:t>
            </a:r>
          </a:p>
          <a:p>
            <a:pPr eaLnBrk="1" hangingPunct="1">
              <a:lnSpc>
                <a:spcPct val="90000"/>
              </a:lnSpc>
            </a:pPr>
            <a:r>
              <a:rPr lang="en-US" sz="2000" smtClean="0">
                <a:solidFill>
                  <a:srgbClr val="FF0000"/>
                </a:solidFill>
              </a:rPr>
              <a:t>“JUST PLAYING” or JK is never an excuse at LCMS!!!!!!!!!!</a:t>
            </a:r>
          </a:p>
          <a:p>
            <a:pPr eaLnBrk="1" hangingPunct="1">
              <a:lnSpc>
                <a:spcPct val="90000"/>
              </a:lnSpc>
            </a:pPr>
            <a:r>
              <a:rPr lang="en-US" sz="2000" smtClean="0"/>
              <a:t>In the event of a school-wide crisis, do NOT use phones (cell or land lines).  We need open lines to notify parents who have injured children, etc.  Inform your parents NOT to come to school (area needs to be accessible to emergency personnel).  We will notify media, and they will keep parents updated.  We will have a designated parent waiting area.</a:t>
            </a:r>
          </a:p>
          <a:p>
            <a:pPr eaLnBrk="1" hangingPunct="1">
              <a:lnSpc>
                <a:spcPct val="90000"/>
              </a:lnSpc>
            </a:pPr>
            <a:r>
              <a:rPr lang="en-US" sz="2000" smtClean="0"/>
              <a:t>Your teachers will cover fire, EQ, bomb, lock down, tornado procedures &amp; we’ll have several drills.</a:t>
            </a:r>
          </a:p>
          <a:p>
            <a:pPr eaLnBrk="1" hangingPunct="1">
              <a:lnSpc>
                <a:spcPct val="90000"/>
              </a:lnSpc>
            </a:pPr>
            <a:r>
              <a:rPr lang="en-US" sz="2000" smtClean="0"/>
              <a:t>Many observers in room.  Stay focused on lessons.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algn="ctr" eaLnBrk="1" hangingPunct="1"/>
            <a:r>
              <a:rPr lang="en-US" smtClean="0"/>
              <a:t>Bus Safety</a:t>
            </a:r>
          </a:p>
        </p:txBody>
      </p:sp>
      <p:sp>
        <p:nvSpPr>
          <p:cNvPr id="31747" name="Rectangle 3"/>
          <p:cNvSpPr>
            <a:spLocks noGrp="1" noChangeArrowheads="1"/>
          </p:cNvSpPr>
          <p:nvPr>
            <p:ph type="body" idx="1"/>
          </p:nvPr>
        </p:nvSpPr>
        <p:spPr>
          <a:xfrm>
            <a:off x="533400" y="1600200"/>
            <a:ext cx="8153400" cy="4267200"/>
          </a:xfrm>
        </p:spPr>
        <p:txBody>
          <a:bodyPr/>
          <a:lstStyle/>
          <a:p>
            <a:pPr eaLnBrk="1" hangingPunct="1"/>
            <a:r>
              <a:rPr lang="en-US" sz="2700" smtClean="0"/>
              <a:t>Follow all bus rules</a:t>
            </a:r>
          </a:p>
          <a:p>
            <a:pPr eaLnBrk="1" hangingPunct="1"/>
            <a:r>
              <a:rPr lang="en-US" sz="2700" smtClean="0"/>
              <a:t>Remain seated and quiet</a:t>
            </a:r>
          </a:p>
          <a:p>
            <a:pPr eaLnBrk="1" hangingPunct="1"/>
            <a:r>
              <a:rPr lang="en-US" sz="2700" b="1" u="sng" smtClean="0"/>
              <a:t>Minor</a:t>
            </a:r>
            <a:r>
              <a:rPr lang="en-US" sz="2700" smtClean="0"/>
              <a:t> Bus Discipline --- Riding bus is a privilege, not a right</a:t>
            </a:r>
          </a:p>
          <a:p>
            <a:pPr lvl="1" eaLnBrk="1" hangingPunct="1"/>
            <a:r>
              <a:rPr lang="en-US" sz="2200" smtClean="0">
                <a:solidFill>
                  <a:srgbClr val="FF0000"/>
                </a:solidFill>
              </a:rPr>
              <a:t>First: Warning &amp; call parents</a:t>
            </a:r>
          </a:p>
          <a:p>
            <a:pPr lvl="1" eaLnBrk="1" hangingPunct="1"/>
            <a:r>
              <a:rPr lang="en-US" sz="2200" smtClean="0">
                <a:solidFill>
                  <a:srgbClr val="FF0000"/>
                </a:solidFill>
              </a:rPr>
              <a:t>Second: 3 day bus suspension</a:t>
            </a:r>
          </a:p>
          <a:p>
            <a:pPr lvl="1" eaLnBrk="1" hangingPunct="1"/>
            <a:r>
              <a:rPr lang="en-US" sz="2200" smtClean="0">
                <a:solidFill>
                  <a:srgbClr val="FF0000"/>
                </a:solidFill>
              </a:rPr>
              <a:t>Third: 5 day bus suspension</a:t>
            </a:r>
          </a:p>
          <a:p>
            <a:pPr lvl="1" eaLnBrk="1" hangingPunct="1"/>
            <a:r>
              <a:rPr lang="en-US" sz="2200" smtClean="0">
                <a:solidFill>
                  <a:srgbClr val="FF0000"/>
                </a:solidFill>
              </a:rPr>
              <a:t>Fourth: 10 day bus suspension</a:t>
            </a:r>
          </a:p>
          <a:p>
            <a:pPr lvl="1" eaLnBrk="1" hangingPunct="1"/>
            <a:r>
              <a:rPr lang="en-US" sz="2200" smtClean="0">
                <a:solidFill>
                  <a:srgbClr val="FF0000"/>
                </a:solidFill>
              </a:rPr>
              <a:t>FIFTH:  OFF BUS FOR THE YEAR!!!</a:t>
            </a:r>
          </a:p>
          <a:p>
            <a:pPr lvl="1" eaLnBrk="1" hangingPunct="1"/>
            <a:r>
              <a:rPr lang="en-US" sz="2200" smtClean="0">
                <a:solidFill>
                  <a:srgbClr val="FF0000"/>
                </a:solidFill>
              </a:rPr>
              <a:t>May be required to make restitution for damages.</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algn="ctr" eaLnBrk="1" hangingPunct="1"/>
            <a:r>
              <a:rPr lang="en-US" smtClean="0"/>
              <a:t>Bullying</a:t>
            </a:r>
          </a:p>
        </p:txBody>
      </p:sp>
      <p:sp>
        <p:nvSpPr>
          <p:cNvPr id="32771" name="Rectangle 3"/>
          <p:cNvSpPr>
            <a:spLocks noGrp="1" noChangeArrowheads="1"/>
          </p:cNvSpPr>
          <p:nvPr>
            <p:ph type="body" idx="1"/>
          </p:nvPr>
        </p:nvSpPr>
        <p:spPr/>
        <p:txBody>
          <a:bodyPr/>
          <a:lstStyle/>
          <a:p>
            <a:pPr eaLnBrk="1" hangingPunct="1">
              <a:lnSpc>
                <a:spcPct val="80000"/>
              </a:lnSpc>
            </a:pPr>
            <a:r>
              <a:rPr lang="en-US" sz="2000" dirty="0" smtClean="0"/>
              <a:t>HB 91</a:t>
            </a:r>
          </a:p>
          <a:p>
            <a:pPr eaLnBrk="1" hangingPunct="1">
              <a:lnSpc>
                <a:spcPct val="80000"/>
              </a:lnSpc>
            </a:pPr>
            <a:r>
              <a:rPr lang="en-US" sz="2000" dirty="0" smtClean="0"/>
              <a:t>Reporting Box </a:t>
            </a:r>
            <a:r>
              <a:rPr lang="en-US" sz="2000" dirty="0" smtClean="0"/>
              <a:t>outside </a:t>
            </a:r>
            <a:r>
              <a:rPr lang="en-US" sz="2000" dirty="0" smtClean="0"/>
              <a:t>counselor’s </a:t>
            </a:r>
            <a:r>
              <a:rPr lang="en-US" sz="2000" dirty="0" smtClean="0"/>
              <a:t>office &amp; Hudd’s phone</a:t>
            </a:r>
            <a:endParaRPr lang="en-US" sz="2000" dirty="0" smtClean="0"/>
          </a:p>
          <a:p>
            <a:pPr eaLnBrk="1" hangingPunct="1">
              <a:lnSpc>
                <a:spcPct val="80000"/>
              </a:lnSpc>
            </a:pPr>
            <a:r>
              <a:rPr lang="en-US" sz="2000" dirty="0" smtClean="0"/>
              <a:t>Not tolerated</a:t>
            </a:r>
          </a:p>
          <a:p>
            <a:pPr eaLnBrk="1" hangingPunct="1">
              <a:lnSpc>
                <a:spcPct val="80000"/>
              </a:lnSpc>
            </a:pPr>
            <a:r>
              <a:rPr lang="en-US" sz="2000" dirty="0" smtClean="0"/>
              <a:t>Discipline – you will be called in if reported as a bully (false reporters will be dealt with)</a:t>
            </a:r>
          </a:p>
          <a:p>
            <a:pPr eaLnBrk="1" hangingPunct="1">
              <a:lnSpc>
                <a:spcPct val="80000"/>
              </a:lnSpc>
            </a:pPr>
            <a:r>
              <a:rPr lang="en-US" sz="2000" dirty="0" smtClean="0"/>
              <a:t>Forms of bullying</a:t>
            </a:r>
          </a:p>
          <a:p>
            <a:pPr lvl="1" eaLnBrk="1" hangingPunct="1">
              <a:lnSpc>
                <a:spcPct val="80000"/>
              </a:lnSpc>
            </a:pPr>
            <a:r>
              <a:rPr lang="en-US" sz="1800" dirty="0" smtClean="0"/>
              <a:t>Physical (push, shove, bump, etc.)</a:t>
            </a:r>
          </a:p>
          <a:p>
            <a:pPr lvl="1" eaLnBrk="1" hangingPunct="1">
              <a:lnSpc>
                <a:spcPct val="80000"/>
              </a:lnSpc>
            </a:pPr>
            <a:r>
              <a:rPr lang="en-US" sz="1800" b="1" dirty="0" smtClean="0">
                <a:solidFill>
                  <a:srgbClr val="FF0000"/>
                </a:solidFill>
              </a:rPr>
              <a:t>Social </a:t>
            </a:r>
            <a:r>
              <a:rPr lang="en-US" sz="1800" b="1" dirty="0" smtClean="0">
                <a:solidFill>
                  <a:srgbClr val="FF0000"/>
                </a:solidFill>
              </a:rPr>
              <a:t>Isolation!!!!!!!!!!!!!!!!</a:t>
            </a:r>
            <a:endParaRPr lang="en-US" sz="1800" b="1" dirty="0" smtClean="0">
              <a:solidFill>
                <a:srgbClr val="FF0000"/>
              </a:solidFill>
            </a:endParaRPr>
          </a:p>
          <a:p>
            <a:pPr lvl="1" eaLnBrk="1" hangingPunct="1">
              <a:lnSpc>
                <a:spcPct val="80000"/>
              </a:lnSpc>
            </a:pPr>
            <a:r>
              <a:rPr lang="en-US" sz="1800" b="1" dirty="0" smtClean="0">
                <a:solidFill>
                  <a:srgbClr val="FF0000"/>
                </a:solidFill>
              </a:rPr>
              <a:t>Rumor Spreading</a:t>
            </a:r>
          </a:p>
          <a:p>
            <a:pPr lvl="1" eaLnBrk="1" hangingPunct="1">
              <a:lnSpc>
                <a:spcPct val="80000"/>
              </a:lnSpc>
            </a:pPr>
            <a:r>
              <a:rPr lang="en-US" sz="1800" dirty="0" smtClean="0"/>
              <a:t>Name calling, emotional hurt, etc.</a:t>
            </a:r>
          </a:p>
          <a:p>
            <a:pPr lvl="1" eaLnBrk="1" hangingPunct="1">
              <a:lnSpc>
                <a:spcPct val="80000"/>
              </a:lnSpc>
            </a:pPr>
            <a:r>
              <a:rPr lang="en-US" sz="1800" dirty="0" smtClean="0"/>
              <a:t>Cutting in line, rolling eyes, gestures, etc.</a:t>
            </a:r>
          </a:p>
          <a:p>
            <a:pPr eaLnBrk="1" hangingPunct="1">
              <a:lnSpc>
                <a:spcPct val="80000"/>
              </a:lnSpc>
            </a:pPr>
            <a:r>
              <a:rPr lang="en-US" sz="2000" dirty="0" smtClean="0"/>
              <a:t>Report – tell an adult</a:t>
            </a:r>
          </a:p>
          <a:p>
            <a:pPr eaLnBrk="1" hangingPunct="1">
              <a:lnSpc>
                <a:spcPct val="80000"/>
              </a:lnSpc>
            </a:pPr>
            <a:r>
              <a:rPr lang="en-US" sz="2000" dirty="0" smtClean="0"/>
              <a:t>Harassment Form and Grievance Procedure</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algn="ctr" eaLnBrk="1" hangingPunct="1"/>
            <a:r>
              <a:rPr lang="en-US" smtClean="0"/>
              <a:t>Student Witnesses</a:t>
            </a:r>
          </a:p>
        </p:txBody>
      </p:sp>
      <p:sp>
        <p:nvSpPr>
          <p:cNvPr id="33795" name="Rectangle 3"/>
          <p:cNvSpPr>
            <a:spLocks noGrp="1" noChangeArrowheads="1"/>
          </p:cNvSpPr>
          <p:nvPr>
            <p:ph type="body" idx="1"/>
          </p:nvPr>
        </p:nvSpPr>
        <p:spPr/>
        <p:txBody>
          <a:bodyPr/>
          <a:lstStyle/>
          <a:p>
            <a:pPr eaLnBrk="1" hangingPunct="1"/>
            <a:r>
              <a:rPr lang="en-US" smtClean="0"/>
              <a:t>Guaranteed anonymous</a:t>
            </a:r>
          </a:p>
          <a:p>
            <a:pPr eaLnBrk="1" hangingPunct="1"/>
            <a:r>
              <a:rPr lang="en-US" smtClean="0"/>
              <a:t>Never admit you told</a:t>
            </a:r>
          </a:p>
          <a:p>
            <a:pPr eaLnBrk="1" hangingPunct="1"/>
            <a:r>
              <a:rPr lang="en-US" smtClean="0"/>
              <a:t>Written form</a:t>
            </a:r>
          </a:p>
          <a:p>
            <a:pPr eaLnBrk="1" hangingPunct="1"/>
            <a:r>
              <a:rPr lang="en-US" smtClean="0"/>
              <a:t>Please be honest so this school can be the best!!!</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algn="ctr" eaLnBrk="1" hangingPunct="1"/>
            <a:r>
              <a:rPr lang="en-US" smtClean="0"/>
              <a:t>Hall Passes</a:t>
            </a:r>
          </a:p>
        </p:txBody>
      </p:sp>
      <p:sp>
        <p:nvSpPr>
          <p:cNvPr id="34819" name="Rectangle 3"/>
          <p:cNvSpPr>
            <a:spLocks noGrp="1" noChangeArrowheads="1"/>
          </p:cNvSpPr>
          <p:nvPr>
            <p:ph type="body" idx="1"/>
          </p:nvPr>
        </p:nvSpPr>
        <p:spPr/>
        <p:txBody>
          <a:bodyPr/>
          <a:lstStyle/>
          <a:p>
            <a:pPr eaLnBrk="1" hangingPunct="1"/>
            <a:r>
              <a:rPr lang="en-US" sz="2400" dirty="0" smtClean="0"/>
              <a:t>Hall Passes: IN Student Agenda/Planner; must be filled out in ink, etc.</a:t>
            </a:r>
          </a:p>
          <a:p>
            <a:pPr eaLnBrk="1" hangingPunct="1"/>
            <a:r>
              <a:rPr lang="en-US" sz="2400" dirty="0" smtClean="0"/>
              <a:t>Destination indicated only.  Must be to closest place.  Must be quick.  </a:t>
            </a:r>
          </a:p>
          <a:p>
            <a:pPr eaLnBrk="1" hangingPunct="1"/>
            <a:r>
              <a:rPr lang="en-US" sz="2400" dirty="0" smtClean="0"/>
              <a:t>Must be your hall pass with YOUR name.</a:t>
            </a:r>
          </a:p>
          <a:p>
            <a:pPr eaLnBrk="1" hangingPunct="1"/>
            <a:r>
              <a:rPr lang="en-US" sz="2400" dirty="0" smtClean="0"/>
              <a:t>Teachers do NOT have to let you out of their classroom unless you have doctor’s note!!!!!!</a:t>
            </a:r>
          </a:p>
          <a:p>
            <a:pPr eaLnBrk="1" hangingPunct="1"/>
            <a:r>
              <a:rPr lang="en-US" sz="2400" dirty="0" smtClean="0"/>
              <a:t>Kept in agenda; lost agendas are $5 to replace.</a:t>
            </a:r>
          </a:p>
          <a:p>
            <a:pPr eaLnBrk="1" hangingPunct="1"/>
            <a:r>
              <a:rPr lang="en-US" sz="2400" dirty="0" smtClean="0"/>
              <a:t>You will be disciplined if in the halls w/o </a:t>
            </a:r>
            <a:r>
              <a:rPr lang="en-US" sz="2400" dirty="0" err="1" smtClean="0"/>
              <a:t>hallpass</a:t>
            </a:r>
            <a:r>
              <a:rPr lang="en-US" sz="2400" dirty="0" smtClean="0"/>
              <a:t> or with someone else’s.</a:t>
            </a:r>
          </a:p>
          <a:p>
            <a:pPr eaLnBrk="1" hangingPunct="1"/>
            <a:endParaRPr lang="en-US" sz="2800" dirty="0"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algn="ctr" eaLnBrk="1" hangingPunct="1"/>
            <a:r>
              <a:rPr lang="en-US" smtClean="0"/>
              <a:t>Other Items</a:t>
            </a:r>
          </a:p>
        </p:txBody>
      </p:sp>
      <p:sp>
        <p:nvSpPr>
          <p:cNvPr id="35843" name="Rectangle 3"/>
          <p:cNvSpPr>
            <a:spLocks noGrp="1" noChangeArrowheads="1"/>
          </p:cNvSpPr>
          <p:nvPr>
            <p:ph type="body" idx="1"/>
          </p:nvPr>
        </p:nvSpPr>
        <p:spPr/>
        <p:txBody>
          <a:bodyPr/>
          <a:lstStyle/>
          <a:p>
            <a:pPr eaLnBrk="1" hangingPunct="1"/>
            <a:r>
              <a:rPr lang="en-US" sz="3200" smtClean="0"/>
              <a:t>No cell phone use during school day – STRICT Disciplinary consequences.  2</a:t>
            </a:r>
            <a:r>
              <a:rPr lang="en-US" sz="3200" baseline="30000" smtClean="0"/>
              <a:t>nd</a:t>
            </a:r>
            <a:r>
              <a:rPr lang="en-US" sz="3200" smtClean="0"/>
              <a:t> offense will be permanent confiscation!!! </a:t>
            </a:r>
          </a:p>
          <a:p>
            <a:pPr eaLnBrk="1" hangingPunct="1"/>
            <a:r>
              <a:rPr lang="en-US" sz="3200" smtClean="0"/>
              <a:t>No exiting outside doors – will be disciplined like skipping</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algn="ctr" eaLnBrk="1" hangingPunct="1"/>
            <a:r>
              <a:rPr lang="en-US" smtClean="0"/>
              <a:t>School Fees</a:t>
            </a:r>
          </a:p>
        </p:txBody>
      </p:sp>
      <p:sp>
        <p:nvSpPr>
          <p:cNvPr id="36867" name="Rectangle 3"/>
          <p:cNvSpPr>
            <a:spLocks noGrp="1" noChangeArrowheads="1"/>
          </p:cNvSpPr>
          <p:nvPr>
            <p:ph type="body" idx="1"/>
          </p:nvPr>
        </p:nvSpPr>
        <p:spPr/>
        <p:txBody>
          <a:bodyPr/>
          <a:lstStyle/>
          <a:p>
            <a:pPr eaLnBrk="1" hangingPunct="1"/>
            <a:r>
              <a:rPr lang="en-US" sz="3700" dirty="0" smtClean="0"/>
              <a:t>$ </a:t>
            </a:r>
            <a:r>
              <a:rPr lang="en-US" sz="3700" dirty="0" smtClean="0"/>
              <a:t>35</a:t>
            </a:r>
            <a:endParaRPr lang="en-US" sz="3700" dirty="0" smtClean="0"/>
          </a:p>
          <a:p>
            <a:pPr eaLnBrk="1" hangingPunct="1"/>
            <a:r>
              <a:rPr lang="en-US" sz="3700" dirty="0" smtClean="0"/>
              <a:t>SBDM has policy about paying fees and walking at graduation.</a:t>
            </a:r>
          </a:p>
          <a:p>
            <a:pPr eaLnBrk="1" hangingPunct="1"/>
            <a:r>
              <a:rPr lang="en-US" sz="3700" dirty="0" smtClean="0"/>
              <a:t>If you have a fee waiver, you are exempt from school fees.  However, if you damage something, you must pay to replace it.</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algn="ctr" eaLnBrk="1" hangingPunct="1"/>
            <a:r>
              <a:rPr lang="en-US" smtClean="0"/>
              <a:t>Lockers</a:t>
            </a:r>
          </a:p>
        </p:txBody>
      </p:sp>
      <p:sp>
        <p:nvSpPr>
          <p:cNvPr id="37891" name="Rectangle 3"/>
          <p:cNvSpPr>
            <a:spLocks noGrp="1" noChangeArrowheads="1"/>
          </p:cNvSpPr>
          <p:nvPr>
            <p:ph type="body" idx="1"/>
          </p:nvPr>
        </p:nvSpPr>
        <p:spPr>
          <a:xfrm>
            <a:off x="533400" y="1524000"/>
            <a:ext cx="8153400" cy="4038600"/>
          </a:xfrm>
        </p:spPr>
        <p:txBody>
          <a:bodyPr/>
          <a:lstStyle/>
          <a:p>
            <a:pPr eaLnBrk="1" hangingPunct="1">
              <a:lnSpc>
                <a:spcPct val="90000"/>
              </a:lnSpc>
            </a:pPr>
            <a:r>
              <a:rPr lang="en-US" sz="1800" dirty="0" smtClean="0"/>
              <a:t>You will be issued a locker number and combination.  Inform us immediately if anything is wrong with your locker (sticking, will not lock, etc.)</a:t>
            </a:r>
          </a:p>
          <a:p>
            <a:pPr eaLnBrk="1" hangingPunct="1">
              <a:lnSpc>
                <a:spcPct val="90000"/>
              </a:lnSpc>
            </a:pPr>
            <a:r>
              <a:rPr lang="en-US" sz="1800" dirty="0" smtClean="0"/>
              <a:t>Return signed locker form  for combination.</a:t>
            </a:r>
          </a:p>
          <a:p>
            <a:pPr eaLnBrk="1" hangingPunct="1">
              <a:lnSpc>
                <a:spcPct val="90000"/>
              </a:lnSpc>
            </a:pPr>
            <a:r>
              <a:rPr lang="en-US" sz="1800" dirty="0" smtClean="0"/>
              <a:t>YOU are responsible for EVERYTHING found in your locker.  Do NOT share lockers with anyone.  Do NOT give your combination to anyone!!!  Do not disable your lock – prevent theft and vandalism.</a:t>
            </a:r>
          </a:p>
          <a:p>
            <a:pPr eaLnBrk="1" hangingPunct="1">
              <a:lnSpc>
                <a:spcPct val="90000"/>
              </a:lnSpc>
            </a:pPr>
            <a:r>
              <a:rPr lang="en-US" sz="1800" dirty="0" smtClean="0"/>
              <a:t>Do not bring valuables to school (money, cell phones, electronics, etc.).  </a:t>
            </a:r>
          </a:p>
          <a:p>
            <a:pPr eaLnBrk="1" hangingPunct="1">
              <a:lnSpc>
                <a:spcPct val="90000"/>
              </a:lnSpc>
            </a:pPr>
            <a:r>
              <a:rPr lang="en-US" sz="1800" dirty="0" smtClean="0"/>
              <a:t>Be careful with your items.  WE MAY NOT BE ABLE TO RECOVER STOLEN ITEMS!!!</a:t>
            </a:r>
          </a:p>
          <a:p>
            <a:pPr eaLnBrk="1" hangingPunct="1">
              <a:lnSpc>
                <a:spcPct val="90000"/>
              </a:lnSpc>
            </a:pPr>
            <a:r>
              <a:rPr lang="en-US" sz="1800" dirty="0" smtClean="0"/>
              <a:t>Report locker problems to </a:t>
            </a:r>
            <a:r>
              <a:rPr lang="en-US" sz="1800" dirty="0" smtClean="0"/>
              <a:t>custodian.</a:t>
            </a:r>
            <a:endParaRPr lang="en-US" sz="1800" dirty="0" smtClean="0"/>
          </a:p>
          <a:p>
            <a:pPr eaLnBrk="1" hangingPunct="1">
              <a:lnSpc>
                <a:spcPct val="90000"/>
              </a:lnSpc>
            </a:pPr>
            <a:r>
              <a:rPr lang="en-US" sz="1800" dirty="0" smtClean="0"/>
              <a:t>Careful with decoration</a:t>
            </a:r>
            <a:r>
              <a:rPr lang="en-US" sz="1800" dirty="0"/>
              <a:t> </a:t>
            </a:r>
            <a:r>
              <a:rPr lang="en-US" sz="1800" dirty="0" smtClean="0"/>
              <a:t>– only non-sticking, magnetic on INSIDE</a:t>
            </a:r>
          </a:p>
          <a:p>
            <a:pPr eaLnBrk="1" hangingPunct="1">
              <a:lnSpc>
                <a:spcPct val="90000"/>
              </a:lnSpc>
            </a:pPr>
            <a:r>
              <a:rPr lang="en-US" sz="1800" dirty="0" smtClean="0"/>
              <a:t>NOTHING ON OUTSIDE OF LOCKERS!!!!!!!!!!!!!!!!!!</a:t>
            </a:r>
          </a:p>
          <a:p>
            <a:pPr eaLnBrk="1" hangingPunct="1">
              <a:lnSpc>
                <a:spcPct val="90000"/>
              </a:lnSpc>
            </a:pPr>
            <a:r>
              <a:rPr lang="en-US" sz="1800" dirty="0" smtClean="0"/>
              <a:t>Do not spray perfume</a:t>
            </a:r>
            <a:r>
              <a:rPr lang="en-US" sz="1800" dirty="0" smtClean="0"/>
              <a:t>.</a:t>
            </a:r>
          </a:p>
          <a:p>
            <a:pPr eaLnBrk="1" hangingPunct="1">
              <a:lnSpc>
                <a:spcPct val="90000"/>
              </a:lnSpc>
            </a:pPr>
            <a:r>
              <a:rPr lang="en-US" sz="1800" dirty="0" smtClean="0"/>
              <a:t>Do not touch magnets.  Return at end of school year. Report if missing.</a:t>
            </a:r>
            <a:endParaRPr lang="en-US" sz="1800" dirty="0"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algn="ctr" eaLnBrk="1" hangingPunct="1"/>
            <a:r>
              <a:rPr lang="en-US" smtClean="0"/>
              <a:t>Medication</a:t>
            </a:r>
          </a:p>
        </p:txBody>
      </p:sp>
      <p:sp>
        <p:nvSpPr>
          <p:cNvPr id="38915" name="Rectangle 3"/>
          <p:cNvSpPr>
            <a:spLocks noGrp="1" noChangeArrowheads="1"/>
          </p:cNvSpPr>
          <p:nvPr>
            <p:ph type="body" idx="1"/>
          </p:nvPr>
        </p:nvSpPr>
        <p:spPr/>
        <p:txBody>
          <a:bodyPr/>
          <a:lstStyle/>
          <a:p>
            <a:pPr eaLnBrk="1" hangingPunct="1">
              <a:lnSpc>
                <a:spcPct val="90000"/>
              </a:lnSpc>
            </a:pPr>
            <a:r>
              <a:rPr lang="en-US" sz="2400" smtClean="0"/>
              <a:t>Must be sent to school by parent in original container and a form must be on file that we can dispense.  YOU MUST </a:t>
            </a:r>
            <a:r>
              <a:rPr lang="en-US" sz="2400" b="1" u="sng" smtClean="0"/>
              <a:t>LIST</a:t>
            </a:r>
            <a:r>
              <a:rPr lang="en-US" sz="2400" smtClean="0"/>
              <a:t> OTC meds that we may give.</a:t>
            </a:r>
            <a:endParaRPr lang="en-US" sz="2400" b="1" u="sng" smtClean="0"/>
          </a:p>
          <a:p>
            <a:pPr eaLnBrk="1" hangingPunct="1">
              <a:lnSpc>
                <a:spcPct val="90000"/>
              </a:lnSpc>
            </a:pPr>
            <a:r>
              <a:rPr lang="en-US" sz="2400" smtClean="0"/>
              <a:t>This applies to over-the-counter (OTC) medication as well as prescription medication</a:t>
            </a:r>
          </a:p>
          <a:p>
            <a:pPr eaLnBrk="1" hangingPunct="1">
              <a:lnSpc>
                <a:spcPct val="90000"/>
              </a:lnSpc>
            </a:pPr>
            <a:r>
              <a:rPr lang="en-US" sz="2400" smtClean="0"/>
              <a:t>Must be picked up by parent on last day of school or we will dispose of it</a:t>
            </a:r>
          </a:p>
          <a:p>
            <a:pPr eaLnBrk="1" hangingPunct="1">
              <a:lnSpc>
                <a:spcPct val="90000"/>
              </a:lnSpc>
            </a:pPr>
            <a:r>
              <a:rPr lang="en-US" sz="2400" smtClean="0"/>
              <a:t>It is the student’s responsibility to report to the office to take the medication</a:t>
            </a:r>
          </a:p>
          <a:p>
            <a:pPr eaLnBrk="1" hangingPunct="1">
              <a:lnSpc>
                <a:spcPct val="90000"/>
              </a:lnSpc>
            </a:pPr>
            <a:r>
              <a:rPr lang="en-US" sz="2400" smtClean="0"/>
              <a:t>No one can take any type of medication unless it is dispensed through the front office</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533400" y="152400"/>
            <a:ext cx="8153400" cy="1143000"/>
          </a:xfrm>
        </p:spPr>
        <p:txBody>
          <a:bodyPr/>
          <a:lstStyle/>
          <a:p>
            <a:pPr algn="ctr" eaLnBrk="1" hangingPunct="1"/>
            <a:r>
              <a:rPr lang="en-US" smtClean="0"/>
              <a:t>Forms</a:t>
            </a:r>
          </a:p>
        </p:txBody>
      </p:sp>
      <p:sp>
        <p:nvSpPr>
          <p:cNvPr id="39939" name="Rectangle 3"/>
          <p:cNvSpPr>
            <a:spLocks noGrp="1" noChangeArrowheads="1"/>
          </p:cNvSpPr>
          <p:nvPr>
            <p:ph type="body" idx="1"/>
          </p:nvPr>
        </p:nvSpPr>
        <p:spPr>
          <a:xfrm>
            <a:off x="533400" y="1676400"/>
            <a:ext cx="8153400" cy="4419600"/>
          </a:xfrm>
        </p:spPr>
        <p:txBody>
          <a:bodyPr/>
          <a:lstStyle/>
          <a:p>
            <a:pPr eaLnBrk="1" hangingPunct="1"/>
            <a:r>
              <a:rPr lang="en-US" sz="2000" dirty="0" smtClean="0"/>
              <a:t>Please keep address, phone, and e-mail updated so we can contact you in the event of an emergency</a:t>
            </a:r>
          </a:p>
          <a:p>
            <a:pPr eaLnBrk="1" hangingPunct="1"/>
            <a:r>
              <a:rPr lang="en-US" sz="2000" dirty="0" smtClean="0"/>
              <a:t>We will have the ability to e-mail all parents (&amp; you can check grades, discipline, &amp; attendance on-line)</a:t>
            </a:r>
          </a:p>
          <a:p>
            <a:pPr eaLnBrk="1" hangingPunct="1"/>
            <a:r>
              <a:rPr lang="en-US" sz="2000" dirty="0" smtClean="0"/>
              <a:t>Please keep list updated of all who have the right to check you out – must show picture ID</a:t>
            </a:r>
          </a:p>
          <a:p>
            <a:pPr eaLnBrk="1" hangingPunct="1"/>
            <a:r>
              <a:rPr lang="en-US" sz="2000" dirty="0" smtClean="0"/>
              <a:t>Please complete all forms legibly, accurately, completely and keep us informed of changes</a:t>
            </a:r>
          </a:p>
          <a:p>
            <a:pPr eaLnBrk="1" hangingPunct="1"/>
            <a:r>
              <a:rPr lang="en-US" sz="2000" dirty="0" smtClean="0"/>
              <a:t>Return to first period teacher.</a:t>
            </a:r>
          </a:p>
          <a:p>
            <a:pPr eaLnBrk="1" hangingPunct="1"/>
            <a:r>
              <a:rPr lang="en-US" sz="2000" dirty="0" smtClean="0"/>
              <a:t>$5 fee if replace packet.</a:t>
            </a:r>
          </a:p>
          <a:p>
            <a:pPr eaLnBrk="1" hangingPunct="1"/>
            <a:r>
              <a:rPr lang="en-US" sz="2000" dirty="0" smtClean="0"/>
              <a:t>Detention until all  forms in!!!!!!!!!!!!!!!!</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algn="ctr" eaLnBrk="1" hangingPunct="1"/>
            <a:r>
              <a:rPr lang="en-US" smtClean="0"/>
              <a:t>Student Accident Insurance</a:t>
            </a:r>
          </a:p>
        </p:txBody>
      </p:sp>
      <p:sp>
        <p:nvSpPr>
          <p:cNvPr id="40963" name="Rectangle 3"/>
          <p:cNvSpPr>
            <a:spLocks noGrp="1" noChangeArrowheads="1"/>
          </p:cNvSpPr>
          <p:nvPr>
            <p:ph type="body" idx="1"/>
          </p:nvPr>
        </p:nvSpPr>
        <p:spPr/>
        <p:txBody>
          <a:bodyPr/>
          <a:lstStyle/>
          <a:p>
            <a:pPr eaLnBrk="1" hangingPunct="1"/>
            <a:r>
              <a:rPr lang="en-US" smtClean="0"/>
              <a:t>If you do not have medical/health insurance, PLEASE take out the school insurance!!!  $?? for 24-hour coverage.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algn="ctr" eaLnBrk="1" hangingPunct="1"/>
            <a:r>
              <a:rPr lang="en-US" smtClean="0"/>
              <a:t>Discipline</a:t>
            </a:r>
          </a:p>
        </p:txBody>
      </p:sp>
      <p:sp>
        <p:nvSpPr>
          <p:cNvPr id="41987" name="Rectangle 3"/>
          <p:cNvSpPr>
            <a:spLocks noGrp="1" noChangeArrowheads="1"/>
          </p:cNvSpPr>
          <p:nvPr>
            <p:ph type="body" idx="1"/>
          </p:nvPr>
        </p:nvSpPr>
        <p:spPr>
          <a:xfrm>
            <a:off x="457200" y="1752600"/>
            <a:ext cx="8153400" cy="4876800"/>
          </a:xfrm>
        </p:spPr>
        <p:txBody>
          <a:bodyPr/>
          <a:lstStyle/>
          <a:p>
            <a:pPr eaLnBrk="1" hangingPunct="1">
              <a:lnSpc>
                <a:spcPct val="80000"/>
              </a:lnSpc>
            </a:pPr>
            <a:r>
              <a:rPr lang="en-US" sz="2800" smtClean="0"/>
              <a:t>Please discuss LCMS Student Handbook and District Code of Acceptable Behavior with your parents</a:t>
            </a:r>
          </a:p>
          <a:p>
            <a:pPr eaLnBrk="1" hangingPunct="1">
              <a:lnSpc>
                <a:spcPct val="80000"/>
              </a:lnSpc>
            </a:pPr>
            <a:r>
              <a:rPr lang="en-US" sz="2800" smtClean="0"/>
              <a:t>Teachers will cover on first day of school</a:t>
            </a:r>
          </a:p>
          <a:p>
            <a:pPr eaLnBrk="1" hangingPunct="1">
              <a:lnSpc>
                <a:spcPct val="80000"/>
              </a:lnSpc>
            </a:pPr>
            <a:r>
              <a:rPr lang="en-US" sz="2800" smtClean="0"/>
              <a:t>Parent call and send referral home</a:t>
            </a:r>
          </a:p>
          <a:p>
            <a:pPr eaLnBrk="1" hangingPunct="1">
              <a:lnSpc>
                <a:spcPct val="80000"/>
              </a:lnSpc>
            </a:pPr>
            <a:r>
              <a:rPr lang="en-US" sz="2800" smtClean="0"/>
              <a:t>After School or Before School detention, restitution, loss of privilege, community service, detention, AC, NB, etc.</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algn="ctr" eaLnBrk="1" hangingPunct="1"/>
            <a:r>
              <a:rPr lang="en-US" smtClean="0"/>
              <a:t>Discipline (continued)</a:t>
            </a:r>
          </a:p>
        </p:txBody>
      </p:sp>
      <p:sp>
        <p:nvSpPr>
          <p:cNvPr id="43011" name="Rectangle 3"/>
          <p:cNvSpPr>
            <a:spLocks noGrp="1" noChangeArrowheads="1"/>
          </p:cNvSpPr>
          <p:nvPr>
            <p:ph type="body" idx="1"/>
          </p:nvPr>
        </p:nvSpPr>
        <p:spPr>
          <a:xfrm>
            <a:off x="533400" y="1676400"/>
            <a:ext cx="8153400" cy="4495800"/>
          </a:xfrm>
        </p:spPr>
        <p:txBody>
          <a:bodyPr/>
          <a:lstStyle/>
          <a:p>
            <a:pPr eaLnBrk="1" hangingPunct="1">
              <a:lnSpc>
                <a:spcPct val="90000"/>
              </a:lnSpc>
            </a:pPr>
            <a:r>
              <a:rPr lang="en-US" sz="2400" dirty="0" smtClean="0"/>
              <a:t>Detention, Alternative Classroom (AC) is from 7:50-2:50.  Students in these may not attend any extracurricular activities of </a:t>
            </a:r>
            <a:r>
              <a:rPr lang="en-US" sz="2400" u="sng" dirty="0" smtClean="0">
                <a:solidFill>
                  <a:srgbClr val="FF0000"/>
                </a:solidFill>
              </a:rPr>
              <a:t>Livingston Schools</a:t>
            </a:r>
            <a:r>
              <a:rPr lang="en-US" sz="2400" dirty="0" smtClean="0"/>
              <a:t>.  Their last day of service is included in this.  Students who served time in AC may not attend reward activities (Dances, field trips, etc.) . Suspension has same rules.</a:t>
            </a:r>
          </a:p>
          <a:p>
            <a:pPr eaLnBrk="1" hangingPunct="1">
              <a:lnSpc>
                <a:spcPct val="90000"/>
              </a:lnSpc>
            </a:pPr>
            <a:r>
              <a:rPr lang="en-US" sz="2400" dirty="0" smtClean="0"/>
              <a:t>New Beginnings (NB) for minimum of 20 days. </a:t>
            </a:r>
          </a:p>
          <a:p>
            <a:pPr eaLnBrk="1" hangingPunct="1">
              <a:lnSpc>
                <a:spcPct val="90000"/>
              </a:lnSpc>
            </a:pPr>
            <a:r>
              <a:rPr lang="en-US" sz="2400" dirty="0" smtClean="0"/>
              <a:t>Court Charges – Beyond School Control, etc.</a:t>
            </a:r>
          </a:p>
          <a:p>
            <a:pPr eaLnBrk="1" hangingPunct="1">
              <a:lnSpc>
                <a:spcPct val="90000"/>
              </a:lnSpc>
            </a:pPr>
            <a:r>
              <a:rPr lang="en-US" sz="2400" dirty="0" smtClean="0"/>
              <a:t>Expulsion </a:t>
            </a:r>
          </a:p>
          <a:p>
            <a:pPr eaLnBrk="1" hangingPunct="1">
              <a:lnSpc>
                <a:spcPct val="90000"/>
              </a:lnSpc>
            </a:pPr>
            <a:r>
              <a:rPr lang="en-US" sz="2400" dirty="0" smtClean="0"/>
              <a:t>Chain of Command (teacher, principal, superintendent)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algn="ctr" eaLnBrk="1" hangingPunct="1"/>
            <a:r>
              <a:rPr lang="en-US" smtClean="0"/>
              <a:t>Homework Policy</a:t>
            </a:r>
          </a:p>
        </p:txBody>
      </p:sp>
      <p:sp>
        <p:nvSpPr>
          <p:cNvPr id="44035" name="Rectangle 3"/>
          <p:cNvSpPr>
            <a:spLocks noGrp="1" noChangeArrowheads="1"/>
          </p:cNvSpPr>
          <p:nvPr>
            <p:ph type="body" idx="1"/>
          </p:nvPr>
        </p:nvSpPr>
        <p:spPr/>
        <p:txBody>
          <a:bodyPr/>
          <a:lstStyle/>
          <a:p>
            <a:pPr eaLnBrk="1" hangingPunct="1"/>
            <a:r>
              <a:rPr lang="en-US" sz="2800" dirty="0" smtClean="0"/>
              <a:t>I am available for PM tutoring for any student who does not have his/her HW or needs help .</a:t>
            </a:r>
          </a:p>
          <a:p>
            <a:pPr eaLnBrk="1" hangingPunct="1"/>
            <a:r>
              <a:rPr lang="en-US" sz="2800" dirty="0" smtClean="0"/>
              <a:t>Student responsible for getting make-up work for excused absences &amp; turning it in within the number of days missed </a:t>
            </a:r>
          </a:p>
          <a:p>
            <a:pPr eaLnBrk="1" hangingPunct="1"/>
            <a:r>
              <a:rPr lang="en-US" sz="2800" dirty="0" smtClean="0"/>
              <a:t>We have DAILY AM and LUNCH tutoring.  </a:t>
            </a:r>
          </a:p>
          <a:p>
            <a:pPr eaLnBrk="1" hangingPunct="1"/>
            <a:r>
              <a:rPr lang="en-US" sz="2800" dirty="0" smtClean="0"/>
              <a:t>Ozone and websites</a:t>
            </a:r>
          </a:p>
          <a:p>
            <a:pPr eaLnBrk="1" hangingPunct="1"/>
            <a:r>
              <a:rPr lang="en-US" sz="2800" dirty="0" smtClean="0"/>
              <a:t>PM tutoring by appointment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US" smtClean="0"/>
              <a:t>RtI or Enrichment	</a:t>
            </a:r>
          </a:p>
        </p:txBody>
      </p:sp>
      <p:sp>
        <p:nvSpPr>
          <p:cNvPr id="45059" name="Content Placeholder 2"/>
          <p:cNvSpPr>
            <a:spLocks noGrp="1"/>
          </p:cNvSpPr>
          <p:nvPr>
            <p:ph idx="1"/>
          </p:nvPr>
        </p:nvSpPr>
        <p:spPr/>
        <p:txBody>
          <a:bodyPr/>
          <a:lstStyle/>
          <a:p>
            <a:r>
              <a:rPr lang="en-US" dirty="0" smtClean="0"/>
              <a:t>Once you test out, you can pick another class that period</a:t>
            </a:r>
          </a:p>
          <a:p>
            <a:r>
              <a:rPr lang="en-US" dirty="0" smtClean="0"/>
              <a:t>Benchmarks on goal pages in agenda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n-US" sz="4000" smtClean="0"/>
              <a:t>Password Safety and Technology AUG</a:t>
            </a:r>
          </a:p>
        </p:txBody>
      </p:sp>
      <p:sp>
        <p:nvSpPr>
          <p:cNvPr id="46083" name="Rectangle 3"/>
          <p:cNvSpPr>
            <a:spLocks noGrp="1" noChangeArrowheads="1"/>
          </p:cNvSpPr>
          <p:nvPr>
            <p:ph type="body" idx="1"/>
          </p:nvPr>
        </p:nvSpPr>
        <p:spPr/>
        <p:txBody>
          <a:bodyPr/>
          <a:lstStyle/>
          <a:p>
            <a:pPr eaLnBrk="1" hangingPunct="1">
              <a:lnSpc>
                <a:spcPct val="90000"/>
              </a:lnSpc>
            </a:pPr>
            <a:r>
              <a:rPr lang="en-US" sz="2200" smtClean="0"/>
              <a:t>Make sure to choose a unique password (not nicknames, girlfriends, etc.)</a:t>
            </a:r>
          </a:p>
          <a:p>
            <a:pPr eaLnBrk="1" hangingPunct="1">
              <a:lnSpc>
                <a:spcPct val="90000"/>
              </a:lnSpc>
            </a:pPr>
            <a:r>
              <a:rPr lang="en-US" sz="2200" smtClean="0"/>
              <a:t>Do not share passwords or log-ons with anyone --- We must suspend technology privileges if you do – you are responsible for information sent on your e-mail account</a:t>
            </a:r>
          </a:p>
          <a:p>
            <a:pPr eaLnBrk="1" hangingPunct="1">
              <a:lnSpc>
                <a:spcPct val="90000"/>
              </a:lnSpc>
            </a:pPr>
            <a:r>
              <a:rPr lang="en-US" sz="2200" smtClean="0"/>
              <a:t>You cannot log on as someone else</a:t>
            </a:r>
          </a:p>
          <a:p>
            <a:pPr eaLnBrk="1" hangingPunct="1">
              <a:lnSpc>
                <a:spcPct val="90000"/>
              </a:lnSpc>
            </a:pPr>
            <a:r>
              <a:rPr lang="en-US" sz="2200" smtClean="0"/>
              <a:t>If inappropriate info is accessed/sent, you will be disciplined</a:t>
            </a:r>
          </a:p>
          <a:p>
            <a:pPr eaLnBrk="1" hangingPunct="1">
              <a:lnSpc>
                <a:spcPct val="90000"/>
              </a:lnSpc>
            </a:pPr>
            <a:r>
              <a:rPr lang="en-US" sz="2200" smtClean="0"/>
              <a:t>E-mail is for educational uses only</a:t>
            </a:r>
          </a:p>
          <a:p>
            <a:pPr eaLnBrk="1" hangingPunct="1">
              <a:lnSpc>
                <a:spcPct val="90000"/>
              </a:lnSpc>
            </a:pPr>
            <a:r>
              <a:rPr lang="en-US" sz="2200" smtClean="0"/>
              <a:t>Keep all numbers (lunch, etc.) a secret</a:t>
            </a:r>
          </a:p>
          <a:p>
            <a:pPr eaLnBrk="1" hangingPunct="1">
              <a:lnSpc>
                <a:spcPct val="90000"/>
              </a:lnSpc>
            </a:pPr>
            <a:r>
              <a:rPr lang="en-US" sz="2200" smtClean="0"/>
              <a:t>Make sure to read the AUG carefully!!!!</a:t>
            </a:r>
          </a:p>
          <a:p>
            <a:pPr eaLnBrk="1" hangingPunct="1">
              <a:lnSpc>
                <a:spcPct val="90000"/>
              </a:lnSpc>
            </a:pPr>
            <a:r>
              <a:rPr lang="en-US" sz="2200" smtClean="0"/>
              <a:t>No 3</a:t>
            </a:r>
            <a:r>
              <a:rPr lang="en-US" sz="2200" baseline="30000" smtClean="0"/>
              <a:t>rd</a:t>
            </a:r>
            <a:r>
              <a:rPr lang="en-US" sz="2200" smtClean="0"/>
              <a:t> party emails; no bypassing Iprism; no changing computer defaults, etc.</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PASSWORDS</a:t>
            </a:r>
            <a:endParaRPr lang="en-US" dirty="0"/>
          </a:p>
        </p:txBody>
      </p:sp>
      <p:sp>
        <p:nvSpPr>
          <p:cNvPr id="3" name="Content Placeholder 2"/>
          <p:cNvSpPr>
            <a:spLocks noGrp="1"/>
          </p:cNvSpPr>
          <p:nvPr>
            <p:ph idx="1"/>
          </p:nvPr>
        </p:nvSpPr>
        <p:spPr/>
        <p:txBody>
          <a:bodyPr/>
          <a:lstStyle/>
          <a:p>
            <a:r>
              <a:rPr lang="en-US" dirty="0" smtClean="0"/>
              <a:t>Enter schedule, password, etc. on page 29 of your agenda IN PENCIL so you can change them if necessary</a:t>
            </a:r>
          </a:p>
          <a:p>
            <a:endParaRPr lang="en-US" dirty="0"/>
          </a:p>
        </p:txBody>
      </p:sp>
    </p:spTree>
    <p:extLst>
      <p:ext uri="{BB962C8B-B14F-4D97-AF65-F5344CB8AC3E}">
        <p14:creationId xmlns:p14="http://schemas.microsoft.com/office/powerpoint/2010/main" val="19334162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algn="ctr" eaLnBrk="1" hangingPunct="1"/>
            <a:r>
              <a:rPr lang="en-US" smtClean="0"/>
              <a:t>K-PREP Testing</a:t>
            </a:r>
          </a:p>
        </p:txBody>
      </p:sp>
      <p:sp>
        <p:nvSpPr>
          <p:cNvPr id="47107" name="Rectangle 3"/>
          <p:cNvSpPr>
            <a:spLocks noGrp="1" noChangeArrowheads="1"/>
          </p:cNvSpPr>
          <p:nvPr>
            <p:ph type="body" idx="1"/>
          </p:nvPr>
        </p:nvSpPr>
        <p:spPr>
          <a:xfrm>
            <a:off x="533400" y="1676400"/>
            <a:ext cx="8153400" cy="4038600"/>
          </a:xfrm>
        </p:spPr>
        <p:txBody>
          <a:bodyPr/>
          <a:lstStyle/>
          <a:p>
            <a:pPr eaLnBrk="1" hangingPunct="1">
              <a:lnSpc>
                <a:spcPct val="90000"/>
              </a:lnSpc>
            </a:pPr>
            <a:r>
              <a:rPr lang="en-US" sz="2400" dirty="0" smtClean="0"/>
              <a:t>7</a:t>
            </a:r>
            <a:r>
              <a:rPr lang="en-US" sz="2400" baseline="30000" dirty="0" smtClean="0"/>
              <a:t>th</a:t>
            </a:r>
            <a:r>
              <a:rPr lang="en-US" sz="2400" dirty="0" smtClean="0"/>
              <a:t> </a:t>
            </a:r>
            <a:r>
              <a:rPr lang="en-US" sz="2400" dirty="0" smtClean="0"/>
              <a:t>and 8</a:t>
            </a:r>
            <a:r>
              <a:rPr lang="en-US" sz="2400" baseline="30000" dirty="0" smtClean="0"/>
              <a:t>th</a:t>
            </a:r>
            <a:r>
              <a:rPr lang="en-US" sz="2400" dirty="0" smtClean="0"/>
              <a:t> graders take K-PREP:  Last 14 days of school</a:t>
            </a:r>
          </a:p>
          <a:p>
            <a:pPr eaLnBrk="1" hangingPunct="1">
              <a:lnSpc>
                <a:spcPct val="90000"/>
              </a:lnSpc>
            </a:pPr>
            <a:r>
              <a:rPr lang="en-US" sz="2400" dirty="0" smtClean="0"/>
              <a:t>Please avoid </a:t>
            </a:r>
            <a:r>
              <a:rPr lang="en-US" sz="2400" dirty="0" err="1" smtClean="0"/>
              <a:t>appts</a:t>
            </a:r>
            <a:r>
              <a:rPr lang="en-US" sz="2400" dirty="0" smtClean="0"/>
              <a:t>, trips prior to JUNE 10.</a:t>
            </a:r>
          </a:p>
          <a:p>
            <a:pPr eaLnBrk="1" hangingPunct="1">
              <a:lnSpc>
                <a:spcPct val="90000"/>
              </a:lnSpc>
            </a:pPr>
            <a:r>
              <a:rPr lang="en-US" sz="2400" dirty="0" smtClean="0"/>
              <a:t>Please be present.  Those checking out during test </a:t>
            </a:r>
            <a:r>
              <a:rPr lang="en-US" sz="2400" dirty="0" smtClean="0"/>
              <a:t>may</a:t>
            </a:r>
            <a:r>
              <a:rPr lang="en-US" sz="2400" dirty="0" smtClean="0"/>
              <a:t> </a:t>
            </a:r>
            <a:r>
              <a:rPr lang="en-US" sz="2400" dirty="0" smtClean="0"/>
              <a:t>score zeroes.</a:t>
            </a:r>
          </a:p>
          <a:p>
            <a:pPr eaLnBrk="1" hangingPunct="1">
              <a:lnSpc>
                <a:spcPct val="90000"/>
              </a:lnSpc>
            </a:pPr>
            <a:r>
              <a:rPr lang="en-US" sz="2400" dirty="0" smtClean="0"/>
              <a:t>Those scoring proficient or distinguished will get incentives (free athletic passes, front of lunch line, district banquet, name/picture on wall, etc.)</a:t>
            </a:r>
          </a:p>
          <a:p>
            <a:pPr eaLnBrk="1" hangingPunct="1">
              <a:lnSpc>
                <a:spcPct val="90000"/>
              </a:lnSpc>
            </a:pPr>
            <a:r>
              <a:rPr lang="en-US" sz="2400" dirty="0" smtClean="0"/>
              <a:t>Those giving great effort will get a treat.</a:t>
            </a:r>
          </a:p>
          <a:p>
            <a:pPr eaLnBrk="1" hangingPunct="1">
              <a:lnSpc>
                <a:spcPct val="90000"/>
              </a:lnSpc>
            </a:pPr>
            <a:r>
              <a:rPr lang="en-US" sz="2400" dirty="0" smtClean="0"/>
              <a:t>Regularly you need: Plenty of rest, liquids (especially water), healthy diet, etc.</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algn="ctr" eaLnBrk="1" hangingPunct="1"/>
            <a:r>
              <a:rPr lang="en-US" sz="4000" smtClean="0"/>
              <a:t>Parent-Teacher-Student Organization</a:t>
            </a:r>
          </a:p>
        </p:txBody>
      </p:sp>
      <p:sp>
        <p:nvSpPr>
          <p:cNvPr id="48131" name="Rectangle 3"/>
          <p:cNvSpPr>
            <a:spLocks noGrp="1" noChangeArrowheads="1"/>
          </p:cNvSpPr>
          <p:nvPr>
            <p:ph type="body" idx="1"/>
          </p:nvPr>
        </p:nvSpPr>
        <p:spPr/>
        <p:txBody>
          <a:bodyPr/>
          <a:lstStyle/>
          <a:p>
            <a:pPr eaLnBrk="1" hangingPunct="1">
              <a:lnSpc>
                <a:spcPct val="90000"/>
              </a:lnSpc>
            </a:pPr>
            <a:r>
              <a:rPr lang="en-US" sz="2700" dirty="0" smtClean="0"/>
              <a:t>PTSO sign up.</a:t>
            </a:r>
          </a:p>
          <a:p>
            <a:pPr eaLnBrk="1" hangingPunct="1">
              <a:lnSpc>
                <a:spcPct val="90000"/>
              </a:lnSpc>
            </a:pPr>
            <a:r>
              <a:rPr lang="en-US" sz="2700" dirty="0" smtClean="0"/>
              <a:t>My number one goal (1,200 hours) this year is to get more parent involvement at LCMS (lunch &amp; breakfast monitors, teacher helpers, classroom speakers, club sponsors, go-</a:t>
            </a:r>
            <a:r>
              <a:rPr lang="en-US" sz="2700" dirty="0" err="1" smtClean="0"/>
              <a:t>fors</a:t>
            </a:r>
            <a:r>
              <a:rPr lang="en-US" sz="2700" dirty="0" smtClean="0"/>
              <a:t>, etc.)</a:t>
            </a:r>
          </a:p>
          <a:p>
            <a:pPr eaLnBrk="1" hangingPunct="1">
              <a:lnSpc>
                <a:spcPct val="90000"/>
              </a:lnSpc>
            </a:pPr>
            <a:r>
              <a:rPr lang="en-US" sz="2700" dirty="0" smtClean="0"/>
              <a:t>Grant and Parent Involvement Liaison to coordinate volunteer program</a:t>
            </a:r>
          </a:p>
          <a:p>
            <a:pPr eaLnBrk="1" hangingPunct="1">
              <a:lnSpc>
                <a:spcPct val="90000"/>
              </a:lnSpc>
            </a:pPr>
            <a:r>
              <a:rPr lang="en-US" sz="2700" dirty="0" smtClean="0"/>
              <a:t>Fundraisers for student incentives due to good grades, attendance, behavior, etc.</a:t>
            </a:r>
          </a:p>
          <a:p>
            <a:pPr eaLnBrk="1" hangingPunct="1">
              <a:lnSpc>
                <a:spcPct val="90000"/>
              </a:lnSpc>
            </a:pPr>
            <a:endParaRPr lang="en-US" sz="2700" dirty="0" smtClean="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LOCKERS</a:t>
            </a:r>
            <a:endParaRPr lang="en-US" dirty="0"/>
          </a:p>
        </p:txBody>
      </p:sp>
      <p:sp>
        <p:nvSpPr>
          <p:cNvPr id="3" name="Content Placeholder 2"/>
          <p:cNvSpPr>
            <a:spLocks noGrp="1"/>
          </p:cNvSpPr>
          <p:nvPr>
            <p:ph idx="1"/>
          </p:nvPr>
        </p:nvSpPr>
        <p:spPr/>
        <p:txBody>
          <a:bodyPr/>
          <a:lstStyle/>
          <a:p>
            <a:r>
              <a:rPr lang="en-US" dirty="0" smtClean="0"/>
              <a:t>It is a </a:t>
            </a:r>
            <a:r>
              <a:rPr lang="en-US" b="1" dirty="0" smtClean="0">
                <a:solidFill>
                  <a:schemeClr val="tx1"/>
                </a:solidFill>
                <a:latin typeface="+mn-lt"/>
                <a:ea typeface="+mn-ea"/>
                <a:cs typeface="+mn-cs"/>
              </a:rPr>
              <a:t>Privilege</a:t>
            </a:r>
          </a:p>
          <a:p>
            <a:r>
              <a:rPr lang="en-US" dirty="0" smtClean="0"/>
              <a:t>If cursing and other misbehaviors, lockers will be re-assigned</a:t>
            </a:r>
          </a:p>
          <a:p>
            <a:pPr>
              <a:buNone/>
            </a:pPr>
            <a:endParaRPr lang="en-US" dirty="0" smtClean="0">
              <a:solidFill>
                <a:schemeClr val="tx1"/>
              </a:solidFill>
              <a:latin typeface="+mn-lt"/>
              <a:ea typeface="+mn-ea"/>
              <a:cs typeface="+mn-cs"/>
            </a:endParaRPr>
          </a:p>
          <a:p>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algn="ctr" eaLnBrk="1" hangingPunct="1"/>
            <a:r>
              <a:rPr lang="en-US" smtClean="0"/>
              <a:t>SBDM</a:t>
            </a:r>
          </a:p>
        </p:txBody>
      </p:sp>
      <p:sp>
        <p:nvSpPr>
          <p:cNvPr id="49155" name="Rectangle 3"/>
          <p:cNvSpPr>
            <a:spLocks noGrp="1" noChangeArrowheads="1"/>
          </p:cNvSpPr>
          <p:nvPr>
            <p:ph type="body" idx="1"/>
          </p:nvPr>
        </p:nvSpPr>
        <p:spPr/>
        <p:txBody>
          <a:bodyPr/>
          <a:lstStyle/>
          <a:p>
            <a:pPr eaLnBrk="1" hangingPunct="1"/>
            <a:r>
              <a:rPr lang="en-US" smtClean="0"/>
              <a:t>Committees: Please join one of our committees – we need student and parent input</a:t>
            </a:r>
          </a:p>
          <a:p>
            <a:pPr eaLnBrk="1" hangingPunct="1"/>
            <a:r>
              <a:rPr lang="en-US" smtClean="0"/>
              <a:t>Council: One-year term, monthly meetings on 3</a:t>
            </a:r>
            <a:r>
              <a:rPr lang="en-US" baseline="30000" smtClean="0"/>
              <a:t>rd</a:t>
            </a:r>
            <a:r>
              <a:rPr lang="en-US" smtClean="0"/>
              <a:t> Wednesday at 3:30 PM in Teacher Work Room, etc.</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algn="ctr" eaLnBrk="1" hangingPunct="1"/>
            <a:r>
              <a:rPr lang="en-US" smtClean="0"/>
              <a:t>SBDM Standing Committees</a:t>
            </a:r>
          </a:p>
        </p:txBody>
      </p:sp>
      <p:sp>
        <p:nvSpPr>
          <p:cNvPr id="50179" name="Rectangle 3"/>
          <p:cNvSpPr>
            <a:spLocks noGrp="1" noChangeArrowheads="1"/>
          </p:cNvSpPr>
          <p:nvPr>
            <p:ph type="body" idx="1"/>
          </p:nvPr>
        </p:nvSpPr>
        <p:spPr/>
        <p:txBody>
          <a:bodyPr/>
          <a:lstStyle/>
          <a:p>
            <a:pPr eaLnBrk="1" hangingPunct="1"/>
            <a:r>
              <a:rPr lang="en-US" sz="2400" smtClean="0"/>
              <a:t>Several Committees</a:t>
            </a:r>
          </a:p>
          <a:p>
            <a:pPr eaLnBrk="1" hangingPunct="1"/>
            <a:r>
              <a:rPr lang="en-US" sz="2400" smtClean="0"/>
              <a:t>We need parent &amp; student members on each committee</a:t>
            </a:r>
          </a:p>
          <a:p>
            <a:pPr eaLnBrk="1" hangingPunct="1"/>
            <a:r>
              <a:rPr lang="en-US" sz="2400" smtClean="0"/>
              <a:t>Sign-Up </a:t>
            </a:r>
          </a:p>
          <a:p>
            <a:pPr eaLnBrk="1" hangingPunct="1"/>
            <a:r>
              <a:rPr lang="en-US" sz="2400" smtClean="0"/>
              <a:t>Committees write our school improvement plan (CSIP)</a:t>
            </a:r>
          </a:p>
          <a:p>
            <a:pPr eaLnBrk="1" hangingPunct="1"/>
            <a:r>
              <a:rPr lang="en-US" sz="2400" smtClean="0"/>
              <a:t>Please complete surveys that they send home.  It is data for our improvement.  We will give incentives if you return a completed survey.</a:t>
            </a:r>
          </a:p>
          <a:p>
            <a:pPr eaLnBrk="1" hangingPunct="1"/>
            <a:r>
              <a:rPr lang="en-US" sz="2400" smtClean="0"/>
              <a:t>Suggestion Box at visitor sign-in counter</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algn="ctr" eaLnBrk="1" hangingPunct="1"/>
            <a:r>
              <a:rPr lang="en-US" smtClean="0"/>
              <a:t>Academics</a:t>
            </a:r>
          </a:p>
        </p:txBody>
      </p:sp>
      <p:sp>
        <p:nvSpPr>
          <p:cNvPr id="51203" name="Rectangle 3"/>
          <p:cNvSpPr>
            <a:spLocks noGrp="1" noChangeArrowheads="1"/>
          </p:cNvSpPr>
          <p:nvPr>
            <p:ph type="body" idx="1"/>
          </p:nvPr>
        </p:nvSpPr>
        <p:spPr/>
        <p:txBody>
          <a:bodyPr/>
          <a:lstStyle/>
          <a:p>
            <a:pPr eaLnBrk="1" hangingPunct="1">
              <a:lnSpc>
                <a:spcPct val="90000"/>
              </a:lnSpc>
            </a:pPr>
            <a:r>
              <a:rPr lang="en-US" sz="2700" smtClean="0"/>
              <a:t>If you have good grades, you get Honor Roll (name in paper, incentives, etc.) and inducted into BETA club (field trip, service activities, looks good on college resume, etc.)</a:t>
            </a:r>
          </a:p>
          <a:p>
            <a:pPr eaLnBrk="1" hangingPunct="1">
              <a:lnSpc>
                <a:spcPct val="90000"/>
              </a:lnSpc>
            </a:pPr>
            <a:r>
              <a:rPr lang="en-US" sz="2700" smtClean="0"/>
              <a:t>If you fail classes, you may repeat a grade. You will be put in AM and Lunch Study Hall, be pulled from electives to re-do work, etc.</a:t>
            </a:r>
          </a:p>
          <a:p>
            <a:pPr eaLnBrk="1" hangingPunct="1">
              <a:lnSpc>
                <a:spcPct val="90000"/>
              </a:lnSpc>
            </a:pPr>
            <a:r>
              <a:rPr lang="en-US" sz="2700" smtClean="0"/>
              <a:t>If you are having trouble, ALL teachers stay after school or come early for tutoring.  Parents need to call and talk with the teacher or counselor.</a:t>
            </a:r>
          </a:p>
          <a:p>
            <a:pPr eaLnBrk="1" hangingPunct="1">
              <a:lnSpc>
                <a:spcPct val="90000"/>
              </a:lnSpc>
              <a:buFont typeface="Wingdings" pitchFamily="2" charset="2"/>
              <a:buNone/>
            </a:pPr>
            <a:endParaRPr lang="en-US" sz="2700" smtClean="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Enrichment or Remediation</a:t>
            </a:r>
            <a:endParaRPr lang="en-US" dirty="0"/>
          </a:p>
        </p:txBody>
      </p:sp>
      <p:sp>
        <p:nvSpPr>
          <p:cNvPr id="3" name="Content Placeholder 2"/>
          <p:cNvSpPr>
            <a:spLocks noGrp="1"/>
          </p:cNvSpPr>
          <p:nvPr>
            <p:ph idx="1"/>
          </p:nvPr>
        </p:nvSpPr>
        <p:spPr/>
        <p:txBody>
          <a:bodyPr/>
          <a:lstStyle/>
          <a:p>
            <a:r>
              <a:rPr lang="en-US" dirty="0" smtClean="0"/>
              <a:t>APEX</a:t>
            </a:r>
          </a:p>
          <a:p>
            <a:r>
              <a:rPr lang="en-US" dirty="0" smtClean="0"/>
              <a:t>Accelerated Math</a:t>
            </a:r>
            <a:endParaRPr lang="en-US" dirty="0" smtClean="0"/>
          </a:p>
          <a:p>
            <a:r>
              <a:rPr lang="en-US" dirty="0" smtClean="0"/>
              <a:t>Reading Plus</a:t>
            </a:r>
          </a:p>
          <a:p>
            <a:endParaRPr lang="en-US" dirty="0"/>
          </a:p>
          <a:p>
            <a:r>
              <a:rPr lang="en-US" dirty="0" smtClean="0"/>
              <a:t>Can use at home and school to catch up or exceed your grade level</a:t>
            </a:r>
            <a:endParaRPr lang="en-US" dirty="0"/>
          </a:p>
        </p:txBody>
      </p:sp>
    </p:spTree>
    <p:extLst>
      <p:ext uri="{BB962C8B-B14F-4D97-AF65-F5344CB8AC3E}">
        <p14:creationId xmlns:p14="http://schemas.microsoft.com/office/powerpoint/2010/main" val="134559370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pPr algn="ctr"/>
            <a:r>
              <a:rPr lang="en-US" smtClean="0"/>
              <a:t>GOALS</a:t>
            </a:r>
          </a:p>
        </p:txBody>
      </p:sp>
      <p:sp>
        <p:nvSpPr>
          <p:cNvPr id="52227" name="Content Placeholder 2"/>
          <p:cNvSpPr>
            <a:spLocks noGrp="1"/>
          </p:cNvSpPr>
          <p:nvPr>
            <p:ph idx="1"/>
          </p:nvPr>
        </p:nvSpPr>
        <p:spPr/>
        <p:txBody>
          <a:bodyPr/>
          <a:lstStyle/>
          <a:p>
            <a:r>
              <a:rPr lang="en-US" smtClean="0"/>
              <a:t>Track these in your ILP	</a:t>
            </a:r>
          </a:p>
          <a:p>
            <a:r>
              <a:rPr lang="en-US" smtClean="0"/>
              <a:t>Also, track testing and set goals on applicable sheets in your LCMS Student Agenda</a:t>
            </a:r>
          </a:p>
          <a:p>
            <a:r>
              <a:rPr lang="en-US" smtClean="0"/>
              <a:t>You will get to attend a party near end of school if you track HW, goals, and data in your student agenda.</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algn="ctr" eaLnBrk="1" hangingPunct="1"/>
            <a:r>
              <a:rPr lang="en-US" smtClean="0"/>
              <a:t>Mid-Term Progress Reports</a:t>
            </a:r>
          </a:p>
        </p:txBody>
      </p:sp>
      <p:sp>
        <p:nvSpPr>
          <p:cNvPr id="53251" name="Rectangle 3"/>
          <p:cNvSpPr>
            <a:spLocks noGrp="1" noChangeArrowheads="1"/>
          </p:cNvSpPr>
          <p:nvPr>
            <p:ph type="body" idx="1"/>
          </p:nvPr>
        </p:nvSpPr>
        <p:spPr/>
        <p:txBody>
          <a:bodyPr/>
          <a:lstStyle/>
          <a:p>
            <a:pPr eaLnBrk="1" hangingPunct="1"/>
            <a:r>
              <a:rPr lang="en-US" sz="2700" smtClean="0"/>
              <a:t>Dates below are subject to change if we miss due to inclement weather</a:t>
            </a:r>
          </a:p>
          <a:p>
            <a:pPr eaLnBrk="1" hangingPunct="1"/>
            <a:r>
              <a:rPr lang="en-US" sz="2700" smtClean="0"/>
              <a:t>Please contact us IMMEDIATELY if you are concerned or do not receive your copy</a:t>
            </a:r>
          </a:p>
          <a:p>
            <a:pPr eaLnBrk="1" hangingPunct="1"/>
            <a:r>
              <a:rPr lang="en-US" sz="2700" smtClean="0"/>
              <a:t>These will be sent home with the student on:</a:t>
            </a:r>
          </a:p>
          <a:p>
            <a:pPr lvl="1" eaLnBrk="1" hangingPunct="1"/>
            <a:r>
              <a:rPr lang="en-US" sz="2200" smtClean="0"/>
              <a:t>Sept. </a:t>
            </a:r>
          </a:p>
          <a:p>
            <a:pPr lvl="1" eaLnBrk="1" hangingPunct="1"/>
            <a:r>
              <a:rPr lang="en-US" sz="2200" smtClean="0"/>
              <a:t>Nov. </a:t>
            </a:r>
          </a:p>
          <a:p>
            <a:pPr lvl="1" eaLnBrk="1" hangingPunct="1"/>
            <a:r>
              <a:rPr lang="en-US" sz="2200" smtClean="0"/>
              <a:t>Feb. </a:t>
            </a:r>
          </a:p>
          <a:p>
            <a:pPr lvl="1" eaLnBrk="1" hangingPunct="1"/>
            <a:r>
              <a:rPr lang="en-US" sz="2200" smtClean="0"/>
              <a:t>April </a:t>
            </a:r>
          </a:p>
          <a:p>
            <a:pPr lvl="1" eaLnBrk="1" hangingPunct="1"/>
            <a:endParaRPr lang="en-US" sz="2200" smtClean="0"/>
          </a:p>
          <a:p>
            <a:pPr lvl="1" eaLnBrk="1" hangingPunct="1">
              <a:buFont typeface="Wingdings" pitchFamily="2" charset="2"/>
              <a:buNone/>
            </a:pPr>
            <a:endParaRPr lang="en-US" sz="2200" smtClean="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algn="ctr" eaLnBrk="1" hangingPunct="1"/>
            <a:r>
              <a:rPr lang="en-US" smtClean="0"/>
              <a:t>Report Cards</a:t>
            </a:r>
          </a:p>
        </p:txBody>
      </p:sp>
      <p:sp>
        <p:nvSpPr>
          <p:cNvPr id="54275" name="Rectangle 3"/>
          <p:cNvSpPr>
            <a:spLocks noGrp="1" noChangeArrowheads="1"/>
          </p:cNvSpPr>
          <p:nvPr>
            <p:ph type="body" idx="1"/>
          </p:nvPr>
        </p:nvSpPr>
        <p:spPr>
          <a:xfrm>
            <a:off x="381000" y="1524000"/>
            <a:ext cx="8305800" cy="5029200"/>
          </a:xfrm>
        </p:spPr>
        <p:txBody>
          <a:bodyPr/>
          <a:lstStyle/>
          <a:p>
            <a:pPr eaLnBrk="1" hangingPunct="1">
              <a:lnSpc>
                <a:spcPct val="90000"/>
              </a:lnSpc>
            </a:pPr>
            <a:r>
              <a:rPr lang="en-US" sz="2600" dirty="0" smtClean="0"/>
              <a:t>Report Cards are sent home with the students.  Please call the school for a copy if your child does not bring it home.  There is a $1 charge to print an extra copy.</a:t>
            </a:r>
          </a:p>
          <a:p>
            <a:pPr lvl="1" eaLnBrk="1" hangingPunct="1">
              <a:lnSpc>
                <a:spcPct val="90000"/>
              </a:lnSpc>
            </a:pPr>
            <a:r>
              <a:rPr lang="en-US" sz="2000" dirty="0" smtClean="0"/>
              <a:t>1</a:t>
            </a:r>
            <a:r>
              <a:rPr lang="en-US" sz="2000" baseline="30000" dirty="0" smtClean="0"/>
              <a:t>st</a:t>
            </a:r>
            <a:r>
              <a:rPr lang="en-US" sz="2000" dirty="0" smtClean="0"/>
              <a:t> nine weeks ends:  Oct. </a:t>
            </a:r>
          </a:p>
          <a:p>
            <a:pPr lvl="1" eaLnBrk="1" hangingPunct="1">
              <a:lnSpc>
                <a:spcPct val="90000"/>
              </a:lnSpc>
            </a:pPr>
            <a:r>
              <a:rPr lang="en-US" sz="2000" dirty="0" smtClean="0"/>
              <a:t>1</a:t>
            </a:r>
            <a:r>
              <a:rPr lang="en-US" sz="2000" baseline="30000" dirty="0" smtClean="0"/>
              <a:t>st</a:t>
            </a:r>
            <a:r>
              <a:rPr lang="en-US" sz="2000" dirty="0" smtClean="0"/>
              <a:t> report card issued:  Oct. </a:t>
            </a:r>
          </a:p>
          <a:p>
            <a:pPr lvl="1" eaLnBrk="1" hangingPunct="1">
              <a:lnSpc>
                <a:spcPct val="90000"/>
              </a:lnSpc>
            </a:pPr>
            <a:r>
              <a:rPr lang="en-US" sz="2000" dirty="0" smtClean="0"/>
              <a:t>2</a:t>
            </a:r>
            <a:r>
              <a:rPr lang="en-US" sz="2000" baseline="30000" dirty="0" smtClean="0"/>
              <a:t>nd</a:t>
            </a:r>
            <a:r>
              <a:rPr lang="en-US" sz="2000" dirty="0" smtClean="0"/>
              <a:t> nine weeks ends:  Dec. </a:t>
            </a:r>
          </a:p>
          <a:p>
            <a:pPr lvl="1" eaLnBrk="1" hangingPunct="1">
              <a:lnSpc>
                <a:spcPct val="90000"/>
              </a:lnSpc>
            </a:pPr>
            <a:r>
              <a:rPr lang="en-US" sz="2000" dirty="0" smtClean="0"/>
              <a:t>2</a:t>
            </a:r>
            <a:r>
              <a:rPr lang="en-US" sz="2000" baseline="30000" dirty="0" smtClean="0"/>
              <a:t>nd</a:t>
            </a:r>
            <a:r>
              <a:rPr lang="en-US" sz="2000" dirty="0" smtClean="0"/>
              <a:t> report card issued:  Jan. </a:t>
            </a:r>
          </a:p>
          <a:p>
            <a:pPr lvl="1" eaLnBrk="1" hangingPunct="1">
              <a:lnSpc>
                <a:spcPct val="90000"/>
              </a:lnSpc>
            </a:pPr>
            <a:r>
              <a:rPr lang="en-US" sz="2000" dirty="0" smtClean="0"/>
              <a:t>3</a:t>
            </a:r>
            <a:r>
              <a:rPr lang="en-US" sz="2000" baseline="30000" dirty="0" smtClean="0"/>
              <a:t>rd</a:t>
            </a:r>
            <a:r>
              <a:rPr lang="en-US" sz="2000" dirty="0" smtClean="0"/>
              <a:t> nine weeks ends:  March </a:t>
            </a:r>
          </a:p>
          <a:p>
            <a:pPr lvl="1" eaLnBrk="1" hangingPunct="1">
              <a:lnSpc>
                <a:spcPct val="90000"/>
              </a:lnSpc>
            </a:pPr>
            <a:r>
              <a:rPr lang="en-US" sz="2000" dirty="0" smtClean="0"/>
              <a:t>3</a:t>
            </a:r>
            <a:r>
              <a:rPr lang="en-US" sz="2000" baseline="30000" dirty="0" smtClean="0"/>
              <a:t>rd</a:t>
            </a:r>
            <a:r>
              <a:rPr lang="en-US" sz="2000" dirty="0" smtClean="0"/>
              <a:t> report card issued:  March </a:t>
            </a:r>
          </a:p>
          <a:p>
            <a:pPr lvl="1" eaLnBrk="1" hangingPunct="1">
              <a:lnSpc>
                <a:spcPct val="90000"/>
              </a:lnSpc>
            </a:pPr>
            <a:r>
              <a:rPr lang="en-US" sz="2000" dirty="0" smtClean="0"/>
              <a:t>4</a:t>
            </a:r>
            <a:r>
              <a:rPr lang="en-US" sz="2000" baseline="30000" dirty="0" smtClean="0"/>
              <a:t>th</a:t>
            </a:r>
            <a:r>
              <a:rPr lang="en-US" sz="2000" dirty="0" smtClean="0"/>
              <a:t> nine weeks ends:  May </a:t>
            </a:r>
          </a:p>
          <a:p>
            <a:pPr lvl="1" eaLnBrk="1" hangingPunct="1">
              <a:lnSpc>
                <a:spcPct val="90000"/>
              </a:lnSpc>
            </a:pPr>
            <a:r>
              <a:rPr lang="en-US" sz="2000" dirty="0" smtClean="0"/>
              <a:t>4</a:t>
            </a:r>
            <a:r>
              <a:rPr lang="en-US" sz="2000" baseline="30000" dirty="0" smtClean="0"/>
              <a:t>th</a:t>
            </a:r>
            <a:r>
              <a:rPr lang="en-US" sz="2000" dirty="0" smtClean="0"/>
              <a:t> report card available:  May</a:t>
            </a:r>
          </a:p>
          <a:p>
            <a:pPr lvl="1" eaLnBrk="1" hangingPunct="1">
              <a:lnSpc>
                <a:spcPct val="90000"/>
              </a:lnSpc>
            </a:pPr>
            <a:endParaRPr lang="en-US" sz="2400" dirty="0" smtClean="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algn="ctr" eaLnBrk="1" hangingPunct="1"/>
            <a:r>
              <a:rPr lang="en-US" smtClean="0"/>
              <a:t>Parent-Teacher Conferences</a:t>
            </a:r>
          </a:p>
        </p:txBody>
      </p:sp>
      <p:sp>
        <p:nvSpPr>
          <p:cNvPr id="55299" name="Rectangle 3"/>
          <p:cNvSpPr>
            <a:spLocks noGrp="1" noChangeArrowheads="1"/>
          </p:cNvSpPr>
          <p:nvPr>
            <p:ph type="body" idx="1"/>
          </p:nvPr>
        </p:nvSpPr>
        <p:spPr/>
        <p:txBody>
          <a:bodyPr/>
          <a:lstStyle/>
          <a:p>
            <a:pPr eaLnBrk="1" hangingPunct="1"/>
            <a:r>
              <a:rPr lang="en-US" sz="2700" smtClean="0"/>
              <a:t>Parents may call or e-mail the teacher to set up as SOON as they see a need (see school website to get e-mail address or planning time)</a:t>
            </a:r>
          </a:p>
          <a:p>
            <a:pPr eaLnBrk="1" hangingPunct="1"/>
            <a:r>
              <a:rPr lang="en-US" sz="2700" smtClean="0"/>
              <a:t>You may call </a:t>
            </a:r>
            <a:r>
              <a:rPr lang="en-US" sz="2700" b="1" smtClean="0">
                <a:solidFill>
                  <a:srgbClr val="92D050"/>
                </a:solidFill>
              </a:rPr>
              <a:t>270-</a:t>
            </a:r>
            <a:r>
              <a:rPr lang="en-US" sz="2700" smtClean="0">
                <a:solidFill>
                  <a:schemeClr val="hlink"/>
                </a:solidFill>
              </a:rPr>
              <a:t>988-3263</a:t>
            </a:r>
            <a:r>
              <a:rPr lang="en-US" sz="2700" smtClean="0"/>
              <a:t> or e-mail the counselor to set up </a:t>
            </a:r>
            <a:r>
              <a:rPr lang="en-US" sz="2700" b="1" smtClean="0">
                <a:solidFill>
                  <a:srgbClr val="92D050"/>
                </a:solidFill>
              </a:rPr>
              <a:t>terrin.hayes</a:t>
            </a:r>
            <a:r>
              <a:rPr lang="en-US" sz="2700" smtClean="0">
                <a:hlinkClick r:id="rId3"/>
              </a:rPr>
              <a:t>@livingston.kyschools.us</a:t>
            </a:r>
            <a:endParaRPr lang="en-US" sz="2700" smtClean="0"/>
          </a:p>
          <a:p>
            <a:pPr eaLnBrk="1" hangingPunct="1"/>
            <a:r>
              <a:rPr lang="en-US" sz="2700" smtClean="0"/>
              <a:t>We are here to support you</a:t>
            </a:r>
          </a:p>
          <a:p>
            <a:pPr eaLnBrk="1" hangingPunct="1"/>
            <a:r>
              <a:rPr lang="en-US" sz="2700" smtClean="0"/>
              <a:t>Parents may call to check on grades regularly</a:t>
            </a:r>
          </a:p>
          <a:p>
            <a:pPr eaLnBrk="1" hangingPunct="1"/>
            <a:r>
              <a:rPr lang="en-US" sz="2700" smtClean="0"/>
              <a:t>Please be calm</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533400" y="473075"/>
            <a:ext cx="8153400" cy="669925"/>
          </a:xfrm>
        </p:spPr>
        <p:txBody>
          <a:bodyPr/>
          <a:lstStyle/>
          <a:p>
            <a:pPr algn="ctr" eaLnBrk="1" hangingPunct="1"/>
            <a:r>
              <a:rPr lang="en-US" smtClean="0"/>
              <a:t>College Readiness</a:t>
            </a:r>
          </a:p>
        </p:txBody>
      </p:sp>
      <p:sp>
        <p:nvSpPr>
          <p:cNvPr id="56323" name="Rectangle 3"/>
          <p:cNvSpPr>
            <a:spLocks noGrp="1" noChangeArrowheads="1"/>
          </p:cNvSpPr>
          <p:nvPr>
            <p:ph type="body" idx="1"/>
          </p:nvPr>
        </p:nvSpPr>
        <p:spPr>
          <a:xfrm>
            <a:off x="533400" y="1219200"/>
            <a:ext cx="8153400" cy="4648200"/>
          </a:xfrm>
        </p:spPr>
        <p:txBody>
          <a:bodyPr/>
          <a:lstStyle/>
          <a:p>
            <a:pPr eaLnBrk="1" hangingPunct="1">
              <a:lnSpc>
                <a:spcPct val="80000"/>
              </a:lnSpc>
            </a:pPr>
            <a:r>
              <a:rPr lang="en-US" sz="1600" dirty="0" smtClean="0"/>
              <a:t>Bulletin Board by Homeroom (College &amp; Career Readiness)</a:t>
            </a:r>
          </a:p>
          <a:p>
            <a:pPr eaLnBrk="1" hangingPunct="1">
              <a:lnSpc>
                <a:spcPct val="80000"/>
              </a:lnSpc>
            </a:pPr>
            <a:r>
              <a:rPr lang="en-US" sz="1600" dirty="0" smtClean="0"/>
              <a:t>Everyone with decent grades can go to college for FREE</a:t>
            </a:r>
          </a:p>
          <a:p>
            <a:pPr eaLnBrk="1" hangingPunct="1">
              <a:lnSpc>
                <a:spcPct val="80000"/>
              </a:lnSpc>
            </a:pPr>
            <a:r>
              <a:rPr lang="en-US" sz="1600" dirty="0" smtClean="0"/>
              <a:t>Community Service needs to be tracked --- Use your ILP</a:t>
            </a:r>
          </a:p>
          <a:p>
            <a:pPr eaLnBrk="1" hangingPunct="1">
              <a:lnSpc>
                <a:spcPct val="80000"/>
              </a:lnSpc>
            </a:pPr>
            <a:r>
              <a:rPr lang="en-US" sz="1600" dirty="0" smtClean="0"/>
              <a:t>Get involved in school (clubs, athletics, etc.)</a:t>
            </a:r>
          </a:p>
          <a:p>
            <a:pPr eaLnBrk="1" hangingPunct="1">
              <a:lnSpc>
                <a:spcPct val="80000"/>
              </a:lnSpc>
            </a:pPr>
            <a:r>
              <a:rPr lang="en-US" sz="1600" dirty="0" smtClean="0"/>
              <a:t>Individualized Learning Plan (ILP) – parents must sign off yearly</a:t>
            </a:r>
          </a:p>
          <a:p>
            <a:pPr eaLnBrk="1" hangingPunct="1">
              <a:lnSpc>
                <a:spcPct val="80000"/>
              </a:lnSpc>
            </a:pPr>
            <a:r>
              <a:rPr lang="en-US" sz="1600" dirty="0" smtClean="0"/>
              <a:t>Avid scholarship searches at end of sophomore year (but some are out there for kindergarteners) – never pay for scholarship searches</a:t>
            </a:r>
          </a:p>
          <a:p>
            <a:pPr eaLnBrk="1" hangingPunct="1">
              <a:lnSpc>
                <a:spcPct val="80000"/>
              </a:lnSpc>
            </a:pPr>
            <a:r>
              <a:rPr lang="en-US" sz="1600" dirty="0" smtClean="0"/>
              <a:t>Apply for all – small scholarships ($250-500) add up, many students will not write essays &amp; 500 words is not that much</a:t>
            </a:r>
          </a:p>
          <a:p>
            <a:pPr eaLnBrk="1" hangingPunct="1">
              <a:lnSpc>
                <a:spcPct val="80000"/>
              </a:lnSpc>
            </a:pPr>
            <a:r>
              <a:rPr lang="en-US" sz="1600" dirty="0" smtClean="0"/>
              <a:t>KEES money (ALL begin earning in high school—up to $2500 per year for four years of college)</a:t>
            </a:r>
          </a:p>
          <a:p>
            <a:pPr eaLnBrk="1" hangingPunct="1">
              <a:lnSpc>
                <a:spcPct val="80000"/>
              </a:lnSpc>
            </a:pPr>
            <a:r>
              <a:rPr lang="en-US" sz="1600" u="sng" dirty="0" smtClean="0"/>
              <a:t>Affording Higher Education</a:t>
            </a:r>
            <a:r>
              <a:rPr lang="en-US" sz="1600" dirty="0" smtClean="0"/>
              <a:t> (book that lists county, state, college scholarships)  </a:t>
            </a:r>
            <a:r>
              <a:rPr lang="en-US" sz="1600" dirty="0" smtClean="0">
                <a:hlinkClick r:id="rId3"/>
              </a:rPr>
              <a:t>www.kheaa.com</a:t>
            </a:r>
            <a:r>
              <a:rPr lang="en-US" sz="1600" dirty="0" smtClean="0"/>
              <a:t> under publications link</a:t>
            </a:r>
            <a:endParaRPr lang="en-US" sz="1600" u="sng" dirty="0" smtClean="0"/>
          </a:p>
          <a:p>
            <a:pPr eaLnBrk="1" hangingPunct="1">
              <a:lnSpc>
                <a:spcPct val="80000"/>
              </a:lnSpc>
            </a:pPr>
            <a:r>
              <a:rPr lang="en-US" sz="1600" dirty="0" smtClean="0">
                <a:hlinkClick r:id="rId4"/>
              </a:rPr>
              <a:t>www.fastweb.com</a:t>
            </a:r>
            <a:r>
              <a:rPr lang="en-US" sz="1600" dirty="0" smtClean="0"/>
              <a:t>  (FREE national scholarship search)</a:t>
            </a:r>
          </a:p>
          <a:p>
            <a:pPr eaLnBrk="1" hangingPunct="1">
              <a:lnSpc>
                <a:spcPct val="80000"/>
              </a:lnSpc>
            </a:pPr>
            <a:r>
              <a:rPr lang="en-US" sz="1600" dirty="0" smtClean="0"/>
              <a:t>High School guidance counselor (knows all scholarships available)</a:t>
            </a:r>
          </a:p>
          <a:p>
            <a:pPr eaLnBrk="1" hangingPunct="1">
              <a:lnSpc>
                <a:spcPct val="80000"/>
              </a:lnSpc>
            </a:pPr>
            <a:r>
              <a:rPr lang="en-US" sz="1600" dirty="0" smtClean="0"/>
              <a:t>Annually parents complete FAFSA after file taxes  </a:t>
            </a:r>
            <a:r>
              <a:rPr lang="en-US" sz="1600" dirty="0" smtClean="0">
                <a:hlinkClick r:id="rId5"/>
              </a:rPr>
              <a:t>www.fafsa.ed.gov/</a:t>
            </a:r>
            <a:r>
              <a:rPr lang="en-US" sz="1600" dirty="0" smtClean="0"/>
              <a:t>   must apply for pin number (site will explain and males must be registered for Selective Service)</a:t>
            </a:r>
          </a:p>
          <a:p>
            <a:pPr eaLnBrk="1" hangingPunct="1">
              <a:lnSpc>
                <a:spcPct val="80000"/>
              </a:lnSpc>
            </a:pPr>
            <a:r>
              <a:rPr lang="en-US" sz="1600" dirty="0" smtClean="0"/>
              <a:t>No one with a drug conviction can get financial aid for college</a:t>
            </a:r>
          </a:p>
          <a:p>
            <a:pPr eaLnBrk="1" hangingPunct="1">
              <a:lnSpc>
                <a:spcPct val="80000"/>
              </a:lnSpc>
            </a:pPr>
            <a:r>
              <a:rPr lang="en-US" sz="1600" dirty="0" smtClean="0"/>
              <a:t>Some loans are forgiven if you choose certain careers</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533400" y="473075"/>
            <a:ext cx="8153400" cy="898525"/>
          </a:xfrm>
        </p:spPr>
        <p:txBody>
          <a:bodyPr/>
          <a:lstStyle/>
          <a:p>
            <a:pPr algn="ctr" eaLnBrk="1" hangingPunct="1"/>
            <a:r>
              <a:rPr lang="en-US" smtClean="0"/>
              <a:t>LCMS Mission</a:t>
            </a:r>
          </a:p>
        </p:txBody>
      </p:sp>
      <p:sp>
        <p:nvSpPr>
          <p:cNvPr id="43011" name="Rectangle 3"/>
          <p:cNvSpPr>
            <a:spLocks noGrp="1" noChangeArrowheads="1"/>
          </p:cNvSpPr>
          <p:nvPr>
            <p:ph type="body" idx="1"/>
          </p:nvPr>
        </p:nvSpPr>
        <p:spPr>
          <a:xfrm>
            <a:off x="381000" y="1447800"/>
            <a:ext cx="8305800" cy="5029200"/>
          </a:xfrm>
        </p:spPr>
        <p:txBody>
          <a:bodyPr/>
          <a:lstStyle/>
          <a:p>
            <a:pPr>
              <a:defRPr/>
            </a:pPr>
            <a:r>
              <a:rPr lang="en-US" sz="1600" b="1" u="sng" dirty="0" smtClean="0">
                <a:solidFill>
                  <a:srgbClr val="FF0000"/>
                </a:solidFill>
              </a:rPr>
              <a:t>Mission</a:t>
            </a:r>
            <a:r>
              <a:rPr lang="en-US" sz="1600" dirty="0" smtClean="0"/>
              <a:t>: </a:t>
            </a:r>
            <a:r>
              <a:rPr lang="en-US" sz="1600" b="1" dirty="0" smtClean="0">
                <a:solidFill>
                  <a:srgbClr val="FF0000"/>
                </a:solidFill>
              </a:rPr>
              <a:t>E</a:t>
            </a:r>
            <a:r>
              <a:rPr lang="en-US" sz="1600" b="1" baseline="30000" dirty="0" smtClean="0">
                <a:solidFill>
                  <a:srgbClr val="FF0000"/>
                </a:solidFill>
              </a:rPr>
              <a:t>4</a:t>
            </a:r>
            <a:r>
              <a:rPr lang="en-US" sz="1600" b="1" dirty="0">
                <a:solidFill>
                  <a:srgbClr val="FF0000"/>
                </a:solidFill>
              </a:rPr>
              <a:t> </a:t>
            </a:r>
            <a:r>
              <a:rPr lang="en-US" sz="1600" b="1" dirty="0"/>
              <a:t>-  </a:t>
            </a:r>
            <a:r>
              <a:rPr lang="en-US" sz="1600" b="1" dirty="0">
                <a:solidFill>
                  <a:srgbClr val="FF0000"/>
                </a:solidFill>
              </a:rPr>
              <a:t>E</a:t>
            </a:r>
            <a:r>
              <a:rPr lang="en-US" sz="1600" dirty="0"/>
              <a:t>xcellence… </a:t>
            </a:r>
            <a:r>
              <a:rPr lang="en-US" sz="1600" b="1" dirty="0">
                <a:solidFill>
                  <a:srgbClr val="FF0000"/>
                </a:solidFill>
              </a:rPr>
              <a:t>E</a:t>
            </a:r>
            <a:r>
              <a:rPr lang="en-US" sz="1600" dirty="0"/>
              <a:t>very person… </a:t>
            </a:r>
            <a:r>
              <a:rPr lang="en-US" sz="1600" b="1" dirty="0">
                <a:solidFill>
                  <a:srgbClr val="FF0000"/>
                </a:solidFill>
              </a:rPr>
              <a:t>E</a:t>
            </a:r>
            <a:r>
              <a:rPr lang="en-US" sz="1600" dirty="0"/>
              <a:t>very choice… </a:t>
            </a:r>
            <a:r>
              <a:rPr lang="en-US" sz="1600" b="1" dirty="0">
                <a:solidFill>
                  <a:srgbClr val="FF0000"/>
                </a:solidFill>
              </a:rPr>
              <a:t>E</a:t>
            </a:r>
            <a:r>
              <a:rPr lang="en-US" sz="1600" dirty="0"/>
              <a:t>very </a:t>
            </a:r>
            <a:r>
              <a:rPr lang="en-US" sz="1600" dirty="0" smtClean="0"/>
              <a:t>moment</a:t>
            </a:r>
          </a:p>
          <a:p>
            <a:pPr>
              <a:defRPr/>
            </a:pPr>
            <a:r>
              <a:rPr lang="en-US" sz="1600" b="1" u="sng" dirty="0" smtClean="0">
                <a:solidFill>
                  <a:srgbClr val="FF0000"/>
                </a:solidFill>
              </a:rPr>
              <a:t>Vision</a:t>
            </a:r>
            <a:r>
              <a:rPr lang="en-US" sz="1600" dirty="0" smtClean="0"/>
              <a:t>:  At LCMS, our vision is for ALL students to become critical thinkers, lifelong learners, and productive members of society.</a:t>
            </a:r>
          </a:p>
          <a:p>
            <a:pPr>
              <a:defRPr/>
            </a:pPr>
            <a:r>
              <a:rPr lang="en-US" sz="1600" b="1" u="sng" dirty="0" smtClean="0">
                <a:solidFill>
                  <a:srgbClr val="FF0000"/>
                </a:solidFill>
              </a:rPr>
              <a:t>Commitment</a:t>
            </a:r>
            <a:r>
              <a:rPr lang="en-US" sz="1600" dirty="0" smtClean="0"/>
              <a:t>:  At LCMS, we are committed to teaching 21</a:t>
            </a:r>
            <a:r>
              <a:rPr lang="en-US" sz="1600" baseline="30000" dirty="0" smtClean="0"/>
              <a:t>st</a:t>
            </a:r>
            <a:r>
              <a:rPr lang="en-US" sz="1600" dirty="0" smtClean="0"/>
              <a:t> century skills and a curriculum aligned with state and national standards in a safe, caring, and inviting environment of quality instruction with integration of the arts, writing, and practical living career studies in the core curriculum of the </a:t>
            </a:r>
            <a:r>
              <a:rPr lang="en-US" sz="1600" dirty="0" smtClean="0"/>
              <a:t>middle school learning </a:t>
            </a:r>
            <a:r>
              <a:rPr lang="en-US" sz="1600" dirty="0" smtClean="0"/>
              <a:t>experience.</a:t>
            </a:r>
          </a:p>
          <a:p>
            <a:pPr>
              <a:defRPr/>
            </a:pPr>
            <a:r>
              <a:rPr lang="en-US" sz="1600" b="1" u="sng" dirty="0" smtClean="0">
                <a:solidFill>
                  <a:srgbClr val="FF0000"/>
                </a:solidFill>
              </a:rPr>
              <a:t>Goal</a:t>
            </a:r>
            <a:r>
              <a:rPr lang="en-US" sz="1600" b="1" dirty="0" smtClean="0"/>
              <a:t>:</a:t>
            </a:r>
            <a:r>
              <a:rPr lang="en-US" sz="1600" dirty="0" smtClean="0"/>
              <a:t>  At LCMS, our goal is proficiency and college/career readiness for ALL students.</a:t>
            </a:r>
          </a:p>
          <a:p>
            <a:pPr>
              <a:defRPr/>
            </a:pPr>
            <a:r>
              <a:rPr lang="en-US" sz="1600" b="1" u="sng" dirty="0" smtClean="0">
                <a:solidFill>
                  <a:srgbClr val="FF0000"/>
                </a:solidFill>
              </a:rPr>
              <a:t>Belief</a:t>
            </a:r>
            <a:r>
              <a:rPr lang="en-US" sz="1600" b="1" dirty="0" smtClean="0"/>
              <a:t>:  </a:t>
            </a:r>
            <a:r>
              <a:rPr lang="en-US" sz="1600" dirty="0" smtClean="0"/>
              <a:t>At LCMS</a:t>
            </a:r>
            <a:r>
              <a:rPr lang="en-US" sz="1600" b="1" dirty="0" smtClean="0"/>
              <a:t>, </a:t>
            </a:r>
            <a:r>
              <a:rPr lang="en-US" sz="1600" dirty="0" smtClean="0"/>
              <a:t>we believe:</a:t>
            </a:r>
          </a:p>
          <a:p>
            <a:pPr lvl="1">
              <a:buFont typeface="+mj-lt"/>
              <a:buAutoNum type="arabicPeriod"/>
              <a:defRPr/>
            </a:pPr>
            <a:r>
              <a:rPr lang="en-US" sz="1000" dirty="0" smtClean="0">
                <a:ea typeface="+mn-ea"/>
                <a:cs typeface="+mn-cs"/>
              </a:rPr>
              <a:t>ALL students can learn at high levels. </a:t>
            </a:r>
          </a:p>
          <a:p>
            <a:pPr lvl="1">
              <a:buFont typeface="+mj-lt"/>
              <a:buAutoNum type="arabicPeriod"/>
              <a:defRPr/>
            </a:pPr>
            <a:r>
              <a:rPr lang="en-US" sz="1000" dirty="0" smtClean="0">
                <a:ea typeface="+mn-ea"/>
                <a:cs typeface="+mn-cs"/>
              </a:rPr>
              <a:t>Communication, support, collaboration, and accountability between school, student, home, and community are essential for success. </a:t>
            </a:r>
          </a:p>
          <a:p>
            <a:pPr lvl="1">
              <a:buFont typeface="+mj-lt"/>
              <a:buAutoNum type="arabicPeriod"/>
              <a:defRPr/>
            </a:pPr>
            <a:r>
              <a:rPr lang="en-US" sz="1000" dirty="0" smtClean="0">
                <a:ea typeface="+mn-ea"/>
                <a:cs typeface="+mn-cs"/>
              </a:rPr>
              <a:t>High academic, social, and character achievements of students and staff are expected. </a:t>
            </a:r>
          </a:p>
          <a:p>
            <a:pPr lvl="1">
              <a:buFont typeface="+mj-lt"/>
              <a:buAutoNum type="arabicPeriod"/>
              <a:defRPr/>
            </a:pPr>
            <a:r>
              <a:rPr lang="en-US" sz="1000" dirty="0" smtClean="0">
                <a:ea typeface="+mn-ea"/>
                <a:cs typeface="+mn-cs"/>
              </a:rPr>
              <a:t>Offering an exciting, relevant, and rigorous curriculum will motivate students to learn. </a:t>
            </a:r>
          </a:p>
          <a:p>
            <a:pPr lvl="1">
              <a:buFont typeface="+mj-lt"/>
              <a:buAutoNum type="arabicPeriod"/>
              <a:defRPr/>
            </a:pPr>
            <a:r>
              <a:rPr lang="en-US" sz="1000" dirty="0" smtClean="0">
                <a:ea typeface="+mn-ea"/>
                <a:cs typeface="+mn-cs"/>
              </a:rPr>
              <a:t>An understanding and respect for diversities are crucial to development. </a:t>
            </a:r>
          </a:p>
          <a:p>
            <a:pPr lvl="1">
              <a:buFont typeface="+mj-lt"/>
              <a:buAutoNum type="arabicPeriod"/>
              <a:defRPr/>
            </a:pPr>
            <a:r>
              <a:rPr lang="en-US" sz="1000" dirty="0" smtClean="0">
                <a:ea typeface="+mn-ea"/>
                <a:cs typeface="+mn-cs"/>
              </a:rPr>
              <a:t>Every decision we make should be student-centered and based on data that reflects their changing needs and interests.</a:t>
            </a:r>
            <a:endParaRPr lang="en-US" sz="1000" dirty="0"/>
          </a:p>
        </p:txBody>
      </p:sp>
      <p:pic>
        <p:nvPicPr>
          <p:cNvPr id="57348" name="Picture 4" descr="KDE Logo"/>
          <p:cNvPicPr>
            <a:picLocks noChangeAspect="1" noChangeArrowheads="1"/>
          </p:cNvPicPr>
          <p:nvPr/>
        </p:nvPicPr>
        <p:blipFill>
          <a:blip r:embed="rId3" cstate="print"/>
          <a:srcRect/>
          <a:stretch>
            <a:fillRect/>
          </a:stretch>
        </p:blipFill>
        <p:spPr bwMode="auto">
          <a:xfrm>
            <a:off x="7953375" y="0"/>
            <a:ext cx="1190625" cy="13430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algn="ctr" eaLnBrk="1" hangingPunct="1"/>
            <a:r>
              <a:rPr lang="en-US" dirty="0" smtClean="0"/>
              <a:t>LCMS Counselor’s Services</a:t>
            </a:r>
          </a:p>
        </p:txBody>
      </p:sp>
      <p:sp>
        <p:nvSpPr>
          <p:cNvPr id="58371" name="Rectangle 3"/>
          <p:cNvSpPr>
            <a:spLocks noGrp="1" noChangeArrowheads="1"/>
          </p:cNvSpPr>
          <p:nvPr>
            <p:ph type="body" idx="1"/>
          </p:nvPr>
        </p:nvSpPr>
        <p:spPr/>
        <p:txBody>
          <a:bodyPr/>
          <a:lstStyle/>
          <a:p>
            <a:pPr eaLnBrk="1" hangingPunct="1">
              <a:lnSpc>
                <a:spcPct val="80000"/>
              </a:lnSpc>
            </a:pPr>
            <a:r>
              <a:rPr lang="en-US" sz="2200" smtClean="0"/>
              <a:t>Whole group classroom lessons</a:t>
            </a:r>
          </a:p>
          <a:p>
            <a:pPr eaLnBrk="1" hangingPunct="1">
              <a:lnSpc>
                <a:spcPct val="80000"/>
              </a:lnSpc>
            </a:pPr>
            <a:r>
              <a:rPr lang="en-US" sz="2200" smtClean="0"/>
              <a:t>Small group and individual counseling</a:t>
            </a:r>
          </a:p>
          <a:p>
            <a:pPr eaLnBrk="1" hangingPunct="1">
              <a:lnSpc>
                <a:spcPct val="80000"/>
              </a:lnSpc>
            </a:pPr>
            <a:r>
              <a:rPr lang="en-US" sz="2200" smtClean="0"/>
              <a:t>Academic, college, and career planning</a:t>
            </a:r>
          </a:p>
          <a:p>
            <a:pPr eaLnBrk="1" hangingPunct="1">
              <a:lnSpc>
                <a:spcPct val="80000"/>
              </a:lnSpc>
            </a:pPr>
            <a:r>
              <a:rPr lang="en-US" sz="2200" smtClean="0"/>
              <a:t>Assessment and monitoring of achievement</a:t>
            </a:r>
          </a:p>
          <a:p>
            <a:pPr eaLnBrk="1" hangingPunct="1">
              <a:lnSpc>
                <a:spcPct val="80000"/>
              </a:lnSpc>
            </a:pPr>
            <a:r>
              <a:rPr lang="en-US" sz="2200" smtClean="0"/>
              <a:t>Student/Parent/Teacher liaison</a:t>
            </a:r>
          </a:p>
          <a:p>
            <a:pPr eaLnBrk="1" hangingPunct="1">
              <a:lnSpc>
                <a:spcPct val="80000"/>
              </a:lnSpc>
            </a:pPr>
            <a:r>
              <a:rPr lang="en-US" sz="2200" smtClean="0"/>
              <a:t>Referral to outside agencies</a:t>
            </a:r>
          </a:p>
          <a:p>
            <a:pPr eaLnBrk="1" hangingPunct="1">
              <a:lnSpc>
                <a:spcPct val="80000"/>
              </a:lnSpc>
            </a:pPr>
            <a:r>
              <a:rPr lang="en-US" sz="2200" smtClean="0"/>
              <a:t>Building Assessment Coordinator</a:t>
            </a:r>
          </a:p>
          <a:p>
            <a:pPr eaLnBrk="1" hangingPunct="1">
              <a:lnSpc>
                <a:spcPct val="80000"/>
              </a:lnSpc>
            </a:pPr>
            <a:r>
              <a:rPr lang="en-US" sz="2200" smtClean="0"/>
              <a:t>ILP monitoring</a:t>
            </a:r>
          </a:p>
          <a:p>
            <a:pPr eaLnBrk="1" hangingPunct="1">
              <a:lnSpc>
                <a:spcPct val="80000"/>
              </a:lnSpc>
            </a:pPr>
            <a:r>
              <a:rPr lang="en-US" sz="2200" smtClean="0"/>
              <a:t>SE, 504, GT, ELL monitoring</a:t>
            </a:r>
          </a:p>
          <a:p>
            <a:pPr eaLnBrk="1" hangingPunct="1">
              <a:lnSpc>
                <a:spcPct val="80000"/>
              </a:lnSpc>
            </a:pPr>
            <a:r>
              <a:rPr lang="en-US" sz="2200" smtClean="0"/>
              <a:t>Scheduling</a:t>
            </a:r>
          </a:p>
          <a:p>
            <a:pPr eaLnBrk="1" hangingPunct="1">
              <a:lnSpc>
                <a:spcPct val="80000"/>
              </a:lnSpc>
            </a:pPr>
            <a:r>
              <a:rPr lang="en-US" sz="2200" smtClean="0"/>
              <a:t>Scholarship searches and college counseling</a:t>
            </a:r>
          </a:p>
          <a:p>
            <a:pPr eaLnBrk="1" hangingPunct="1">
              <a:lnSpc>
                <a:spcPct val="80000"/>
              </a:lnSpc>
            </a:pPr>
            <a:endParaRPr lang="en-US" sz="2200" smtClean="0"/>
          </a:p>
          <a:p>
            <a:pPr eaLnBrk="1" hangingPunct="1">
              <a:lnSpc>
                <a:spcPct val="80000"/>
              </a:lnSpc>
            </a:pPr>
            <a:endParaRPr lang="en-US" sz="2200" smtClean="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r>
              <a:rPr lang="en-US" smtClean="0"/>
              <a:t>Individualized Learning Plan (ILP)</a:t>
            </a:r>
          </a:p>
        </p:txBody>
      </p:sp>
      <p:sp>
        <p:nvSpPr>
          <p:cNvPr id="59395" name="Rectangle 3"/>
          <p:cNvSpPr>
            <a:spLocks noGrp="1" noChangeArrowheads="1"/>
          </p:cNvSpPr>
          <p:nvPr>
            <p:ph type="body" idx="1"/>
          </p:nvPr>
        </p:nvSpPr>
        <p:spPr>
          <a:xfrm>
            <a:off x="533400" y="1828800"/>
            <a:ext cx="8153400" cy="4419600"/>
          </a:xfrm>
        </p:spPr>
        <p:txBody>
          <a:bodyPr/>
          <a:lstStyle/>
          <a:p>
            <a:pPr eaLnBrk="1" hangingPunct="1">
              <a:lnSpc>
                <a:spcPct val="80000"/>
              </a:lnSpc>
            </a:pPr>
            <a:r>
              <a:rPr lang="en-US" sz="2700" smtClean="0"/>
              <a:t>The  new web-enabled Individual Learning Plan (ILP) helps secondary students (grades 6-12) better focus their coursework on individual goals as they prepare for postsecondary studies and careers. </a:t>
            </a:r>
          </a:p>
          <a:p>
            <a:pPr eaLnBrk="1" hangingPunct="1">
              <a:lnSpc>
                <a:spcPct val="80000"/>
              </a:lnSpc>
            </a:pPr>
            <a:r>
              <a:rPr lang="en-US" sz="2700" smtClean="0"/>
              <a:t>The ILP helps </a:t>
            </a:r>
            <a:r>
              <a:rPr lang="en-US" sz="2700" smtClean="0">
                <a:solidFill>
                  <a:schemeClr val="accent2"/>
                </a:solidFill>
              </a:rPr>
              <a:t>parents</a:t>
            </a:r>
            <a:r>
              <a:rPr lang="en-US" sz="2700" smtClean="0"/>
              <a:t> </a:t>
            </a:r>
            <a:r>
              <a:rPr lang="en-US" sz="2700" smtClean="0">
                <a:solidFill>
                  <a:schemeClr val="accent2"/>
                </a:solidFill>
              </a:rPr>
              <a:t>and teachers</a:t>
            </a:r>
            <a:r>
              <a:rPr lang="en-US" sz="2700" smtClean="0"/>
              <a:t> provide every student with an informed plan for transitioning to the next level of learning and being ready to perform at a high level in a chosen career field. </a:t>
            </a:r>
          </a:p>
          <a:p>
            <a:pPr eaLnBrk="1" hangingPunct="1">
              <a:lnSpc>
                <a:spcPct val="80000"/>
              </a:lnSpc>
            </a:pPr>
            <a:r>
              <a:rPr lang="en-US" sz="2700" smtClean="0"/>
              <a:t>The ILP gives new relevance to what students learn in the classroom and provides more connectedness to the world that awaits them.</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533400" y="473075"/>
            <a:ext cx="8153400" cy="669925"/>
          </a:xfrm>
        </p:spPr>
        <p:txBody>
          <a:bodyPr/>
          <a:lstStyle/>
          <a:p>
            <a:pPr algn="ctr" eaLnBrk="1" hangingPunct="1"/>
            <a:r>
              <a:rPr lang="en-US" smtClean="0"/>
              <a:t>ILP Tentative Schedule</a:t>
            </a:r>
          </a:p>
        </p:txBody>
      </p:sp>
      <p:sp>
        <p:nvSpPr>
          <p:cNvPr id="60419" name="Rectangle 3"/>
          <p:cNvSpPr>
            <a:spLocks noGrp="1" noChangeArrowheads="1"/>
          </p:cNvSpPr>
          <p:nvPr>
            <p:ph type="body" idx="1"/>
          </p:nvPr>
        </p:nvSpPr>
        <p:spPr>
          <a:xfrm>
            <a:off x="304800" y="1143000"/>
            <a:ext cx="8610600" cy="5715000"/>
          </a:xfrm>
        </p:spPr>
        <p:txBody>
          <a:bodyPr/>
          <a:lstStyle/>
          <a:p>
            <a:pPr eaLnBrk="1" hangingPunct="1">
              <a:lnSpc>
                <a:spcPct val="90000"/>
              </a:lnSpc>
            </a:pPr>
            <a:r>
              <a:rPr lang="en-US" sz="3200" dirty="0" smtClean="0"/>
              <a:t>S</a:t>
            </a:r>
            <a:r>
              <a:rPr lang="en-US" sz="2800" dirty="0" smtClean="0"/>
              <a:t>tudents will work to complete online ILP components/activities in </a:t>
            </a:r>
            <a:r>
              <a:rPr lang="en-US" sz="2800" dirty="0" smtClean="0"/>
              <a:t>CCR ILP rotation.</a:t>
            </a:r>
            <a:endParaRPr lang="en-US" sz="2800" dirty="0" smtClean="0"/>
          </a:p>
          <a:p>
            <a:pPr eaLnBrk="1" hangingPunct="1">
              <a:lnSpc>
                <a:spcPct val="90000"/>
              </a:lnSpc>
            </a:pPr>
            <a:r>
              <a:rPr lang="en-US" sz="2800" dirty="0" smtClean="0"/>
              <a:t>Student training first week during SS.</a:t>
            </a:r>
          </a:p>
          <a:p>
            <a:pPr eaLnBrk="1" hangingPunct="1">
              <a:lnSpc>
                <a:spcPct val="90000"/>
              </a:lnSpc>
            </a:pPr>
            <a:r>
              <a:rPr lang="en-US" sz="2800" dirty="0" smtClean="0"/>
              <a:t>Parent training.</a:t>
            </a:r>
          </a:p>
          <a:p>
            <a:pPr eaLnBrk="1" hangingPunct="1">
              <a:lnSpc>
                <a:spcPct val="90000"/>
              </a:lnSpc>
            </a:pPr>
            <a:r>
              <a:rPr lang="en-US" sz="2800" dirty="0" smtClean="0"/>
              <a:t>State Dept. of Education mandates an end of year Annual Review by Student, Teacher, and Parent. </a:t>
            </a:r>
          </a:p>
          <a:p>
            <a:pPr eaLnBrk="1" hangingPunct="1">
              <a:lnSpc>
                <a:spcPct val="90000"/>
              </a:lnSpc>
            </a:pPr>
            <a:r>
              <a:rPr lang="en-US" sz="2800" dirty="0" smtClean="0"/>
              <a:t>Parents will be informed of deadlines via email, print material sent home, and computer availability will be provided.</a:t>
            </a:r>
          </a:p>
          <a:p>
            <a:pPr eaLnBrk="1" hangingPunct="1">
              <a:lnSpc>
                <a:spcPct val="90000"/>
              </a:lnSpc>
            </a:pPr>
            <a:r>
              <a:rPr lang="en-US" sz="2800" dirty="0" smtClean="0"/>
              <a:t>ALL KENTUCKY STUDENTS MUST HAVE 100% COMPLETION and parent review to graduate from HS.</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533400" y="473075"/>
            <a:ext cx="8153400" cy="822325"/>
          </a:xfrm>
        </p:spPr>
        <p:txBody>
          <a:bodyPr/>
          <a:lstStyle/>
          <a:p>
            <a:pPr algn="ctr" eaLnBrk="1" hangingPunct="1"/>
            <a:r>
              <a:rPr lang="en-US" sz="3200" b="1" smtClean="0"/>
              <a:t>Steps To Improving Your </a:t>
            </a:r>
            <a:br>
              <a:rPr lang="en-US" sz="3200" b="1" smtClean="0"/>
            </a:br>
            <a:r>
              <a:rPr lang="en-US" sz="3200" b="1" smtClean="0"/>
              <a:t>Academic Performance</a:t>
            </a:r>
          </a:p>
        </p:txBody>
      </p:sp>
      <p:sp>
        <p:nvSpPr>
          <p:cNvPr id="61443" name="Rectangle 3"/>
          <p:cNvSpPr>
            <a:spLocks noGrp="1" noChangeArrowheads="1"/>
          </p:cNvSpPr>
          <p:nvPr>
            <p:ph type="body" idx="1"/>
          </p:nvPr>
        </p:nvSpPr>
        <p:spPr>
          <a:xfrm>
            <a:off x="533400" y="1143000"/>
            <a:ext cx="8153400" cy="6172200"/>
          </a:xfrm>
        </p:spPr>
        <p:txBody>
          <a:bodyPr/>
          <a:lstStyle/>
          <a:p>
            <a:pPr eaLnBrk="1" hangingPunct="1">
              <a:lnSpc>
                <a:spcPct val="80000"/>
              </a:lnSpc>
            </a:pPr>
            <a:endParaRPr lang="en-US" sz="1800" dirty="0" smtClean="0"/>
          </a:p>
          <a:p>
            <a:pPr eaLnBrk="1" hangingPunct="1">
              <a:lnSpc>
                <a:spcPct val="80000"/>
              </a:lnSpc>
            </a:pPr>
            <a:r>
              <a:rPr lang="en-US" sz="1600" dirty="0" smtClean="0"/>
              <a:t>Monitor your attendance to ensure you attend school every day</a:t>
            </a:r>
            <a:br>
              <a:rPr lang="en-US" sz="1600" dirty="0" smtClean="0"/>
            </a:br>
            <a:endParaRPr lang="en-US" sz="1600" dirty="0" smtClean="0"/>
          </a:p>
          <a:p>
            <a:pPr eaLnBrk="1" hangingPunct="1">
              <a:lnSpc>
                <a:spcPct val="80000"/>
              </a:lnSpc>
            </a:pPr>
            <a:r>
              <a:rPr lang="en-US" sz="1600" dirty="0" smtClean="0"/>
              <a:t>Check your assignment book every night and think about academic progress; Ensure you have a quiet place to study and time to complete homework</a:t>
            </a:r>
            <a:br>
              <a:rPr lang="en-US" sz="1600" dirty="0" smtClean="0"/>
            </a:br>
            <a:endParaRPr lang="en-US" sz="1600" dirty="0" smtClean="0"/>
          </a:p>
          <a:p>
            <a:pPr eaLnBrk="1" hangingPunct="1">
              <a:lnSpc>
                <a:spcPct val="80000"/>
              </a:lnSpc>
            </a:pPr>
            <a:r>
              <a:rPr lang="en-US" sz="1600" dirty="0" smtClean="0"/>
              <a:t>Check to see that homework has been completed; Provide logical consequences when you do not complete assignments</a:t>
            </a:r>
            <a:br>
              <a:rPr lang="en-US" sz="1600" dirty="0" smtClean="0"/>
            </a:br>
            <a:endParaRPr lang="en-US" sz="1600" dirty="0" smtClean="0"/>
          </a:p>
          <a:p>
            <a:pPr eaLnBrk="1" hangingPunct="1">
              <a:lnSpc>
                <a:spcPct val="80000"/>
              </a:lnSpc>
            </a:pPr>
            <a:r>
              <a:rPr lang="en-US" sz="1600" dirty="0" smtClean="0"/>
              <a:t>Encourage yourself to attend AM or PM tutoring for additional help</a:t>
            </a:r>
            <a:br>
              <a:rPr lang="en-US" sz="1600" dirty="0" smtClean="0"/>
            </a:br>
            <a:endParaRPr lang="en-US" sz="1600" dirty="0" smtClean="0"/>
          </a:p>
          <a:p>
            <a:pPr eaLnBrk="1" hangingPunct="1">
              <a:lnSpc>
                <a:spcPct val="80000"/>
              </a:lnSpc>
            </a:pPr>
            <a:r>
              <a:rPr lang="en-US" sz="1600" dirty="0" smtClean="0"/>
              <a:t>Study before tests and quizzes; Provide incentives to yourself when you complete assignments and demonstrate achievement</a:t>
            </a:r>
          </a:p>
          <a:p>
            <a:pPr eaLnBrk="1" hangingPunct="1">
              <a:lnSpc>
                <a:spcPct val="80000"/>
              </a:lnSpc>
            </a:pPr>
            <a:endParaRPr lang="en-US" sz="1600" dirty="0" smtClean="0"/>
          </a:p>
          <a:p>
            <a:pPr eaLnBrk="1" hangingPunct="1">
              <a:lnSpc>
                <a:spcPct val="80000"/>
              </a:lnSpc>
            </a:pPr>
            <a:r>
              <a:rPr lang="en-US" sz="1600" dirty="0" smtClean="0"/>
              <a:t>Communicate with teachers via email </a:t>
            </a:r>
            <a:r>
              <a:rPr lang="en-US" sz="1600" dirty="0" smtClean="0">
                <a:hlinkClick r:id="rId3"/>
              </a:rPr>
              <a:t>firstname.lastname@livingston.kyschools.us</a:t>
            </a:r>
            <a:r>
              <a:rPr lang="en-US" sz="1600" dirty="0" smtClean="0"/>
              <a:t> or phone 270-988-3263 (website)</a:t>
            </a:r>
            <a:br>
              <a:rPr lang="en-US" sz="1600" dirty="0" smtClean="0"/>
            </a:br>
            <a:r>
              <a:rPr lang="en-US" sz="1600" dirty="0" smtClean="0"/>
              <a:t> </a:t>
            </a:r>
          </a:p>
          <a:p>
            <a:pPr eaLnBrk="1" hangingPunct="1">
              <a:lnSpc>
                <a:spcPct val="80000"/>
              </a:lnSpc>
            </a:pPr>
            <a:r>
              <a:rPr lang="en-US" sz="1600" dirty="0" smtClean="0"/>
              <a:t>Speak with your counselor and schedule a parent/teacher/student conference</a:t>
            </a:r>
            <a:r>
              <a:rPr lang="en-US" sz="1800" dirty="0" smtClean="0"/>
              <a:t/>
            </a:r>
            <a:br>
              <a:rPr lang="en-US" sz="1800" dirty="0" smtClean="0"/>
            </a:br>
            <a:r>
              <a:rPr lang="en-US" sz="1800" dirty="0" smtClean="0"/>
              <a:t/>
            </a:r>
            <a:br>
              <a:rPr lang="en-US" sz="1800" dirty="0" smtClean="0"/>
            </a:br>
            <a:r>
              <a:rPr lang="en-US" sz="1800" dirty="0" smtClean="0"/>
              <a:t/>
            </a:r>
            <a:br>
              <a:rPr lang="en-US" sz="1800" dirty="0" smtClean="0"/>
            </a:br>
            <a:r>
              <a:rPr lang="en-US" sz="1800" dirty="0" smtClean="0"/>
              <a:t/>
            </a:r>
            <a:br>
              <a:rPr lang="en-US" sz="1800" dirty="0" smtClean="0"/>
            </a:br>
            <a:endParaRPr lang="en-US" sz="1800" dirty="0" smtClean="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algn="ctr" eaLnBrk="1" hangingPunct="1"/>
            <a:r>
              <a:rPr lang="en-US" smtClean="0"/>
              <a:t>Athletes &amp; EC Activities </a:t>
            </a:r>
            <a:br>
              <a:rPr lang="en-US" smtClean="0"/>
            </a:br>
            <a:r>
              <a:rPr lang="en-US" smtClean="0"/>
              <a:t>(clubs, band, etc.)</a:t>
            </a:r>
          </a:p>
        </p:txBody>
      </p:sp>
      <p:sp>
        <p:nvSpPr>
          <p:cNvPr id="62467" name="Rectangle 3"/>
          <p:cNvSpPr>
            <a:spLocks noGrp="1" noChangeArrowheads="1"/>
          </p:cNvSpPr>
          <p:nvPr>
            <p:ph type="body" idx="1"/>
          </p:nvPr>
        </p:nvSpPr>
        <p:spPr/>
        <p:txBody>
          <a:bodyPr/>
          <a:lstStyle/>
          <a:p>
            <a:pPr eaLnBrk="1" hangingPunct="1">
              <a:lnSpc>
                <a:spcPct val="90000"/>
              </a:lnSpc>
            </a:pPr>
            <a:r>
              <a:rPr lang="en-US" sz="2700" smtClean="0"/>
              <a:t>I like to win with winners!!!  You will be disciplined for your behavior on/off the court/field while on school sponsored time according to Code of Conduct and Handbook</a:t>
            </a:r>
          </a:p>
          <a:p>
            <a:pPr eaLnBrk="1" hangingPunct="1">
              <a:lnSpc>
                <a:spcPct val="90000"/>
              </a:lnSpc>
            </a:pPr>
            <a:r>
              <a:rPr lang="en-US" sz="2700" smtClean="0"/>
              <a:t>Teachers speaking with coaches</a:t>
            </a:r>
          </a:p>
          <a:p>
            <a:pPr eaLnBrk="1" hangingPunct="1">
              <a:lnSpc>
                <a:spcPct val="90000"/>
              </a:lnSpc>
            </a:pPr>
            <a:r>
              <a:rPr lang="en-US" sz="2700" smtClean="0"/>
              <a:t>Meeting with AD if technical, etc.  </a:t>
            </a:r>
          </a:p>
          <a:p>
            <a:pPr eaLnBrk="1" hangingPunct="1">
              <a:lnSpc>
                <a:spcPct val="90000"/>
              </a:lnSpc>
            </a:pPr>
            <a:r>
              <a:rPr lang="en-US" sz="2700" smtClean="0"/>
              <a:t>Division 1 core requirements</a:t>
            </a:r>
          </a:p>
          <a:p>
            <a:pPr eaLnBrk="1" hangingPunct="1">
              <a:lnSpc>
                <a:spcPct val="90000"/>
              </a:lnSpc>
            </a:pPr>
            <a:r>
              <a:rPr lang="en-US" sz="2700" smtClean="0"/>
              <a:t>KHSAA regulations for grades</a:t>
            </a:r>
          </a:p>
          <a:p>
            <a:pPr eaLnBrk="1" hangingPunct="1">
              <a:lnSpc>
                <a:spcPct val="90000"/>
              </a:lnSpc>
            </a:pPr>
            <a:r>
              <a:rPr lang="en-US" sz="2700" smtClean="0"/>
              <a:t>Attendance policy</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r>
              <a:rPr lang="en-US" smtClean="0"/>
              <a:t>REMINDERS</a:t>
            </a:r>
          </a:p>
        </p:txBody>
      </p:sp>
      <p:sp>
        <p:nvSpPr>
          <p:cNvPr id="63491" name="Content Placeholder 2"/>
          <p:cNvSpPr>
            <a:spLocks noGrp="1"/>
          </p:cNvSpPr>
          <p:nvPr>
            <p:ph idx="1"/>
          </p:nvPr>
        </p:nvSpPr>
        <p:spPr/>
        <p:txBody>
          <a:bodyPr/>
          <a:lstStyle/>
          <a:p>
            <a:r>
              <a:rPr lang="en-US" smtClean="0"/>
              <a:t>Students:  Please remind your parents that we need your forms completed and  returned.  </a:t>
            </a:r>
          </a:p>
          <a:p>
            <a:r>
              <a:rPr lang="en-US" smtClean="0"/>
              <a:t>Also, we have morning, lunch, and after school tutoring if you need it.  Please ask a teacher for details.</a:t>
            </a:r>
          </a:p>
          <a:p>
            <a:endParaRPr lang="en-US" smtClean="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r>
              <a:rPr lang="en-US" smtClean="0"/>
              <a:t>Lunch Detention</a:t>
            </a:r>
          </a:p>
        </p:txBody>
      </p:sp>
      <p:sp>
        <p:nvSpPr>
          <p:cNvPr id="64515" name="Content Placeholder 2"/>
          <p:cNvSpPr>
            <a:spLocks noGrp="1"/>
          </p:cNvSpPr>
          <p:nvPr>
            <p:ph idx="1"/>
          </p:nvPr>
        </p:nvSpPr>
        <p:spPr/>
        <p:txBody>
          <a:bodyPr/>
          <a:lstStyle/>
          <a:p>
            <a:r>
              <a:rPr lang="en-US" sz="2000" dirty="0" smtClean="0"/>
              <a:t>Please remember that absence notes are to be left in the office BEFORE first period begins on your first day back from the absence.  You only have 3 days to turn these in.</a:t>
            </a:r>
          </a:p>
          <a:p>
            <a:r>
              <a:rPr lang="en-US" sz="2000" dirty="0" smtClean="0"/>
              <a:t>Bus notes are also due before school starts.  You must turn these in to the office.  Bus notes turned in after 1:16 will NOT be approved.  We have to have time to check these and sign, copy, etc.  You are to pick up your bus note between classes.  Please do not wait until the bus bell.</a:t>
            </a:r>
          </a:p>
          <a:p>
            <a:r>
              <a:rPr lang="en-US" sz="2000" b="1" u="sng" dirty="0" smtClean="0">
                <a:solidFill>
                  <a:srgbClr val="FF0000"/>
                </a:solidFill>
              </a:rPr>
              <a:t>Students in lunch detention report to the front of the line, request a disposable tray, and then go to Mr. Thompson’s room.</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r>
              <a:rPr lang="en-US" smtClean="0"/>
              <a:t>Help Needed</a:t>
            </a:r>
          </a:p>
        </p:txBody>
      </p:sp>
      <p:sp>
        <p:nvSpPr>
          <p:cNvPr id="65539" name="Content Placeholder 2"/>
          <p:cNvSpPr>
            <a:spLocks noGrp="1"/>
          </p:cNvSpPr>
          <p:nvPr>
            <p:ph idx="1"/>
          </p:nvPr>
        </p:nvSpPr>
        <p:spPr/>
        <p:txBody>
          <a:bodyPr/>
          <a:lstStyle/>
          <a:p>
            <a:r>
              <a:rPr lang="en-US" sz="2400" dirty="0" smtClean="0"/>
              <a:t>STAR testing:  Please take your time and do your best on these tests as they determine if you’ll be in enrichment, </a:t>
            </a:r>
            <a:r>
              <a:rPr lang="en-US" sz="2400" dirty="0" err="1" smtClean="0"/>
              <a:t>RtI</a:t>
            </a:r>
            <a:r>
              <a:rPr lang="en-US" sz="2400" dirty="0" smtClean="0"/>
              <a:t>, advanced courses, etc.  Plus, they help us design your learning so you can become college and career ready.  Remember that you have as long as you wish on these tests.  </a:t>
            </a:r>
          </a:p>
          <a:p>
            <a:r>
              <a:rPr lang="en-US" sz="2400" dirty="0" smtClean="0"/>
              <a:t>Please don’t forget to check in lost and found for articles you may have misplaced.</a:t>
            </a:r>
          </a:p>
          <a:p>
            <a:r>
              <a:rPr lang="en-US" sz="2400" dirty="0" smtClean="0"/>
              <a:t>Student Government elections are Sept 15.  If you’re interested in being a school leader, please attend the student government meeting on club day</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Be a Cardinal with Character</a:t>
            </a:r>
            <a:endParaRPr lang="en-US" dirty="0"/>
          </a:p>
        </p:txBody>
      </p:sp>
      <p:sp>
        <p:nvSpPr>
          <p:cNvPr id="3" name="Content Placeholder 2"/>
          <p:cNvSpPr>
            <a:spLocks noGrp="1"/>
          </p:cNvSpPr>
          <p:nvPr>
            <p:ph idx="1"/>
          </p:nvPr>
        </p:nvSpPr>
        <p:spPr/>
        <p:txBody>
          <a:bodyPr/>
          <a:lstStyle/>
          <a:p>
            <a:r>
              <a:rPr lang="en-US" dirty="0" smtClean="0"/>
              <a:t>Choose your friends wisely, that means avoid students who cause “drama”</a:t>
            </a:r>
          </a:p>
          <a:p>
            <a:r>
              <a:rPr lang="en-US" dirty="0" smtClean="0"/>
              <a:t>Instead choose friends who can and will help you with school work and life in general, those that make right decisions, and “givers not takers”. </a:t>
            </a:r>
          </a:p>
          <a:p>
            <a:r>
              <a:rPr lang="en-US" dirty="0" smtClean="0"/>
              <a:t>Help others respectfully</a:t>
            </a:r>
            <a:endParaRPr lang="en-US"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3"/>
          <p:cNvSpPr>
            <a:spLocks noGrp="1"/>
          </p:cNvSpPr>
          <p:nvPr>
            <p:ph type="title"/>
          </p:nvPr>
        </p:nvSpPr>
        <p:spPr/>
        <p:txBody>
          <a:bodyPr/>
          <a:lstStyle/>
          <a:p>
            <a:endParaRPr lang="en-US" smtClean="0"/>
          </a:p>
        </p:txBody>
      </p:sp>
      <p:sp>
        <p:nvSpPr>
          <p:cNvPr id="66563" name="Content Placeholder 4"/>
          <p:cNvSpPr>
            <a:spLocks noGrp="1"/>
          </p:cNvSpPr>
          <p:nvPr>
            <p:ph idx="1"/>
          </p:nvPr>
        </p:nvSpPr>
        <p:spPr/>
        <p:txBody>
          <a:bodyPr/>
          <a:lstStyle/>
          <a:p>
            <a:pPr algn="ctr"/>
            <a:r>
              <a:rPr lang="en-US" smtClean="0"/>
              <a:t>HAVE </a:t>
            </a:r>
          </a:p>
          <a:p>
            <a:pPr algn="ctr"/>
            <a:r>
              <a:rPr lang="en-US" smtClean="0"/>
              <a:t>A</a:t>
            </a:r>
          </a:p>
          <a:p>
            <a:pPr algn="ctr"/>
            <a:r>
              <a:rPr lang="en-US" smtClean="0"/>
              <a:t>Great</a:t>
            </a:r>
          </a:p>
          <a:p>
            <a:pPr algn="ctr"/>
            <a:r>
              <a:rPr lang="en-US" smtClean="0"/>
              <a:t>School </a:t>
            </a:r>
          </a:p>
          <a:p>
            <a:pPr algn="ctr"/>
            <a:r>
              <a:rPr lang="en-US" smtClean="0"/>
              <a:t>YEAR</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Refined">
  <a:themeElements>
    <a:clrScheme name="Refined 1">
      <a:dk1>
        <a:srgbClr val="666633"/>
      </a:dk1>
      <a:lt1>
        <a:srgbClr val="FFFFFF"/>
      </a:lt1>
      <a:dk2>
        <a:srgbClr val="000000"/>
      </a:dk2>
      <a:lt2>
        <a:srgbClr val="FFFFFF"/>
      </a:lt2>
      <a:accent1>
        <a:srgbClr val="666699"/>
      </a:accent1>
      <a:accent2>
        <a:srgbClr val="990000"/>
      </a:accent2>
      <a:accent3>
        <a:srgbClr val="AAAAAA"/>
      </a:accent3>
      <a:accent4>
        <a:srgbClr val="DADADA"/>
      </a:accent4>
      <a:accent5>
        <a:srgbClr val="B8B8CA"/>
      </a:accent5>
      <a:accent6>
        <a:srgbClr val="8A0000"/>
      </a:accent6>
      <a:hlink>
        <a:srgbClr val="999900"/>
      </a:hlink>
      <a:folHlink>
        <a:srgbClr val="FFFFFF"/>
      </a:folHlink>
    </a:clrScheme>
    <a:fontScheme name="Refined">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Refined 1">
        <a:dk1>
          <a:srgbClr val="666633"/>
        </a:dk1>
        <a:lt1>
          <a:srgbClr val="FFFFFF"/>
        </a:lt1>
        <a:dk2>
          <a:srgbClr val="000000"/>
        </a:dk2>
        <a:lt2>
          <a:srgbClr val="FFFFFF"/>
        </a:lt2>
        <a:accent1>
          <a:srgbClr val="666699"/>
        </a:accent1>
        <a:accent2>
          <a:srgbClr val="990000"/>
        </a:accent2>
        <a:accent3>
          <a:srgbClr val="AAAAAA"/>
        </a:accent3>
        <a:accent4>
          <a:srgbClr val="DADADA"/>
        </a:accent4>
        <a:accent5>
          <a:srgbClr val="B8B8CA"/>
        </a:accent5>
        <a:accent6>
          <a:srgbClr val="8A0000"/>
        </a:accent6>
        <a:hlink>
          <a:srgbClr val="999900"/>
        </a:hlink>
        <a:folHlink>
          <a:srgbClr val="FFFFFF"/>
        </a:folHlink>
      </a:clrScheme>
      <a:clrMap bg1="dk2" tx1="lt1" bg2="dk1" tx2="lt2" accent1="accent1" accent2="accent2" accent3="accent3" accent4="accent4" accent5="accent5" accent6="accent6" hlink="hlink" folHlink="folHlink"/>
    </a:extraClrScheme>
    <a:extraClrScheme>
      <a:clrScheme name="Refined 2">
        <a:dk1>
          <a:srgbClr val="4D4D4D"/>
        </a:dk1>
        <a:lt1>
          <a:srgbClr val="FFFFFF"/>
        </a:lt1>
        <a:dk2>
          <a:srgbClr val="4A1102"/>
        </a:dk2>
        <a:lt2>
          <a:srgbClr val="FFFFFF"/>
        </a:lt2>
        <a:accent1>
          <a:srgbClr val="CC3300"/>
        </a:accent1>
        <a:accent2>
          <a:srgbClr val="666699"/>
        </a:accent2>
        <a:accent3>
          <a:srgbClr val="B1AAAA"/>
        </a:accent3>
        <a:accent4>
          <a:srgbClr val="DADADA"/>
        </a:accent4>
        <a:accent5>
          <a:srgbClr val="E2ADAA"/>
        </a:accent5>
        <a:accent6>
          <a:srgbClr val="5C5C8A"/>
        </a:accent6>
        <a:hlink>
          <a:srgbClr val="FF9900"/>
        </a:hlink>
        <a:folHlink>
          <a:srgbClr val="FFFFFF"/>
        </a:folHlink>
      </a:clrScheme>
      <a:clrMap bg1="dk2" tx1="lt1" bg2="dk1" tx2="lt2" accent1="accent1" accent2="accent2" accent3="accent3" accent4="accent4" accent5="accent5" accent6="accent6" hlink="hlink" folHlink="folHlink"/>
    </a:extraClrScheme>
    <a:extraClrScheme>
      <a:clrScheme name="Refined 3">
        <a:dk1>
          <a:srgbClr val="666699"/>
        </a:dk1>
        <a:lt1>
          <a:srgbClr val="FFFFFF"/>
        </a:lt1>
        <a:dk2>
          <a:srgbClr val="400040"/>
        </a:dk2>
        <a:lt2>
          <a:srgbClr val="FFFFFF"/>
        </a:lt2>
        <a:accent1>
          <a:srgbClr val="FFCC00"/>
        </a:accent1>
        <a:accent2>
          <a:srgbClr val="FF3300"/>
        </a:accent2>
        <a:accent3>
          <a:srgbClr val="AFAAAF"/>
        </a:accent3>
        <a:accent4>
          <a:srgbClr val="DADADA"/>
        </a:accent4>
        <a:accent5>
          <a:srgbClr val="FFE2AA"/>
        </a:accent5>
        <a:accent6>
          <a:srgbClr val="E72D00"/>
        </a:accent6>
        <a:hlink>
          <a:srgbClr val="CC9900"/>
        </a:hlink>
        <a:folHlink>
          <a:srgbClr val="CC3300"/>
        </a:folHlink>
      </a:clrScheme>
      <a:clrMap bg1="dk2" tx1="lt1" bg2="dk1" tx2="lt2" accent1="accent1" accent2="accent2" accent3="accent3" accent4="accent4" accent5="accent5" accent6="accent6" hlink="hlink" folHlink="folHlink"/>
    </a:extraClrScheme>
    <a:extraClrScheme>
      <a:clrScheme name="Refined 4">
        <a:dk1>
          <a:srgbClr val="4D4D4D"/>
        </a:dk1>
        <a:lt1>
          <a:srgbClr val="FFFFFF"/>
        </a:lt1>
        <a:dk2>
          <a:srgbClr val="006699"/>
        </a:dk2>
        <a:lt2>
          <a:srgbClr val="CCECFF"/>
        </a:lt2>
        <a:accent1>
          <a:srgbClr val="339966"/>
        </a:accent1>
        <a:accent2>
          <a:srgbClr val="3366FF"/>
        </a:accent2>
        <a:accent3>
          <a:srgbClr val="AAB8CA"/>
        </a:accent3>
        <a:accent4>
          <a:srgbClr val="DADADA"/>
        </a:accent4>
        <a:accent5>
          <a:srgbClr val="ADCAB8"/>
        </a:accent5>
        <a:accent6>
          <a:srgbClr val="2D5CE7"/>
        </a:accent6>
        <a:hlink>
          <a:srgbClr val="33CCFF"/>
        </a:hlink>
        <a:folHlink>
          <a:srgbClr val="FFFFFF"/>
        </a:folHlink>
      </a:clrScheme>
      <a:clrMap bg1="dk2" tx1="lt1" bg2="dk1" tx2="lt2" accent1="accent1" accent2="accent2" accent3="accent3" accent4="accent4" accent5="accent5" accent6="accent6" hlink="hlink" folHlink="folHlink"/>
    </a:extraClrScheme>
    <a:extraClrScheme>
      <a:clrScheme name="Refined 5">
        <a:dk1>
          <a:srgbClr val="000000"/>
        </a:dk1>
        <a:lt1>
          <a:srgbClr val="FFFFFF"/>
        </a:lt1>
        <a:dk2>
          <a:srgbClr val="CC0000"/>
        </a:dk2>
        <a:lt2>
          <a:srgbClr val="666699"/>
        </a:lt2>
        <a:accent1>
          <a:srgbClr val="FF6600"/>
        </a:accent1>
        <a:accent2>
          <a:srgbClr val="FF9933"/>
        </a:accent2>
        <a:accent3>
          <a:srgbClr val="FFFFFF"/>
        </a:accent3>
        <a:accent4>
          <a:srgbClr val="000000"/>
        </a:accent4>
        <a:accent5>
          <a:srgbClr val="FFB8AA"/>
        </a:accent5>
        <a:accent6>
          <a:srgbClr val="E78A2D"/>
        </a:accent6>
        <a:hlink>
          <a:srgbClr val="FFCC00"/>
        </a:hlink>
        <a:folHlink>
          <a:srgbClr val="333399"/>
        </a:folHlink>
      </a:clrScheme>
      <a:clrMap bg1="lt1" tx1="dk1" bg2="lt2" tx2="dk2" accent1="accent1" accent2="accent2" accent3="accent3" accent4="accent4" accent5="accent5" accent6="accent6" hlink="hlink" folHlink="folHlink"/>
    </a:extraClrScheme>
    <a:extraClrScheme>
      <a:clrScheme name="Refined 6">
        <a:dk1>
          <a:srgbClr val="000000"/>
        </a:dk1>
        <a:lt1>
          <a:srgbClr val="FFFFFF"/>
        </a:lt1>
        <a:dk2>
          <a:srgbClr val="000000"/>
        </a:dk2>
        <a:lt2>
          <a:srgbClr val="C0C0C0"/>
        </a:lt2>
        <a:accent1>
          <a:srgbClr val="CC3300"/>
        </a:accent1>
        <a:accent2>
          <a:srgbClr val="666699"/>
        </a:accent2>
        <a:accent3>
          <a:srgbClr val="FFFFFF"/>
        </a:accent3>
        <a:accent4>
          <a:srgbClr val="000000"/>
        </a:accent4>
        <a:accent5>
          <a:srgbClr val="E2ADAA"/>
        </a:accent5>
        <a:accent6>
          <a:srgbClr val="5C5C8A"/>
        </a:accent6>
        <a:hlink>
          <a:srgbClr val="999900"/>
        </a:hlink>
        <a:folHlink>
          <a:srgbClr val="4D4D4D"/>
        </a:folHlink>
      </a:clrScheme>
      <a:clrMap bg1="lt1" tx1="dk1" bg2="lt2" tx2="dk2" accent1="accent1" accent2="accent2" accent3="accent3" accent4="accent4" accent5="accent5" accent6="accent6" hlink="hlink" folHlink="folHlink"/>
    </a:extraClrScheme>
    <a:extraClrScheme>
      <a:clrScheme name="Refined 7">
        <a:dk1>
          <a:srgbClr val="000000"/>
        </a:dk1>
        <a:lt1>
          <a:srgbClr val="FFFFFF"/>
        </a:lt1>
        <a:dk2>
          <a:srgbClr val="000066"/>
        </a:dk2>
        <a:lt2>
          <a:srgbClr val="333399"/>
        </a:lt2>
        <a:accent1>
          <a:srgbClr val="3399FF"/>
        </a:accent1>
        <a:accent2>
          <a:srgbClr val="9999FF"/>
        </a:accent2>
        <a:accent3>
          <a:srgbClr val="FFFFFF"/>
        </a:accent3>
        <a:accent4>
          <a:srgbClr val="000000"/>
        </a:accent4>
        <a:accent5>
          <a:srgbClr val="ADCAFF"/>
        </a:accent5>
        <a:accent6>
          <a:srgbClr val="8A8AE7"/>
        </a:accent6>
        <a:hlink>
          <a:srgbClr val="00CCFF"/>
        </a:hlink>
        <a:folHlink>
          <a:srgbClr val="5F5F5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Refined</Template>
  <TotalTime>3170</TotalTime>
  <Words>4842</Words>
  <Application>Microsoft Office PowerPoint</Application>
  <PresentationFormat>On-screen Show (4:3)</PresentationFormat>
  <Paragraphs>511</Paragraphs>
  <Slides>71</Slides>
  <Notes>28</Notes>
  <HiddenSlides>0</HiddenSlides>
  <MMClips>0</MMClips>
  <ScaleCrop>false</ScaleCrop>
  <HeadingPairs>
    <vt:vector size="4" baseType="variant">
      <vt:variant>
        <vt:lpstr>Theme</vt:lpstr>
      </vt:variant>
      <vt:variant>
        <vt:i4>1</vt:i4>
      </vt:variant>
      <vt:variant>
        <vt:lpstr>Slide Titles</vt:lpstr>
      </vt:variant>
      <vt:variant>
        <vt:i4>71</vt:i4>
      </vt:variant>
    </vt:vector>
  </HeadingPairs>
  <TitlesOfParts>
    <vt:vector size="72" baseType="lpstr">
      <vt:lpstr>Refined</vt:lpstr>
      <vt:lpstr>Welcome to LCMS</vt:lpstr>
      <vt:lpstr>THANKS</vt:lpstr>
      <vt:lpstr>How to be SUCCESSFUL:   Follow our Guidelines for Success</vt:lpstr>
      <vt:lpstr>THE LEADER IN ME</vt:lpstr>
      <vt:lpstr>Cultivate the 7 Habits of Highly Effective People</vt:lpstr>
      <vt:lpstr>PowerPoint Presentation</vt:lpstr>
      <vt:lpstr>Calling Home</vt:lpstr>
      <vt:lpstr>Story Of  A Young Girl</vt:lpstr>
      <vt:lpstr>Learning &amp; Growing; Mistakes help learning</vt:lpstr>
      <vt:lpstr>School Climate</vt:lpstr>
      <vt:lpstr>5 Dreams</vt:lpstr>
      <vt:lpstr>Award Ceremonies</vt:lpstr>
      <vt:lpstr>Quarterly Reward Parties</vt:lpstr>
      <vt:lpstr>Goal Parties</vt:lpstr>
      <vt:lpstr>Year-Long Reward Field Trip</vt:lpstr>
      <vt:lpstr>Arrival Procedures </vt:lpstr>
      <vt:lpstr>BUS NOTES &amp; ATTENDANCE NOTES</vt:lpstr>
      <vt:lpstr>Reminders of morning &amp; breakfast procedures:  </vt:lpstr>
      <vt:lpstr>Dismissal Procedures</vt:lpstr>
      <vt:lpstr>2 rules</vt:lpstr>
      <vt:lpstr>DISCIPLINE  no EC during time &amp; no dances/activities for quarter</vt:lpstr>
      <vt:lpstr>Defiance and/or Disrespect</vt:lpstr>
      <vt:lpstr>Riding in Car</vt:lpstr>
      <vt:lpstr>New Lunch Procedures</vt:lpstr>
      <vt:lpstr>District Code of Acc. Behavior and Conduct</vt:lpstr>
      <vt:lpstr>LCMS Handbook</vt:lpstr>
      <vt:lpstr>Cell Phone Policy</vt:lpstr>
      <vt:lpstr>For Your Information:  Your first period teacher will cover too</vt:lpstr>
      <vt:lpstr>Attendance</vt:lpstr>
      <vt:lpstr>Drama</vt:lpstr>
      <vt:lpstr>Dress Code</vt:lpstr>
      <vt:lpstr>Safety</vt:lpstr>
      <vt:lpstr>Bus Safety</vt:lpstr>
      <vt:lpstr>Bullying</vt:lpstr>
      <vt:lpstr>Student Witnesses</vt:lpstr>
      <vt:lpstr>Hall Passes</vt:lpstr>
      <vt:lpstr>Other Items</vt:lpstr>
      <vt:lpstr>School Fees</vt:lpstr>
      <vt:lpstr>Lockers</vt:lpstr>
      <vt:lpstr>Medication</vt:lpstr>
      <vt:lpstr>Forms</vt:lpstr>
      <vt:lpstr>Student Accident Insurance</vt:lpstr>
      <vt:lpstr>Discipline</vt:lpstr>
      <vt:lpstr>Discipline (continued)</vt:lpstr>
      <vt:lpstr>Homework Policy</vt:lpstr>
      <vt:lpstr>RtI or Enrichment </vt:lpstr>
      <vt:lpstr>Password Safety and Technology AUG</vt:lpstr>
      <vt:lpstr>PASSWORDS</vt:lpstr>
      <vt:lpstr>K-PREP Testing</vt:lpstr>
      <vt:lpstr>Parent-Teacher-Student Organization</vt:lpstr>
      <vt:lpstr>LOCKERS</vt:lpstr>
      <vt:lpstr>SBDM</vt:lpstr>
      <vt:lpstr>SBDM Standing Committees</vt:lpstr>
      <vt:lpstr>Academics</vt:lpstr>
      <vt:lpstr>Enrichment or Remediation</vt:lpstr>
      <vt:lpstr>GOALS</vt:lpstr>
      <vt:lpstr>Mid-Term Progress Reports</vt:lpstr>
      <vt:lpstr>Report Cards</vt:lpstr>
      <vt:lpstr>Parent-Teacher Conferences</vt:lpstr>
      <vt:lpstr>College Readiness</vt:lpstr>
      <vt:lpstr>LCMS Mission</vt:lpstr>
      <vt:lpstr>LCMS Counselor’s Services</vt:lpstr>
      <vt:lpstr>Individualized Learning Plan (ILP)</vt:lpstr>
      <vt:lpstr>ILP Tentative Schedule</vt:lpstr>
      <vt:lpstr>Steps To Improving Your  Academic Performance</vt:lpstr>
      <vt:lpstr>Athletes &amp; EC Activities  (clubs, band, etc.)</vt:lpstr>
      <vt:lpstr>REMINDERS</vt:lpstr>
      <vt:lpstr>Lunch Detention</vt:lpstr>
      <vt:lpstr>Help Needed</vt:lpstr>
      <vt:lpstr>Be a Cardinal with Character</vt:lpstr>
      <vt:lpstr>PowerPoint Presentation</vt:lpstr>
    </vt:vector>
  </TitlesOfParts>
  <Company>Mayfield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6th Grade</dc:title>
  <dc:creator>lhuddleston</dc:creator>
  <cp:lastModifiedBy>Huddleston, Lisa</cp:lastModifiedBy>
  <cp:revision>211</cp:revision>
  <dcterms:created xsi:type="dcterms:W3CDTF">2007-07-15T00:10:47Z</dcterms:created>
  <dcterms:modified xsi:type="dcterms:W3CDTF">2016-08-09T05:34:54Z</dcterms:modified>
</cp:coreProperties>
</file>