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3" r:id="rId2"/>
    <p:sldId id="305" r:id="rId3"/>
    <p:sldId id="306" r:id="rId4"/>
    <p:sldId id="311" r:id="rId5"/>
    <p:sldId id="310" r:id="rId6"/>
    <p:sldId id="294" r:id="rId7"/>
    <p:sldId id="295" r:id="rId8"/>
    <p:sldId id="296" r:id="rId9"/>
    <p:sldId id="297" r:id="rId10"/>
    <p:sldId id="299" r:id="rId11"/>
    <p:sldId id="263" r:id="rId12"/>
    <p:sldId id="264" r:id="rId13"/>
    <p:sldId id="265" r:id="rId14"/>
    <p:sldId id="268" r:id="rId15"/>
    <p:sldId id="313" r:id="rId16"/>
    <p:sldId id="288" r:id="rId17"/>
    <p:sldId id="289" r:id="rId18"/>
    <p:sldId id="308" r:id="rId19"/>
    <p:sldId id="309" r:id="rId20"/>
    <p:sldId id="279" r:id="rId21"/>
    <p:sldId id="280" r:id="rId22"/>
    <p:sldId id="290" r:id="rId23"/>
    <p:sldId id="281" r:id="rId24"/>
    <p:sldId id="314" r:id="rId25"/>
    <p:sldId id="315" r:id="rId26"/>
    <p:sldId id="319" r:id="rId27"/>
    <p:sldId id="320" r:id="rId28"/>
    <p:sldId id="317" r:id="rId29"/>
    <p:sldId id="312" r:id="rId30"/>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76" autoAdjust="0"/>
    <p:restoredTop sz="94660"/>
  </p:normalViewPr>
  <p:slideViewPr>
    <p:cSldViewPr>
      <p:cViewPr>
        <p:scale>
          <a:sx n="60" d="100"/>
          <a:sy n="60" d="100"/>
        </p:scale>
        <p:origin x="-13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44BD18-8275-49BE-ADD4-722B49D5046D}"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3939726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44BD18-8275-49BE-ADD4-722B49D5046D}"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922708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44BD18-8275-49BE-ADD4-722B49D5046D}"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44020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44BD18-8275-49BE-ADD4-722B49D5046D}"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956617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44BD18-8275-49BE-ADD4-722B49D5046D}" type="datetimeFigureOut">
              <a:rPr lang="en-US" smtClean="0"/>
              <a:t>10/27/2017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985060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44BD18-8275-49BE-ADD4-722B49D5046D}" type="datetimeFigureOut">
              <a:rPr lang="en-US" smtClean="0"/>
              <a:t>10/27/2017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2342299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44BD18-8275-49BE-ADD4-722B49D5046D}" type="datetimeFigureOut">
              <a:rPr lang="en-US" smtClean="0"/>
              <a:t>10/27/2017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3094761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44BD18-8275-49BE-ADD4-722B49D5046D}"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1505625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44BD18-8275-49BE-ADD4-722B49D5046D}"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309285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44BD18-8275-49BE-ADD4-722B49D5046D}"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1367143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44BD18-8275-49BE-ADD4-722B49D5046D}"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7E65F-C6D6-44A4-A12E-1E7783A60A9D}" type="slidenum">
              <a:rPr lang="en-US" smtClean="0"/>
              <a:t>‹#›</a:t>
            </a:fld>
            <a:endParaRPr lang="en-US"/>
          </a:p>
        </p:txBody>
      </p:sp>
    </p:spTree>
    <p:extLst>
      <p:ext uri="{BB962C8B-B14F-4D97-AF65-F5344CB8AC3E}">
        <p14:creationId xmlns:p14="http://schemas.microsoft.com/office/powerpoint/2010/main" val="3304052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4BD18-8275-49BE-ADD4-722B49D5046D}" type="datetimeFigureOut">
              <a:rPr lang="en-US" smtClean="0"/>
              <a:t>10/27/2017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7E65F-C6D6-44A4-A12E-1E7783A60A9D}" type="slidenum">
              <a:rPr lang="en-US" smtClean="0"/>
              <a:t>‹#›</a:t>
            </a:fld>
            <a:endParaRPr lang="en-US"/>
          </a:p>
        </p:txBody>
      </p:sp>
    </p:spTree>
    <p:extLst>
      <p:ext uri="{BB962C8B-B14F-4D97-AF65-F5344CB8AC3E}">
        <p14:creationId xmlns:p14="http://schemas.microsoft.com/office/powerpoint/2010/main" val="3144684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ksl.com/?nid=148&amp;sid=17442206&amp;s_cid=rss-148"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685800" y="2362200"/>
            <a:ext cx="7772400" cy="1470025"/>
          </a:xfrm>
        </p:spPr>
        <p:txBody>
          <a:bodyPr>
            <a:normAutofit fontScale="90000"/>
          </a:bodyPr>
          <a:lstStyle/>
          <a:p>
            <a:r>
              <a:rPr lang="en-US" sz="4000" dirty="0" smtClean="0"/>
              <a:t>PARAPHRASE</a:t>
            </a:r>
            <a:br>
              <a:rPr lang="en-US" sz="4000" dirty="0" smtClean="0"/>
            </a:br>
            <a:r>
              <a:rPr lang="en-US" sz="4000" dirty="0"/>
              <a:t/>
            </a:r>
            <a:br>
              <a:rPr lang="en-US" sz="4000" dirty="0"/>
            </a:br>
            <a:r>
              <a:rPr lang="en-US" sz="4000" dirty="0" smtClean="0"/>
              <a:t>Simply </a:t>
            </a:r>
            <a:r>
              <a:rPr lang="en-US" sz="4000" dirty="0"/>
              <a:t>put: </a:t>
            </a:r>
            <a:r>
              <a:rPr lang="en-US" sz="4000" dirty="0" smtClean="0"/>
              <a:t>Paraphrasing </a:t>
            </a:r>
            <a:r>
              <a:rPr lang="en-US" sz="4000" dirty="0"/>
              <a:t>is putting information in </a:t>
            </a:r>
            <a:r>
              <a:rPr lang="en-US" sz="4000" u="sng" dirty="0"/>
              <a:t>your own words</a:t>
            </a:r>
            <a:r>
              <a:rPr lang="en-US" sz="4000" dirty="0"/>
              <a:t>.</a:t>
            </a:r>
            <a:br>
              <a:rPr lang="en-US" sz="4000" dirty="0"/>
            </a:br>
            <a:r>
              <a:rPr lang="en-US" sz="4000" dirty="0"/>
              <a:t/>
            </a:r>
            <a:br>
              <a:rPr lang="en-US" sz="4000" dirty="0"/>
            </a:br>
            <a:r>
              <a:rPr lang="en-US" sz="4000" dirty="0"/>
              <a:t>Or….saying something </a:t>
            </a:r>
            <a:r>
              <a:rPr lang="en-US" sz="4000" u="sng" dirty="0"/>
              <a:t>differently</a:t>
            </a:r>
          </a:p>
        </p:txBody>
      </p:sp>
    </p:spTree>
    <p:extLst>
      <p:ext uri="{BB962C8B-B14F-4D97-AF65-F5344CB8AC3E}">
        <p14:creationId xmlns:p14="http://schemas.microsoft.com/office/powerpoint/2010/main" val="1387149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926" t="7428" r="18666" b="9660"/>
          <a:stretch/>
        </p:blipFill>
        <p:spPr bwMode="auto">
          <a:xfrm>
            <a:off x="997527" y="0"/>
            <a:ext cx="7232073" cy="6823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997527" y="2873514"/>
            <a:ext cx="6546273" cy="3539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505123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926" t="7428" r="18666" b="9660"/>
          <a:stretch/>
        </p:blipFill>
        <p:spPr bwMode="auto">
          <a:xfrm>
            <a:off x="997527" y="0"/>
            <a:ext cx="7232073" cy="6823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1600" y="1295400"/>
            <a:ext cx="990600" cy="707886"/>
          </a:xfrm>
          <a:prstGeom prst="rect">
            <a:avLst/>
          </a:prstGeom>
          <a:noFill/>
        </p:spPr>
        <p:txBody>
          <a:bodyPr wrap="square" rtlCol="0">
            <a:spAutoFit/>
          </a:bodyPr>
          <a:lstStyle/>
          <a:p>
            <a:pPr algn="ctr"/>
            <a:r>
              <a:rPr lang="en-US" sz="2000" b="1" dirty="0" smtClean="0">
                <a:solidFill>
                  <a:srgbClr val="FF0000"/>
                </a:solidFill>
              </a:rPr>
              <a:t>F</a:t>
            </a:r>
          </a:p>
          <a:p>
            <a:pPr algn="ctr"/>
            <a:r>
              <a:rPr lang="en-US" sz="2000" b="1" dirty="0" smtClean="0">
                <a:solidFill>
                  <a:srgbClr val="FF0000"/>
                </a:solidFill>
              </a:rPr>
              <a:t>T</a:t>
            </a:r>
          </a:p>
        </p:txBody>
      </p:sp>
      <p:sp>
        <p:nvSpPr>
          <p:cNvPr id="5" name="TextBox 4"/>
          <p:cNvSpPr txBox="1"/>
          <p:nvPr/>
        </p:nvSpPr>
        <p:spPr>
          <a:xfrm>
            <a:off x="1371600" y="2111514"/>
            <a:ext cx="990600" cy="707886"/>
          </a:xfrm>
          <a:prstGeom prst="rect">
            <a:avLst/>
          </a:prstGeom>
          <a:noFill/>
        </p:spPr>
        <p:txBody>
          <a:bodyPr wrap="square" rtlCol="0">
            <a:spAutoFit/>
          </a:bodyPr>
          <a:lstStyle/>
          <a:p>
            <a:pPr algn="ctr"/>
            <a:r>
              <a:rPr lang="en-US" sz="2000" b="1" dirty="0" smtClean="0">
                <a:solidFill>
                  <a:srgbClr val="FF0000"/>
                </a:solidFill>
              </a:rPr>
              <a:t>T</a:t>
            </a:r>
          </a:p>
          <a:p>
            <a:pPr algn="ctr"/>
            <a:r>
              <a:rPr lang="en-US" sz="2000" b="1" dirty="0" smtClean="0">
                <a:solidFill>
                  <a:srgbClr val="FF0000"/>
                </a:solidFill>
              </a:rPr>
              <a:t>T</a:t>
            </a:r>
          </a:p>
        </p:txBody>
      </p:sp>
      <p:sp>
        <p:nvSpPr>
          <p:cNvPr id="6" name="TextBox 5"/>
          <p:cNvSpPr txBox="1"/>
          <p:nvPr/>
        </p:nvSpPr>
        <p:spPr>
          <a:xfrm>
            <a:off x="1371600" y="2873514"/>
            <a:ext cx="990600" cy="707886"/>
          </a:xfrm>
          <a:prstGeom prst="rect">
            <a:avLst/>
          </a:prstGeom>
          <a:noFill/>
        </p:spPr>
        <p:txBody>
          <a:bodyPr wrap="square" rtlCol="0">
            <a:spAutoFit/>
          </a:bodyPr>
          <a:lstStyle/>
          <a:p>
            <a:pPr algn="ctr"/>
            <a:r>
              <a:rPr lang="en-US" sz="2000" b="1" dirty="0" smtClean="0">
                <a:solidFill>
                  <a:srgbClr val="FF0000"/>
                </a:solidFill>
              </a:rPr>
              <a:t>T</a:t>
            </a:r>
          </a:p>
          <a:p>
            <a:pPr algn="ctr"/>
            <a:r>
              <a:rPr lang="en-US" sz="2000" b="1" dirty="0" smtClean="0">
                <a:solidFill>
                  <a:srgbClr val="FF0000"/>
                </a:solidFill>
              </a:rPr>
              <a:t>F</a:t>
            </a:r>
          </a:p>
        </p:txBody>
      </p:sp>
      <p:sp>
        <p:nvSpPr>
          <p:cNvPr id="7" name="TextBox 6"/>
          <p:cNvSpPr txBox="1"/>
          <p:nvPr/>
        </p:nvSpPr>
        <p:spPr>
          <a:xfrm>
            <a:off x="1371600" y="3606085"/>
            <a:ext cx="990600" cy="1015663"/>
          </a:xfrm>
          <a:prstGeom prst="rect">
            <a:avLst/>
          </a:prstGeom>
          <a:noFill/>
        </p:spPr>
        <p:txBody>
          <a:bodyPr wrap="square" rtlCol="0">
            <a:spAutoFit/>
          </a:bodyPr>
          <a:lstStyle/>
          <a:p>
            <a:pPr algn="ctr"/>
            <a:r>
              <a:rPr lang="en-US" sz="2000" b="1" dirty="0" smtClean="0">
                <a:solidFill>
                  <a:srgbClr val="FF0000"/>
                </a:solidFill>
              </a:rPr>
              <a:t>F</a:t>
            </a:r>
          </a:p>
          <a:p>
            <a:pPr algn="ctr"/>
            <a:r>
              <a:rPr lang="en-US" sz="2000" b="1" dirty="0" smtClean="0">
                <a:solidFill>
                  <a:srgbClr val="FF0000"/>
                </a:solidFill>
              </a:rPr>
              <a:t/>
            </a:r>
            <a:br>
              <a:rPr lang="en-US" sz="2000" b="1" dirty="0" smtClean="0">
                <a:solidFill>
                  <a:srgbClr val="FF0000"/>
                </a:solidFill>
              </a:rPr>
            </a:br>
            <a:r>
              <a:rPr lang="en-US" sz="2000" b="1" dirty="0" smtClean="0">
                <a:solidFill>
                  <a:srgbClr val="FF0000"/>
                </a:solidFill>
              </a:rPr>
              <a:t>T</a:t>
            </a:r>
          </a:p>
        </p:txBody>
      </p:sp>
      <p:sp>
        <p:nvSpPr>
          <p:cNvPr id="8" name="TextBox 7"/>
          <p:cNvSpPr txBox="1"/>
          <p:nvPr/>
        </p:nvSpPr>
        <p:spPr>
          <a:xfrm>
            <a:off x="1371600" y="4876800"/>
            <a:ext cx="990600" cy="707886"/>
          </a:xfrm>
          <a:prstGeom prst="rect">
            <a:avLst/>
          </a:prstGeom>
          <a:noFill/>
        </p:spPr>
        <p:txBody>
          <a:bodyPr wrap="square" rtlCol="0">
            <a:spAutoFit/>
          </a:bodyPr>
          <a:lstStyle/>
          <a:p>
            <a:pPr algn="ctr"/>
            <a:r>
              <a:rPr lang="en-US" sz="2000" b="1" dirty="0">
                <a:solidFill>
                  <a:srgbClr val="FF0000"/>
                </a:solidFill>
              </a:rPr>
              <a:t>F</a:t>
            </a:r>
            <a:endParaRPr lang="en-US" sz="2000" b="1" dirty="0" smtClean="0">
              <a:solidFill>
                <a:srgbClr val="FF0000"/>
              </a:solidFill>
            </a:endParaRPr>
          </a:p>
          <a:p>
            <a:pPr algn="ctr"/>
            <a:r>
              <a:rPr lang="en-US" sz="2000" b="1" dirty="0" smtClean="0">
                <a:solidFill>
                  <a:srgbClr val="FF0000"/>
                </a:solidFill>
              </a:rPr>
              <a:t>F</a:t>
            </a:r>
          </a:p>
        </p:txBody>
      </p:sp>
      <p:sp>
        <p:nvSpPr>
          <p:cNvPr id="9" name="TextBox 8"/>
          <p:cNvSpPr txBox="1"/>
          <p:nvPr/>
        </p:nvSpPr>
        <p:spPr>
          <a:xfrm>
            <a:off x="1371600" y="5584686"/>
            <a:ext cx="990600" cy="1015663"/>
          </a:xfrm>
          <a:prstGeom prst="rect">
            <a:avLst/>
          </a:prstGeom>
          <a:noFill/>
        </p:spPr>
        <p:txBody>
          <a:bodyPr wrap="square" rtlCol="0">
            <a:spAutoFit/>
          </a:bodyPr>
          <a:lstStyle/>
          <a:p>
            <a:pPr algn="ctr"/>
            <a:r>
              <a:rPr lang="en-US" sz="2000" b="1" dirty="0" smtClean="0">
                <a:solidFill>
                  <a:srgbClr val="FF0000"/>
                </a:solidFill>
              </a:rPr>
              <a:t>F</a:t>
            </a:r>
          </a:p>
          <a:p>
            <a:pPr algn="ctr"/>
            <a:r>
              <a:rPr lang="en-US" sz="2000" b="1" dirty="0" smtClean="0">
                <a:solidFill>
                  <a:srgbClr val="FF0000"/>
                </a:solidFill>
              </a:rPr>
              <a:t/>
            </a:r>
            <a:br>
              <a:rPr lang="en-US" sz="2000" b="1" dirty="0" smtClean="0">
                <a:solidFill>
                  <a:srgbClr val="FF0000"/>
                </a:solidFill>
              </a:rPr>
            </a:br>
            <a:r>
              <a:rPr lang="en-US" sz="2000" b="1" dirty="0" smtClean="0">
                <a:solidFill>
                  <a:srgbClr val="FF0000"/>
                </a:solidFill>
              </a:rPr>
              <a:t>F</a:t>
            </a:r>
          </a:p>
        </p:txBody>
      </p:sp>
      <p:sp>
        <p:nvSpPr>
          <p:cNvPr id="4" name="Rectangle 3"/>
          <p:cNvSpPr/>
          <p:nvPr/>
        </p:nvSpPr>
        <p:spPr>
          <a:xfrm>
            <a:off x="997527" y="2873514"/>
            <a:ext cx="6546273" cy="3539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09915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ChangeArrowheads="1"/>
          </p:cNvSpPr>
          <p:nvPr/>
        </p:nvSpPr>
        <p:spPr bwMode="auto">
          <a:xfrm>
            <a:off x="1143000" y="2614881"/>
            <a:ext cx="712152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n-US" sz="4000" i="1" dirty="0">
                <a:solidFill>
                  <a:srgbClr val="33CC33"/>
                </a:solidFill>
              </a:rPr>
              <a:t>My sister told me that I'll never </a:t>
            </a:r>
            <a:r>
              <a:rPr lang="en-US" altLang="en-US" sz="4000" i="1" dirty="0" smtClean="0">
                <a:solidFill>
                  <a:srgbClr val="33CC33"/>
                </a:solidFill>
              </a:rPr>
              <a:t>know, </a:t>
            </a:r>
            <a:r>
              <a:rPr lang="en-US" altLang="en-US" sz="4000" i="1" dirty="0">
                <a:solidFill>
                  <a:srgbClr val="33CC33"/>
                </a:solidFill>
              </a:rPr>
              <a:t>unless I try to do it</a:t>
            </a:r>
            <a:r>
              <a:rPr lang="en-US" altLang="en-US" sz="4000" dirty="0">
                <a:solidFill>
                  <a:srgbClr val="33CC33"/>
                </a:solidFill>
              </a:rPr>
              <a:t>. </a:t>
            </a:r>
          </a:p>
        </p:txBody>
      </p:sp>
    </p:spTree>
    <p:extLst>
      <p:ext uri="{BB962C8B-B14F-4D97-AF65-F5344CB8AC3E}">
        <p14:creationId xmlns:p14="http://schemas.microsoft.com/office/powerpoint/2010/main" val="32581178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ChangeArrowheads="1"/>
          </p:cNvSpPr>
          <p:nvPr/>
        </p:nvSpPr>
        <p:spPr bwMode="auto">
          <a:xfrm>
            <a:off x="762000" y="2438400"/>
            <a:ext cx="7772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4000" i="1" dirty="0">
                <a:solidFill>
                  <a:srgbClr val="0066FF"/>
                </a:solidFill>
              </a:rPr>
              <a:t>My sister said, "You'll never know if you can do </a:t>
            </a:r>
            <a:r>
              <a:rPr lang="en-US" altLang="en-US" sz="4000" i="1" dirty="0" smtClean="0">
                <a:solidFill>
                  <a:srgbClr val="0066FF"/>
                </a:solidFill>
              </a:rPr>
              <a:t>it, </a:t>
            </a:r>
            <a:r>
              <a:rPr lang="en-US" altLang="en-US" sz="4000" i="1" dirty="0">
                <a:solidFill>
                  <a:srgbClr val="0066FF"/>
                </a:solidFill>
              </a:rPr>
              <a:t>unless you try."</a:t>
            </a:r>
            <a:r>
              <a:rPr lang="en-US" altLang="en-US" dirty="0"/>
              <a:t> </a:t>
            </a:r>
          </a:p>
        </p:txBody>
      </p:sp>
    </p:spTree>
    <p:extLst>
      <p:ext uri="{BB962C8B-B14F-4D97-AF65-F5344CB8AC3E}">
        <p14:creationId xmlns:p14="http://schemas.microsoft.com/office/powerpoint/2010/main" val="13885356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685800" y="2971800"/>
            <a:ext cx="7772400" cy="1470025"/>
          </a:xfrm>
        </p:spPr>
        <p:txBody>
          <a:bodyPr>
            <a:normAutofit fontScale="90000"/>
          </a:bodyPr>
          <a:lstStyle/>
          <a:p>
            <a:r>
              <a:rPr lang="en-US" sz="4000" b="1">
                <a:solidFill>
                  <a:schemeClr val="accent2"/>
                </a:solidFill>
                <a:latin typeface="Elephant" pitchFamily="18" charset="0"/>
              </a:rPr>
              <a:t>Paraphrasing starts with understanding.</a:t>
            </a:r>
            <a:br>
              <a:rPr lang="en-US" sz="4000" b="1">
                <a:solidFill>
                  <a:schemeClr val="accent2"/>
                </a:solidFill>
                <a:latin typeface="Elephant" pitchFamily="18" charset="0"/>
              </a:rPr>
            </a:br>
            <a:r>
              <a:rPr lang="en-US" sz="4000"/>
              <a:t/>
            </a:r>
            <a:br>
              <a:rPr lang="en-US" sz="4000"/>
            </a:br>
            <a:r>
              <a:rPr lang="en-US" sz="4000">
                <a:solidFill>
                  <a:schemeClr val="bg1"/>
                </a:solidFill>
              </a:rPr>
              <a:t>If you understand you can explain.</a:t>
            </a:r>
            <a:br>
              <a:rPr lang="en-US" sz="4000">
                <a:solidFill>
                  <a:schemeClr val="bg1"/>
                </a:solidFill>
              </a:rPr>
            </a:br>
            <a:r>
              <a:rPr lang="en-US" sz="4000">
                <a:solidFill>
                  <a:schemeClr val="bg1"/>
                </a:solidFill>
              </a:rPr>
              <a:t/>
            </a:r>
            <a:br>
              <a:rPr lang="en-US" sz="4000">
                <a:solidFill>
                  <a:schemeClr val="bg1"/>
                </a:solidFill>
              </a:rPr>
            </a:br>
            <a:r>
              <a:rPr lang="en-US" sz="4000">
                <a:solidFill>
                  <a:schemeClr val="bg1"/>
                </a:solidFill>
              </a:rPr>
              <a:t>If you can explain then you can put the information in your own words.</a:t>
            </a:r>
            <a:br>
              <a:rPr lang="en-US" sz="4000">
                <a:solidFill>
                  <a:schemeClr val="bg1"/>
                </a:solidFill>
              </a:rPr>
            </a:br>
            <a:endParaRPr lang="en-US" sz="4000">
              <a:solidFill>
                <a:schemeClr val="bg1"/>
              </a:solidFill>
            </a:endParaRPr>
          </a:p>
        </p:txBody>
      </p:sp>
    </p:spTree>
    <p:extLst>
      <p:ext uri="{BB962C8B-B14F-4D97-AF65-F5344CB8AC3E}">
        <p14:creationId xmlns:p14="http://schemas.microsoft.com/office/powerpoint/2010/main" val="1282288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685800" y="2971800"/>
            <a:ext cx="7772400" cy="1470025"/>
          </a:xfrm>
        </p:spPr>
        <p:txBody>
          <a:bodyPr>
            <a:normAutofit fontScale="90000"/>
          </a:bodyPr>
          <a:lstStyle/>
          <a:p>
            <a:r>
              <a:rPr lang="en-US" sz="4000" b="1">
                <a:solidFill>
                  <a:schemeClr val="accent2"/>
                </a:solidFill>
                <a:latin typeface="Elephant" pitchFamily="18" charset="0"/>
              </a:rPr>
              <a:t>Paraphrasing starts with understanding.</a:t>
            </a:r>
            <a:br>
              <a:rPr lang="en-US" sz="4000" b="1">
                <a:solidFill>
                  <a:schemeClr val="accent2"/>
                </a:solidFill>
                <a:latin typeface="Elephant" pitchFamily="18" charset="0"/>
              </a:rPr>
            </a:br>
            <a:r>
              <a:rPr lang="en-US" sz="4000"/>
              <a:t/>
            </a:r>
            <a:br>
              <a:rPr lang="en-US" sz="4000"/>
            </a:br>
            <a:r>
              <a:rPr lang="en-US" sz="4000">
                <a:solidFill>
                  <a:srgbClr val="FF3300"/>
                </a:solidFill>
                <a:latin typeface="Cuckoo" pitchFamily="2" charset="0"/>
              </a:rPr>
              <a:t>If you understand you can explain.</a:t>
            </a:r>
            <a:br>
              <a:rPr lang="en-US" sz="4000">
                <a:solidFill>
                  <a:srgbClr val="FF3300"/>
                </a:solidFill>
                <a:latin typeface="Cuckoo" pitchFamily="2" charset="0"/>
              </a:rPr>
            </a:br>
            <a:r>
              <a:rPr lang="en-US" sz="4000">
                <a:solidFill>
                  <a:schemeClr val="bg1"/>
                </a:solidFill>
              </a:rPr>
              <a:t/>
            </a:r>
            <a:br>
              <a:rPr lang="en-US" sz="4000">
                <a:solidFill>
                  <a:schemeClr val="bg1"/>
                </a:solidFill>
              </a:rPr>
            </a:br>
            <a:r>
              <a:rPr lang="en-US" sz="4000">
                <a:solidFill>
                  <a:schemeClr val="bg1"/>
                </a:solidFill>
              </a:rPr>
              <a:t>If you can explain then you can put the information in your own words.</a:t>
            </a:r>
            <a:br>
              <a:rPr lang="en-US" sz="4000">
                <a:solidFill>
                  <a:schemeClr val="bg1"/>
                </a:solidFill>
              </a:rPr>
            </a:br>
            <a:endParaRPr lang="en-US" sz="4000">
              <a:solidFill>
                <a:schemeClr val="bg1"/>
              </a:solidFill>
            </a:endParaRPr>
          </a:p>
        </p:txBody>
      </p:sp>
    </p:spTree>
    <p:extLst>
      <p:ext uri="{BB962C8B-B14F-4D97-AF65-F5344CB8AC3E}">
        <p14:creationId xmlns:p14="http://schemas.microsoft.com/office/powerpoint/2010/main" val="1885076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685800" y="2971800"/>
            <a:ext cx="7772400" cy="1470025"/>
          </a:xfrm>
        </p:spPr>
        <p:txBody>
          <a:bodyPr>
            <a:normAutofit fontScale="90000"/>
          </a:bodyPr>
          <a:lstStyle/>
          <a:p>
            <a:r>
              <a:rPr lang="en-US" sz="4000" b="1">
                <a:solidFill>
                  <a:schemeClr val="accent2"/>
                </a:solidFill>
                <a:latin typeface="Elephant" pitchFamily="18" charset="0"/>
              </a:rPr>
              <a:t>Paraphrasing starts with understanding.</a:t>
            </a:r>
            <a:br>
              <a:rPr lang="en-US" sz="4000" b="1">
                <a:solidFill>
                  <a:schemeClr val="accent2"/>
                </a:solidFill>
                <a:latin typeface="Elephant" pitchFamily="18" charset="0"/>
              </a:rPr>
            </a:br>
            <a:r>
              <a:rPr lang="en-US" sz="4000"/>
              <a:t/>
            </a:r>
            <a:br>
              <a:rPr lang="en-US" sz="4000"/>
            </a:br>
            <a:r>
              <a:rPr lang="en-US" sz="4000">
                <a:solidFill>
                  <a:srgbClr val="FF3300"/>
                </a:solidFill>
                <a:latin typeface="Cuckoo" pitchFamily="2" charset="0"/>
              </a:rPr>
              <a:t>If you understand you can explain.</a:t>
            </a:r>
            <a:br>
              <a:rPr lang="en-US" sz="4000">
                <a:solidFill>
                  <a:srgbClr val="FF3300"/>
                </a:solidFill>
                <a:latin typeface="Cuckoo" pitchFamily="2" charset="0"/>
              </a:rPr>
            </a:br>
            <a:r>
              <a:rPr lang="en-US" sz="4000">
                <a:solidFill>
                  <a:schemeClr val="bg1"/>
                </a:solidFill>
              </a:rPr>
              <a:t/>
            </a:r>
            <a:br>
              <a:rPr lang="en-US" sz="4000">
                <a:solidFill>
                  <a:schemeClr val="bg1"/>
                </a:solidFill>
              </a:rPr>
            </a:br>
            <a:r>
              <a:rPr lang="en-US" sz="4000">
                <a:solidFill>
                  <a:schemeClr val="hlink"/>
                </a:solidFill>
              </a:rPr>
              <a:t>If you can explain then you can put the information in your own words.</a:t>
            </a:r>
            <a:br>
              <a:rPr lang="en-US" sz="4000">
                <a:solidFill>
                  <a:schemeClr val="hlink"/>
                </a:solidFill>
              </a:rPr>
            </a:br>
            <a:endParaRPr lang="en-US" sz="4000">
              <a:solidFill>
                <a:schemeClr val="hlink"/>
              </a:solidFill>
            </a:endParaRPr>
          </a:p>
        </p:txBody>
      </p:sp>
    </p:spTree>
    <p:extLst>
      <p:ext uri="{BB962C8B-B14F-4D97-AF65-F5344CB8AC3E}">
        <p14:creationId xmlns:p14="http://schemas.microsoft.com/office/powerpoint/2010/main" val="15166924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85800" y="2209800"/>
            <a:ext cx="7772400" cy="2536825"/>
          </a:xfrm>
        </p:spPr>
        <p:txBody>
          <a:bodyPr>
            <a:normAutofit fontScale="90000"/>
          </a:bodyPr>
          <a:lstStyle/>
          <a:p>
            <a:pPr algn="l"/>
            <a:r>
              <a:rPr lang="en-US" sz="4000" dirty="0">
                <a:solidFill>
                  <a:schemeClr val="folHlink"/>
                </a:solidFill>
              </a:rPr>
              <a:t>1.</a:t>
            </a:r>
            <a:r>
              <a:rPr lang="en-US" sz="4000" dirty="0"/>
              <a:t> Replace words with synonyms</a:t>
            </a:r>
            <a:br>
              <a:rPr lang="en-US" sz="4000" dirty="0"/>
            </a:br>
            <a:r>
              <a:rPr lang="en-US" sz="4000" dirty="0"/>
              <a:t/>
            </a:r>
            <a:br>
              <a:rPr lang="en-US" sz="4000" dirty="0"/>
            </a:br>
            <a:r>
              <a:rPr lang="en-US" sz="4000" dirty="0">
                <a:solidFill>
                  <a:schemeClr val="bg2"/>
                </a:solidFill>
              </a:rPr>
              <a:t>2.</a:t>
            </a:r>
            <a:r>
              <a:rPr lang="en-US" sz="4000" dirty="0"/>
              <a:t> Rewrite</a:t>
            </a:r>
            <a:br>
              <a:rPr lang="en-US" sz="4000" dirty="0"/>
            </a:br>
            <a:r>
              <a:rPr lang="en-US" sz="4000" dirty="0"/>
              <a:t/>
            </a:r>
            <a:br>
              <a:rPr lang="en-US" sz="4000" dirty="0"/>
            </a:br>
            <a:r>
              <a:rPr lang="en-US" sz="4000" dirty="0">
                <a:solidFill>
                  <a:schemeClr val="accent1"/>
                </a:solidFill>
              </a:rPr>
              <a:t>3.</a:t>
            </a:r>
            <a:r>
              <a:rPr lang="en-US" sz="4000" dirty="0"/>
              <a:t> Explain ideas using clearer wording.</a:t>
            </a:r>
            <a:br>
              <a:rPr lang="en-US" sz="4000" dirty="0"/>
            </a:br>
            <a:r>
              <a:rPr lang="en-US" sz="4000" dirty="0"/>
              <a:t/>
            </a:r>
            <a:br>
              <a:rPr lang="en-US" sz="4000" dirty="0"/>
            </a:br>
            <a:r>
              <a:rPr lang="en-US" sz="4000" dirty="0">
                <a:solidFill>
                  <a:schemeClr val="accent2"/>
                </a:solidFill>
              </a:rPr>
              <a:t>4</a:t>
            </a:r>
            <a:r>
              <a:rPr lang="en-US" sz="4000" dirty="0"/>
              <a:t>. Translate ideas into your own words.</a:t>
            </a:r>
          </a:p>
        </p:txBody>
      </p:sp>
    </p:spTree>
    <p:extLst>
      <p:ext uri="{BB962C8B-B14F-4D97-AF65-F5344CB8AC3E}">
        <p14:creationId xmlns:p14="http://schemas.microsoft.com/office/powerpoint/2010/main" val="19587063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ext Box 2"/>
          <p:cNvSpPr txBox="1">
            <a:spLocks noChangeArrowheads="1"/>
          </p:cNvSpPr>
          <p:nvPr/>
        </p:nvSpPr>
        <p:spPr bwMode="auto">
          <a:xfrm>
            <a:off x="1447800" y="1981200"/>
            <a:ext cx="63246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6000" dirty="0" smtClean="0"/>
              <a:t>PARAPHRASE</a:t>
            </a:r>
          </a:p>
          <a:p>
            <a:pPr algn="ctr">
              <a:spcBef>
                <a:spcPct val="50000"/>
              </a:spcBef>
            </a:pPr>
            <a:r>
              <a:rPr lang="en-US" altLang="en-US" sz="6000" dirty="0" smtClean="0"/>
              <a:t>SKILL PRACTICE</a:t>
            </a:r>
            <a:endParaRPr lang="en-US" altLang="en-US" sz="6000" dirty="0"/>
          </a:p>
        </p:txBody>
      </p:sp>
    </p:spTree>
    <p:extLst>
      <p:ext uri="{BB962C8B-B14F-4D97-AF65-F5344CB8AC3E}">
        <p14:creationId xmlns:p14="http://schemas.microsoft.com/office/powerpoint/2010/main" val="2535166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685800" y="1143000"/>
            <a:ext cx="7772400" cy="5348288"/>
          </a:xfrm>
        </p:spPr>
        <p:txBody>
          <a:bodyPr>
            <a:normAutofit fontScale="90000"/>
          </a:bodyPr>
          <a:lstStyle/>
          <a:p>
            <a:pPr algn="l"/>
            <a:r>
              <a:rPr lang="en-US" sz="7200" dirty="0">
                <a:latin typeface="Bodoni MT Black" pitchFamily="18" charset="0"/>
              </a:rPr>
              <a:t>“The only thing we have to fear is fear itself” – </a:t>
            </a:r>
            <a:r>
              <a:rPr lang="en-US" sz="4000" dirty="0">
                <a:latin typeface="Bodoni MT Black" pitchFamily="18" charset="0"/>
              </a:rPr>
              <a:t>President Franklin D. </a:t>
            </a:r>
            <a:r>
              <a:rPr lang="en-US" sz="4000" dirty="0" smtClean="0">
                <a:latin typeface="Bodoni MT Black" pitchFamily="18" charset="0"/>
              </a:rPr>
              <a:t>Roosevelt</a:t>
            </a:r>
            <a:br>
              <a:rPr lang="en-US" sz="4000" dirty="0" smtClean="0">
                <a:latin typeface="Bodoni MT Black" pitchFamily="18" charset="0"/>
              </a:rPr>
            </a:br>
            <a:r>
              <a:rPr lang="en-US" sz="4000" dirty="0" smtClean="0">
                <a:latin typeface="Bodoni MT Black" pitchFamily="18" charset="0"/>
              </a:rPr>
              <a:t/>
            </a:r>
            <a:br>
              <a:rPr lang="en-US" sz="4000" dirty="0" smtClean="0">
                <a:latin typeface="Bodoni MT Black" pitchFamily="18" charset="0"/>
              </a:rPr>
            </a:br>
            <a:r>
              <a:rPr lang="en-US" sz="4000" dirty="0" err="1" smtClean="0">
                <a:solidFill>
                  <a:srgbClr val="FF0000"/>
                </a:solidFill>
                <a:latin typeface="Bodoni MT Black" pitchFamily="18" charset="0"/>
              </a:rPr>
              <a:t>Roosevelt</a:t>
            </a:r>
            <a:r>
              <a:rPr lang="en-US" sz="4000" dirty="0" smtClean="0">
                <a:solidFill>
                  <a:srgbClr val="FF0000"/>
                </a:solidFill>
                <a:latin typeface="Bodoni MT Black" pitchFamily="18" charset="0"/>
              </a:rPr>
              <a:t> said that ________.</a:t>
            </a:r>
            <a:endParaRPr lang="en-US" sz="4000" dirty="0">
              <a:solidFill>
                <a:srgbClr val="FF0000"/>
              </a:solidFill>
              <a:latin typeface="Bodoni MT Black" pitchFamily="18" charset="0"/>
            </a:endParaRPr>
          </a:p>
        </p:txBody>
      </p:sp>
      <p:sp>
        <p:nvSpPr>
          <p:cNvPr id="33795" name="Text Box 3"/>
          <p:cNvSpPr txBox="1">
            <a:spLocks noChangeArrowheads="1"/>
          </p:cNvSpPr>
          <p:nvPr/>
        </p:nvSpPr>
        <p:spPr bwMode="auto">
          <a:xfrm>
            <a:off x="2819400" y="228600"/>
            <a:ext cx="335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Paraphrase</a:t>
            </a:r>
          </a:p>
        </p:txBody>
      </p:sp>
      <p:sp>
        <p:nvSpPr>
          <p:cNvPr id="33796" name="Text Box 4"/>
          <p:cNvSpPr txBox="1">
            <a:spLocks noChangeArrowheads="1"/>
          </p:cNvSpPr>
          <p:nvPr/>
        </p:nvSpPr>
        <p:spPr bwMode="auto">
          <a:xfrm>
            <a:off x="7772400" y="6491288"/>
            <a:ext cx="1371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replace</a:t>
            </a:r>
          </a:p>
        </p:txBody>
      </p:sp>
    </p:spTree>
    <p:extLst>
      <p:ext uri="{BB962C8B-B14F-4D97-AF65-F5344CB8AC3E}">
        <p14:creationId xmlns:p14="http://schemas.microsoft.com/office/powerpoint/2010/main" val="1841456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762000" y="1066800"/>
            <a:ext cx="7772400" cy="5424488"/>
          </a:xfrm>
        </p:spPr>
        <p:txBody>
          <a:bodyPr/>
          <a:lstStyle/>
          <a:p>
            <a:pPr algn="l"/>
            <a:r>
              <a:rPr lang="en-US" sz="7200" dirty="0">
                <a:latin typeface="Bodoni MT Black" pitchFamily="18" charset="0"/>
              </a:rPr>
              <a:t>“</a:t>
            </a:r>
            <a:r>
              <a:rPr lang="en-US" sz="6000" dirty="0"/>
              <a:t>Minds are like parachutes – they only function when open</a:t>
            </a:r>
            <a:r>
              <a:rPr lang="en-US" sz="7200" dirty="0">
                <a:latin typeface="Bodoni MT Black" pitchFamily="18" charset="0"/>
              </a:rPr>
              <a:t>” </a:t>
            </a:r>
            <a:r>
              <a:rPr lang="en-US" dirty="0"/>
              <a:t>– Thomas </a:t>
            </a:r>
            <a:r>
              <a:rPr lang="en-US" dirty="0" smtClean="0"/>
              <a:t>Dewar</a:t>
            </a:r>
            <a:br>
              <a:rPr lang="en-US" dirty="0" smtClean="0"/>
            </a:br>
            <a:r>
              <a:rPr lang="en-US" dirty="0"/>
              <a:t/>
            </a:r>
            <a:br>
              <a:rPr lang="en-US" dirty="0"/>
            </a:br>
            <a:r>
              <a:rPr lang="en-US" dirty="0" err="1" smtClean="0">
                <a:solidFill>
                  <a:srgbClr val="FF0000"/>
                </a:solidFill>
              </a:rPr>
              <a:t>Dewar</a:t>
            </a:r>
            <a:r>
              <a:rPr lang="en-US" dirty="0" smtClean="0">
                <a:solidFill>
                  <a:srgbClr val="FF0000"/>
                </a:solidFill>
              </a:rPr>
              <a:t> stated that ___________.</a:t>
            </a:r>
            <a:endParaRPr lang="en-US" dirty="0">
              <a:solidFill>
                <a:srgbClr val="FF0000"/>
              </a:solidFill>
            </a:endParaRPr>
          </a:p>
        </p:txBody>
      </p:sp>
      <p:sp>
        <p:nvSpPr>
          <p:cNvPr id="34819" name="Text Box 3"/>
          <p:cNvSpPr txBox="1">
            <a:spLocks noChangeArrowheads="1"/>
          </p:cNvSpPr>
          <p:nvPr/>
        </p:nvSpPr>
        <p:spPr bwMode="auto">
          <a:xfrm>
            <a:off x="2819400" y="228600"/>
            <a:ext cx="335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Paraphrase</a:t>
            </a:r>
          </a:p>
        </p:txBody>
      </p:sp>
      <p:sp>
        <p:nvSpPr>
          <p:cNvPr id="34820" name="Text Box 4"/>
          <p:cNvSpPr txBox="1">
            <a:spLocks noChangeArrowheads="1"/>
          </p:cNvSpPr>
          <p:nvPr/>
        </p:nvSpPr>
        <p:spPr bwMode="auto">
          <a:xfrm>
            <a:off x="7772400" y="6491288"/>
            <a:ext cx="1371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rewrite</a:t>
            </a:r>
          </a:p>
        </p:txBody>
      </p:sp>
    </p:spTree>
    <p:extLst>
      <p:ext uri="{BB962C8B-B14F-4D97-AF65-F5344CB8AC3E}">
        <p14:creationId xmlns:p14="http://schemas.microsoft.com/office/powerpoint/2010/main" val="3964027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14400"/>
            <a:ext cx="7772400" cy="5181600"/>
          </a:xfrm>
        </p:spPr>
        <p:txBody>
          <a:bodyPr/>
          <a:lstStyle/>
          <a:p>
            <a:pPr algn="l"/>
            <a:r>
              <a:rPr lang="en-US" sz="7200" dirty="0">
                <a:latin typeface="Bodoni MT Black" pitchFamily="18" charset="0"/>
              </a:rPr>
              <a:t>“</a:t>
            </a:r>
            <a:r>
              <a:rPr lang="en-US" dirty="0">
                <a:latin typeface="Jester" pitchFamily="2" charset="0"/>
              </a:rPr>
              <a:t>The words of kindness are more healing to a drooping heart than balm or honey</a:t>
            </a:r>
            <a:r>
              <a:rPr lang="en-US" sz="7200" dirty="0">
                <a:latin typeface="Bodoni MT Black" pitchFamily="18" charset="0"/>
              </a:rPr>
              <a:t>” </a:t>
            </a:r>
            <a:br>
              <a:rPr lang="en-US" sz="7200" dirty="0">
                <a:latin typeface="Bodoni MT Black" pitchFamily="18" charset="0"/>
              </a:rPr>
            </a:br>
            <a:r>
              <a:rPr lang="en-US" dirty="0" smtClean="0"/>
              <a:t>– </a:t>
            </a:r>
            <a:r>
              <a:rPr lang="en-US" dirty="0"/>
              <a:t>Sarah </a:t>
            </a:r>
            <a:r>
              <a:rPr lang="en-US" dirty="0" smtClean="0"/>
              <a:t>Fielding</a:t>
            </a:r>
            <a:br>
              <a:rPr lang="en-US" dirty="0" smtClean="0"/>
            </a:br>
            <a:r>
              <a:rPr lang="en-US" dirty="0"/>
              <a:t/>
            </a:r>
            <a:br>
              <a:rPr lang="en-US" dirty="0"/>
            </a:br>
            <a:r>
              <a:rPr lang="en-US" dirty="0" smtClean="0">
                <a:solidFill>
                  <a:srgbClr val="FF0000"/>
                </a:solidFill>
              </a:rPr>
              <a:t>___________________ the author claimed.</a:t>
            </a:r>
            <a:endParaRPr lang="en-US" dirty="0">
              <a:solidFill>
                <a:srgbClr val="FF0000"/>
              </a:solidFill>
            </a:endParaRPr>
          </a:p>
        </p:txBody>
      </p:sp>
      <p:sp>
        <p:nvSpPr>
          <p:cNvPr id="35843" name="Text Box 3"/>
          <p:cNvSpPr txBox="1">
            <a:spLocks noChangeArrowheads="1"/>
          </p:cNvSpPr>
          <p:nvPr/>
        </p:nvSpPr>
        <p:spPr bwMode="auto">
          <a:xfrm>
            <a:off x="2819400" y="228600"/>
            <a:ext cx="335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Paraphrase</a:t>
            </a:r>
          </a:p>
        </p:txBody>
      </p:sp>
      <p:sp>
        <p:nvSpPr>
          <p:cNvPr id="35844" name="Text Box 4"/>
          <p:cNvSpPr txBox="1">
            <a:spLocks noChangeArrowheads="1"/>
          </p:cNvSpPr>
          <p:nvPr/>
        </p:nvSpPr>
        <p:spPr bwMode="auto">
          <a:xfrm>
            <a:off x="7772400" y="6491288"/>
            <a:ext cx="1371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translate</a:t>
            </a:r>
          </a:p>
        </p:txBody>
      </p:sp>
    </p:spTree>
    <p:extLst>
      <p:ext uri="{BB962C8B-B14F-4D97-AF65-F5344CB8AC3E}">
        <p14:creationId xmlns:p14="http://schemas.microsoft.com/office/powerpoint/2010/main" val="3984869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609600" y="1600200"/>
            <a:ext cx="7848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a:t>SALT LAKE CITY -- Students in Utah and across the country listened to a back- to-school address today from President Obama. He urged students to pursue a higher education after high school, telling them the country needs their help to get back on its feet. </a:t>
            </a:r>
            <a:br>
              <a:rPr lang="en-US" sz="2000"/>
            </a:br>
            <a:endParaRPr lang="en-US" sz="2000"/>
          </a:p>
          <a:p>
            <a:r>
              <a:rPr lang="en-US" sz="2200">
                <a:solidFill>
                  <a:schemeClr val="accent2"/>
                </a:solidFill>
              </a:rPr>
              <a:t>"Whether we fall behind or race ahead in the coming years as a nation is up to you," he said. </a:t>
            </a:r>
          </a:p>
          <a:p>
            <a:r>
              <a:rPr lang="en-US" sz="2000"/>
              <a:t/>
            </a:r>
            <a:br>
              <a:rPr lang="en-US" sz="2000"/>
            </a:br>
            <a:r>
              <a:rPr lang="en-US" sz="2000"/>
              <a:t>That message resonated with students in Ms. Pulley's 5th grade class at Escalante Elementary in Salt Lake City. They listened to the President's speech and then had a class discussion. </a:t>
            </a:r>
          </a:p>
          <a:p>
            <a:r>
              <a:rPr lang="en-US" sz="2000"/>
              <a:t/>
            </a:r>
            <a:br>
              <a:rPr lang="en-US" sz="2000"/>
            </a:br>
            <a:r>
              <a:rPr lang="en-US" sz="2000"/>
              <a:t>"When you are done with high school it doesn't mean that you are done learning," said one student." </a:t>
            </a:r>
            <a:endParaRPr lang="en-US" sz="1600"/>
          </a:p>
        </p:txBody>
      </p:sp>
      <p:pic>
        <p:nvPicPr>
          <p:cNvPr id="399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52400"/>
            <a:ext cx="2438400" cy="1327150"/>
          </a:xfrm>
          <a:prstGeom prst="rect">
            <a:avLst/>
          </a:prstGeom>
          <a:noFill/>
          <a:extLst>
            <a:ext uri="{909E8E84-426E-40DD-AFC4-6F175D3DCCD1}">
              <a14:hiddenFill xmlns:a14="http://schemas.microsoft.com/office/drawing/2010/main">
                <a:solidFill>
                  <a:srgbClr val="FFFFFF"/>
                </a:solidFill>
              </a14:hiddenFill>
            </a:ext>
          </a:extLst>
        </p:spPr>
      </p:pic>
      <p:sp>
        <p:nvSpPr>
          <p:cNvPr id="39940" name="Text Box 4"/>
          <p:cNvSpPr txBox="1">
            <a:spLocks noChangeArrowheads="1"/>
          </p:cNvSpPr>
          <p:nvPr/>
        </p:nvSpPr>
        <p:spPr bwMode="auto">
          <a:xfrm>
            <a:off x="762000" y="457200"/>
            <a:ext cx="3352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a:solidFill>
                  <a:schemeClr val="accent2"/>
                </a:solidFill>
              </a:rPr>
              <a:t>PARAPHRASE THE HIGHLIGHTED LINE.</a:t>
            </a:r>
          </a:p>
        </p:txBody>
      </p:sp>
      <p:sp>
        <p:nvSpPr>
          <p:cNvPr id="39941" name="Rectangle 5"/>
          <p:cNvSpPr>
            <a:spLocks noChangeArrowheads="1"/>
          </p:cNvSpPr>
          <p:nvPr/>
        </p:nvSpPr>
        <p:spPr bwMode="auto">
          <a:xfrm>
            <a:off x="4649788" y="6629400"/>
            <a:ext cx="4494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a:hlinkClick r:id="rId3"/>
              </a:rPr>
              <a:t>http://www.ksl.com/?nid=148&amp;sid=17442206&amp;s_cid=rss-148</a:t>
            </a:r>
            <a:endParaRPr lang="en-US" sz="1200"/>
          </a:p>
          <a:p>
            <a:endParaRPr lang="en-US" sz="1200"/>
          </a:p>
        </p:txBody>
      </p:sp>
    </p:spTree>
    <p:extLst>
      <p:ext uri="{BB962C8B-B14F-4D97-AF65-F5344CB8AC3E}">
        <p14:creationId xmlns:p14="http://schemas.microsoft.com/office/powerpoint/2010/main" val="34995128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ext Box 2"/>
          <p:cNvSpPr txBox="1">
            <a:spLocks noChangeArrowheads="1"/>
          </p:cNvSpPr>
          <p:nvPr/>
        </p:nvSpPr>
        <p:spPr bwMode="auto">
          <a:xfrm>
            <a:off x="1371600" y="2743200"/>
            <a:ext cx="6324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800" dirty="0" smtClean="0"/>
              <a:t>DAY 2</a:t>
            </a:r>
            <a:endParaRPr lang="en-US" altLang="en-US" sz="4800" dirty="0"/>
          </a:p>
        </p:txBody>
      </p:sp>
    </p:spTree>
    <p:extLst>
      <p:ext uri="{BB962C8B-B14F-4D97-AF65-F5344CB8AC3E}">
        <p14:creationId xmlns:p14="http://schemas.microsoft.com/office/powerpoint/2010/main" val="353874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371600" y="1371600"/>
            <a:ext cx="6324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6000" dirty="0" smtClean="0"/>
              <a:t>SOURCE</a:t>
            </a:r>
            <a:endParaRPr lang="en-US" altLang="en-US" sz="6000" dirty="0"/>
          </a:p>
        </p:txBody>
      </p:sp>
      <p:sp>
        <p:nvSpPr>
          <p:cNvPr id="5" name="TextBox 4"/>
          <p:cNvSpPr txBox="1"/>
          <p:nvPr/>
        </p:nvSpPr>
        <p:spPr>
          <a:xfrm>
            <a:off x="1219200" y="2514600"/>
            <a:ext cx="7239000" cy="2308324"/>
          </a:xfrm>
          <a:prstGeom prst="rect">
            <a:avLst/>
          </a:prstGeom>
          <a:noFill/>
        </p:spPr>
        <p:txBody>
          <a:bodyPr wrap="square" rtlCol="0">
            <a:spAutoFit/>
          </a:bodyPr>
          <a:lstStyle/>
          <a:p>
            <a:pPr algn="ctr"/>
            <a:r>
              <a:rPr lang="en-US" sz="3600" dirty="0" smtClean="0">
                <a:solidFill>
                  <a:srgbClr val="FF0000"/>
                </a:solidFill>
                <a:latin typeface="Aharoni" panose="02010803020104030203" pitchFamily="2" charset="-79"/>
                <a:cs typeface="Aharoni" panose="02010803020104030203" pitchFamily="2" charset="-79"/>
              </a:rPr>
              <a:t>A PERSON or MEANS (Text, Radio, Eyewitness, Television, Government) of gaining new information.</a:t>
            </a:r>
            <a:endParaRPr lang="en-US" sz="3600" dirty="0">
              <a:solidFill>
                <a:srgbClr val="FF00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281039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ext Box 2"/>
          <p:cNvSpPr txBox="1">
            <a:spLocks noChangeArrowheads="1"/>
          </p:cNvSpPr>
          <p:nvPr/>
        </p:nvSpPr>
        <p:spPr bwMode="auto">
          <a:xfrm>
            <a:off x="1219200" y="1143000"/>
            <a:ext cx="6934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233475" name="Text Box 3"/>
          <p:cNvSpPr txBox="1">
            <a:spLocks noChangeArrowheads="1"/>
          </p:cNvSpPr>
          <p:nvPr/>
        </p:nvSpPr>
        <p:spPr bwMode="auto">
          <a:xfrm>
            <a:off x="1447800" y="1143000"/>
            <a:ext cx="6324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6000" dirty="0"/>
              <a:t>ATTRIBUTION</a:t>
            </a:r>
          </a:p>
        </p:txBody>
      </p:sp>
      <p:sp>
        <p:nvSpPr>
          <p:cNvPr id="233476" name="Text Box 4"/>
          <p:cNvSpPr txBox="1">
            <a:spLocks noChangeArrowheads="1"/>
          </p:cNvSpPr>
          <p:nvPr/>
        </p:nvSpPr>
        <p:spPr bwMode="auto">
          <a:xfrm>
            <a:off x="619125" y="2209800"/>
            <a:ext cx="76962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3600" b="1" i="1" dirty="0" smtClean="0">
                <a:solidFill>
                  <a:srgbClr val="00B0F0"/>
                </a:solidFill>
                <a:latin typeface="+mj-lt"/>
              </a:rPr>
              <a:t>Specifically </a:t>
            </a:r>
            <a:r>
              <a:rPr lang="en-US" altLang="en-US" sz="3600" b="1" i="1" dirty="0">
                <a:solidFill>
                  <a:srgbClr val="00B0F0"/>
                </a:solidFill>
                <a:latin typeface="+mj-lt"/>
              </a:rPr>
              <a:t>i</a:t>
            </a:r>
            <a:r>
              <a:rPr lang="en-US" altLang="en-US" sz="3600" b="1" i="1" dirty="0" smtClean="0">
                <a:solidFill>
                  <a:srgbClr val="00B0F0"/>
                </a:solidFill>
                <a:latin typeface="+mj-lt"/>
              </a:rPr>
              <a:t>nforming the reader of where you received your information; Citing </a:t>
            </a:r>
            <a:r>
              <a:rPr lang="en-US" altLang="en-US" sz="3600" b="1" i="1" dirty="0">
                <a:solidFill>
                  <a:srgbClr val="00B0F0"/>
                </a:solidFill>
                <a:latin typeface="+mj-lt"/>
              </a:rPr>
              <a:t>a source.</a:t>
            </a:r>
          </a:p>
        </p:txBody>
      </p:sp>
      <p:sp>
        <p:nvSpPr>
          <p:cNvPr id="5" name="TextBox 4"/>
          <p:cNvSpPr txBox="1"/>
          <p:nvPr/>
        </p:nvSpPr>
        <p:spPr>
          <a:xfrm>
            <a:off x="1475509" y="5105400"/>
            <a:ext cx="6477000" cy="923330"/>
          </a:xfrm>
          <a:prstGeom prst="rect">
            <a:avLst/>
          </a:prstGeom>
          <a:noFill/>
        </p:spPr>
        <p:txBody>
          <a:bodyPr wrap="square" rtlCol="0">
            <a:spAutoFit/>
          </a:bodyPr>
          <a:lstStyle/>
          <a:p>
            <a:r>
              <a:rPr lang="en-US" b="1" dirty="0" smtClean="0"/>
              <a:t>FINE PRINT:  *Whether you are paraphrasing or quoting, you must inform your reader from WHO or WHERE you received your information.*</a:t>
            </a:r>
            <a:endParaRPr lang="en-US" b="1" dirty="0"/>
          </a:p>
        </p:txBody>
      </p:sp>
    </p:spTree>
    <p:extLst>
      <p:ext uri="{BB962C8B-B14F-4D97-AF65-F5344CB8AC3E}">
        <p14:creationId xmlns:p14="http://schemas.microsoft.com/office/powerpoint/2010/main" val="31027635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ChangeArrowheads="1"/>
          </p:cNvSpPr>
          <p:nvPr/>
        </p:nvSpPr>
        <p:spPr bwMode="auto">
          <a:xfrm>
            <a:off x="1219200" y="3441978"/>
            <a:ext cx="63033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i="1" dirty="0">
                <a:solidFill>
                  <a:srgbClr val="0066FF"/>
                </a:solidFill>
              </a:rPr>
              <a:t>My sister said, "You'll never know if you can do </a:t>
            </a:r>
            <a:r>
              <a:rPr lang="en-US" altLang="en-US" i="1" dirty="0" smtClean="0">
                <a:solidFill>
                  <a:srgbClr val="0066FF"/>
                </a:solidFill>
              </a:rPr>
              <a:t>it, </a:t>
            </a:r>
            <a:r>
              <a:rPr lang="en-US" altLang="en-US" i="1" dirty="0">
                <a:solidFill>
                  <a:srgbClr val="0066FF"/>
                </a:solidFill>
              </a:rPr>
              <a:t>unless you try."</a:t>
            </a:r>
            <a:r>
              <a:rPr lang="en-US" altLang="en-US" dirty="0"/>
              <a:t> </a:t>
            </a:r>
          </a:p>
        </p:txBody>
      </p:sp>
      <p:sp>
        <p:nvSpPr>
          <p:cNvPr id="229379" name="Text Box 3"/>
          <p:cNvSpPr txBox="1">
            <a:spLocks noChangeArrowheads="1"/>
          </p:cNvSpPr>
          <p:nvPr/>
        </p:nvSpPr>
        <p:spPr bwMode="auto">
          <a:xfrm>
            <a:off x="76200" y="1919287"/>
            <a:ext cx="457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u="sng" dirty="0" smtClean="0"/>
              <a:t>Attribution indicates </a:t>
            </a:r>
            <a:r>
              <a:rPr lang="en-US" altLang="en-US" b="1" u="sng" dirty="0"/>
              <a:t>who the speaker is</a:t>
            </a:r>
            <a:r>
              <a:rPr lang="en-US" altLang="en-US" dirty="0"/>
              <a:t> </a:t>
            </a:r>
          </a:p>
        </p:txBody>
      </p:sp>
      <p:sp>
        <p:nvSpPr>
          <p:cNvPr id="229380" name="Rectangle 4"/>
          <p:cNvSpPr>
            <a:spLocks noChangeArrowheads="1"/>
          </p:cNvSpPr>
          <p:nvPr/>
        </p:nvSpPr>
        <p:spPr bwMode="auto">
          <a:xfrm>
            <a:off x="685800" y="6034087"/>
            <a:ext cx="781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b="1" u="sng"/>
              <a:t>the comma is used to separate the speaker from the words she spoke</a:t>
            </a:r>
            <a:r>
              <a:rPr lang="en-US" altLang="en-US" b="1"/>
              <a:t> </a:t>
            </a:r>
          </a:p>
        </p:txBody>
      </p:sp>
      <p:sp>
        <p:nvSpPr>
          <p:cNvPr id="229381" name="Text Box 5"/>
          <p:cNvSpPr txBox="1">
            <a:spLocks noChangeArrowheads="1"/>
          </p:cNvSpPr>
          <p:nvPr/>
        </p:nvSpPr>
        <p:spPr bwMode="auto">
          <a:xfrm>
            <a:off x="3352800" y="4891087"/>
            <a:ext cx="426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u="sng"/>
              <a:t>The actual words the sister spoke</a:t>
            </a:r>
          </a:p>
        </p:txBody>
      </p:sp>
      <p:sp>
        <p:nvSpPr>
          <p:cNvPr id="229382" name="Text Box 6"/>
          <p:cNvSpPr txBox="1">
            <a:spLocks noChangeArrowheads="1"/>
          </p:cNvSpPr>
          <p:nvPr/>
        </p:nvSpPr>
        <p:spPr bwMode="auto">
          <a:xfrm>
            <a:off x="5029200" y="2300287"/>
            <a:ext cx="3505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u="sng"/>
              <a:t>Period inside the quotation</a:t>
            </a:r>
          </a:p>
        </p:txBody>
      </p:sp>
      <p:sp>
        <p:nvSpPr>
          <p:cNvPr id="229384" name="Line 8"/>
          <p:cNvSpPr>
            <a:spLocks noChangeShapeType="1"/>
          </p:cNvSpPr>
          <p:nvPr/>
        </p:nvSpPr>
        <p:spPr bwMode="auto">
          <a:xfrm>
            <a:off x="2057400" y="2376487"/>
            <a:ext cx="1524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9385" name="Line 9"/>
          <p:cNvSpPr>
            <a:spLocks noChangeShapeType="1"/>
          </p:cNvSpPr>
          <p:nvPr/>
        </p:nvSpPr>
        <p:spPr bwMode="auto">
          <a:xfrm>
            <a:off x="7772400" y="2681287"/>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9386" name="Line 10"/>
          <p:cNvSpPr>
            <a:spLocks noChangeShapeType="1"/>
          </p:cNvSpPr>
          <p:nvPr/>
        </p:nvSpPr>
        <p:spPr bwMode="auto">
          <a:xfrm flipH="1" flipV="1">
            <a:off x="3429000" y="3824287"/>
            <a:ext cx="182880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9387" name="Line 11"/>
          <p:cNvSpPr>
            <a:spLocks noChangeShapeType="1"/>
          </p:cNvSpPr>
          <p:nvPr/>
        </p:nvSpPr>
        <p:spPr bwMode="auto">
          <a:xfrm flipV="1">
            <a:off x="5257800" y="3824287"/>
            <a:ext cx="220980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9388" name="Line 12"/>
          <p:cNvSpPr>
            <a:spLocks noChangeShapeType="1"/>
          </p:cNvSpPr>
          <p:nvPr/>
        </p:nvSpPr>
        <p:spPr bwMode="auto">
          <a:xfrm flipV="1">
            <a:off x="2743200" y="3824287"/>
            <a:ext cx="0" cy="2209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Text Box 2"/>
          <p:cNvSpPr txBox="1">
            <a:spLocks noChangeArrowheads="1"/>
          </p:cNvSpPr>
          <p:nvPr/>
        </p:nvSpPr>
        <p:spPr bwMode="auto">
          <a:xfrm>
            <a:off x="304800" y="457200"/>
            <a:ext cx="838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5400" u="sng" dirty="0" smtClean="0">
                <a:solidFill>
                  <a:srgbClr val="0066FF"/>
                </a:solidFill>
              </a:rPr>
              <a:t>Attributing a DIRECT </a:t>
            </a:r>
            <a:r>
              <a:rPr lang="en-US" altLang="en-US" sz="5400" u="sng" dirty="0">
                <a:solidFill>
                  <a:srgbClr val="0066FF"/>
                </a:solidFill>
              </a:rPr>
              <a:t>QUOTE</a:t>
            </a:r>
          </a:p>
        </p:txBody>
      </p:sp>
    </p:spTree>
    <p:extLst>
      <p:ext uri="{BB962C8B-B14F-4D97-AF65-F5344CB8AC3E}">
        <p14:creationId xmlns:p14="http://schemas.microsoft.com/office/powerpoint/2010/main" val="1423725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ChangeArrowheads="1"/>
          </p:cNvSpPr>
          <p:nvPr/>
        </p:nvSpPr>
        <p:spPr bwMode="auto">
          <a:xfrm>
            <a:off x="304801" y="3365033"/>
            <a:ext cx="8686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en-US" sz="2800" i="1" dirty="0">
                <a:solidFill>
                  <a:srgbClr val="33CC33"/>
                </a:solidFill>
              </a:rPr>
              <a:t>My sister told me that I'll never </a:t>
            </a:r>
            <a:r>
              <a:rPr lang="en-US" altLang="en-US" sz="2800" i="1" dirty="0" smtClean="0">
                <a:solidFill>
                  <a:srgbClr val="33CC33"/>
                </a:solidFill>
              </a:rPr>
              <a:t>know, </a:t>
            </a:r>
            <a:r>
              <a:rPr lang="en-US" altLang="en-US" sz="2800" i="1" dirty="0">
                <a:solidFill>
                  <a:srgbClr val="33CC33"/>
                </a:solidFill>
              </a:rPr>
              <a:t>unless </a:t>
            </a:r>
            <a:r>
              <a:rPr lang="en-US" altLang="en-US" sz="2800" i="1" dirty="0" smtClean="0">
                <a:solidFill>
                  <a:srgbClr val="33CC33"/>
                </a:solidFill>
              </a:rPr>
              <a:t>I try</a:t>
            </a:r>
            <a:r>
              <a:rPr lang="en-US" altLang="en-US" sz="2800" dirty="0" smtClean="0">
                <a:solidFill>
                  <a:srgbClr val="33CC33"/>
                </a:solidFill>
              </a:rPr>
              <a:t>. </a:t>
            </a:r>
            <a:endParaRPr lang="en-US" altLang="en-US" sz="2800" dirty="0">
              <a:solidFill>
                <a:srgbClr val="33CC33"/>
              </a:solidFill>
            </a:endParaRPr>
          </a:p>
        </p:txBody>
      </p:sp>
      <p:sp>
        <p:nvSpPr>
          <p:cNvPr id="6" name="Text Box 3"/>
          <p:cNvSpPr txBox="1">
            <a:spLocks noChangeArrowheads="1"/>
          </p:cNvSpPr>
          <p:nvPr/>
        </p:nvSpPr>
        <p:spPr bwMode="auto">
          <a:xfrm>
            <a:off x="76200" y="1919287"/>
            <a:ext cx="457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u="sng" dirty="0" smtClean="0"/>
              <a:t>Attribution indicates </a:t>
            </a:r>
            <a:r>
              <a:rPr lang="en-US" altLang="en-US" b="1" u="sng" dirty="0"/>
              <a:t>who the speaker is</a:t>
            </a:r>
            <a:r>
              <a:rPr lang="en-US" altLang="en-US" dirty="0"/>
              <a:t> </a:t>
            </a:r>
          </a:p>
        </p:txBody>
      </p:sp>
      <p:sp>
        <p:nvSpPr>
          <p:cNvPr id="8" name="Text Box 5"/>
          <p:cNvSpPr txBox="1">
            <a:spLocks noChangeArrowheads="1"/>
          </p:cNvSpPr>
          <p:nvPr/>
        </p:nvSpPr>
        <p:spPr bwMode="auto">
          <a:xfrm>
            <a:off x="3352800" y="5074443"/>
            <a:ext cx="426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u="sng" dirty="0" smtClean="0"/>
              <a:t>What she said in my own words</a:t>
            </a:r>
            <a:endParaRPr lang="en-US" altLang="en-US" b="1" u="sng" dirty="0"/>
          </a:p>
        </p:txBody>
      </p:sp>
      <p:sp>
        <p:nvSpPr>
          <p:cNvPr id="10" name="Line 8"/>
          <p:cNvSpPr>
            <a:spLocks noChangeShapeType="1"/>
          </p:cNvSpPr>
          <p:nvPr/>
        </p:nvSpPr>
        <p:spPr bwMode="auto">
          <a:xfrm flipH="1">
            <a:off x="1752600" y="2376487"/>
            <a:ext cx="304800" cy="98854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Line 10"/>
          <p:cNvSpPr>
            <a:spLocks noChangeShapeType="1"/>
          </p:cNvSpPr>
          <p:nvPr/>
        </p:nvSpPr>
        <p:spPr bwMode="auto">
          <a:xfrm flipH="1" flipV="1">
            <a:off x="3429000" y="3824287"/>
            <a:ext cx="182880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1"/>
          <p:cNvSpPr>
            <a:spLocks noChangeShapeType="1"/>
          </p:cNvSpPr>
          <p:nvPr/>
        </p:nvSpPr>
        <p:spPr bwMode="auto">
          <a:xfrm flipV="1">
            <a:off x="5257800" y="3824287"/>
            <a:ext cx="220980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 Box 2"/>
          <p:cNvSpPr txBox="1">
            <a:spLocks noChangeArrowheads="1"/>
          </p:cNvSpPr>
          <p:nvPr/>
        </p:nvSpPr>
        <p:spPr bwMode="auto">
          <a:xfrm>
            <a:off x="304800" y="457200"/>
            <a:ext cx="8382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5400" u="sng" dirty="0" smtClean="0">
                <a:solidFill>
                  <a:srgbClr val="92D050"/>
                </a:solidFill>
              </a:rPr>
              <a:t>Attributing a PARAPHRASE</a:t>
            </a:r>
            <a:endParaRPr lang="en-US" altLang="en-US" sz="5400" u="sng" dirty="0">
              <a:solidFill>
                <a:srgbClr val="92D050"/>
              </a:solidFill>
            </a:endParaRPr>
          </a:p>
        </p:txBody>
      </p:sp>
    </p:spTree>
    <p:extLst>
      <p:ext uri="{BB962C8B-B14F-4D97-AF65-F5344CB8AC3E}">
        <p14:creationId xmlns:p14="http://schemas.microsoft.com/office/powerpoint/2010/main" val="1808962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normAutofit fontScale="90000"/>
          </a:bodyPr>
          <a:lstStyle/>
          <a:p>
            <a:r>
              <a:rPr lang="en-US" altLang="en-US" sz="4000" b="1" dirty="0">
                <a:solidFill>
                  <a:srgbClr val="33CC33"/>
                </a:solidFill>
                <a:latin typeface="Ravie" pitchFamily="82" charset="0"/>
              </a:rPr>
              <a:t>Ways to say someone said something…</a:t>
            </a:r>
          </a:p>
        </p:txBody>
      </p:sp>
      <p:sp>
        <p:nvSpPr>
          <p:cNvPr id="234499" name="Text Box 3"/>
          <p:cNvSpPr txBox="1">
            <a:spLocks noChangeArrowheads="1"/>
          </p:cNvSpPr>
          <p:nvPr/>
        </p:nvSpPr>
        <p:spPr bwMode="auto">
          <a:xfrm>
            <a:off x="1524000" y="2590800"/>
            <a:ext cx="54102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5000" b="1" dirty="0"/>
              <a:t>He said, “……..”</a:t>
            </a:r>
          </a:p>
        </p:txBody>
      </p:sp>
      <p:sp>
        <p:nvSpPr>
          <p:cNvPr id="4" name="Text Box 3"/>
          <p:cNvSpPr txBox="1">
            <a:spLocks noChangeArrowheads="1"/>
          </p:cNvSpPr>
          <p:nvPr/>
        </p:nvSpPr>
        <p:spPr bwMode="auto">
          <a:xfrm>
            <a:off x="1371600" y="4556125"/>
            <a:ext cx="54102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5000" b="1" dirty="0"/>
              <a:t>He </a:t>
            </a:r>
            <a:r>
              <a:rPr lang="en-US" altLang="en-US" sz="5000" b="1" dirty="0" smtClean="0"/>
              <a:t>said ……..</a:t>
            </a:r>
            <a:endParaRPr lang="en-US" altLang="en-US" sz="5000" b="1" dirty="0"/>
          </a:p>
        </p:txBody>
      </p:sp>
      <p:sp>
        <p:nvSpPr>
          <p:cNvPr id="5" name="Text Box 2"/>
          <p:cNvSpPr txBox="1">
            <a:spLocks noChangeArrowheads="1"/>
          </p:cNvSpPr>
          <p:nvPr/>
        </p:nvSpPr>
        <p:spPr bwMode="auto">
          <a:xfrm>
            <a:off x="-76200" y="2286000"/>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400" u="sng" dirty="0" smtClean="0">
                <a:solidFill>
                  <a:srgbClr val="0066FF"/>
                </a:solidFill>
              </a:rPr>
              <a:t>DIRECT </a:t>
            </a:r>
            <a:r>
              <a:rPr lang="en-US" altLang="en-US" sz="2400" u="sng" dirty="0">
                <a:solidFill>
                  <a:srgbClr val="0066FF"/>
                </a:solidFill>
              </a:rPr>
              <a:t>QUOTE</a:t>
            </a:r>
          </a:p>
        </p:txBody>
      </p:sp>
      <p:sp>
        <p:nvSpPr>
          <p:cNvPr id="6" name="Text Box 2"/>
          <p:cNvSpPr txBox="1">
            <a:spLocks noChangeArrowheads="1"/>
          </p:cNvSpPr>
          <p:nvPr/>
        </p:nvSpPr>
        <p:spPr bwMode="auto">
          <a:xfrm>
            <a:off x="-76200" y="4251326"/>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400" u="sng" dirty="0" smtClean="0">
                <a:solidFill>
                  <a:srgbClr val="92D050"/>
                </a:solidFill>
              </a:rPr>
              <a:t>PARAPHRASE</a:t>
            </a:r>
            <a:endParaRPr lang="en-US" altLang="en-US" sz="2400" u="sng" dirty="0">
              <a:solidFill>
                <a:srgbClr val="92D050"/>
              </a:solidFill>
            </a:endParaRPr>
          </a:p>
        </p:txBody>
      </p:sp>
    </p:spTree>
    <p:extLst>
      <p:ext uri="{BB962C8B-B14F-4D97-AF65-F5344CB8AC3E}">
        <p14:creationId xmlns:p14="http://schemas.microsoft.com/office/powerpoint/2010/main" val="41934724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normAutofit fontScale="90000"/>
          </a:bodyPr>
          <a:lstStyle/>
          <a:p>
            <a:r>
              <a:rPr lang="en-US" altLang="en-US" sz="4000" b="1" dirty="0">
                <a:solidFill>
                  <a:srgbClr val="00B0F0"/>
                </a:solidFill>
                <a:latin typeface="Ravie" pitchFamily="82" charset="0"/>
              </a:rPr>
              <a:t>Ways to say someone said something…</a:t>
            </a:r>
          </a:p>
        </p:txBody>
      </p:sp>
      <p:sp>
        <p:nvSpPr>
          <p:cNvPr id="235523" name="Text Box 3"/>
          <p:cNvSpPr txBox="1">
            <a:spLocks noChangeArrowheads="1"/>
          </p:cNvSpPr>
          <p:nvPr/>
        </p:nvSpPr>
        <p:spPr bwMode="auto">
          <a:xfrm>
            <a:off x="152400" y="22240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He said, “……..”</a:t>
            </a:r>
          </a:p>
        </p:txBody>
      </p:sp>
      <p:sp>
        <p:nvSpPr>
          <p:cNvPr id="235524" name="Text Box 4"/>
          <p:cNvSpPr txBox="1">
            <a:spLocks noChangeArrowheads="1"/>
          </p:cNvSpPr>
          <p:nvPr/>
        </p:nvSpPr>
        <p:spPr bwMode="auto">
          <a:xfrm>
            <a:off x="1828800" y="29098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He claimed that “……..”</a:t>
            </a:r>
          </a:p>
        </p:txBody>
      </p:sp>
      <p:sp>
        <p:nvSpPr>
          <p:cNvPr id="235525" name="Text Box 5"/>
          <p:cNvSpPr txBox="1">
            <a:spLocks noChangeArrowheads="1"/>
          </p:cNvSpPr>
          <p:nvPr/>
        </p:nvSpPr>
        <p:spPr bwMode="auto">
          <a:xfrm>
            <a:off x="4419600" y="23002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she stated, “………”</a:t>
            </a:r>
          </a:p>
        </p:txBody>
      </p:sp>
      <p:sp>
        <p:nvSpPr>
          <p:cNvPr id="235526" name="Text Box 6"/>
          <p:cNvSpPr txBox="1">
            <a:spLocks noChangeArrowheads="1"/>
          </p:cNvSpPr>
          <p:nvPr/>
        </p:nvSpPr>
        <p:spPr bwMode="auto">
          <a:xfrm>
            <a:off x="0" y="39004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 she protested.</a:t>
            </a:r>
          </a:p>
        </p:txBody>
      </p:sp>
      <p:sp>
        <p:nvSpPr>
          <p:cNvPr id="235527" name="Text Box 7"/>
          <p:cNvSpPr txBox="1">
            <a:spLocks noChangeArrowheads="1"/>
          </p:cNvSpPr>
          <p:nvPr/>
        </p:nvSpPr>
        <p:spPr bwMode="auto">
          <a:xfrm>
            <a:off x="4419600" y="36718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 she said.</a:t>
            </a:r>
          </a:p>
        </p:txBody>
      </p:sp>
      <p:sp>
        <p:nvSpPr>
          <p:cNvPr id="235528" name="Text Box 8"/>
          <p:cNvSpPr txBox="1">
            <a:spLocks noChangeArrowheads="1"/>
          </p:cNvSpPr>
          <p:nvPr/>
        </p:nvSpPr>
        <p:spPr bwMode="auto">
          <a:xfrm>
            <a:off x="914400" y="48148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According </a:t>
            </a:r>
            <a:r>
              <a:rPr lang="en-US" altLang="en-US" b="1" dirty="0" smtClean="0"/>
              <a:t>to Nick, </a:t>
            </a:r>
            <a:r>
              <a:rPr lang="en-US" altLang="en-US" b="1" dirty="0"/>
              <a:t>“………”</a:t>
            </a:r>
          </a:p>
        </p:txBody>
      </p:sp>
      <p:sp>
        <p:nvSpPr>
          <p:cNvPr id="235529" name="Text Box 9"/>
          <p:cNvSpPr txBox="1">
            <a:spLocks noChangeArrowheads="1"/>
          </p:cNvSpPr>
          <p:nvPr/>
        </p:nvSpPr>
        <p:spPr bwMode="auto">
          <a:xfrm>
            <a:off x="4648200" y="51196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she screamed, “………”</a:t>
            </a:r>
          </a:p>
        </p:txBody>
      </p:sp>
      <p:sp>
        <p:nvSpPr>
          <p:cNvPr id="235530" name="Text Box 10"/>
          <p:cNvSpPr txBox="1">
            <a:spLocks noChangeArrowheads="1"/>
          </p:cNvSpPr>
          <p:nvPr/>
        </p:nvSpPr>
        <p:spPr bwMode="auto">
          <a:xfrm>
            <a:off x="1143000" y="58816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 he alleged.</a:t>
            </a:r>
          </a:p>
        </p:txBody>
      </p:sp>
      <p:sp>
        <p:nvSpPr>
          <p:cNvPr id="11" name="Text Box 2"/>
          <p:cNvSpPr txBox="1">
            <a:spLocks noChangeArrowheads="1"/>
          </p:cNvSpPr>
          <p:nvPr/>
        </p:nvSpPr>
        <p:spPr bwMode="auto">
          <a:xfrm>
            <a:off x="0" y="1447800"/>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400" u="sng" dirty="0" smtClean="0">
                <a:solidFill>
                  <a:srgbClr val="0066FF"/>
                </a:solidFill>
              </a:rPr>
              <a:t>DIRECT </a:t>
            </a:r>
            <a:r>
              <a:rPr lang="en-US" altLang="en-US" sz="2400" u="sng" dirty="0">
                <a:solidFill>
                  <a:srgbClr val="0066FF"/>
                </a:solidFill>
              </a:rPr>
              <a:t>QUOTE</a:t>
            </a:r>
          </a:p>
        </p:txBody>
      </p:sp>
    </p:spTree>
    <p:extLst>
      <p:ext uri="{BB962C8B-B14F-4D97-AF65-F5344CB8AC3E}">
        <p14:creationId xmlns:p14="http://schemas.microsoft.com/office/powerpoint/2010/main" val="11187531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normAutofit fontScale="90000"/>
          </a:bodyPr>
          <a:lstStyle/>
          <a:p>
            <a:r>
              <a:rPr lang="en-US" altLang="en-US" sz="4000" b="1">
                <a:solidFill>
                  <a:srgbClr val="33CC33"/>
                </a:solidFill>
                <a:latin typeface="Ravie" pitchFamily="82" charset="0"/>
              </a:rPr>
              <a:t>Ways to say someone said something…</a:t>
            </a:r>
          </a:p>
        </p:txBody>
      </p:sp>
      <p:sp>
        <p:nvSpPr>
          <p:cNvPr id="235523" name="Text Box 3"/>
          <p:cNvSpPr txBox="1">
            <a:spLocks noChangeArrowheads="1"/>
          </p:cNvSpPr>
          <p:nvPr/>
        </p:nvSpPr>
        <p:spPr bwMode="auto">
          <a:xfrm>
            <a:off x="152400" y="23764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He </a:t>
            </a:r>
            <a:r>
              <a:rPr lang="en-US" altLang="en-US" b="1" dirty="0" smtClean="0"/>
              <a:t>said ……..</a:t>
            </a:r>
            <a:endParaRPr lang="en-US" altLang="en-US" b="1" dirty="0"/>
          </a:p>
        </p:txBody>
      </p:sp>
      <p:sp>
        <p:nvSpPr>
          <p:cNvPr id="235524" name="Text Box 4"/>
          <p:cNvSpPr txBox="1">
            <a:spLocks noChangeArrowheads="1"/>
          </p:cNvSpPr>
          <p:nvPr/>
        </p:nvSpPr>
        <p:spPr bwMode="auto">
          <a:xfrm>
            <a:off x="1828800" y="30622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He claimed that </a:t>
            </a:r>
            <a:r>
              <a:rPr lang="en-US" altLang="en-US" b="1" dirty="0" smtClean="0"/>
              <a:t>……..</a:t>
            </a:r>
            <a:endParaRPr lang="en-US" altLang="en-US" b="1" dirty="0"/>
          </a:p>
        </p:txBody>
      </p:sp>
      <p:sp>
        <p:nvSpPr>
          <p:cNvPr id="235525" name="Text Box 5"/>
          <p:cNvSpPr txBox="1">
            <a:spLocks noChangeArrowheads="1"/>
          </p:cNvSpPr>
          <p:nvPr/>
        </p:nvSpPr>
        <p:spPr bwMode="auto">
          <a:xfrm>
            <a:off x="4419600" y="24526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she </a:t>
            </a:r>
            <a:r>
              <a:rPr lang="en-US" altLang="en-US" b="1" dirty="0" smtClean="0"/>
              <a:t>stated ………</a:t>
            </a:r>
            <a:endParaRPr lang="en-US" altLang="en-US" b="1" dirty="0"/>
          </a:p>
        </p:txBody>
      </p:sp>
      <p:sp>
        <p:nvSpPr>
          <p:cNvPr id="235526" name="Text Box 6"/>
          <p:cNvSpPr txBox="1">
            <a:spLocks noChangeArrowheads="1"/>
          </p:cNvSpPr>
          <p:nvPr/>
        </p:nvSpPr>
        <p:spPr bwMode="auto">
          <a:xfrm>
            <a:off x="0" y="40528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smtClean="0"/>
              <a:t>She protested …….</a:t>
            </a:r>
            <a:endParaRPr lang="en-US" altLang="en-US" b="1" dirty="0"/>
          </a:p>
        </p:txBody>
      </p:sp>
      <p:sp>
        <p:nvSpPr>
          <p:cNvPr id="235527" name="Text Box 7"/>
          <p:cNvSpPr txBox="1">
            <a:spLocks noChangeArrowheads="1"/>
          </p:cNvSpPr>
          <p:nvPr/>
        </p:nvSpPr>
        <p:spPr bwMode="auto">
          <a:xfrm>
            <a:off x="4419600" y="38242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smtClean="0"/>
              <a:t>…….., she </a:t>
            </a:r>
            <a:r>
              <a:rPr lang="en-US" altLang="en-US" b="1" dirty="0"/>
              <a:t>said.</a:t>
            </a:r>
          </a:p>
        </p:txBody>
      </p:sp>
      <p:sp>
        <p:nvSpPr>
          <p:cNvPr id="235528" name="Text Box 8"/>
          <p:cNvSpPr txBox="1">
            <a:spLocks noChangeArrowheads="1"/>
          </p:cNvSpPr>
          <p:nvPr/>
        </p:nvSpPr>
        <p:spPr bwMode="auto">
          <a:xfrm>
            <a:off x="914400" y="49672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According to </a:t>
            </a:r>
            <a:r>
              <a:rPr lang="en-US" altLang="en-US" b="1" dirty="0" err="1" smtClean="0"/>
              <a:t>Prajwal</a:t>
            </a:r>
            <a:r>
              <a:rPr lang="en-US" altLang="en-US" b="1" dirty="0" smtClean="0"/>
              <a:t>, ………</a:t>
            </a:r>
            <a:endParaRPr lang="en-US" altLang="en-US" b="1" dirty="0"/>
          </a:p>
        </p:txBody>
      </p:sp>
      <p:sp>
        <p:nvSpPr>
          <p:cNvPr id="235529" name="Text Box 9"/>
          <p:cNvSpPr txBox="1">
            <a:spLocks noChangeArrowheads="1"/>
          </p:cNvSpPr>
          <p:nvPr/>
        </p:nvSpPr>
        <p:spPr bwMode="auto">
          <a:xfrm>
            <a:off x="4648200" y="52720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she </a:t>
            </a:r>
            <a:r>
              <a:rPr lang="en-US" altLang="en-US" b="1" dirty="0" smtClean="0"/>
              <a:t>screamed</a:t>
            </a:r>
            <a:r>
              <a:rPr lang="en-US" altLang="en-US" b="1" dirty="0"/>
              <a:t> </a:t>
            </a:r>
            <a:r>
              <a:rPr lang="en-US" altLang="en-US" b="1" dirty="0" smtClean="0"/>
              <a:t>………</a:t>
            </a:r>
            <a:endParaRPr lang="en-US" altLang="en-US" b="1" dirty="0"/>
          </a:p>
        </p:txBody>
      </p:sp>
      <p:sp>
        <p:nvSpPr>
          <p:cNvPr id="235530" name="Text Box 10"/>
          <p:cNvSpPr txBox="1">
            <a:spLocks noChangeArrowheads="1"/>
          </p:cNvSpPr>
          <p:nvPr/>
        </p:nvSpPr>
        <p:spPr bwMode="auto">
          <a:xfrm>
            <a:off x="1143000" y="6034087"/>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smtClean="0"/>
              <a:t>…………. he  </a:t>
            </a:r>
            <a:r>
              <a:rPr lang="en-US" altLang="en-US" b="1" dirty="0"/>
              <a:t>alleged.</a:t>
            </a:r>
          </a:p>
        </p:txBody>
      </p:sp>
      <p:sp>
        <p:nvSpPr>
          <p:cNvPr id="11" name="Text Box 2"/>
          <p:cNvSpPr txBox="1">
            <a:spLocks noChangeArrowheads="1"/>
          </p:cNvSpPr>
          <p:nvPr/>
        </p:nvSpPr>
        <p:spPr bwMode="auto">
          <a:xfrm>
            <a:off x="152400" y="1595735"/>
            <a:ext cx="8382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400" u="sng" dirty="0" smtClean="0">
                <a:solidFill>
                  <a:srgbClr val="92D050"/>
                </a:solidFill>
              </a:rPr>
              <a:t>PARAPHRASE</a:t>
            </a:r>
            <a:endParaRPr lang="en-US" altLang="en-US" sz="2400" u="sng" dirty="0">
              <a:solidFill>
                <a:srgbClr val="92D050"/>
              </a:solidFill>
            </a:endParaRPr>
          </a:p>
        </p:txBody>
      </p:sp>
    </p:spTree>
    <p:extLst>
      <p:ext uri="{BB962C8B-B14F-4D97-AF65-F5344CB8AC3E}">
        <p14:creationId xmlns:p14="http://schemas.microsoft.com/office/powerpoint/2010/main" val="7933655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ChangeArrowheads="1"/>
          </p:cNvSpPr>
          <p:nvPr/>
        </p:nvSpPr>
        <p:spPr bwMode="auto">
          <a:xfrm>
            <a:off x="1295400" y="801656"/>
            <a:ext cx="6648450"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n-US" sz="2500" dirty="0" smtClean="0">
                <a:latin typeface="Broadway" pitchFamily="82" charset="0"/>
              </a:rPr>
              <a:t>PRACTICE</a:t>
            </a:r>
            <a:endParaRPr lang="en-US" altLang="en-US" sz="2500" dirty="0">
              <a:solidFill>
                <a:srgbClr val="FF3399"/>
              </a:solidFill>
              <a:latin typeface="Broadway" pitchFamily="82" charset="0"/>
            </a:endParaRPr>
          </a:p>
        </p:txBody>
      </p:sp>
      <p:sp>
        <p:nvSpPr>
          <p:cNvPr id="236547" name="Text Box 3"/>
          <p:cNvSpPr txBox="1">
            <a:spLocks noChangeArrowheads="1"/>
          </p:cNvSpPr>
          <p:nvPr/>
        </p:nvSpPr>
        <p:spPr bwMode="auto">
          <a:xfrm>
            <a:off x="685800" y="1690255"/>
            <a:ext cx="87630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b="1" u="sng" dirty="0"/>
              <a:t>PARAGRAPH 1</a:t>
            </a:r>
          </a:p>
          <a:p>
            <a:r>
              <a:rPr lang="en-US" altLang="en-US" sz="2800" dirty="0" smtClean="0"/>
              <a:t>Reading </a:t>
            </a:r>
            <a:r>
              <a:rPr lang="en-US" altLang="en-US" sz="2800" dirty="0"/>
              <a:t>teacher </a:t>
            </a:r>
            <a:r>
              <a:rPr lang="en-US" altLang="en-US" sz="2800" dirty="0" smtClean="0"/>
              <a:t>Mr. </a:t>
            </a:r>
            <a:r>
              <a:rPr lang="en-US" altLang="en-US" sz="2800" dirty="0"/>
              <a:t>Paradine told his class </a:t>
            </a:r>
            <a:r>
              <a:rPr lang="en-US" altLang="en-US" sz="2800" dirty="0" smtClean="0">
                <a:solidFill>
                  <a:srgbClr val="0066FF"/>
                </a:solidFill>
              </a:rPr>
              <a:t>……………..</a:t>
            </a:r>
            <a:endParaRPr lang="en-US" altLang="en-US" sz="2800" dirty="0">
              <a:solidFill>
                <a:srgbClr val="0066FF"/>
              </a:solidFill>
            </a:endParaRPr>
          </a:p>
          <a:p>
            <a:r>
              <a:rPr lang="en-US" altLang="en-US" sz="2800" i="1" dirty="0"/>
              <a:t>He said that </a:t>
            </a:r>
            <a:r>
              <a:rPr lang="en-US" altLang="en-US" sz="2800" i="1" dirty="0" smtClean="0">
                <a:solidFill>
                  <a:srgbClr val="0066FF"/>
                </a:solidFill>
              </a:rPr>
              <a:t>………</a:t>
            </a:r>
            <a:endParaRPr lang="en-US" altLang="en-US" sz="2800" i="1" dirty="0">
              <a:solidFill>
                <a:srgbClr val="0066FF"/>
              </a:solidFill>
            </a:endParaRPr>
          </a:p>
          <a:p>
            <a:r>
              <a:rPr lang="en-US" altLang="en-US" sz="2800" dirty="0">
                <a:solidFill>
                  <a:srgbClr val="0066FF"/>
                </a:solidFill>
              </a:rPr>
              <a:t>“……,”</a:t>
            </a:r>
            <a:r>
              <a:rPr lang="en-US" altLang="en-US" sz="2800" dirty="0"/>
              <a:t> claimed the East Middle teacher.</a:t>
            </a:r>
            <a:endParaRPr lang="en-US" altLang="en-US" sz="2800" dirty="0">
              <a:solidFill>
                <a:srgbClr val="FF3399"/>
              </a:solidFill>
            </a:endParaRPr>
          </a:p>
          <a:p>
            <a:endParaRPr lang="en-US" altLang="en-US" sz="2800" dirty="0">
              <a:solidFill>
                <a:srgbClr val="FF3399"/>
              </a:solidFill>
            </a:endParaRPr>
          </a:p>
          <a:p>
            <a:r>
              <a:rPr lang="en-US" altLang="en-US" sz="2000" b="1" u="sng" dirty="0"/>
              <a:t>PARAGRAPH 2</a:t>
            </a:r>
          </a:p>
          <a:p>
            <a:r>
              <a:rPr lang="en-US" altLang="en-US" sz="2800" dirty="0"/>
              <a:t>According to Paradine, </a:t>
            </a:r>
            <a:r>
              <a:rPr lang="en-US" altLang="en-US" sz="2800" dirty="0" smtClean="0">
                <a:solidFill>
                  <a:srgbClr val="FF3300"/>
                </a:solidFill>
              </a:rPr>
              <a:t>………….</a:t>
            </a:r>
            <a:endParaRPr lang="en-US" altLang="en-US" sz="2800" dirty="0">
              <a:solidFill>
                <a:srgbClr val="FF3300"/>
              </a:solidFill>
            </a:endParaRPr>
          </a:p>
          <a:p>
            <a:r>
              <a:rPr lang="en-US" altLang="en-US" sz="2800" dirty="0">
                <a:solidFill>
                  <a:srgbClr val="FF3300"/>
                </a:solidFill>
              </a:rPr>
              <a:t>“……….,”</a:t>
            </a:r>
            <a:r>
              <a:rPr lang="en-US" altLang="en-US" sz="2800" dirty="0"/>
              <a:t> he said.</a:t>
            </a:r>
          </a:p>
          <a:p>
            <a:r>
              <a:rPr lang="en-US" altLang="en-US" sz="2800" dirty="0"/>
              <a:t>He continued stating that </a:t>
            </a:r>
            <a:r>
              <a:rPr lang="en-US" altLang="en-US" sz="2800" dirty="0" smtClean="0">
                <a:solidFill>
                  <a:srgbClr val="FF3300"/>
                </a:solidFill>
              </a:rPr>
              <a:t>……..</a:t>
            </a:r>
            <a:endParaRPr lang="en-US" altLang="en-US" sz="2800" dirty="0">
              <a:solidFill>
                <a:srgbClr val="FF3300"/>
              </a:solidFill>
            </a:endParaRPr>
          </a:p>
          <a:p>
            <a:endParaRPr lang="en-US" altLang="en-US" sz="2400" dirty="0"/>
          </a:p>
        </p:txBody>
      </p:sp>
    </p:spTree>
    <p:extLst>
      <p:ext uri="{BB962C8B-B14F-4D97-AF65-F5344CB8AC3E}">
        <p14:creationId xmlns:p14="http://schemas.microsoft.com/office/powerpoint/2010/main" val="14447642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ext Box 2"/>
          <p:cNvSpPr txBox="1">
            <a:spLocks noChangeArrowheads="1"/>
          </p:cNvSpPr>
          <p:nvPr/>
        </p:nvSpPr>
        <p:spPr bwMode="auto">
          <a:xfrm>
            <a:off x="1371600" y="2743200"/>
            <a:ext cx="6324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800" dirty="0" smtClean="0"/>
              <a:t>Annotate</a:t>
            </a:r>
            <a:br>
              <a:rPr lang="en-US" altLang="en-US" sz="4800" dirty="0" smtClean="0"/>
            </a:br>
            <a:r>
              <a:rPr lang="en-US" altLang="en-US" sz="4800" dirty="0" smtClean="0"/>
              <a:t>Hershey Park Article</a:t>
            </a:r>
            <a:endParaRPr lang="en-US" altLang="en-US" sz="4800" dirty="0"/>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16243661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458200" cy="5943600"/>
          </a:xfrm>
        </p:spPr>
        <p:txBody>
          <a:bodyPr>
            <a:noAutofit/>
          </a:bodyPr>
          <a:lstStyle/>
          <a:p>
            <a:pPr marL="0" indent="0" algn="just">
              <a:buNone/>
            </a:pPr>
            <a:r>
              <a:rPr lang="en-US" sz="2500" dirty="0" smtClean="0"/>
              <a:t>“I </a:t>
            </a:r>
            <a:r>
              <a:rPr lang="en-US" sz="2500" dirty="0"/>
              <a:t>decline to accept the end of man. It is easy enough to say that man is immortal because he will endure: that when the last ding-dong of doom has clanged and faded from the last worthless rock hanging </a:t>
            </a:r>
            <a:r>
              <a:rPr lang="en-US" sz="2500" dirty="0" err="1"/>
              <a:t>tideless</a:t>
            </a:r>
            <a:r>
              <a:rPr lang="en-US" sz="2500" dirty="0"/>
              <a:t> in the last red and dying evening, that even then there will still be one more sound: that of his puny inexhaustible voice, still talking. I refuse to accept this. I believe that man will not merely endure: he will prevail. He is immortal, not because he alone among creatures has an inexhaustible voice, but because he has a soul, a spirit capable of compassion and sacrifice and endurance. The poet’s, the writer’s, duty is to write about these things. It is his privilege to help man endure by lifting his heart, by reminding him of the courage and honor and hope and pride and compassion and pity and sacrifice which have been the glory of his past. The poet’s voice need not merely be the record of man, it can be one of the props, the pillars to help him endure and prevail</a:t>
            </a:r>
            <a:r>
              <a:rPr lang="en-US" sz="2500" dirty="0" smtClean="0"/>
              <a:t>.”  - William Faulkner </a:t>
            </a:r>
            <a:endParaRPr lang="en-US" sz="2500" dirty="0"/>
          </a:p>
        </p:txBody>
      </p:sp>
    </p:spTree>
    <p:extLst>
      <p:ext uri="{BB962C8B-B14F-4D97-AF65-F5344CB8AC3E}">
        <p14:creationId xmlns:p14="http://schemas.microsoft.com/office/powerpoint/2010/main" val="3002659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46237"/>
            <a:ext cx="8229600" cy="4525963"/>
          </a:xfrm>
        </p:spPr>
        <p:txBody>
          <a:bodyPr>
            <a:normAutofit/>
          </a:bodyPr>
          <a:lstStyle/>
          <a:p>
            <a:pPr marL="0" indent="0">
              <a:buNone/>
            </a:pPr>
            <a:r>
              <a:rPr lang="en-US" sz="4800" dirty="0" smtClean="0">
                <a:solidFill>
                  <a:schemeClr val="accent1"/>
                </a:solidFill>
              </a:rPr>
              <a:t>William Faulkner believed that humanity had a lot of potential.  He said that writers  have a duty to remind mankind of its great potential.  </a:t>
            </a:r>
            <a:r>
              <a:rPr lang="en-US" sz="4800" dirty="0" smtClean="0"/>
              <a:t>_________________</a:t>
            </a:r>
          </a:p>
          <a:p>
            <a:pPr marL="0" indent="0">
              <a:buNone/>
            </a:pPr>
            <a:endParaRPr lang="en-US" sz="4800" dirty="0"/>
          </a:p>
        </p:txBody>
      </p:sp>
      <p:pic>
        <p:nvPicPr>
          <p:cNvPr id="1026" name="Picture 2" descr="william faulkner nobel prize acceptance speech 19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53030"/>
            <a:ext cx="1154068" cy="1523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6726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74837"/>
            <a:ext cx="8229600" cy="4525963"/>
          </a:xfrm>
        </p:spPr>
        <p:txBody>
          <a:bodyPr>
            <a:normAutofit fontScale="92500" lnSpcReduction="10000"/>
          </a:bodyPr>
          <a:lstStyle/>
          <a:p>
            <a:pPr marL="0" indent="0">
              <a:buNone/>
            </a:pPr>
            <a:r>
              <a:rPr lang="en-US" sz="4800" dirty="0" smtClean="0">
                <a:solidFill>
                  <a:schemeClr val="accent1"/>
                </a:solidFill>
              </a:rPr>
              <a:t>William Faulkner believed that humanity had a lot of potential.  He said that writers  have a duty to remind mankind of its great potential.  </a:t>
            </a:r>
            <a:r>
              <a:rPr lang="en-US" sz="4800" dirty="0" smtClean="0"/>
              <a:t>“I believe that man will not merely end; he will prevail,” he stated.</a:t>
            </a:r>
          </a:p>
          <a:p>
            <a:pPr marL="0" indent="0">
              <a:buNone/>
            </a:pPr>
            <a:endParaRPr lang="en-US" sz="4800" dirty="0"/>
          </a:p>
        </p:txBody>
      </p:sp>
      <p:pic>
        <p:nvPicPr>
          <p:cNvPr id="4" name="Picture 2" descr="william faulkner nobel prize acceptance speech 19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53030"/>
            <a:ext cx="1154068" cy="1523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832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ext Box 2"/>
          <p:cNvSpPr txBox="1">
            <a:spLocks noChangeArrowheads="1"/>
          </p:cNvSpPr>
          <p:nvPr/>
        </p:nvSpPr>
        <p:spPr bwMode="auto">
          <a:xfrm>
            <a:off x="1371600" y="2743200"/>
            <a:ext cx="6324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800" dirty="0" smtClean="0"/>
              <a:t>DAY 3</a:t>
            </a:r>
            <a:endParaRPr lang="en-US" altLang="en-US" sz="4800" dirty="0"/>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42717498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0"/>
            <a:ext cx="6400800" cy="762000"/>
          </a:xfrm>
        </p:spPr>
        <p:txBody>
          <a:bodyPr>
            <a:normAutofit/>
          </a:bodyPr>
          <a:lstStyle/>
          <a:p>
            <a:r>
              <a:rPr lang="en-US" sz="4000" dirty="0" smtClean="0"/>
              <a:t>QUOTE</a:t>
            </a:r>
            <a:endParaRPr lang="en-US" sz="4000" dirty="0"/>
          </a:p>
        </p:txBody>
      </p:sp>
      <p:sp>
        <p:nvSpPr>
          <p:cNvPr id="4" name="Subtitle 2"/>
          <p:cNvSpPr txBox="1">
            <a:spLocks/>
          </p:cNvSpPr>
          <p:nvPr/>
        </p:nvSpPr>
        <p:spPr>
          <a:xfrm>
            <a:off x="2971800" y="0"/>
            <a:ext cx="6400800" cy="7620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dirty="0" smtClean="0"/>
              <a:t>PARAPHRASE</a:t>
            </a:r>
            <a:endParaRPr lang="en-US" dirty="0"/>
          </a:p>
        </p:txBody>
      </p:sp>
      <p:sp>
        <p:nvSpPr>
          <p:cNvPr id="2" name="Oval 1"/>
          <p:cNvSpPr/>
          <p:nvPr/>
        </p:nvSpPr>
        <p:spPr>
          <a:xfrm>
            <a:off x="152400" y="706821"/>
            <a:ext cx="5562600" cy="5791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352800" y="706821"/>
            <a:ext cx="5562600" cy="5791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65602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602</TotalTime>
  <Words>746</Words>
  <Application>Microsoft Office PowerPoint</Application>
  <PresentationFormat>On-screen Show (4:3)</PresentationFormat>
  <Paragraphs>94</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PARAPHRASE  Simply put: Paraphrasing is putting information in your own words.  Or….saying something differently</vt:lpstr>
      <vt:lpstr>PowerPoint Presentation</vt:lpstr>
      <vt:lpstr>PowerPoint Presentation</vt:lpstr>
      <vt:lpstr>PowerPoint Presentation</vt:lpstr>
      <vt:lpstr>PowerPoint Presentation</vt:lpstr>
      <vt:lpstr>Paraphrasing starts with understanding.  If you understand you can explain.  If you can explain then you can put the information in your own words. </vt:lpstr>
      <vt:lpstr>Paraphrasing starts with understanding.  If you understand you can explain.  If you can explain then you can put the information in your own words. </vt:lpstr>
      <vt:lpstr>Paraphrasing starts with understanding.  If you understand you can explain.  If you can explain then you can put the information in your own words. </vt:lpstr>
      <vt:lpstr>1. Replace words with synonyms  2. Rewrite  3. Explain ideas using clearer wording.  4. Translate ideas into your own words.</vt:lpstr>
      <vt:lpstr>PowerPoint Presentation</vt:lpstr>
      <vt:lpstr>“The only thing we have to fear is fear itself” – President Franklin D. Roosevelt  Roosevelt said that ________.</vt:lpstr>
      <vt:lpstr>“Minds are like parachutes – they only function when open” – Thomas Dewar  Dewar stated that ___________.</vt:lpstr>
      <vt:lpstr>“The words of kindness are more healing to a drooping heart than balm or honey”  – Sarah Fielding  ___________________ the author claimed.</vt:lpstr>
      <vt:lpstr>PowerPoint Presentation</vt:lpstr>
      <vt:lpstr>PowerPoint Presentation</vt:lpstr>
      <vt:lpstr>PowerPoint Presentation</vt:lpstr>
      <vt:lpstr>PowerPoint Presentation</vt:lpstr>
      <vt:lpstr>PowerPoint Presentation</vt:lpstr>
      <vt:lpstr>PowerPoint Presentation</vt:lpstr>
      <vt:lpstr>Ways to say someone said something…</vt:lpstr>
      <vt:lpstr>Ways to say someone said something…</vt:lpstr>
      <vt:lpstr>Ways to say someone said something…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Central Dauphin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PARAPHRASING?</dc:title>
  <dc:creator>End User</dc:creator>
  <cp:lastModifiedBy>End User</cp:lastModifiedBy>
  <cp:revision>20</cp:revision>
  <cp:lastPrinted>2017-10-26T16:47:04Z</cp:lastPrinted>
  <dcterms:created xsi:type="dcterms:W3CDTF">2014-11-07T15:21:49Z</dcterms:created>
  <dcterms:modified xsi:type="dcterms:W3CDTF">2017-10-27T17:23:24Z</dcterms:modified>
</cp:coreProperties>
</file>