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3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Level I</c:v>
                </c:pt>
              </c:strCache>
            </c:strRef>
          </c:tx>
          <c:cat>
            <c:strRef>
              <c:f>Sheet1!$A$2:$A$4</c:f>
              <c:strCache>
                <c:ptCount val="3"/>
                <c:pt idx="0">
                  <c:v>4th</c:v>
                </c:pt>
                <c:pt idx="1">
                  <c:v>5th</c:v>
                </c:pt>
                <c:pt idx="2">
                  <c:v>6th</c:v>
                </c:pt>
              </c:strCache>
            </c:strRef>
          </c:cat>
          <c:val>
            <c:numRef>
              <c:f>Sheet1!$B$2:$B$4</c:f>
              <c:numCache>
                <c:formatCode>General</c:formatCode>
                <c:ptCount val="3"/>
                <c:pt idx="0">
                  <c:v>85</c:v>
                </c:pt>
                <c:pt idx="1">
                  <c:v>81</c:v>
                </c:pt>
                <c:pt idx="2">
                  <c:v>92</c:v>
                </c:pt>
              </c:numCache>
            </c:numRef>
          </c:val>
        </c:ser>
        <c:ser>
          <c:idx val="1"/>
          <c:order val="1"/>
          <c:tx>
            <c:strRef>
              <c:f>Sheet1!$C$1</c:f>
              <c:strCache>
                <c:ptCount val="1"/>
                <c:pt idx="0">
                  <c:v>Level 2</c:v>
                </c:pt>
              </c:strCache>
            </c:strRef>
          </c:tx>
          <c:cat>
            <c:strRef>
              <c:f>Sheet1!$A$2:$A$4</c:f>
              <c:strCache>
                <c:ptCount val="3"/>
                <c:pt idx="0">
                  <c:v>4th</c:v>
                </c:pt>
                <c:pt idx="1">
                  <c:v>5th</c:v>
                </c:pt>
                <c:pt idx="2">
                  <c:v>6th</c:v>
                </c:pt>
              </c:strCache>
            </c:strRef>
          </c:cat>
          <c:val>
            <c:numRef>
              <c:f>Sheet1!$C$2:$C$4</c:f>
              <c:numCache>
                <c:formatCode>General</c:formatCode>
                <c:ptCount val="3"/>
                <c:pt idx="0">
                  <c:v>17</c:v>
                </c:pt>
                <c:pt idx="1">
                  <c:v>15</c:v>
                </c:pt>
                <c:pt idx="2">
                  <c:v>16</c:v>
                </c:pt>
              </c:numCache>
            </c:numRef>
          </c:val>
        </c:ser>
        <c:ser>
          <c:idx val="2"/>
          <c:order val="2"/>
          <c:tx>
            <c:strRef>
              <c:f>Sheet1!$D$1</c:f>
              <c:strCache>
                <c:ptCount val="1"/>
                <c:pt idx="0">
                  <c:v>Level 3</c:v>
                </c:pt>
              </c:strCache>
            </c:strRef>
          </c:tx>
          <c:cat>
            <c:strRef>
              <c:f>Sheet1!$A$2:$A$4</c:f>
              <c:strCache>
                <c:ptCount val="3"/>
                <c:pt idx="0">
                  <c:v>4th</c:v>
                </c:pt>
                <c:pt idx="1">
                  <c:v>5th</c:v>
                </c:pt>
                <c:pt idx="2">
                  <c:v>6th</c:v>
                </c:pt>
              </c:strCache>
            </c:strRef>
          </c:cat>
          <c:val>
            <c:numRef>
              <c:f>Sheet1!$D$2:$D$4</c:f>
              <c:numCache>
                <c:formatCode>General</c:formatCode>
                <c:ptCount val="3"/>
                <c:pt idx="0">
                  <c:v>17</c:v>
                </c:pt>
                <c:pt idx="1">
                  <c:v>20</c:v>
                </c:pt>
                <c:pt idx="2">
                  <c:v>7</c:v>
                </c:pt>
              </c:numCache>
            </c:numRef>
          </c:val>
        </c:ser>
        <c:ser>
          <c:idx val="3"/>
          <c:order val="3"/>
          <c:tx>
            <c:strRef>
              <c:f>Sheet1!$E$1</c:f>
              <c:strCache>
                <c:ptCount val="1"/>
                <c:pt idx="0">
                  <c:v>Level 4</c:v>
                </c:pt>
              </c:strCache>
            </c:strRef>
          </c:tx>
          <c:cat>
            <c:strRef>
              <c:f>Sheet1!$A$2:$A$4</c:f>
              <c:strCache>
                <c:ptCount val="3"/>
                <c:pt idx="0">
                  <c:v>4th</c:v>
                </c:pt>
                <c:pt idx="1">
                  <c:v>5th</c:v>
                </c:pt>
                <c:pt idx="2">
                  <c:v>6th</c:v>
                </c:pt>
              </c:strCache>
            </c:strRef>
          </c:cat>
          <c:val>
            <c:numRef>
              <c:f>Sheet1!$E$2:$E$4</c:f>
              <c:numCache>
                <c:formatCode>General</c:formatCode>
                <c:ptCount val="3"/>
                <c:pt idx="0">
                  <c:v>26</c:v>
                </c:pt>
                <c:pt idx="1">
                  <c:v>37</c:v>
                </c:pt>
                <c:pt idx="2">
                  <c:v>40</c:v>
                </c:pt>
              </c:numCache>
            </c:numRef>
          </c:val>
        </c:ser>
        <c:ser>
          <c:idx val="4"/>
          <c:order val="4"/>
          <c:tx>
            <c:strRef>
              <c:f>Sheet1!$F$1</c:f>
              <c:strCache>
                <c:ptCount val="1"/>
                <c:pt idx="0">
                  <c:v>Level 5</c:v>
                </c:pt>
              </c:strCache>
            </c:strRef>
          </c:tx>
          <c:cat>
            <c:strRef>
              <c:f>Sheet1!$A$2:$A$4</c:f>
              <c:strCache>
                <c:ptCount val="3"/>
                <c:pt idx="0">
                  <c:v>4th</c:v>
                </c:pt>
                <c:pt idx="1">
                  <c:v>5th</c:v>
                </c:pt>
                <c:pt idx="2">
                  <c:v>6th</c:v>
                </c:pt>
              </c:strCache>
            </c:strRef>
          </c:cat>
          <c:val>
            <c:numRef>
              <c:f>Sheet1!$F$2:$F$4</c:f>
              <c:numCache>
                <c:formatCode>General</c:formatCode>
                <c:ptCount val="3"/>
                <c:pt idx="0">
                  <c:v>10</c:v>
                </c:pt>
                <c:pt idx="1">
                  <c:v>7</c:v>
                </c:pt>
                <c:pt idx="2">
                  <c:v>8</c:v>
                </c:pt>
              </c:numCache>
            </c:numRef>
          </c:val>
        </c:ser>
        <c:axId val="55601024"/>
        <c:axId val="55602560"/>
      </c:barChart>
      <c:catAx>
        <c:axId val="55601024"/>
        <c:scaling>
          <c:orientation val="minMax"/>
        </c:scaling>
        <c:axPos val="b"/>
        <c:tickLblPos val="nextTo"/>
        <c:crossAx val="55602560"/>
        <c:crosses val="autoZero"/>
        <c:auto val="1"/>
        <c:lblAlgn val="ctr"/>
        <c:lblOffset val="100"/>
      </c:catAx>
      <c:valAx>
        <c:axId val="55602560"/>
        <c:scaling>
          <c:orientation val="minMax"/>
        </c:scaling>
        <c:axPos val="l"/>
        <c:majorGridlines/>
        <c:numFmt formatCode="General" sourceLinked="1"/>
        <c:tickLblPos val="nextTo"/>
        <c:crossAx val="55601024"/>
        <c:crosses val="autoZero"/>
        <c:crossBetween val="between"/>
      </c:valAx>
    </c:plotArea>
    <c:legend>
      <c:legendPos val="r"/>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Level 1</c:v>
                </c:pt>
              </c:strCache>
            </c:strRef>
          </c:tx>
          <c:cat>
            <c:strRef>
              <c:f>Sheet1!$A$2:$A$4</c:f>
              <c:strCache>
                <c:ptCount val="3"/>
                <c:pt idx="0">
                  <c:v>4th</c:v>
                </c:pt>
                <c:pt idx="1">
                  <c:v>5th</c:v>
                </c:pt>
                <c:pt idx="2">
                  <c:v>6th</c:v>
                </c:pt>
              </c:strCache>
            </c:strRef>
          </c:cat>
          <c:val>
            <c:numRef>
              <c:f>Sheet1!$B$2:$B$4</c:f>
              <c:numCache>
                <c:formatCode>General</c:formatCode>
                <c:ptCount val="3"/>
                <c:pt idx="0">
                  <c:v>39</c:v>
                </c:pt>
                <c:pt idx="1">
                  <c:v>52</c:v>
                </c:pt>
                <c:pt idx="2">
                  <c:v>40</c:v>
                </c:pt>
              </c:numCache>
            </c:numRef>
          </c:val>
        </c:ser>
        <c:ser>
          <c:idx val="1"/>
          <c:order val="1"/>
          <c:tx>
            <c:strRef>
              <c:f>Sheet1!$C$1</c:f>
              <c:strCache>
                <c:ptCount val="1"/>
                <c:pt idx="0">
                  <c:v>Level 2</c:v>
                </c:pt>
              </c:strCache>
            </c:strRef>
          </c:tx>
          <c:cat>
            <c:strRef>
              <c:f>Sheet1!$A$2:$A$4</c:f>
              <c:strCache>
                <c:ptCount val="3"/>
                <c:pt idx="0">
                  <c:v>4th</c:v>
                </c:pt>
                <c:pt idx="1">
                  <c:v>5th</c:v>
                </c:pt>
                <c:pt idx="2">
                  <c:v>6th</c:v>
                </c:pt>
              </c:strCache>
            </c:strRef>
          </c:cat>
          <c:val>
            <c:numRef>
              <c:f>Sheet1!$C$2:$C$4</c:f>
              <c:numCache>
                <c:formatCode>General</c:formatCode>
                <c:ptCount val="3"/>
                <c:pt idx="0">
                  <c:v>44</c:v>
                </c:pt>
                <c:pt idx="1">
                  <c:v>48</c:v>
                </c:pt>
                <c:pt idx="2">
                  <c:v>76</c:v>
                </c:pt>
              </c:numCache>
            </c:numRef>
          </c:val>
        </c:ser>
        <c:ser>
          <c:idx val="2"/>
          <c:order val="2"/>
          <c:tx>
            <c:strRef>
              <c:f>Sheet1!$D$1</c:f>
              <c:strCache>
                <c:ptCount val="1"/>
                <c:pt idx="0">
                  <c:v>Level 3</c:v>
                </c:pt>
              </c:strCache>
            </c:strRef>
          </c:tx>
          <c:cat>
            <c:strRef>
              <c:f>Sheet1!$A$2:$A$4</c:f>
              <c:strCache>
                <c:ptCount val="3"/>
                <c:pt idx="0">
                  <c:v>4th</c:v>
                </c:pt>
                <c:pt idx="1">
                  <c:v>5th</c:v>
                </c:pt>
                <c:pt idx="2">
                  <c:v>6th</c:v>
                </c:pt>
              </c:strCache>
            </c:strRef>
          </c:cat>
          <c:val>
            <c:numRef>
              <c:f>Sheet1!$D$2:$D$4</c:f>
              <c:numCache>
                <c:formatCode>General</c:formatCode>
                <c:ptCount val="3"/>
                <c:pt idx="0">
                  <c:v>21</c:v>
                </c:pt>
                <c:pt idx="1">
                  <c:v>21</c:v>
                </c:pt>
                <c:pt idx="2">
                  <c:v>21</c:v>
                </c:pt>
              </c:numCache>
            </c:numRef>
          </c:val>
        </c:ser>
        <c:ser>
          <c:idx val="3"/>
          <c:order val="3"/>
          <c:tx>
            <c:strRef>
              <c:f>Sheet1!$E$1</c:f>
              <c:strCache>
                <c:ptCount val="1"/>
                <c:pt idx="0">
                  <c:v>Level 4</c:v>
                </c:pt>
              </c:strCache>
            </c:strRef>
          </c:tx>
          <c:cat>
            <c:strRef>
              <c:f>Sheet1!$A$2:$A$4</c:f>
              <c:strCache>
                <c:ptCount val="3"/>
                <c:pt idx="0">
                  <c:v>4th</c:v>
                </c:pt>
                <c:pt idx="1">
                  <c:v>5th</c:v>
                </c:pt>
                <c:pt idx="2">
                  <c:v>6th</c:v>
                </c:pt>
              </c:strCache>
            </c:strRef>
          </c:cat>
          <c:val>
            <c:numRef>
              <c:f>Sheet1!$E$2:$E$4</c:f>
              <c:numCache>
                <c:formatCode>General</c:formatCode>
                <c:ptCount val="3"/>
                <c:pt idx="0">
                  <c:v>34</c:v>
                </c:pt>
                <c:pt idx="1">
                  <c:v>47</c:v>
                </c:pt>
                <c:pt idx="2">
                  <c:v>24</c:v>
                </c:pt>
              </c:numCache>
            </c:numRef>
          </c:val>
        </c:ser>
        <c:ser>
          <c:idx val="4"/>
          <c:order val="4"/>
          <c:tx>
            <c:strRef>
              <c:f>Sheet1!$F$1</c:f>
              <c:strCache>
                <c:ptCount val="1"/>
                <c:pt idx="0">
                  <c:v>Level 5</c:v>
                </c:pt>
              </c:strCache>
            </c:strRef>
          </c:tx>
          <c:cat>
            <c:strRef>
              <c:f>Sheet1!$A$2:$A$4</c:f>
              <c:strCache>
                <c:ptCount val="3"/>
                <c:pt idx="0">
                  <c:v>4th</c:v>
                </c:pt>
                <c:pt idx="1">
                  <c:v>5th</c:v>
                </c:pt>
                <c:pt idx="2">
                  <c:v>6th</c:v>
                </c:pt>
              </c:strCache>
            </c:strRef>
          </c:cat>
          <c:val>
            <c:numRef>
              <c:f>Sheet1!$F$2:$F$4</c:f>
              <c:numCache>
                <c:formatCode>General</c:formatCode>
                <c:ptCount val="3"/>
                <c:pt idx="0">
                  <c:v>20</c:v>
                </c:pt>
                <c:pt idx="1">
                  <c:v>15</c:v>
                </c:pt>
                <c:pt idx="2">
                  <c:v>3</c:v>
                </c:pt>
              </c:numCache>
            </c:numRef>
          </c:val>
        </c:ser>
        <c:axId val="35263616"/>
        <c:axId val="36763136"/>
      </c:barChart>
      <c:catAx>
        <c:axId val="35263616"/>
        <c:scaling>
          <c:orientation val="minMax"/>
        </c:scaling>
        <c:axPos val="b"/>
        <c:tickLblPos val="nextTo"/>
        <c:crossAx val="36763136"/>
        <c:crosses val="autoZero"/>
        <c:auto val="1"/>
        <c:lblAlgn val="ctr"/>
        <c:lblOffset val="100"/>
      </c:catAx>
      <c:valAx>
        <c:axId val="36763136"/>
        <c:scaling>
          <c:orientation val="minMax"/>
        </c:scaling>
        <c:axPos val="l"/>
        <c:majorGridlines/>
        <c:numFmt formatCode="General" sourceLinked="1"/>
        <c:tickLblPos val="nextTo"/>
        <c:crossAx val="35263616"/>
        <c:crosses val="autoZero"/>
        <c:crossBetween val="between"/>
      </c:valAx>
    </c:plotArea>
    <c:legend>
      <c:legendPos val="r"/>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Level 1</c:v>
                </c:pt>
              </c:strCache>
            </c:strRef>
          </c:tx>
          <c:cat>
            <c:strRef>
              <c:f>Sheet1!$A$2</c:f>
              <c:strCache>
                <c:ptCount val="1"/>
                <c:pt idx="0">
                  <c:v>5th Grade</c:v>
                </c:pt>
              </c:strCache>
            </c:strRef>
          </c:cat>
          <c:val>
            <c:numRef>
              <c:f>Sheet1!$B$2</c:f>
              <c:numCache>
                <c:formatCode>General</c:formatCode>
                <c:ptCount val="1"/>
                <c:pt idx="0">
                  <c:v>36</c:v>
                </c:pt>
              </c:numCache>
            </c:numRef>
          </c:val>
        </c:ser>
        <c:ser>
          <c:idx val="1"/>
          <c:order val="1"/>
          <c:tx>
            <c:strRef>
              <c:f>Sheet1!$C$1</c:f>
              <c:strCache>
                <c:ptCount val="1"/>
                <c:pt idx="0">
                  <c:v>Level 2</c:v>
                </c:pt>
              </c:strCache>
            </c:strRef>
          </c:tx>
          <c:cat>
            <c:strRef>
              <c:f>Sheet1!$A$2</c:f>
              <c:strCache>
                <c:ptCount val="1"/>
                <c:pt idx="0">
                  <c:v>5th Grade</c:v>
                </c:pt>
              </c:strCache>
            </c:strRef>
          </c:cat>
          <c:val>
            <c:numRef>
              <c:f>Sheet1!$C$2</c:f>
              <c:numCache>
                <c:formatCode>General</c:formatCode>
                <c:ptCount val="1"/>
                <c:pt idx="0">
                  <c:v>78</c:v>
                </c:pt>
              </c:numCache>
            </c:numRef>
          </c:val>
        </c:ser>
        <c:ser>
          <c:idx val="2"/>
          <c:order val="2"/>
          <c:tx>
            <c:strRef>
              <c:f>Sheet1!$D$1</c:f>
              <c:strCache>
                <c:ptCount val="1"/>
                <c:pt idx="0">
                  <c:v>Level 3</c:v>
                </c:pt>
              </c:strCache>
            </c:strRef>
          </c:tx>
          <c:cat>
            <c:strRef>
              <c:f>Sheet1!$A$2</c:f>
              <c:strCache>
                <c:ptCount val="1"/>
                <c:pt idx="0">
                  <c:v>5th Grade</c:v>
                </c:pt>
              </c:strCache>
            </c:strRef>
          </c:cat>
          <c:val>
            <c:numRef>
              <c:f>Sheet1!$D$2</c:f>
              <c:numCache>
                <c:formatCode>General</c:formatCode>
                <c:ptCount val="1"/>
                <c:pt idx="0">
                  <c:v>30</c:v>
                </c:pt>
              </c:numCache>
            </c:numRef>
          </c:val>
        </c:ser>
        <c:ser>
          <c:idx val="3"/>
          <c:order val="3"/>
          <c:tx>
            <c:strRef>
              <c:f>Sheet1!$E$1</c:f>
              <c:strCache>
                <c:ptCount val="1"/>
                <c:pt idx="0">
                  <c:v>Level 4</c:v>
                </c:pt>
              </c:strCache>
            </c:strRef>
          </c:tx>
          <c:cat>
            <c:strRef>
              <c:f>Sheet1!$A$2</c:f>
              <c:strCache>
                <c:ptCount val="1"/>
                <c:pt idx="0">
                  <c:v>5th Grade</c:v>
                </c:pt>
              </c:strCache>
            </c:strRef>
          </c:cat>
          <c:val>
            <c:numRef>
              <c:f>Sheet1!$E$2</c:f>
              <c:numCache>
                <c:formatCode>General</c:formatCode>
                <c:ptCount val="1"/>
                <c:pt idx="0">
                  <c:v>34</c:v>
                </c:pt>
              </c:numCache>
            </c:numRef>
          </c:val>
        </c:ser>
        <c:ser>
          <c:idx val="4"/>
          <c:order val="4"/>
          <c:tx>
            <c:strRef>
              <c:f>Sheet1!$F$1</c:f>
              <c:strCache>
                <c:ptCount val="1"/>
                <c:pt idx="0">
                  <c:v>Level 5</c:v>
                </c:pt>
              </c:strCache>
            </c:strRef>
          </c:tx>
          <c:cat>
            <c:strRef>
              <c:f>Sheet1!$A$2</c:f>
              <c:strCache>
                <c:ptCount val="1"/>
                <c:pt idx="0">
                  <c:v>5th Grade</c:v>
                </c:pt>
              </c:strCache>
            </c:strRef>
          </c:cat>
          <c:val>
            <c:numRef>
              <c:f>Sheet1!$F$2</c:f>
              <c:numCache>
                <c:formatCode>General</c:formatCode>
                <c:ptCount val="1"/>
                <c:pt idx="0">
                  <c:v>0</c:v>
                </c:pt>
              </c:numCache>
            </c:numRef>
          </c:val>
        </c:ser>
        <c:axId val="37441920"/>
        <c:axId val="37443840"/>
      </c:barChart>
      <c:catAx>
        <c:axId val="37441920"/>
        <c:scaling>
          <c:orientation val="minMax"/>
        </c:scaling>
        <c:axPos val="b"/>
        <c:tickLblPos val="nextTo"/>
        <c:crossAx val="37443840"/>
        <c:crosses val="autoZero"/>
        <c:auto val="1"/>
        <c:lblAlgn val="ctr"/>
        <c:lblOffset val="100"/>
      </c:catAx>
      <c:valAx>
        <c:axId val="37443840"/>
        <c:scaling>
          <c:orientation val="minMax"/>
        </c:scaling>
        <c:axPos val="l"/>
        <c:majorGridlines/>
        <c:numFmt formatCode="General" sourceLinked="1"/>
        <c:tickLblPos val="nextTo"/>
        <c:crossAx val="37441920"/>
        <c:crosses val="autoZero"/>
        <c:crossBetween val="between"/>
      </c:valAx>
    </c:plotArea>
    <c:legend>
      <c:legendPos val="r"/>
      <c:layout/>
    </c:legend>
    <c:plotVisOnly val="1"/>
  </c:chart>
  <c:txPr>
    <a:bodyPr/>
    <a:lstStyle/>
    <a:p>
      <a:pPr>
        <a:defRPr sz="1800"/>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0E6F1B-2BEC-40CA-A45E-4AA0B393EAE3}"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E6F1B-2BEC-40CA-A45E-4AA0B393EAE3}"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0E6F1B-2BEC-40CA-A45E-4AA0B393EAE3}" type="datetimeFigureOut">
              <a:rPr lang="en-US" smtClean="0"/>
              <a:t>4/6/2014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0E6F1B-2BEC-40CA-A45E-4AA0B393EAE3}" type="datetimeFigureOut">
              <a:rPr lang="en-US" smtClean="0"/>
              <a:t>4/6/2014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0E6F1B-2BEC-40CA-A45E-4AA0B393EAE3}" type="datetimeFigureOut">
              <a:rPr lang="en-US" smtClean="0"/>
              <a:t>4/6/2014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0E6F1B-2BEC-40CA-A45E-4AA0B393EAE3}" type="datetimeFigureOut">
              <a:rPr lang="en-US" smtClean="0"/>
              <a:t>4/6/2014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0E6F1B-2BEC-40CA-A45E-4AA0B393EAE3}" type="datetimeFigureOut">
              <a:rPr lang="en-US" smtClean="0"/>
              <a:t>4/6/2014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E6F1B-2BEC-40CA-A45E-4AA0B393EAE3}" type="datetimeFigureOut">
              <a:rPr lang="en-US" smtClean="0"/>
              <a:t>4/6/2014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E6F1B-2BEC-40CA-A45E-4AA0B393EAE3}" type="datetimeFigureOut">
              <a:rPr lang="en-US" smtClean="0"/>
              <a:t>4/6/2014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E6F1B-2BEC-40CA-A45E-4AA0B393EAE3}" type="datetimeFigureOut">
              <a:rPr lang="en-US" smtClean="0"/>
              <a:t>4/6/2014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E6F1B-2BEC-40CA-A45E-4AA0B393EAE3}" type="datetimeFigureOut">
              <a:rPr lang="en-US" smtClean="0"/>
              <a:t>4/6/2014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E9001-7C2D-4F13-909D-EFC390CE66B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0E6F1B-2BEC-40CA-A45E-4AA0B393EAE3}" type="datetimeFigureOut">
              <a:rPr lang="en-US" smtClean="0"/>
              <a:t>4/4/2014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E9001-7C2D-4F13-909D-EFC390CE66B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Spring 2014</a:t>
            </a:r>
            <a:br>
              <a:rPr lang="en-US" dirty="0" smtClean="0"/>
            </a:br>
            <a:r>
              <a:rPr lang="en-US" dirty="0" smtClean="0"/>
              <a:t>Benchmark Data Is Here!!!</a:t>
            </a:r>
            <a:endParaRPr lang="en-US" dirty="0"/>
          </a:p>
        </p:txBody>
      </p:sp>
      <p:sp>
        <p:nvSpPr>
          <p:cNvPr id="3" name="Subtitle 2"/>
          <p:cNvSpPr>
            <a:spLocks noGrp="1"/>
          </p:cNvSpPr>
          <p:nvPr>
            <p:ph type="subTitle" idx="1"/>
          </p:nvPr>
        </p:nvSpPr>
        <p:spPr/>
        <p:txBody>
          <a:bodyPr/>
          <a:lstStyle/>
          <a:p>
            <a:r>
              <a:rPr lang="en-US" dirty="0" smtClean="0"/>
              <a:t>What do you            ?</a:t>
            </a:r>
          </a:p>
          <a:p>
            <a:r>
              <a:rPr lang="en-US" dirty="0" smtClean="0"/>
              <a:t>Where do we go from here?</a:t>
            </a:r>
            <a:endParaRPr lang="en-US" dirty="0"/>
          </a:p>
        </p:txBody>
      </p:sp>
      <p:pic>
        <p:nvPicPr>
          <p:cNvPr id="1026" name="Picture 2" descr="C:\Users\kscott\AppData\Local\Microsoft\Windows\Temporary Internet Files\Content.IE5\336DFM2L\MC900437797[1].wmf"/>
          <p:cNvPicPr>
            <a:picLocks noChangeAspect="1" noChangeArrowheads="1"/>
          </p:cNvPicPr>
          <p:nvPr/>
        </p:nvPicPr>
        <p:blipFill>
          <a:blip r:embed="rId2" cstate="print"/>
          <a:srcRect/>
          <a:stretch>
            <a:fillRect/>
          </a:stretch>
        </p:blipFill>
        <p:spPr bwMode="auto">
          <a:xfrm>
            <a:off x="5029200" y="3810000"/>
            <a:ext cx="939800" cy="84485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Achievement Levels</a:t>
            </a:r>
            <a:endParaRPr lang="en-US" dirty="0"/>
          </a:p>
        </p:txBody>
      </p:sp>
      <p:sp>
        <p:nvSpPr>
          <p:cNvPr id="3" name="Content Placeholder 2"/>
          <p:cNvSpPr>
            <a:spLocks noGrp="1"/>
          </p:cNvSpPr>
          <p:nvPr>
            <p:ph idx="1"/>
          </p:nvPr>
        </p:nvSpPr>
        <p:spPr/>
        <p:txBody>
          <a:bodyPr/>
          <a:lstStyle/>
          <a:p>
            <a:r>
              <a:rPr lang="en-US" dirty="0" smtClean="0">
                <a:solidFill>
                  <a:srgbClr val="C00000"/>
                </a:solidFill>
              </a:rPr>
              <a:t>Level 1 –Limited Command</a:t>
            </a:r>
          </a:p>
          <a:p>
            <a:r>
              <a:rPr lang="en-US" dirty="0" smtClean="0">
                <a:solidFill>
                  <a:srgbClr val="FFFF00"/>
                </a:solidFill>
              </a:rPr>
              <a:t>Level 2– Partial Command</a:t>
            </a:r>
          </a:p>
          <a:p>
            <a:r>
              <a:rPr lang="en-US" dirty="0" smtClean="0">
                <a:solidFill>
                  <a:srgbClr val="00B050"/>
                </a:solidFill>
              </a:rPr>
              <a:t>Level 3 –Sufficient Command</a:t>
            </a:r>
          </a:p>
          <a:p>
            <a:r>
              <a:rPr lang="en-US" dirty="0" smtClean="0">
                <a:solidFill>
                  <a:srgbClr val="00B050"/>
                </a:solidFill>
              </a:rPr>
              <a:t>Level 4 –Solid Command and College Career Readiness</a:t>
            </a:r>
          </a:p>
          <a:p>
            <a:r>
              <a:rPr lang="en-US" dirty="0" smtClean="0">
                <a:solidFill>
                  <a:srgbClr val="00B050"/>
                </a:solidFill>
              </a:rPr>
              <a:t>Level 5-Superior Command and College Career Readiness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School-Wide Results for Math</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School-Wide Results for ELA</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a:t>
            </a:r>
            <a:r>
              <a:rPr lang="en-US" baseline="30000" dirty="0" smtClean="0"/>
              <a:t>th</a:t>
            </a:r>
            <a:r>
              <a:rPr lang="en-US" dirty="0" smtClean="0"/>
              <a:t> Grade Science</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Skills</a:t>
            </a:r>
            <a:endParaRPr lang="en-US" dirty="0"/>
          </a:p>
        </p:txBody>
      </p:sp>
      <p:sp>
        <p:nvSpPr>
          <p:cNvPr id="3" name="Content Placeholder 2"/>
          <p:cNvSpPr>
            <a:spLocks noGrp="1"/>
          </p:cNvSpPr>
          <p:nvPr>
            <p:ph idx="1"/>
          </p:nvPr>
        </p:nvSpPr>
        <p:spPr/>
        <p:txBody>
          <a:bodyPr/>
          <a:lstStyle/>
          <a:p>
            <a:r>
              <a:rPr lang="en-US" dirty="0" smtClean="0"/>
              <a:t>This year North Carolina will be using Depth of Knowledge Levels 1, 2, and 3. DOK Level 1 questions are lower level while DOK Levels 2 and 3 are higher order.</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DOK Levels of Complexity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Level 1:  Recall/Reproduction-Recall a fact, information, or procedure. Process information on a low level.</a:t>
            </a:r>
          </a:p>
          <a:p>
            <a:r>
              <a:rPr lang="en-US" dirty="0" smtClean="0"/>
              <a:t>Level 2:  Skill/Concept: Use information or conceptual knowledge, two or more steps.</a:t>
            </a:r>
          </a:p>
          <a:p>
            <a:r>
              <a:rPr lang="en-US" dirty="0" smtClean="0"/>
              <a:t>Level 3:  Strategic Thinking:  Requires reasoning, developing a plan or a sequence of steps, some complexity.</a:t>
            </a:r>
          </a:p>
          <a:p>
            <a:r>
              <a:rPr lang="en-US" dirty="0" smtClean="0"/>
              <a:t>Level 4:  Extended Thinking:  Requires an investigation, time to think and process multiple conditions of the problem.</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we have it . . . . . </a:t>
            </a:r>
            <a:endParaRPr lang="en-US" dirty="0"/>
          </a:p>
        </p:txBody>
      </p:sp>
      <p:sp>
        <p:nvSpPr>
          <p:cNvPr id="3" name="Content Placeholder 2"/>
          <p:cNvSpPr>
            <a:spLocks noGrp="1"/>
          </p:cNvSpPr>
          <p:nvPr>
            <p:ph idx="1"/>
          </p:nvPr>
        </p:nvSpPr>
        <p:spPr/>
        <p:txBody>
          <a:bodyPr/>
          <a:lstStyle/>
          <a:p>
            <a:r>
              <a:rPr lang="en-US" dirty="0" smtClean="0"/>
              <a:t>Where do we go from here . . . .</a:t>
            </a:r>
          </a:p>
          <a:p>
            <a:endParaRPr lang="en-US" dirty="0"/>
          </a:p>
          <a:p>
            <a:endParaRPr lang="en-US" dirty="0" smtClean="0"/>
          </a:p>
          <a:p>
            <a:endParaRPr lang="en-US" dirty="0"/>
          </a:p>
        </p:txBody>
      </p:sp>
      <p:pic>
        <p:nvPicPr>
          <p:cNvPr id="2050" name="Picture 2" descr="C:\Users\kscott\AppData\Local\Microsoft\Windows\Temporary Internet Files\Content.IE5\OD25NTQM\MM900286792[1].gif"/>
          <p:cNvPicPr>
            <a:picLocks noChangeAspect="1" noChangeArrowheads="1" noCrop="1"/>
          </p:cNvPicPr>
          <p:nvPr/>
        </p:nvPicPr>
        <p:blipFill>
          <a:blip r:embed="rId2" cstate="print"/>
          <a:srcRect/>
          <a:stretch>
            <a:fillRect/>
          </a:stretch>
        </p:blipFill>
        <p:spPr bwMode="auto">
          <a:xfrm>
            <a:off x="1447800" y="2209800"/>
            <a:ext cx="5410200" cy="3810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Mandatory Intervention Blocks Begin April 14, 2014 for </a:t>
            </a:r>
            <a:r>
              <a:rPr lang="en-US" b="1" dirty="0" smtClean="0"/>
              <a:t>all STAFF</a:t>
            </a:r>
            <a:r>
              <a:rPr lang="en-US" dirty="0" smtClean="0"/>
              <a:t>!</a:t>
            </a:r>
            <a:endParaRPr lang="en-US" dirty="0"/>
          </a:p>
        </p:txBody>
      </p:sp>
      <p:sp>
        <p:nvSpPr>
          <p:cNvPr id="3" name="Content Placeholder 2"/>
          <p:cNvSpPr>
            <a:spLocks noGrp="1"/>
          </p:cNvSpPr>
          <p:nvPr>
            <p:ph idx="1"/>
          </p:nvPr>
        </p:nvSpPr>
        <p:spPr/>
        <p:txBody>
          <a:bodyPr>
            <a:normAutofit fontScale="92500"/>
          </a:bodyPr>
          <a:lstStyle/>
          <a:p>
            <a:r>
              <a:rPr lang="en-US" dirty="0" smtClean="0"/>
              <a:t>4</a:t>
            </a:r>
            <a:r>
              <a:rPr lang="en-US" baseline="30000" dirty="0" smtClean="0"/>
              <a:t>th</a:t>
            </a:r>
            <a:r>
              <a:rPr lang="en-US" dirty="0" smtClean="0"/>
              <a:t> Grade ELA  Monday &amp; Tuesday 8:30-9:30</a:t>
            </a:r>
          </a:p>
          <a:p>
            <a:r>
              <a:rPr lang="en-US" dirty="0" smtClean="0"/>
              <a:t>4</a:t>
            </a:r>
            <a:r>
              <a:rPr lang="en-US" baseline="30000" dirty="0" smtClean="0"/>
              <a:t>th</a:t>
            </a:r>
            <a:r>
              <a:rPr lang="en-US" dirty="0" smtClean="0"/>
              <a:t> Grade Math Wednesday &amp; Thursday 8:30-9:30</a:t>
            </a:r>
          </a:p>
          <a:p>
            <a:r>
              <a:rPr lang="en-US" dirty="0" smtClean="0"/>
              <a:t>5</a:t>
            </a:r>
            <a:r>
              <a:rPr lang="en-US" baseline="30000" dirty="0" smtClean="0"/>
              <a:t>th</a:t>
            </a:r>
            <a:r>
              <a:rPr lang="en-US" dirty="0" smtClean="0"/>
              <a:t> Grade ELA Monday &amp; Tuesday 9:50-11:00</a:t>
            </a:r>
          </a:p>
          <a:p>
            <a:r>
              <a:rPr lang="en-US" dirty="0" smtClean="0"/>
              <a:t>5</a:t>
            </a:r>
            <a:r>
              <a:rPr lang="en-US" baseline="30000" dirty="0" smtClean="0"/>
              <a:t>th</a:t>
            </a:r>
            <a:r>
              <a:rPr lang="en-US" dirty="0" smtClean="0"/>
              <a:t> Grade Math Wednesday &amp; Thursday 9:50-11:00</a:t>
            </a:r>
          </a:p>
          <a:p>
            <a:r>
              <a:rPr lang="en-US" dirty="0" smtClean="0"/>
              <a:t>5</a:t>
            </a:r>
            <a:r>
              <a:rPr lang="en-US" baseline="30000" dirty="0" smtClean="0"/>
              <a:t>th</a:t>
            </a:r>
            <a:r>
              <a:rPr lang="en-US" dirty="0" smtClean="0"/>
              <a:t> Grade Science Friday 9:50-11:30</a:t>
            </a:r>
          </a:p>
          <a:p>
            <a:r>
              <a:rPr lang="en-US" dirty="0" smtClean="0"/>
              <a:t>6</a:t>
            </a:r>
            <a:r>
              <a:rPr lang="en-US" baseline="30000" dirty="0" smtClean="0"/>
              <a:t>th</a:t>
            </a:r>
            <a:r>
              <a:rPr lang="en-US" dirty="0" smtClean="0"/>
              <a:t> Grade ELA Monday &amp; Tuesday 1:00-2:10</a:t>
            </a:r>
          </a:p>
          <a:p>
            <a:r>
              <a:rPr lang="en-US" dirty="0" smtClean="0"/>
              <a:t>6</a:t>
            </a:r>
            <a:r>
              <a:rPr lang="en-US" baseline="30000" dirty="0" smtClean="0"/>
              <a:t>th</a:t>
            </a:r>
            <a:r>
              <a:rPr lang="en-US" dirty="0" smtClean="0"/>
              <a:t> Grade Math Wednesday &amp; Thursday 1:00-2:10</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School-Wide Reading &amp; Accelerated Reader Test</a:t>
            </a:r>
            <a:endParaRPr lang="en-US" dirty="0"/>
          </a:p>
        </p:txBody>
      </p:sp>
      <p:sp>
        <p:nvSpPr>
          <p:cNvPr id="3" name="Content Placeholder 2"/>
          <p:cNvSpPr>
            <a:spLocks noGrp="1"/>
          </p:cNvSpPr>
          <p:nvPr>
            <p:ph idx="1"/>
          </p:nvPr>
        </p:nvSpPr>
        <p:spPr/>
        <p:txBody>
          <a:bodyPr/>
          <a:lstStyle/>
          <a:p>
            <a:r>
              <a:rPr lang="en-US" dirty="0" smtClean="0"/>
              <a:t>2:15-2:30 School-Wide Reading Daily</a:t>
            </a:r>
          </a:p>
          <a:p>
            <a:endParaRPr lang="en-US" dirty="0"/>
          </a:p>
          <a:p>
            <a:r>
              <a:rPr lang="en-US" dirty="0" smtClean="0"/>
              <a:t>Allow students opportunities to take AR Test Daily.  Each student should take a minimum of 5 tests per nine weeks on books on their individual ZPD level.</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Give YOUR students this comprehension and recall drill everyday: </a:t>
            </a:r>
            <a:endParaRPr lang="en-US" dirty="0" smtClean="0"/>
          </a:p>
        </p:txBody>
      </p:sp>
      <p:sp>
        <p:nvSpPr>
          <p:cNvPr id="3" name="Content Placeholder 2"/>
          <p:cNvSpPr>
            <a:spLocks noGrp="1"/>
          </p:cNvSpPr>
          <p:nvPr>
            <p:ph idx="1"/>
          </p:nvPr>
        </p:nvSpPr>
        <p:spPr/>
        <p:txBody>
          <a:bodyPr>
            <a:normAutofit fontScale="92500" lnSpcReduction="20000"/>
          </a:bodyPr>
          <a:lstStyle/>
          <a:p>
            <a:r>
              <a:rPr lang="en-US" dirty="0" smtClean="0"/>
              <a:t>a. Using text material, select a manageable part, a titled or subtitled paragraph of at least 200 words.</a:t>
            </a:r>
          </a:p>
          <a:p>
            <a:r>
              <a:rPr lang="en-US" dirty="0" smtClean="0"/>
              <a:t>b. Using the hand as a pacer read the paragraph or section in 30 seconds.</a:t>
            </a:r>
          </a:p>
          <a:p>
            <a:r>
              <a:rPr lang="en-US" dirty="0" smtClean="0"/>
              <a:t>c. Stop, write down what is remembered.</a:t>
            </a:r>
          </a:p>
          <a:p>
            <a:r>
              <a:rPr lang="en-US" dirty="0" smtClean="0"/>
              <a:t>d. Repeat steps two and three above in the same material.</a:t>
            </a:r>
          </a:p>
          <a:p>
            <a:r>
              <a:rPr lang="en-US" dirty="0" smtClean="0"/>
              <a:t>e. As a class; brainstorm what students have read.</a:t>
            </a:r>
          </a:p>
          <a:p>
            <a:r>
              <a:rPr lang="en-US" dirty="0" smtClean="0"/>
              <a:t>f. Repeat entire drill in new material.</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Vocabulary Drill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a. Using subject area material teacher chooses a major section or chapter.</a:t>
            </a:r>
          </a:p>
          <a:p>
            <a:r>
              <a:rPr lang="en-US" dirty="0" smtClean="0"/>
              <a:t>b. Teacher should first read material choosing most important vocabulary terms.</a:t>
            </a:r>
          </a:p>
          <a:p>
            <a:r>
              <a:rPr lang="en-US" dirty="0" smtClean="0"/>
              <a:t>c. Using the hand as a pacer, have students quickly preview entire chapter and mentally identify some of the significant vocabulary (about 30-45 seconds) use headings, or sub heading, bold face words, italicized words, words in margins, pictures, charts, graphs.</a:t>
            </a:r>
          </a:p>
          <a:p>
            <a:r>
              <a:rPr lang="en-US" dirty="0" smtClean="0"/>
              <a:t>d. Preview same material again for 30-45 seconds. Stop…write down words chosen – students should recall the words from memory, not copy them.</a:t>
            </a:r>
          </a:p>
          <a:p>
            <a:r>
              <a:rPr lang="en-US" dirty="0" smtClean="0"/>
              <a:t>e. As a class, brainstorm all the words the students identify as important to unit. List all words on board so students can see and learn all words.</a:t>
            </a:r>
          </a:p>
          <a:p>
            <a:r>
              <a:rPr lang="en-US" dirty="0" smtClean="0"/>
              <a:t>f. Go to a new section or chapter and repeat above drill. Note: A very beneficial exercise is to combine the recall and comprehension drill (#12) and the vocabulary drill.</a:t>
            </a:r>
          </a:p>
          <a:p>
            <a:r>
              <a:rPr lang="en-US" dirty="0" smtClean="0"/>
              <a:t>g. This vocabulary drill actively involves students in thinking about their vocabulary plus they can transfer these "search" skills to other reading material. All students will succeed at some level with this drill.</a:t>
            </a:r>
          </a:p>
          <a:p>
            <a:r>
              <a:rPr lang="en-US" dirty="0" smtClean="0"/>
              <a:t>h. Do this drill as often as possible.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Give homework everyday</a:t>
            </a:r>
            <a:endParaRPr lang="en-US" dirty="0"/>
          </a:p>
        </p:txBody>
      </p:sp>
      <p:sp>
        <p:nvSpPr>
          <p:cNvPr id="3" name="Content Placeholder 2"/>
          <p:cNvSpPr>
            <a:spLocks noGrp="1"/>
          </p:cNvSpPr>
          <p:nvPr>
            <p:ph idx="1"/>
          </p:nvPr>
        </p:nvSpPr>
        <p:spPr/>
        <p:txBody>
          <a:bodyPr>
            <a:normAutofit/>
          </a:bodyPr>
          <a:lstStyle/>
          <a:p>
            <a:r>
              <a:rPr lang="en-US" dirty="0" smtClean="0"/>
              <a:t>Five minutes of homework a day for each grade level. (i.e., 15 minutes a day for third graders, 60 minutes a day for twelfth graders) We recommend that in addition to subject area homework you direct your students to:</a:t>
            </a:r>
          </a:p>
          <a:p>
            <a:r>
              <a:rPr lang="en-US" dirty="0" smtClean="0"/>
              <a:t>a. Read a story you have provided them.</a:t>
            </a:r>
          </a:p>
          <a:p>
            <a:r>
              <a:rPr lang="en-US" dirty="0" smtClean="0"/>
              <a:t>b. Do a slash recall pattern on that story.</a:t>
            </a:r>
          </a:p>
          <a:p>
            <a:r>
              <a:rPr lang="en-US" dirty="0" smtClean="0"/>
              <a:t>c. Bring recall patterns to class the next day.</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b="1" dirty="0" smtClean="0"/>
              <a:t>Never allow "down time" in your class</a:t>
            </a:r>
            <a:r>
              <a:rPr lang="en-US" dirty="0" smtClean="0"/>
              <a:t>. If you’ve completed the lesson for the day have your students read. If they’re waiting for the last bell, or to go to lunch, have them read. Don’t ever let them just sit there and do nothing. Have them read. Do D.E.A.R.!</a:t>
            </a:r>
          </a:p>
          <a:p>
            <a:r>
              <a:rPr lang="en-US" b="1" dirty="0" smtClean="0"/>
              <a:t>Students learn by "doing" something for themselves</a:t>
            </a:r>
            <a:r>
              <a:rPr lang="en-US" dirty="0" smtClean="0"/>
              <a:t>. Reading, writing, math. They learn very little by listening. Be very conscious of time management. Increase, dramatically, reading and writing time in your class.</a:t>
            </a:r>
          </a:p>
          <a:p>
            <a:r>
              <a:rPr lang="en-US" b="1" dirty="0" smtClean="0"/>
              <a:t>Practice test taking all yea</a:t>
            </a:r>
            <a:r>
              <a:rPr lang="en-US" dirty="0" smtClean="0"/>
              <a:t>r. Give frequent achievement test type short tests. Increase drill time in reading instructions for taking tests.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20000"/>
          </a:bodyPr>
          <a:lstStyle/>
          <a:p>
            <a:r>
              <a:rPr lang="en-US" b="1" dirty="0" smtClean="0"/>
              <a:t>Phone your parents</a:t>
            </a:r>
            <a:r>
              <a:rPr lang="en-US" dirty="0" smtClean="0"/>
              <a:t>. Especially phone the parents of students who are doing well in your class or who accomplished some very specific task. Increasing achievement test scores involves parents too. Emphasize their involvement is crucial in three areas:</a:t>
            </a:r>
          </a:p>
          <a:p>
            <a:r>
              <a:rPr lang="en-US" dirty="0" smtClean="0"/>
              <a:t>a. Get them to school on time after a nutritious breakfast.</a:t>
            </a:r>
          </a:p>
          <a:p>
            <a:r>
              <a:rPr lang="en-US" dirty="0" smtClean="0"/>
              <a:t>b. Turn off the TV.</a:t>
            </a:r>
          </a:p>
          <a:p>
            <a:r>
              <a:rPr lang="en-US" dirty="0" smtClean="0"/>
              <a:t>c. Have lots of books around the house.</a:t>
            </a:r>
          </a:p>
          <a:p>
            <a:r>
              <a:rPr lang="en-US" b="1" dirty="0" smtClean="0"/>
              <a:t>Sit at your desk as little as possible</a:t>
            </a:r>
            <a:r>
              <a:rPr lang="en-US" dirty="0" smtClean="0"/>
              <a:t>. Education does not take place at your desk. When you walk around your class you not only see, but you are seen.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at your scores</a:t>
            </a:r>
            <a:endParaRPr lang="en-US" dirty="0"/>
          </a:p>
        </p:txBody>
      </p:sp>
      <p:sp>
        <p:nvSpPr>
          <p:cNvPr id="3" name="Content Placeholder 2"/>
          <p:cNvSpPr>
            <a:spLocks noGrp="1"/>
          </p:cNvSpPr>
          <p:nvPr>
            <p:ph idx="1"/>
          </p:nvPr>
        </p:nvSpPr>
        <p:spPr/>
        <p:txBody>
          <a:bodyPr/>
          <a:lstStyle/>
          <a:p>
            <a:r>
              <a:rPr lang="en-US" dirty="0" smtClean="0"/>
              <a:t>What trends to you see?</a:t>
            </a:r>
          </a:p>
          <a:p>
            <a:r>
              <a:rPr lang="en-US" dirty="0" smtClean="0"/>
              <a:t>Why do you feel your students did not perform well?</a:t>
            </a:r>
          </a:p>
          <a:p>
            <a:r>
              <a:rPr lang="en-US" dirty="0" smtClean="0"/>
              <a:t>What will you do to ensure that ALL of your students show growth?</a:t>
            </a:r>
          </a:p>
          <a:p>
            <a:r>
              <a:rPr lang="en-US" dirty="0" smtClean="0"/>
              <a:t>What are you going to do differently the remainder of the school year?</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Kunjufu</a:t>
            </a:r>
            <a:r>
              <a:rPr lang="en-US" dirty="0" smtClean="0"/>
              <a:t> says it best:</a:t>
            </a:r>
            <a:endParaRPr lang="en-US" dirty="0"/>
          </a:p>
        </p:txBody>
      </p:sp>
      <p:sp>
        <p:nvSpPr>
          <p:cNvPr id="3" name="Content Placeholder 2"/>
          <p:cNvSpPr>
            <a:spLocks noGrp="1"/>
          </p:cNvSpPr>
          <p:nvPr>
            <p:ph idx="1"/>
          </p:nvPr>
        </p:nvSpPr>
        <p:spPr/>
        <p:txBody>
          <a:bodyPr/>
          <a:lstStyle/>
          <a:p>
            <a:pPr>
              <a:buNone/>
            </a:pPr>
            <a:r>
              <a:rPr lang="en-US" dirty="0" smtClean="0"/>
              <a:t>“What you see in a child is what you will produce from the child.”</a:t>
            </a:r>
          </a:p>
          <a:p>
            <a:pPr>
              <a:buNone/>
            </a:pPr>
            <a:endParaRPr lang="en-US" dirty="0"/>
          </a:p>
          <a:p>
            <a:pPr>
              <a:buNone/>
            </a:pPr>
            <a:r>
              <a:rPr lang="en-US" dirty="0" smtClean="0"/>
              <a:t>We have to see that ALL of our students will make Level 5’s on their EOG. If we see it, we will produce it.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Pencil/Paper Retest</a:t>
            </a:r>
          </a:p>
          <a:p>
            <a:r>
              <a:rPr lang="en-US" dirty="0" smtClean="0"/>
              <a:t>Compare Pencil/Paper to Computerized Test</a:t>
            </a:r>
          </a:p>
          <a:p>
            <a:r>
              <a:rPr lang="en-US" dirty="0" smtClean="0"/>
              <a:t>Identify the objectives that are the weakest</a:t>
            </a:r>
          </a:p>
          <a:p>
            <a:r>
              <a:rPr lang="en-US" dirty="0" smtClean="0"/>
              <a:t>Plan activities for Intervention Blocks</a:t>
            </a:r>
          </a:p>
          <a:p>
            <a:r>
              <a:rPr lang="en-US" dirty="0" smtClean="0"/>
              <a:t>Implement Intervention Blocks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Destination</a:t>
            </a:r>
            <a:endParaRPr lang="en-US" dirty="0"/>
          </a:p>
        </p:txBody>
      </p:sp>
      <p:sp>
        <p:nvSpPr>
          <p:cNvPr id="3" name="Content Placeholder 2"/>
          <p:cNvSpPr>
            <a:spLocks noGrp="1"/>
          </p:cNvSpPr>
          <p:nvPr>
            <p:ph idx="1"/>
          </p:nvPr>
        </p:nvSpPr>
        <p:spPr/>
        <p:txBody>
          <a:bodyPr/>
          <a:lstStyle/>
          <a:p>
            <a:pPr algn="ctr">
              <a:buNone/>
            </a:pPr>
            <a:r>
              <a:rPr lang="en-US" dirty="0" smtClean="0"/>
              <a:t>Ahoskie Elementary School:</a:t>
            </a:r>
          </a:p>
          <a:p>
            <a:pPr algn="ctr">
              <a:buNone/>
            </a:pPr>
            <a:r>
              <a:rPr lang="en-US" dirty="0" smtClean="0"/>
              <a:t> 2013-2014 North Carolina School of Distinction</a:t>
            </a:r>
          </a:p>
          <a:p>
            <a:pPr algn="ctr">
              <a:buNone/>
            </a:pPr>
            <a:endParaRPr lang="en-US" dirty="0"/>
          </a:p>
        </p:txBody>
      </p:sp>
      <p:pic>
        <p:nvPicPr>
          <p:cNvPr id="4" name="Picture 3" descr="ahoskie elementary.jpg"/>
          <p:cNvPicPr>
            <a:picLocks noChangeAspect="1"/>
          </p:cNvPicPr>
          <p:nvPr/>
        </p:nvPicPr>
        <p:blipFill>
          <a:blip r:embed="rId2" cstate="print"/>
          <a:stretch>
            <a:fillRect/>
          </a:stretch>
        </p:blipFill>
        <p:spPr>
          <a:xfrm>
            <a:off x="2667000" y="2714624"/>
            <a:ext cx="4749800" cy="35623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4085</TotalTime>
  <Words>1055</Words>
  <Application>Microsoft Office PowerPoint</Application>
  <PresentationFormat>On-screen Show (4:3)</PresentationFormat>
  <Paragraphs>81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Spring 2014 Benchmark Data Is Here!!!</vt:lpstr>
      <vt:lpstr>Achievement Levels</vt:lpstr>
      <vt:lpstr>School-Wide Results for Math</vt:lpstr>
      <vt:lpstr>School-Wide Results for ELA</vt:lpstr>
      <vt:lpstr>5th Grade Science</vt:lpstr>
      <vt:lpstr>Thinking Skills</vt:lpstr>
      <vt:lpstr>DOK Levels of Complexity</vt:lpstr>
      <vt:lpstr>Now we have it . . . . . </vt:lpstr>
      <vt:lpstr>Mandatory Intervention Blocks Begin April 14, 2014 for all STAFF!</vt:lpstr>
      <vt:lpstr>School-Wide Reading &amp; Accelerated Reader Test</vt:lpstr>
      <vt:lpstr>Give YOUR students this comprehension and recall drill everyday: </vt:lpstr>
      <vt:lpstr>Vocabulary Drill  </vt:lpstr>
      <vt:lpstr>Give homework everyday</vt:lpstr>
      <vt:lpstr>Slide 14</vt:lpstr>
      <vt:lpstr>Slide 15</vt:lpstr>
      <vt:lpstr>Look at your scores</vt:lpstr>
      <vt:lpstr>Kunjufu says it best:</vt:lpstr>
      <vt:lpstr>Next Steps:</vt:lpstr>
      <vt:lpstr>Final Destination</vt:lpstr>
    </vt:vector>
  </TitlesOfParts>
  <Company>Hertford County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2014 Benchmark Data Is Here!!!</dc:title>
  <dc:creator>kscott</dc:creator>
  <cp:lastModifiedBy>kscott</cp:lastModifiedBy>
  <cp:revision>70</cp:revision>
  <dcterms:created xsi:type="dcterms:W3CDTF">2014-04-04T23:10:09Z</dcterms:created>
  <dcterms:modified xsi:type="dcterms:W3CDTF">2014-04-07T19:16:00Z</dcterms:modified>
</cp:coreProperties>
</file>