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257" r:id="rId3"/>
    <p:sldId id="259" r:id="rId4"/>
    <p:sldId id="260" r:id="rId5"/>
    <p:sldId id="261" r:id="rId6"/>
    <p:sldId id="262" r:id="rId7"/>
    <p:sldId id="263" r:id="rId8"/>
    <p:sldId id="268" r:id="rId9"/>
    <p:sldId id="264" r:id="rId10"/>
    <p:sldId id="265" r:id="rId11"/>
    <p:sldId id="269" r:id="rId12"/>
    <p:sldId id="267" r:id="rId13"/>
    <p:sldId id="266" r:id="rId14"/>
    <p:sldId id="270" r:id="rId15"/>
    <p:sldId id="271" r:id="rId16"/>
    <p:sldId id="272" r:id="rId17"/>
    <p:sldId id="273"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A892F32-F940-4329-9E9F-0D527A2E8440}" type="datetimeFigureOut">
              <a:rPr lang="en-US" smtClean="0"/>
              <a:t>8/28/2012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B2F7634-F3DB-4D22-B487-71EE1D3559E2}" type="slidenum">
              <a:rPr lang="en-US" smtClean="0"/>
              <a:t>‹#›</a:t>
            </a:fld>
            <a:endParaRPr lang="en-US"/>
          </a:p>
        </p:txBody>
      </p:sp>
    </p:spTree>
    <p:extLst>
      <p:ext uri="{BB962C8B-B14F-4D97-AF65-F5344CB8AC3E}">
        <p14:creationId xmlns:p14="http://schemas.microsoft.com/office/powerpoint/2010/main" val="1194859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E2280EE0-D09F-4A0D-A27C-B0C316735B4E}" type="datetimeFigureOut">
              <a:rPr lang="en-US"/>
              <a:pPr>
                <a:defRPr/>
              </a:pPr>
              <a:t>8/28/2012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1EBBE3B5-5D96-405B-98D2-4C17973310E2}" type="slidenum">
              <a:rPr lang="en-US"/>
              <a:pPr>
                <a:defRPr/>
              </a:pPr>
              <a:t>‹#›</a:t>
            </a:fld>
            <a:endParaRPr lang="en-US"/>
          </a:p>
        </p:txBody>
      </p:sp>
    </p:spTree>
    <p:extLst>
      <p:ext uri="{BB962C8B-B14F-4D97-AF65-F5344CB8AC3E}">
        <p14:creationId xmlns:p14="http://schemas.microsoft.com/office/powerpoint/2010/main" val="31340407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FC63F94-F635-46BD-92F7-990936BFB01A}" type="slidenum">
              <a:rPr lang="en-US"/>
              <a:pPr fontAlgn="base">
                <a:spcBef>
                  <a:spcPct val="0"/>
                </a:spcBef>
                <a:spcAft>
                  <a:spcPct val="0"/>
                </a:spcAft>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E0055F6-EF81-4E03-966B-9A7FBF4F3FB0}" type="slidenum">
              <a:rPr lang="en-US"/>
              <a:pPr fontAlgn="base">
                <a:spcBef>
                  <a:spcPct val="0"/>
                </a:spcBef>
                <a:spcAft>
                  <a:spcPct val="0"/>
                </a:spcAft>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558F4B2-5DE9-48C8-A769-03D32078539E}" type="slidenum">
              <a:rPr lang="en-US"/>
              <a:pPr fontAlgn="base">
                <a:spcBef>
                  <a:spcPct val="0"/>
                </a:spcBef>
                <a:spcAft>
                  <a:spcPct val="0"/>
                </a:spcAft>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7FFF98-C9DB-41F7-9EDD-1D5F9FA89E48}" type="slidenum">
              <a:rPr lang="en-US"/>
              <a:pPr fontAlgn="base">
                <a:spcBef>
                  <a:spcPct val="0"/>
                </a:spcBef>
                <a:spcAft>
                  <a:spcPct val="0"/>
                </a:spcAft>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E1E09C6-B673-40B8-9A6E-CF252BF29155}" type="slidenum">
              <a:rPr lang="en-US"/>
              <a:pPr fontAlgn="base">
                <a:spcBef>
                  <a:spcPct val="0"/>
                </a:spcBef>
                <a:spcAft>
                  <a:spcPct val="0"/>
                </a:spcAft>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D31A09-2E46-47EA-A7D4-192DC539E3CB}" type="slidenum">
              <a:rPr lang="en-US"/>
              <a:pPr fontAlgn="base">
                <a:spcBef>
                  <a:spcPct val="0"/>
                </a:spcBef>
                <a:spcAft>
                  <a:spcPct val="0"/>
                </a:spcAft>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7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A576182-8BDE-4262-B5E3-8BDD77C40AEE}" type="slidenum">
              <a:rPr lang="en-US"/>
              <a:pPr fontAlgn="base">
                <a:spcBef>
                  <a:spcPct val="0"/>
                </a:spcBef>
                <a:spcAft>
                  <a:spcPct val="0"/>
                </a:spcAft>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96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31E8074-4E9C-436C-AAF3-C688C60AC197}" type="slidenum">
              <a:rPr lang="en-US"/>
              <a:pPr fontAlgn="base">
                <a:spcBef>
                  <a:spcPct val="0"/>
                </a:spcBef>
                <a:spcAft>
                  <a:spcPct val="0"/>
                </a:spcAft>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17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72D448-C52F-4E8D-903D-515CC67CB378}" type="slidenum">
              <a:rPr lang="en-US"/>
              <a:pPr fontAlgn="base">
                <a:spcBef>
                  <a:spcPct val="0"/>
                </a:spcBef>
                <a:spcAft>
                  <a:spcPct val="0"/>
                </a:spcAft>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37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0B8957B-0715-4865-83BD-C811157B3788}" type="slidenum">
              <a:rPr lang="en-US"/>
              <a:pPr fontAlgn="base">
                <a:spcBef>
                  <a:spcPct val="0"/>
                </a:spcBef>
                <a:spcAft>
                  <a:spcPct val="0"/>
                </a:spcAft>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58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798C20-6F3E-4C72-B5C6-700C29688742}" type="slidenum">
              <a:rPr lang="en-US"/>
              <a:pPr fontAlgn="base">
                <a:spcBef>
                  <a:spcPct val="0"/>
                </a:spcBef>
                <a:spcAft>
                  <a:spcPct val="0"/>
                </a:spcAft>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78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230C57-C641-4DE4-AB7C-FF9BF5B73D0B}" type="slidenum">
              <a:rPr lang="en-US"/>
              <a:pPr fontAlgn="base">
                <a:spcBef>
                  <a:spcPct val="0"/>
                </a:spcBef>
                <a:spcAft>
                  <a:spcPct val="0"/>
                </a:spcAft>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57C4653-EDED-4692-9CA5-C8D1D05BE875}" type="slidenum">
              <a:rPr lang="en-US"/>
              <a:pPr fontAlgn="base">
                <a:spcBef>
                  <a:spcPct val="0"/>
                </a:spcBef>
                <a:spcAft>
                  <a:spcPct val="0"/>
                </a:spcAft>
                <a:defRPr/>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86BB283-8DF3-4BD4-990E-23FE3DE5DDD0}" type="datetimeFigureOut">
              <a:rPr lang="en-US"/>
              <a:pPr>
                <a:defRPr/>
              </a:pPr>
              <a:t>8/28/2012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9E75EC2-286A-4548-AF32-3CD1FFB7A5F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DFF3D05-C1D0-44E7-9940-D01E0858F865}" type="datetimeFigureOut">
              <a:rPr lang="en-US"/>
              <a:pPr>
                <a:defRPr/>
              </a:pPr>
              <a:t>8/28/2012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EFB2CA6-7CC7-4482-85C3-1B6C4D3A155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4FCA1AA-80B1-46A7-815F-434CABC53357}" type="datetimeFigureOut">
              <a:rPr lang="en-US"/>
              <a:pPr>
                <a:defRPr/>
              </a:pPr>
              <a:t>8/28/2012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4FFFEFC-331A-4BE3-99FD-B38D5015C4F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05EF816-80B8-4B25-BF40-798B315EE0BE}" type="datetimeFigureOut">
              <a:rPr lang="en-US"/>
              <a:pPr>
                <a:defRPr/>
              </a:pPr>
              <a:t>8/28/2012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E174469-D282-4474-86B4-EC48664F2AF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D7CB63A-7C91-42EA-8D87-AE4FB3F3D3F5}" type="datetimeFigureOut">
              <a:rPr lang="en-US"/>
              <a:pPr>
                <a:defRPr/>
              </a:pPr>
              <a:t>8/28/2012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1469F85-4388-4932-8A9C-196DD91DF4D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61116F2-DCB3-4CF2-9B3B-A7E1ACDDB0D6}" type="datetimeFigureOut">
              <a:rPr lang="en-US"/>
              <a:pPr>
                <a:defRPr/>
              </a:pPr>
              <a:t>8/28/2012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9757ADC-414B-48AE-A6BD-62162C2F5E1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AC90315-E24F-4548-8A01-1AF551AA6265}" type="datetimeFigureOut">
              <a:rPr lang="en-US"/>
              <a:pPr>
                <a:defRPr/>
              </a:pPr>
              <a:t>8/28/2012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120909A-9415-4F00-A222-E9ED70C8B22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AED7742-F908-457B-9DCB-A89A20A0EE7D}" type="datetimeFigureOut">
              <a:rPr lang="en-US"/>
              <a:pPr>
                <a:defRPr/>
              </a:pPr>
              <a:t>8/28/2012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048C5EC-7004-4635-8646-C028EAB75F3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830AABD-D9AC-440D-83D6-DC80785ED767}" type="datetimeFigureOut">
              <a:rPr lang="en-US"/>
              <a:pPr>
                <a:defRPr/>
              </a:pPr>
              <a:t>8/28/2012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6EE496A-2F2B-46C4-912B-667F8A3167A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2959EDC-639C-4D0A-AFB7-129B9BB91453}" type="datetimeFigureOut">
              <a:rPr lang="en-US"/>
              <a:pPr>
                <a:defRPr/>
              </a:pPr>
              <a:t>8/28/2012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CC95312-5EEC-4E8E-97C1-4C97C50C7C7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C2B1BD7-DE82-47D7-AA24-613F6C4CF786}" type="datetimeFigureOut">
              <a:rPr lang="en-US"/>
              <a:pPr>
                <a:defRPr/>
              </a:pPr>
              <a:t>8/28/2012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BEDB1FB-CEE5-41DA-80D9-8B159939F97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50000"/>
              </a:schemeClr>
            </a:gs>
            <a:gs pos="100000">
              <a:schemeClr val="bg2">
                <a:shade val="30000"/>
                <a:satMod val="2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95B8C803-74FD-4F52-92F0-23D2FBACC9FF}" type="datetimeFigureOut">
              <a:rPr lang="en-US"/>
              <a:pPr>
                <a:defRPr/>
              </a:pPr>
              <a:t>8/28/2012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7DBC4199-9CBD-4280-A3FA-8508805B15F5}"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images.google.com/imgres?imgurl=http://www.lacentral.com/autoresgif/dante.jpg&amp;imgrefurl=http://gerardbeirne.blogspot.com/2006_09_01_archive.html&amp;usg=__4DjvnxOL9CauOkyik0sC08PmOdQ=&amp;h=1092&amp;w=730&amp;sz=97&amp;hl=en&amp;start=15&amp;um=1&amp;tbnid=bGKXuklgWrDpCM:&amp;tbnh=150&amp;tbnw=100&amp;prev=/images?q=dante&amp;hl=en&amp;rls=com.microsoft:*:IE-SearchBox&amp;rlz=1I7GWYE&amp;sa=N&amp;um=1" TargetMode="Externa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upload.wikimedia.org/wikipedia/commons/7/74/The_Arnolfini_Portrait,_d%C3%A9tail_(2).jpg"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hyperlink" Target="http://www.paradoxplace.com/Perspectives/Genl%20Images/Single%20Frames/Albrecht%20Durer.ht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hyperlink" Target="http://images.google.com/imgres?imgurl=http://celestialkitsune.files.wordpress.com/2009/02/albrecht-durer-prayinig-hands.jpg&amp;imgrefurl=http://celestialkitsune.wordpress.com/2009/02/page/3/&amp;usg=__Nv0syd2QIwPgyKCJIiRIuBi9BoI=&amp;h=643&amp;w=440&amp;sz=91&amp;hl=en&amp;start=4&amp;um=1&amp;tbnid=ujUFUaQFPOcmhM:&amp;tbnh=137&amp;tbnw=94&amp;prev=/images?q=albrecht+durer+and+the+praying+hands&amp;hl=en&amp;rls=com.microsoft:*:IE-SearchBox&amp;rlz=1I7GWYE&amp;sa=N&amp;um=1" TargetMode="Externa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0"/>
            <a:ext cx="7772400" cy="1470025"/>
          </a:xfrm>
        </p:spPr>
        <p:txBody>
          <a:bodyPr rtlCol="0">
            <a:normAutofit fontScale="90000"/>
          </a:bodyPr>
          <a:lstStyle/>
          <a:p>
            <a:pPr eaLnBrk="1" fontAlgn="auto" hangingPunct="1">
              <a:spcAft>
                <a:spcPts val="0"/>
              </a:spcAft>
              <a:defRPr/>
            </a:pPr>
            <a:r>
              <a:rPr lang="en-US" sz="7200" dirty="0" smtClean="0">
                <a:latin typeface="Algerian" pitchFamily="82" charset="0"/>
              </a:rPr>
              <a:t>THE RENAISSANCE</a:t>
            </a:r>
            <a:endParaRPr lang="en-US" sz="7200" dirty="0">
              <a:latin typeface="Algerian" pitchFamily="82" charset="0"/>
            </a:endParaRPr>
          </a:p>
        </p:txBody>
      </p:sp>
      <p:sp>
        <p:nvSpPr>
          <p:cNvPr id="3" name="Subtitle 2"/>
          <p:cNvSpPr>
            <a:spLocks noGrp="1"/>
          </p:cNvSpPr>
          <p:nvPr>
            <p:ph type="subTitle" idx="1"/>
          </p:nvPr>
        </p:nvSpPr>
        <p:spPr>
          <a:xfrm>
            <a:off x="457200" y="1600200"/>
            <a:ext cx="8305800" cy="4953000"/>
          </a:xfrm>
        </p:spPr>
        <p:txBody>
          <a:bodyPr rtlCol="0">
            <a:normAutofit/>
          </a:bodyPr>
          <a:lstStyle/>
          <a:p>
            <a:pPr eaLnBrk="1" fontAlgn="auto" hangingPunct="1">
              <a:spcAft>
                <a:spcPts val="0"/>
              </a:spcAft>
              <a:buFont typeface="Arial" pitchFamily="34" charset="0"/>
              <a:buNone/>
              <a:defRPr/>
            </a:pPr>
            <a:endParaRPr lang="en-US" dirty="0"/>
          </a:p>
        </p:txBody>
      </p:sp>
      <p:pic>
        <p:nvPicPr>
          <p:cNvPr id="14339" name="Picture 2" descr="http://www.quantumyoga.org/images/the-last-supper.gif"/>
          <p:cNvPicPr>
            <a:picLocks noChangeAspect="1" noChangeArrowheads="1"/>
          </p:cNvPicPr>
          <p:nvPr/>
        </p:nvPicPr>
        <p:blipFill>
          <a:blip r:embed="rId3"/>
          <a:srcRect/>
          <a:stretch>
            <a:fillRect/>
          </a:stretch>
        </p:blipFill>
        <p:spPr bwMode="auto">
          <a:xfrm>
            <a:off x="473075" y="1600200"/>
            <a:ext cx="8289925" cy="495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10600" cy="1066800"/>
          </a:xfrm>
        </p:spPr>
        <p:txBody>
          <a:bodyPr rtlCol="0">
            <a:normAutofit fontScale="90000"/>
          </a:bodyPr>
          <a:lstStyle/>
          <a:p>
            <a:pPr eaLnBrk="1" fontAlgn="auto" hangingPunct="1">
              <a:spcAft>
                <a:spcPts val="0"/>
              </a:spcAft>
              <a:defRPr/>
            </a:pPr>
            <a:r>
              <a:rPr lang="en-US" dirty="0" smtClean="0"/>
              <a:t>5.2  INTELLECTUAL &amp; ARTISTIC RENAISSANCE</a:t>
            </a:r>
            <a:endParaRPr lang="en-US" dirty="0"/>
          </a:p>
        </p:txBody>
      </p:sp>
      <p:sp>
        <p:nvSpPr>
          <p:cNvPr id="3" name="Content Placeholder 2"/>
          <p:cNvSpPr>
            <a:spLocks noGrp="1"/>
          </p:cNvSpPr>
          <p:nvPr>
            <p:ph idx="1"/>
          </p:nvPr>
        </p:nvSpPr>
        <p:spPr>
          <a:xfrm>
            <a:off x="457200" y="1143000"/>
            <a:ext cx="8229600" cy="4983163"/>
          </a:xfrm>
        </p:spPr>
        <p:txBody>
          <a:bodyPr rtlCol="0">
            <a:normAutofit fontScale="92500" lnSpcReduction="20000"/>
          </a:bodyPr>
          <a:lstStyle/>
          <a:p>
            <a:pPr eaLnBrk="1" fontAlgn="auto" hangingPunct="1">
              <a:spcAft>
                <a:spcPts val="0"/>
              </a:spcAft>
              <a:buFont typeface="Arial" pitchFamily="34" charset="0"/>
              <a:buNone/>
              <a:defRPr/>
            </a:pPr>
            <a:endParaRPr lang="en-US" dirty="0"/>
          </a:p>
          <a:p>
            <a:pPr eaLnBrk="1" fontAlgn="auto" hangingPunct="1">
              <a:spcAft>
                <a:spcPts val="0"/>
              </a:spcAft>
              <a:buFont typeface="Arial" pitchFamily="34" charset="0"/>
              <a:buNone/>
              <a:defRPr/>
            </a:pPr>
            <a:r>
              <a:rPr lang="en-US" b="1" dirty="0"/>
              <a:t>5. </a:t>
            </a:r>
            <a:r>
              <a:rPr lang="en-US" b="1" u="sng" dirty="0"/>
              <a:t>Italian Renaissance Humanism:</a:t>
            </a:r>
          </a:p>
          <a:p>
            <a:pPr eaLnBrk="1" fontAlgn="auto" hangingPunct="1">
              <a:spcAft>
                <a:spcPts val="0"/>
              </a:spcAft>
              <a:buFont typeface="Arial" pitchFamily="34" charset="0"/>
              <a:buNone/>
              <a:defRPr/>
            </a:pPr>
            <a:r>
              <a:rPr lang="en-US" b="1" dirty="0"/>
              <a:t>	-  intellectual movement</a:t>
            </a:r>
          </a:p>
          <a:p>
            <a:pPr eaLnBrk="1" fontAlgn="auto" hangingPunct="1">
              <a:spcAft>
                <a:spcPts val="0"/>
              </a:spcAft>
              <a:buFont typeface="Arial" pitchFamily="34" charset="0"/>
              <a:buNone/>
              <a:defRPr/>
            </a:pPr>
            <a:r>
              <a:rPr lang="en-US" b="1" dirty="0"/>
              <a:t>	-  focus on secularism and the importance of the individual</a:t>
            </a:r>
          </a:p>
          <a:p>
            <a:pPr eaLnBrk="1" fontAlgn="auto" hangingPunct="1">
              <a:spcAft>
                <a:spcPts val="0"/>
              </a:spcAft>
              <a:buFont typeface="Arial" pitchFamily="34" charset="0"/>
              <a:buNone/>
              <a:defRPr/>
            </a:pPr>
            <a:r>
              <a:rPr lang="en-US" b="1" dirty="0"/>
              <a:t>	-  studied Greek and Roman classics</a:t>
            </a:r>
          </a:p>
          <a:p>
            <a:pPr eaLnBrk="1" fontAlgn="auto" hangingPunct="1">
              <a:spcAft>
                <a:spcPts val="0"/>
              </a:spcAft>
              <a:buFont typeface="Arial" pitchFamily="34" charset="0"/>
              <a:buNone/>
              <a:defRPr/>
            </a:pPr>
            <a:r>
              <a:rPr lang="en-US" b="1" dirty="0"/>
              <a:t>	- believed their intellect should be put to the service of the state</a:t>
            </a:r>
          </a:p>
          <a:p>
            <a:pPr eaLnBrk="1" fontAlgn="auto" hangingPunct="1">
              <a:spcAft>
                <a:spcPts val="0"/>
              </a:spcAft>
              <a:buFont typeface="Arial" pitchFamily="34" charset="0"/>
              <a:buNone/>
              <a:defRPr/>
            </a:pPr>
            <a:r>
              <a:rPr lang="en-US" b="1" dirty="0"/>
              <a:t>	- </a:t>
            </a:r>
            <a:r>
              <a:rPr lang="en-US" b="1" u="sng" dirty="0"/>
              <a:t>Petrarch</a:t>
            </a:r>
            <a:r>
              <a:rPr lang="en-US" b="1" dirty="0"/>
              <a:t>:</a:t>
            </a:r>
          </a:p>
          <a:p>
            <a:pPr eaLnBrk="1" fontAlgn="auto" hangingPunct="1">
              <a:spcAft>
                <a:spcPts val="0"/>
              </a:spcAft>
              <a:buFont typeface="Arial" pitchFamily="34" charset="0"/>
              <a:buNone/>
              <a:defRPr/>
            </a:pPr>
            <a:r>
              <a:rPr lang="en-US" b="1" dirty="0"/>
              <a:t>		- father of Italian humanism</a:t>
            </a:r>
          </a:p>
          <a:p>
            <a:pPr eaLnBrk="1" fontAlgn="auto" hangingPunct="1">
              <a:spcAft>
                <a:spcPts val="0"/>
              </a:spcAft>
              <a:buFont typeface="Arial" pitchFamily="34" charset="0"/>
              <a:buNone/>
              <a:defRPr/>
            </a:pPr>
            <a:r>
              <a:rPr lang="en-US" b="1" dirty="0"/>
              <a:t>		- emphasized using pure classical Latin</a:t>
            </a:r>
          </a:p>
          <a:p>
            <a:pPr eaLnBrk="1" fontAlgn="auto" hangingPunct="1">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457200" y="228600"/>
            <a:ext cx="7239000" cy="990600"/>
          </a:xfrm>
        </p:spPr>
        <p:txBody>
          <a:bodyPr/>
          <a:lstStyle/>
          <a:p>
            <a:pPr algn="ctr" eaLnBrk="1" hangingPunct="1"/>
            <a:r>
              <a:rPr lang="en-US" sz="3200" smtClean="0"/>
              <a:t/>
            </a:r>
            <a:br>
              <a:rPr lang="en-US" sz="3200" smtClean="0"/>
            </a:br>
            <a:r>
              <a:rPr lang="en-US" sz="3200" smtClean="0"/>
              <a:t/>
            </a:r>
            <a:br>
              <a:rPr lang="en-US" sz="3200" smtClean="0"/>
            </a:br>
            <a:r>
              <a:rPr lang="en-US" sz="3200" smtClean="0"/>
              <a:t/>
            </a:r>
            <a:br>
              <a:rPr lang="en-US" sz="3200" smtClean="0"/>
            </a:br>
            <a:r>
              <a:rPr lang="en-US" sz="3200" smtClean="0"/>
              <a:t/>
            </a:r>
            <a:br>
              <a:rPr lang="en-US" sz="3200" smtClean="0"/>
            </a:br>
            <a:r>
              <a:rPr lang="en-US" sz="3200" smtClean="0"/>
              <a:t>6</a:t>
            </a:r>
            <a:r>
              <a:rPr lang="en-US" sz="2800" smtClean="0"/>
              <a:t>.  VERNACULAR LITERATURE</a:t>
            </a:r>
            <a:br>
              <a:rPr lang="en-US" sz="2800" smtClean="0"/>
            </a:br>
            <a:endParaRPr lang="en-US" sz="2800" smtClean="0"/>
          </a:p>
        </p:txBody>
      </p:sp>
      <p:sp>
        <p:nvSpPr>
          <p:cNvPr id="4" name="Text Placeholder 3"/>
          <p:cNvSpPr>
            <a:spLocks noGrp="1"/>
          </p:cNvSpPr>
          <p:nvPr>
            <p:ph type="body" sz="half" idx="2"/>
          </p:nvPr>
        </p:nvSpPr>
        <p:spPr>
          <a:xfrm>
            <a:off x="0" y="1295400"/>
            <a:ext cx="4267200" cy="5562600"/>
          </a:xfrm>
        </p:spPr>
        <p:txBody>
          <a:bodyPr rtlCol="0">
            <a:normAutofit lnSpcReduction="10000"/>
          </a:bodyPr>
          <a:lstStyle/>
          <a:p>
            <a:pPr eaLnBrk="1" fontAlgn="auto" hangingPunct="1">
              <a:spcAft>
                <a:spcPts val="0"/>
              </a:spcAft>
              <a:buFont typeface="Arial" pitchFamily="34" charset="0"/>
              <a:buNone/>
              <a:defRPr/>
            </a:pPr>
            <a:r>
              <a:rPr lang="en-US" sz="2400" b="1" u="sng" dirty="0" smtClean="0"/>
              <a:t>Dante </a:t>
            </a:r>
            <a:r>
              <a:rPr lang="en-US" sz="2400" b="1" dirty="0"/>
              <a:t>wrote </a:t>
            </a:r>
            <a:r>
              <a:rPr lang="en-US" sz="2400" b="1" i="1" dirty="0"/>
              <a:t>Divine Comedy </a:t>
            </a:r>
            <a:r>
              <a:rPr lang="en-US" sz="2400" b="1" dirty="0"/>
              <a:t>– a short story about the </a:t>
            </a:r>
            <a:r>
              <a:rPr lang="en-US" sz="2400" b="1" dirty="0" smtClean="0"/>
              <a:t>soul’s journey </a:t>
            </a:r>
            <a:r>
              <a:rPr lang="en-US" sz="2400" b="1" dirty="0"/>
              <a:t>to </a:t>
            </a:r>
            <a:r>
              <a:rPr lang="en-US" sz="2400" b="1" dirty="0" smtClean="0"/>
              <a:t>salvation</a:t>
            </a:r>
          </a:p>
          <a:p>
            <a:pPr eaLnBrk="1" fontAlgn="auto" hangingPunct="1">
              <a:spcAft>
                <a:spcPts val="0"/>
              </a:spcAft>
              <a:buFont typeface="Arial" pitchFamily="34" charset="0"/>
              <a:buNone/>
              <a:defRPr/>
            </a:pPr>
            <a:endParaRPr lang="en-US" sz="2400" b="1" dirty="0"/>
          </a:p>
          <a:p>
            <a:pPr eaLnBrk="1" fontAlgn="auto" hangingPunct="1">
              <a:spcAft>
                <a:spcPts val="0"/>
              </a:spcAft>
              <a:buFont typeface="Arial" pitchFamily="34" charset="0"/>
              <a:buNone/>
              <a:defRPr/>
            </a:pPr>
            <a:r>
              <a:rPr lang="en-US" sz="2400" b="1" u="sng" dirty="0"/>
              <a:t>Geoffrey Chaucer </a:t>
            </a:r>
            <a:r>
              <a:rPr lang="en-US" sz="2400" b="1" dirty="0"/>
              <a:t>– </a:t>
            </a:r>
            <a:r>
              <a:rPr lang="en-US" sz="2400" b="1" i="1" dirty="0"/>
              <a:t>Canterbury Tales </a:t>
            </a:r>
            <a:r>
              <a:rPr lang="en-US" sz="2400" b="1" dirty="0"/>
              <a:t>– collection of stories </a:t>
            </a:r>
            <a:r>
              <a:rPr lang="en-US" sz="2400" b="1" dirty="0" smtClean="0"/>
              <a:t>told </a:t>
            </a:r>
            <a:r>
              <a:rPr lang="en-US" sz="2400" b="1" dirty="0"/>
              <a:t>by 29 pilgrims going to the tomb of Saint Thomas </a:t>
            </a:r>
            <a:r>
              <a:rPr lang="en-US" sz="2400" b="1" dirty="0" smtClean="0"/>
              <a:t>a Becket </a:t>
            </a:r>
            <a:r>
              <a:rPr lang="en-US" sz="2400" b="1" dirty="0"/>
              <a:t>at Canterbury   </a:t>
            </a:r>
            <a:endParaRPr lang="en-US" sz="2400" b="1" dirty="0" smtClean="0"/>
          </a:p>
          <a:p>
            <a:pPr eaLnBrk="1" fontAlgn="auto" hangingPunct="1">
              <a:spcAft>
                <a:spcPts val="0"/>
              </a:spcAft>
              <a:buFont typeface="Arial" pitchFamily="34" charset="0"/>
              <a:buNone/>
              <a:defRPr/>
            </a:pPr>
            <a:endParaRPr lang="en-US" sz="2400" b="1" dirty="0"/>
          </a:p>
          <a:p>
            <a:pPr eaLnBrk="1" fontAlgn="auto" hangingPunct="1">
              <a:spcAft>
                <a:spcPts val="0"/>
              </a:spcAft>
              <a:buFont typeface="Arial" pitchFamily="34" charset="0"/>
              <a:buNone/>
              <a:defRPr/>
            </a:pPr>
            <a:r>
              <a:rPr lang="en-US" sz="2400" b="1" u="sng" dirty="0"/>
              <a:t>Christine de </a:t>
            </a:r>
            <a:r>
              <a:rPr lang="en-US" sz="2400" b="1" u="sng" dirty="0" err="1"/>
              <a:t>Pizan</a:t>
            </a:r>
            <a:r>
              <a:rPr lang="en-US" sz="2400" b="1" u="sng" dirty="0"/>
              <a:t> </a:t>
            </a:r>
            <a:r>
              <a:rPr lang="en-US" sz="2400" b="1" dirty="0"/>
              <a:t>– </a:t>
            </a:r>
            <a:r>
              <a:rPr lang="en-US" sz="2400" b="1" i="1" dirty="0"/>
              <a:t>The Book of the City of Ladies </a:t>
            </a:r>
            <a:r>
              <a:rPr lang="en-US" sz="2400" b="1" dirty="0"/>
              <a:t>– she argues women can learn equal to men if given the same educational opportunities</a:t>
            </a:r>
          </a:p>
          <a:p>
            <a:pPr eaLnBrk="1" fontAlgn="auto" hangingPunct="1">
              <a:spcAft>
                <a:spcPts val="0"/>
              </a:spcAft>
              <a:buFont typeface="Arial" pitchFamily="34" charset="0"/>
              <a:buNone/>
              <a:defRPr/>
            </a:pPr>
            <a:endParaRPr lang="en-US" dirty="0"/>
          </a:p>
        </p:txBody>
      </p:sp>
      <p:pic>
        <p:nvPicPr>
          <p:cNvPr id="18435" name="Picture 2" descr="http://tbn3.google.com/images?q=tbn:bGKXuklgWrDpCM:http://www.lacentral.com/autoresgif/dante.jpg">
            <a:hlinkClick r:id="rId3"/>
          </p:cNvPr>
          <p:cNvPicPr>
            <a:picLocks noGrp="1" noChangeAspect="1" noChangeArrowheads="1"/>
          </p:cNvPicPr>
          <p:nvPr>
            <p:ph idx="1"/>
          </p:nvPr>
        </p:nvPicPr>
        <p:blipFill>
          <a:blip r:embed="rId4"/>
          <a:srcRect/>
          <a:stretch>
            <a:fillRect/>
          </a:stretch>
        </p:blipFill>
        <p:spPr>
          <a:xfrm>
            <a:off x="6553200" y="228600"/>
            <a:ext cx="1809750" cy="2714625"/>
          </a:xfrm>
        </p:spPr>
      </p:pic>
      <p:pic>
        <p:nvPicPr>
          <p:cNvPr id="18436" name="Picture 4" descr="http://www.sacred-texts.com/neu/eng/mect/img/chaucer.jpg"/>
          <p:cNvPicPr>
            <a:picLocks noChangeAspect="1" noChangeArrowheads="1"/>
          </p:cNvPicPr>
          <p:nvPr/>
        </p:nvPicPr>
        <p:blipFill>
          <a:blip r:embed="rId5"/>
          <a:srcRect/>
          <a:stretch>
            <a:fillRect/>
          </a:stretch>
        </p:blipFill>
        <p:spPr bwMode="auto">
          <a:xfrm>
            <a:off x="4267200" y="3048000"/>
            <a:ext cx="2606675" cy="3390900"/>
          </a:xfrm>
          <a:prstGeom prst="rect">
            <a:avLst/>
          </a:prstGeom>
          <a:noFill/>
          <a:ln w="9525">
            <a:noFill/>
            <a:miter lim="800000"/>
            <a:headEnd/>
            <a:tailEnd/>
          </a:ln>
        </p:spPr>
      </p:pic>
      <p:pic>
        <p:nvPicPr>
          <p:cNvPr id="18437" name="Picture 6" descr="http://englishhistory.net/tudor/monarchs/eliz1-scrots.jpg"/>
          <p:cNvPicPr>
            <a:picLocks noChangeAspect="1" noChangeArrowheads="1"/>
          </p:cNvPicPr>
          <p:nvPr/>
        </p:nvPicPr>
        <p:blipFill>
          <a:blip r:embed="rId6"/>
          <a:srcRect/>
          <a:stretch>
            <a:fillRect/>
          </a:stretch>
        </p:blipFill>
        <p:spPr bwMode="auto">
          <a:xfrm>
            <a:off x="6858000" y="3048000"/>
            <a:ext cx="2286000" cy="335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457200" y="273050"/>
            <a:ext cx="8229600" cy="793750"/>
          </a:xfrm>
        </p:spPr>
        <p:txBody>
          <a:bodyPr/>
          <a:lstStyle/>
          <a:p>
            <a:pPr algn="ctr" eaLnBrk="1" hangingPunct="1"/>
            <a:r>
              <a:rPr lang="en-US" sz="2800" smtClean="0"/>
              <a:t>7.  EDUCATION IN THE RENAISSANCE</a:t>
            </a:r>
          </a:p>
        </p:txBody>
      </p:sp>
      <p:sp>
        <p:nvSpPr>
          <p:cNvPr id="20482" name="Text Placeholder 3"/>
          <p:cNvSpPr>
            <a:spLocks noGrp="1"/>
          </p:cNvSpPr>
          <p:nvPr>
            <p:ph type="body" sz="half" idx="2"/>
          </p:nvPr>
        </p:nvSpPr>
        <p:spPr>
          <a:xfrm>
            <a:off x="457200" y="1143000"/>
            <a:ext cx="3886200" cy="5486400"/>
          </a:xfrm>
        </p:spPr>
        <p:txBody>
          <a:bodyPr/>
          <a:lstStyle/>
          <a:p>
            <a:pPr eaLnBrk="1" hangingPunct="1">
              <a:buFontTx/>
              <a:buChar char="-"/>
            </a:pPr>
            <a:r>
              <a:rPr lang="en-US" sz="2400" b="1" smtClean="0"/>
              <a:t>humanist believed education was preparation for life</a:t>
            </a:r>
          </a:p>
          <a:p>
            <a:pPr eaLnBrk="1" hangingPunct="1">
              <a:buFontTx/>
              <a:buChar char="-"/>
            </a:pPr>
            <a:endParaRPr lang="en-US" sz="2400" b="1" smtClean="0"/>
          </a:p>
          <a:p>
            <a:pPr eaLnBrk="1" hangingPunct="1">
              <a:buFontTx/>
              <a:buChar char="-"/>
            </a:pPr>
            <a:r>
              <a:rPr lang="en-US" sz="2400" b="1" smtClean="0"/>
              <a:t>studied liberal arts and stressed physical education</a:t>
            </a:r>
          </a:p>
          <a:p>
            <a:pPr eaLnBrk="1" hangingPunct="1"/>
            <a:endParaRPr lang="en-US" sz="2400" b="1" smtClean="0"/>
          </a:p>
          <a:p>
            <a:pPr eaLnBrk="1" hangingPunct="1"/>
            <a:r>
              <a:rPr lang="en-US" sz="2400" b="1" smtClean="0"/>
              <a:t>-  females – absent from these schools; their education stressed religion and morals so they would become good mothers and wives.</a:t>
            </a:r>
          </a:p>
          <a:p>
            <a:pPr eaLnBrk="1" hangingPunct="1"/>
            <a:endParaRPr lang="en-US" sz="2400" b="1" smtClean="0"/>
          </a:p>
        </p:txBody>
      </p:sp>
      <p:pic>
        <p:nvPicPr>
          <p:cNvPr id="20483" name="Picture 2" descr="http://internetshakespeare.uvic.ca/Library/SLT/images/reader.jpg"/>
          <p:cNvPicPr>
            <a:picLocks noGrp="1" noChangeAspect="1" noChangeArrowheads="1"/>
          </p:cNvPicPr>
          <p:nvPr>
            <p:ph idx="1"/>
          </p:nvPr>
        </p:nvPicPr>
        <p:blipFill>
          <a:blip r:embed="rId3"/>
          <a:srcRect/>
          <a:stretch>
            <a:fillRect/>
          </a:stretch>
        </p:blipFill>
        <p:spPr>
          <a:xfrm>
            <a:off x="4527550" y="1600200"/>
            <a:ext cx="3549650" cy="41910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228600" y="228600"/>
            <a:ext cx="5410200" cy="762000"/>
          </a:xfrm>
        </p:spPr>
        <p:txBody>
          <a:bodyPr/>
          <a:lstStyle/>
          <a:p>
            <a:pPr eaLnBrk="1" hangingPunct="1"/>
            <a:r>
              <a:rPr lang="en-US" sz="3200" smtClean="0"/>
              <a:t>8. Artistic Renaissance in Italy</a:t>
            </a:r>
          </a:p>
        </p:txBody>
      </p:sp>
      <p:sp>
        <p:nvSpPr>
          <p:cNvPr id="4" name="Text Placeholder 3"/>
          <p:cNvSpPr>
            <a:spLocks noGrp="1"/>
          </p:cNvSpPr>
          <p:nvPr>
            <p:ph type="body" sz="half" idx="2"/>
          </p:nvPr>
        </p:nvSpPr>
        <p:spPr>
          <a:xfrm>
            <a:off x="0" y="990600"/>
            <a:ext cx="4038600" cy="5715000"/>
          </a:xfrm>
        </p:spPr>
        <p:txBody>
          <a:bodyPr rtlCol="0">
            <a:normAutofit fontScale="92500" lnSpcReduction="10000"/>
          </a:bodyPr>
          <a:lstStyle/>
          <a:p>
            <a:pPr eaLnBrk="1" fontAlgn="auto" hangingPunct="1">
              <a:spcAft>
                <a:spcPts val="0"/>
              </a:spcAft>
              <a:buFont typeface="Arial" pitchFamily="34" charset="0"/>
              <a:buNone/>
              <a:defRPr/>
            </a:pPr>
            <a:endParaRPr lang="en-US" dirty="0"/>
          </a:p>
          <a:p>
            <a:pPr eaLnBrk="1" fontAlgn="auto" hangingPunct="1">
              <a:spcAft>
                <a:spcPts val="0"/>
              </a:spcAft>
              <a:buFont typeface="Arial" pitchFamily="34" charset="0"/>
              <a:buNone/>
              <a:defRPr/>
            </a:pPr>
            <a:r>
              <a:rPr lang="en-US" sz="2400" b="1" dirty="0" smtClean="0"/>
              <a:t>- </a:t>
            </a:r>
            <a:r>
              <a:rPr lang="en-US" sz="2400" b="1" dirty="0"/>
              <a:t>sought to imitate nature; look realistic; 3D</a:t>
            </a:r>
          </a:p>
          <a:p>
            <a:pPr eaLnBrk="1" fontAlgn="auto" hangingPunct="1">
              <a:spcAft>
                <a:spcPts val="0"/>
              </a:spcAft>
              <a:buFontTx/>
              <a:buChar char="-"/>
              <a:defRPr/>
            </a:pPr>
            <a:r>
              <a:rPr lang="en-US" sz="2400" b="1" dirty="0" smtClean="0"/>
              <a:t>New </a:t>
            </a:r>
            <a:r>
              <a:rPr lang="en-US" sz="2400" b="1" dirty="0"/>
              <a:t>techniques</a:t>
            </a:r>
            <a:r>
              <a:rPr lang="en-US" sz="2400" b="1" dirty="0" smtClean="0"/>
              <a:t>:</a:t>
            </a:r>
          </a:p>
          <a:p>
            <a:pPr eaLnBrk="1" fontAlgn="auto" hangingPunct="1">
              <a:spcAft>
                <a:spcPts val="0"/>
              </a:spcAft>
              <a:buFontTx/>
              <a:buChar char="-"/>
              <a:defRPr/>
            </a:pPr>
            <a:endParaRPr lang="en-US" sz="2400" b="1" dirty="0"/>
          </a:p>
          <a:p>
            <a:pPr eaLnBrk="1" fontAlgn="auto" hangingPunct="1">
              <a:spcAft>
                <a:spcPts val="0"/>
              </a:spcAft>
              <a:buFont typeface="Arial" pitchFamily="34" charset="0"/>
              <a:buNone/>
              <a:defRPr/>
            </a:pPr>
            <a:r>
              <a:rPr lang="en-US" sz="2400" b="1" dirty="0" smtClean="0"/>
              <a:t>     A</a:t>
            </a:r>
            <a:r>
              <a:rPr lang="en-US" sz="2400" b="1" dirty="0"/>
              <a:t>.  </a:t>
            </a:r>
            <a:r>
              <a:rPr lang="en-US" sz="2400" b="1" u="sng" dirty="0" smtClean="0"/>
              <a:t>Fresco </a:t>
            </a:r>
            <a:r>
              <a:rPr lang="en-US" sz="2400" b="1" dirty="0"/>
              <a:t>– painting done on fresh wet plaster with water </a:t>
            </a:r>
            <a:r>
              <a:rPr lang="en-US" sz="2400" b="1" dirty="0" smtClean="0"/>
              <a:t>  </a:t>
            </a:r>
            <a:r>
              <a:rPr lang="en-US" sz="2400" b="1" dirty="0"/>
              <a:t>based </a:t>
            </a:r>
            <a:r>
              <a:rPr lang="en-US" sz="2400" b="1" dirty="0" smtClean="0"/>
              <a:t>paints the </a:t>
            </a:r>
            <a:r>
              <a:rPr lang="en-US" sz="2400" b="1" dirty="0"/>
              <a:t>frescoes of Masaccio regarded as first masterpieces of early </a:t>
            </a:r>
            <a:r>
              <a:rPr lang="en-US" sz="2400" b="1" dirty="0" smtClean="0"/>
              <a:t>Renaissance</a:t>
            </a:r>
          </a:p>
          <a:p>
            <a:pPr eaLnBrk="1" fontAlgn="auto" hangingPunct="1">
              <a:spcAft>
                <a:spcPts val="0"/>
              </a:spcAft>
              <a:buFont typeface="Arial" pitchFamily="34" charset="0"/>
              <a:buNone/>
              <a:defRPr/>
            </a:pPr>
            <a:endParaRPr lang="en-US" sz="2400" b="1" dirty="0"/>
          </a:p>
          <a:p>
            <a:pPr marL="457200" indent="-457200" eaLnBrk="1" fontAlgn="auto" hangingPunct="1">
              <a:spcAft>
                <a:spcPts val="0"/>
              </a:spcAft>
              <a:buFont typeface="Arial" pitchFamily="34" charset="0"/>
              <a:buAutoNum type="alphaUcPeriod" startAt="2"/>
              <a:defRPr/>
            </a:pPr>
            <a:r>
              <a:rPr lang="en-US" sz="2400" b="1" dirty="0" smtClean="0"/>
              <a:t>Understood </a:t>
            </a:r>
            <a:r>
              <a:rPr lang="en-US" sz="2400" b="1" u="sng" dirty="0"/>
              <a:t>perspective </a:t>
            </a:r>
            <a:r>
              <a:rPr lang="en-US" sz="2400" b="1" dirty="0"/>
              <a:t>and light through </a:t>
            </a:r>
            <a:r>
              <a:rPr lang="en-US" sz="2400" b="1" dirty="0" smtClean="0"/>
              <a:t>geometry</a:t>
            </a:r>
          </a:p>
          <a:p>
            <a:pPr marL="457200" indent="-457200" eaLnBrk="1" fontAlgn="auto" hangingPunct="1">
              <a:spcAft>
                <a:spcPts val="0"/>
              </a:spcAft>
              <a:buFont typeface="Arial" pitchFamily="34" charset="0"/>
              <a:buNone/>
              <a:defRPr/>
            </a:pPr>
            <a:endParaRPr lang="en-US" sz="2400" b="1" dirty="0"/>
          </a:p>
          <a:p>
            <a:pPr eaLnBrk="1" fontAlgn="auto" hangingPunct="1">
              <a:spcAft>
                <a:spcPts val="0"/>
              </a:spcAft>
              <a:buFont typeface="Arial" pitchFamily="34" charset="0"/>
              <a:buNone/>
              <a:defRPr/>
            </a:pPr>
            <a:r>
              <a:rPr lang="en-US" sz="2400" b="1" dirty="0"/>
              <a:t>C.  </a:t>
            </a:r>
            <a:r>
              <a:rPr lang="en-US" sz="2400" b="1" dirty="0" smtClean="0"/>
              <a:t>Understood </a:t>
            </a:r>
            <a:r>
              <a:rPr lang="en-US" sz="2400" b="1" dirty="0"/>
              <a:t>movement and </a:t>
            </a:r>
            <a:r>
              <a:rPr lang="en-US" sz="2400" b="1" u="sng" dirty="0"/>
              <a:t>human anatomy</a:t>
            </a:r>
          </a:p>
          <a:p>
            <a:pPr eaLnBrk="1" fontAlgn="auto" hangingPunct="1">
              <a:spcAft>
                <a:spcPts val="0"/>
              </a:spcAft>
              <a:buFont typeface="Arial" pitchFamily="34" charset="0"/>
              <a:buNone/>
              <a:defRPr/>
            </a:pPr>
            <a:endParaRPr lang="en-US" sz="2400" b="1" dirty="0"/>
          </a:p>
        </p:txBody>
      </p:sp>
      <p:pic>
        <p:nvPicPr>
          <p:cNvPr id="22531" name="Picture 2" descr="http://www.wga.hu/art/f/ferrari/gaudenzi/fresco4.jpg"/>
          <p:cNvPicPr>
            <a:picLocks noGrp="1" noChangeAspect="1" noChangeArrowheads="1"/>
          </p:cNvPicPr>
          <p:nvPr>
            <p:ph idx="1"/>
          </p:nvPr>
        </p:nvPicPr>
        <p:blipFill>
          <a:blip r:embed="rId3"/>
          <a:srcRect/>
          <a:stretch>
            <a:fillRect/>
          </a:stretch>
        </p:blipFill>
        <p:spPr>
          <a:xfrm>
            <a:off x="5486400" y="0"/>
            <a:ext cx="3352800" cy="3810000"/>
          </a:xfrm>
        </p:spPr>
      </p:pic>
      <p:pic>
        <p:nvPicPr>
          <p:cNvPr id="22532" name="Picture 4" descr="http://jhh.blogs.com/anthos/images/perspective_1.jpg"/>
          <p:cNvPicPr>
            <a:picLocks noChangeAspect="1" noChangeArrowheads="1"/>
          </p:cNvPicPr>
          <p:nvPr/>
        </p:nvPicPr>
        <p:blipFill>
          <a:blip r:embed="rId4"/>
          <a:srcRect/>
          <a:stretch>
            <a:fillRect/>
          </a:stretch>
        </p:blipFill>
        <p:spPr bwMode="auto">
          <a:xfrm>
            <a:off x="3886200" y="3581400"/>
            <a:ext cx="3095625" cy="2695575"/>
          </a:xfrm>
          <a:prstGeom prst="rect">
            <a:avLst/>
          </a:prstGeom>
          <a:noFill/>
          <a:ln w="9525">
            <a:noFill/>
            <a:miter lim="800000"/>
            <a:headEnd/>
            <a:tailEnd/>
          </a:ln>
        </p:spPr>
      </p:pic>
      <p:pic>
        <p:nvPicPr>
          <p:cNvPr id="22533" name="Picture 6" descr="http://www.worldofstock.com/slides/APA1478.jpg"/>
          <p:cNvPicPr>
            <a:picLocks noChangeAspect="1" noChangeArrowheads="1"/>
          </p:cNvPicPr>
          <p:nvPr/>
        </p:nvPicPr>
        <p:blipFill>
          <a:blip r:embed="rId5"/>
          <a:srcRect/>
          <a:stretch>
            <a:fillRect/>
          </a:stretch>
        </p:blipFill>
        <p:spPr bwMode="auto">
          <a:xfrm>
            <a:off x="6858000" y="3598863"/>
            <a:ext cx="2286000" cy="32591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457200" y="0"/>
            <a:ext cx="8229600" cy="3124200"/>
          </a:xfrm>
        </p:spPr>
        <p:txBody>
          <a:bodyPr/>
          <a:lstStyle/>
          <a:p>
            <a:pPr algn="l" eaLnBrk="1" hangingPunct="1"/>
            <a:r>
              <a:rPr lang="en-US" sz="2800" b="1" smtClean="0"/>
              <a:t>-  Sculpture:  </a:t>
            </a:r>
            <a:r>
              <a:rPr lang="en-US" sz="2800" b="1" u="sng" smtClean="0"/>
              <a:t>Donatello</a:t>
            </a:r>
            <a:r>
              <a:rPr lang="en-US" sz="2800" b="1" smtClean="0"/>
              <a:t> – a statue of Saint George</a:t>
            </a:r>
            <a:br>
              <a:rPr lang="en-US" sz="2800" b="1" smtClean="0"/>
            </a:br>
            <a:r>
              <a:rPr lang="en-US" sz="2800" b="1" smtClean="0"/>
              <a:t>-  Architecture</a:t>
            </a:r>
            <a:r>
              <a:rPr lang="en-US" sz="2800" b="1" u="sng" smtClean="0"/>
              <a:t>: Brunelleschi </a:t>
            </a:r>
            <a:r>
              <a:rPr lang="en-US" sz="2800" b="1" smtClean="0"/>
              <a:t>– designed church of San Lorenzo</a:t>
            </a:r>
            <a:br>
              <a:rPr lang="en-US" sz="2800" b="1" smtClean="0"/>
            </a:br>
            <a:endParaRPr lang="en-US" sz="2800" b="1" smtClean="0"/>
          </a:p>
        </p:txBody>
      </p:sp>
      <p:pic>
        <p:nvPicPr>
          <p:cNvPr id="24578" name="Picture 2" descr="http://employees.oneonta.edu/farberas/arth/Images/110images/sl4images/Donatello_George.jpg"/>
          <p:cNvPicPr>
            <a:picLocks noGrp="1" noChangeAspect="1" noChangeArrowheads="1"/>
          </p:cNvPicPr>
          <p:nvPr>
            <p:ph sz="half" idx="1"/>
          </p:nvPr>
        </p:nvPicPr>
        <p:blipFill>
          <a:blip r:embed="rId3"/>
          <a:srcRect/>
          <a:stretch>
            <a:fillRect/>
          </a:stretch>
        </p:blipFill>
        <p:spPr>
          <a:xfrm>
            <a:off x="0" y="2054225"/>
            <a:ext cx="3048000" cy="4803775"/>
          </a:xfrm>
        </p:spPr>
      </p:pic>
      <p:pic>
        <p:nvPicPr>
          <p:cNvPr id="24579" name="Picture 4" descr="http://www.ciaoadriano.com/Europe%202007/Italy/04_8_Days/Images_8_Florence/900/Florence-Duomo-Nov07-RAW4827AR900.jpg"/>
          <p:cNvPicPr>
            <a:picLocks noGrp="1" noChangeAspect="1" noChangeArrowheads="1"/>
          </p:cNvPicPr>
          <p:nvPr>
            <p:ph sz="half" idx="2"/>
          </p:nvPr>
        </p:nvPicPr>
        <p:blipFill>
          <a:blip r:embed="rId4"/>
          <a:srcRect/>
          <a:stretch>
            <a:fillRect/>
          </a:stretch>
        </p:blipFill>
        <p:spPr>
          <a:xfrm>
            <a:off x="5029200" y="2057400"/>
            <a:ext cx="4114800" cy="4800600"/>
          </a:xfrm>
        </p:spPr>
      </p:pic>
      <p:pic>
        <p:nvPicPr>
          <p:cNvPr id="24580" name="Picture 6" descr="http://www.yesnet.yk.ca/schools/projects/renaissance/graphics/donatellotwo.jpg"/>
          <p:cNvPicPr>
            <a:picLocks noChangeAspect="1" noChangeArrowheads="1"/>
          </p:cNvPicPr>
          <p:nvPr/>
        </p:nvPicPr>
        <p:blipFill>
          <a:blip r:embed="rId5"/>
          <a:srcRect/>
          <a:stretch>
            <a:fillRect/>
          </a:stretch>
        </p:blipFill>
        <p:spPr bwMode="auto">
          <a:xfrm>
            <a:off x="3048000" y="2057400"/>
            <a:ext cx="1981200" cy="2628900"/>
          </a:xfrm>
          <a:prstGeom prst="rect">
            <a:avLst/>
          </a:prstGeom>
          <a:noFill/>
          <a:ln w="9525">
            <a:noFill/>
            <a:miter lim="800000"/>
            <a:headEnd/>
            <a:tailEnd/>
          </a:ln>
        </p:spPr>
      </p:pic>
      <p:pic>
        <p:nvPicPr>
          <p:cNvPr id="24581" name="Picture 8" descr="http://www.paradoxplace.com/Perspectives/Italian%20Images/images/Artists/Brunelleschi/Brunelleschi-Tomb-BR600.jpg"/>
          <p:cNvPicPr>
            <a:picLocks noChangeAspect="1" noChangeArrowheads="1"/>
          </p:cNvPicPr>
          <p:nvPr/>
        </p:nvPicPr>
        <p:blipFill>
          <a:blip r:embed="rId6"/>
          <a:srcRect/>
          <a:stretch>
            <a:fillRect/>
          </a:stretch>
        </p:blipFill>
        <p:spPr bwMode="auto">
          <a:xfrm>
            <a:off x="2971800" y="3910013"/>
            <a:ext cx="2397125" cy="29479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0" y="0"/>
            <a:ext cx="8915400" cy="2362200"/>
          </a:xfrm>
        </p:spPr>
        <p:txBody>
          <a:bodyPr/>
          <a:lstStyle/>
          <a:p>
            <a:pPr algn="l" eaLnBrk="1" hangingPunct="1"/>
            <a:r>
              <a:rPr lang="en-US" sz="2000" b="1" smtClean="0"/>
              <a:t/>
            </a:r>
            <a:br>
              <a:rPr lang="en-US" sz="2000" b="1" smtClean="0"/>
            </a:br>
            <a:r>
              <a:rPr lang="en-US" sz="2000" b="1" smtClean="0"/>
              <a:t>- </a:t>
            </a:r>
            <a:r>
              <a:rPr lang="en-US" sz="2000" b="1" u="sng" smtClean="0"/>
              <a:t>Masters of the High Renaissance</a:t>
            </a:r>
            <a:r>
              <a:rPr lang="en-US" sz="2000" b="1" smtClean="0"/>
              <a:t>:</a:t>
            </a:r>
            <a:br>
              <a:rPr lang="en-US" sz="2000" b="1" smtClean="0"/>
            </a:br>
            <a:r>
              <a:rPr lang="en-US" sz="2000" b="1" smtClean="0"/>
              <a:t>                 A. </a:t>
            </a:r>
            <a:r>
              <a:rPr lang="en-US" sz="2000" b="1" u="sng" smtClean="0"/>
              <a:t>Leonardo da Vinci</a:t>
            </a:r>
            <a:r>
              <a:rPr lang="en-US" sz="2000" b="1" smtClean="0"/>
              <a:t>: painted </a:t>
            </a:r>
            <a:r>
              <a:rPr lang="en-US" sz="2000" b="1" i="1" smtClean="0"/>
              <a:t>Mona Lisa</a:t>
            </a:r>
            <a:r>
              <a:rPr lang="en-US" sz="2000" b="1" smtClean="0"/>
              <a:t> and </a:t>
            </a:r>
            <a:br>
              <a:rPr lang="en-US" sz="2000" b="1" smtClean="0"/>
            </a:br>
            <a:r>
              <a:rPr lang="en-US" sz="2000" b="1" smtClean="0"/>
              <a:t>                     </a:t>
            </a:r>
            <a:r>
              <a:rPr lang="en-US" sz="2000" b="1" i="1" smtClean="0"/>
              <a:t>The Last Supper</a:t>
            </a:r>
            <a:r>
              <a:rPr lang="en-US" sz="2000" b="1" smtClean="0"/>
              <a:t/>
            </a:r>
            <a:br>
              <a:rPr lang="en-US" sz="2000" b="1" smtClean="0"/>
            </a:br>
            <a:r>
              <a:rPr lang="en-US" sz="2000" b="1" i="1" smtClean="0"/>
              <a:t>	  </a:t>
            </a:r>
            <a:r>
              <a:rPr lang="en-US" sz="2000" b="1" smtClean="0"/>
              <a:t>B. </a:t>
            </a:r>
            <a:r>
              <a:rPr lang="en-US" sz="2000" b="1" u="sng" smtClean="0"/>
              <a:t>Raphael:</a:t>
            </a:r>
            <a:r>
              <a:rPr lang="en-US" sz="2000" b="1" smtClean="0"/>
              <a:t> painted S</a:t>
            </a:r>
            <a:r>
              <a:rPr lang="en-US" sz="2000" b="1" i="1" smtClean="0"/>
              <a:t>chool of Athens</a:t>
            </a:r>
            <a:r>
              <a:rPr lang="en-US" sz="2000" b="1" smtClean="0"/>
              <a:t>, also famous for </a:t>
            </a:r>
            <a:br>
              <a:rPr lang="en-US" sz="2000" b="1" smtClean="0"/>
            </a:br>
            <a:r>
              <a:rPr lang="en-US" sz="2000" b="1" smtClean="0"/>
              <a:t>              paintings of the Madonna</a:t>
            </a:r>
            <a:br>
              <a:rPr lang="en-US" sz="2000" b="1" smtClean="0"/>
            </a:br>
            <a:r>
              <a:rPr lang="en-US" sz="2000" b="1" smtClean="0"/>
              <a:t>                  C. </a:t>
            </a:r>
            <a:r>
              <a:rPr lang="en-US" sz="2000" b="1" u="sng" smtClean="0"/>
              <a:t>Michelangelo:</a:t>
            </a:r>
            <a:r>
              <a:rPr lang="en-US" sz="2000" b="1" smtClean="0"/>
              <a:t> Sistine Chapel; sculpted the </a:t>
            </a:r>
            <a:r>
              <a:rPr lang="en-US" sz="2000" b="1" i="1" smtClean="0"/>
              <a:t>David</a:t>
            </a:r>
            <a:r>
              <a:rPr lang="en-US" sz="2000" b="1" smtClean="0"/>
              <a:t> and the </a:t>
            </a:r>
            <a:r>
              <a:rPr lang="en-US" sz="2000" b="1" i="1" smtClean="0"/>
              <a:t>Pieta</a:t>
            </a:r>
            <a:r>
              <a:rPr lang="en-US" sz="2000" b="1" smtClean="0"/>
              <a:t>`-                    </a:t>
            </a:r>
            <a:br>
              <a:rPr lang="en-US" sz="2000" b="1" smtClean="0"/>
            </a:br>
            <a:r>
              <a:rPr lang="en-US" sz="2000" b="1" smtClean="0"/>
              <a:t>                      painted illustrations (books and wooden panels for altarpieces)</a:t>
            </a:r>
            <a:r>
              <a:rPr lang="en-US" sz="2000" smtClean="0"/>
              <a:t/>
            </a:r>
            <a:br>
              <a:rPr lang="en-US" sz="2000" smtClean="0"/>
            </a:br>
            <a:r>
              <a:rPr lang="en-US" sz="2000" b="1" smtClean="0"/>
              <a:t/>
            </a:r>
            <a:br>
              <a:rPr lang="en-US" sz="2000" b="1" smtClean="0"/>
            </a:br>
            <a:endParaRPr lang="en-US" sz="2000" smtClean="0"/>
          </a:p>
        </p:txBody>
      </p:sp>
      <p:sp>
        <p:nvSpPr>
          <p:cNvPr id="26626" name="Content Placeholder 5"/>
          <p:cNvSpPr>
            <a:spLocks noGrp="1"/>
          </p:cNvSpPr>
          <p:nvPr>
            <p:ph sz="quarter" idx="4"/>
          </p:nvPr>
        </p:nvSpPr>
        <p:spPr>
          <a:xfrm>
            <a:off x="4724400" y="2438400"/>
            <a:ext cx="3962400" cy="4267200"/>
          </a:xfrm>
        </p:spPr>
        <p:txBody>
          <a:bodyPr/>
          <a:lstStyle/>
          <a:p>
            <a:pPr eaLnBrk="1" hangingPunct="1"/>
            <a:endParaRPr lang="en-US" smtClean="0"/>
          </a:p>
        </p:txBody>
      </p:sp>
      <p:pic>
        <p:nvPicPr>
          <p:cNvPr id="26627" name="Picture 2" descr="http://www.creativityspot.com/pics/Mona%20Lisa%20(Gioconda)%20by%20Leonardo%20Da%20Vinci.jpg"/>
          <p:cNvPicPr>
            <a:picLocks noGrp="1" noChangeAspect="1" noChangeArrowheads="1"/>
          </p:cNvPicPr>
          <p:nvPr>
            <p:ph sz="half" idx="2"/>
          </p:nvPr>
        </p:nvPicPr>
        <p:blipFill>
          <a:blip r:embed="rId3"/>
          <a:srcRect/>
          <a:stretch>
            <a:fillRect/>
          </a:stretch>
        </p:blipFill>
        <p:spPr>
          <a:xfrm>
            <a:off x="533400" y="2438400"/>
            <a:ext cx="3733800" cy="4267200"/>
          </a:xfrm>
        </p:spPr>
      </p:pic>
      <p:pic>
        <p:nvPicPr>
          <p:cNvPr id="26628" name="Picture 2" descr="http://rbvhs.vusd.k12.ca.us/teachers/roswell/apeuro/images/SchoolAthens.jpg"/>
          <p:cNvPicPr>
            <a:picLocks noChangeAspect="1" noChangeArrowheads="1"/>
          </p:cNvPicPr>
          <p:nvPr/>
        </p:nvPicPr>
        <p:blipFill>
          <a:blip r:embed="rId4"/>
          <a:srcRect/>
          <a:stretch>
            <a:fillRect/>
          </a:stretch>
        </p:blipFill>
        <p:spPr bwMode="auto">
          <a:xfrm>
            <a:off x="4495800" y="2438400"/>
            <a:ext cx="4330700"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en-US" smtClean="0"/>
              <a:t>Sistine Chapel</a:t>
            </a:r>
          </a:p>
        </p:txBody>
      </p:sp>
      <p:pic>
        <p:nvPicPr>
          <p:cNvPr id="28674" name="Picture 2" descr="http://www.cedcc.psu.edu/khanjan/europe_images/025_sistine%20chapel.jpg"/>
          <p:cNvPicPr>
            <a:picLocks noChangeAspect="1" noChangeArrowheads="1"/>
          </p:cNvPicPr>
          <p:nvPr/>
        </p:nvPicPr>
        <p:blipFill>
          <a:blip r:embed="rId3"/>
          <a:srcRect/>
          <a:stretch>
            <a:fillRect/>
          </a:stretch>
        </p:blipFill>
        <p:spPr bwMode="auto">
          <a:xfrm>
            <a:off x="-228600" y="-1371600"/>
            <a:ext cx="12103100" cy="7848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9. The Northern Artistic Renaissance:</a:t>
            </a:r>
            <a:br>
              <a:rPr lang="en-US" dirty="0" smtClean="0"/>
            </a:br>
            <a:endParaRPr lang="en-US" dirty="0"/>
          </a:p>
        </p:txBody>
      </p:sp>
      <p:sp>
        <p:nvSpPr>
          <p:cNvPr id="30722" name="Content Placeholder 2"/>
          <p:cNvSpPr>
            <a:spLocks noGrp="1"/>
          </p:cNvSpPr>
          <p:nvPr>
            <p:ph idx="1"/>
          </p:nvPr>
        </p:nvSpPr>
        <p:spPr>
          <a:xfrm>
            <a:off x="381000" y="1828800"/>
            <a:ext cx="8229600" cy="5029200"/>
          </a:xfrm>
        </p:spPr>
        <p:txBody>
          <a:bodyPr/>
          <a:lstStyle/>
          <a:p>
            <a:pPr eaLnBrk="1" hangingPunct="1">
              <a:buFontTx/>
              <a:buChar char="-"/>
            </a:pPr>
            <a:r>
              <a:rPr lang="en-US" u="sng" smtClean="0"/>
              <a:t>Jan van Eyck</a:t>
            </a:r>
            <a:r>
              <a:rPr lang="en-US" smtClean="0"/>
              <a:t>: painted </a:t>
            </a:r>
            <a:r>
              <a:rPr lang="en-US" i="1" smtClean="0"/>
              <a:t>Giovanni Arnolfini and His Bride</a:t>
            </a:r>
            <a:endParaRPr lang="en-US" smtClean="0"/>
          </a:p>
        </p:txBody>
      </p:sp>
      <p:pic>
        <p:nvPicPr>
          <p:cNvPr id="30723" name="Picture 2" descr="http://upload.wikimedia.org/wikipedia/commons/a/a8/Jan_van_Eyck_091.jpg"/>
          <p:cNvPicPr>
            <a:picLocks noChangeAspect="1" noChangeArrowheads="1"/>
          </p:cNvPicPr>
          <p:nvPr/>
        </p:nvPicPr>
        <p:blipFill>
          <a:blip r:embed="rId3"/>
          <a:srcRect/>
          <a:stretch>
            <a:fillRect/>
          </a:stretch>
        </p:blipFill>
        <p:spPr bwMode="auto">
          <a:xfrm>
            <a:off x="3581400" y="2438400"/>
            <a:ext cx="2971800" cy="4110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i="1" smtClean="0"/>
              <a:t>Giovanni Arnolfini and His Bride</a:t>
            </a:r>
            <a:endParaRPr lang="en-US" smtClean="0"/>
          </a:p>
        </p:txBody>
      </p:sp>
      <p:pic>
        <p:nvPicPr>
          <p:cNvPr id="32770" name="Picture 4" descr="http://www.jim3dlong.com/1434_Jan_van_Eyck_Giovanni_Arnolfini_and_his_Bride-wr400.jpg"/>
          <p:cNvPicPr>
            <a:picLocks noGrp="1" noChangeAspect="1" noChangeArrowheads="1"/>
          </p:cNvPicPr>
          <p:nvPr>
            <p:ph idx="1"/>
          </p:nvPr>
        </p:nvPicPr>
        <p:blipFill>
          <a:blip r:embed="rId3"/>
          <a:srcRect/>
          <a:stretch>
            <a:fillRect/>
          </a:stretch>
        </p:blipFill>
        <p:spPr>
          <a:xfrm>
            <a:off x="2133600" y="1211263"/>
            <a:ext cx="4343400" cy="5480050"/>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2" descr="File:The Arnolfini Portrait, détail (2).jpg">
            <a:hlinkClick r:id="rId3"/>
          </p:cNvPr>
          <p:cNvPicPr>
            <a:picLocks noChangeAspect="1" noChangeArrowheads="1"/>
          </p:cNvPicPr>
          <p:nvPr/>
        </p:nvPicPr>
        <p:blipFill>
          <a:blip r:embed="rId4"/>
          <a:srcRect/>
          <a:stretch>
            <a:fillRect/>
          </a:stretch>
        </p:blipFill>
        <p:spPr bwMode="auto">
          <a:xfrm>
            <a:off x="838200" y="457200"/>
            <a:ext cx="7391400" cy="601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457200" y="152400"/>
            <a:ext cx="8229600" cy="990600"/>
          </a:xfrm>
        </p:spPr>
        <p:txBody>
          <a:bodyPr/>
          <a:lstStyle/>
          <a:p>
            <a:pPr algn="l" eaLnBrk="1" hangingPunct="1"/>
            <a:r>
              <a:rPr lang="en-US" sz="3600" smtClean="0"/>
              <a:t/>
            </a:r>
            <a:br>
              <a:rPr lang="en-US" sz="3600" smtClean="0"/>
            </a:br>
            <a:r>
              <a:rPr lang="en-US" sz="3600" u="sng" smtClean="0"/>
              <a:t>Albrecht Durer</a:t>
            </a:r>
            <a:r>
              <a:rPr lang="en-US" sz="3600" smtClean="0"/>
              <a:t>: studied in Italy – painted the </a:t>
            </a:r>
            <a:r>
              <a:rPr lang="en-US" sz="3600" i="1" smtClean="0"/>
              <a:t>Adoration of the Magi</a:t>
            </a:r>
            <a:r>
              <a:rPr lang="en-US" sz="3600" smtClean="0"/>
              <a:t/>
            </a:r>
            <a:br>
              <a:rPr lang="en-US" sz="3600" smtClean="0"/>
            </a:br>
            <a:endParaRPr lang="en-US" sz="3600" smtClean="0"/>
          </a:p>
        </p:txBody>
      </p:sp>
      <p:pic>
        <p:nvPicPr>
          <p:cNvPr id="36866" name="Picture 2" descr="http://www.paradoxplace.com/Perspectives/Genl%20Images/Images/Portrait_Images/A%20Durer1471-1528%20SelfP%201498%20Prado%20BR.jpg">
            <a:hlinkClick r:id="rId3"/>
          </p:cNvPr>
          <p:cNvPicPr>
            <a:picLocks noGrp="1" noChangeAspect="1" noChangeArrowheads="1"/>
          </p:cNvPicPr>
          <p:nvPr>
            <p:ph idx="1"/>
          </p:nvPr>
        </p:nvPicPr>
        <p:blipFill>
          <a:blip r:embed="rId4"/>
          <a:srcRect/>
          <a:stretch>
            <a:fillRect/>
          </a:stretch>
        </p:blipFill>
        <p:spPr>
          <a:xfrm>
            <a:off x="228600" y="1295400"/>
            <a:ext cx="5181600" cy="5334000"/>
          </a:xfrm>
        </p:spPr>
      </p:pic>
      <p:pic>
        <p:nvPicPr>
          <p:cNvPr id="36867" name="Picture 4" descr="http://tbn1.google.com/images?q=tbn:ujUFUaQFPOcmhM:http://celestialkitsune.files.wordpress.com/2009/02/albrecht-durer-prayinig-hands.jpg">
            <a:hlinkClick r:id="rId5"/>
          </p:cNvPr>
          <p:cNvPicPr>
            <a:picLocks noChangeAspect="1" noChangeArrowheads="1"/>
          </p:cNvPicPr>
          <p:nvPr/>
        </p:nvPicPr>
        <p:blipFill>
          <a:blip r:embed="rId6"/>
          <a:srcRect/>
          <a:stretch>
            <a:fillRect/>
          </a:stretch>
        </p:blipFill>
        <p:spPr bwMode="auto">
          <a:xfrm>
            <a:off x="6248400" y="3276600"/>
            <a:ext cx="2139950" cy="3117850"/>
          </a:xfrm>
          <a:prstGeom prst="rect">
            <a:avLst/>
          </a:prstGeom>
          <a:noFill/>
          <a:ln w="9525">
            <a:noFill/>
            <a:miter lim="800000"/>
            <a:headEnd/>
            <a:tailEnd/>
          </a:ln>
        </p:spPr>
      </p:pic>
      <p:sp>
        <p:nvSpPr>
          <p:cNvPr id="36868" name="TextBox 5"/>
          <p:cNvSpPr txBox="1">
            <a:spLocks noChangeArrowheads="1"/>
          </p:cNvSpPr>
          <p:nvPr/>
        </p:nvSpPr>
        <p:spPr bwMode="auto">
          <a:xfrm>
            <a:off x="5410200" y="2438400"/>
            <a:ext cx="3733800" cy="584200"/>
          </a:xfrm>
          <a:prstGeom prst="rect">
            <a:avLst/>
          </a:prstGeom>
          <a:noFill/>
          <a:ln w="9525">
            <a:noFill/>
            <a:miter lim="800000"/>
            <a:headEnd/>
            <a:tailEnd/>
          </a:ln>
        </p:spPr>
        <p:txBody>
          <a:bodyPr>
            <a:spAutoFit/>
          </a:bodyPr>
          <a:lstStyle/>
          <a:p>
            <a:r>
              <a:rPr lang="en-US" sz="3200" b="1">
                <a:latin typeface="Calibri" pitchFamily="34" charset="0"/>
              </a:rPr>
              <a:t>“The Praying Hands”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i="1" smtClean="0"/>
              <a:t>Adoration of the Magi</a:t>
            </a:r>
            <a:endParaRPr lang="en-US" smtClean="0"/>
          </a:p>
        </p:txBody>
      </p:sp>
      <p:pic>
        <p:nvPicPr>
          <p:cNvPr id="38914" name="Picture 4" descr="http://www.frafilippolippi.org/Adoration-of-the-Magi-c.-1445.jpg"/>
          <p:cNvPicPr>
            <a:picLocks noGrp="1" noChangeAspect="1" noChangeArrowheads="1"/>
          </p:cNvPicPr>
          <p:nvPr>
            <p:ph idx="1"/>
          </p:nvPr>
        </p:nvPicPr>
        <p:blipFill>
          <a:blip r:embed="rId3"/>
          <a:srcRect/>
          <a:stretch>
            <a:fillRect/>
          </a:stretch>
        </p:blipFill>
        <p:spPr>
          <a:xfrm>
            <a:off x="1828800" y="1428750"/>
            <a:ext cx="5105400" cy="521335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657"/>
            <a:ext cx="8229600" cy="715962"/>
          </a:xfrm>
        </p:spPr>
        <p:txBody>
          <a:bodyPr/>
          <a:lstStyle/>
          <a:p>
            <a:r>
              <a:rPr lang="en-US" sz="2400" b="1" dirty="0">
                <a:solidFill>
                  <a:prstClr val="white"/>
                </a:solidFill>
                <a:latin typeface="comic sans ms"/>
                <a:ea typeface="+mn-ea"/>
                <a:cs typeface="+mn-cs"/>
              </a:rPr>
              <a:t>The Praying Hands</a:t>
            </a:r>
            <a:endParaRPr lang="en-US" dirty="0"/>
          </a:p>
        </p:txBody>
      </p:sp>
      <p:sp>
        <p:nvSpPr>
          <p:cNvPr id="3" name="Content Placeholder 2"/>
          <p:cNvSpPr>
            <a:spLocks noGrp="1"/>
          </p:cNvSpPr>
          <p:nvPr>
            <p:ph idx="1"/>
          </p:nvPr>
        </p:nvSpPr>
        <p:spPr>
          <a:xfrm>
            <a:off x="152400" y="381000"/>
            <a:ext cx="8763000" cy="5364163"/>
          </a:xfrm>
        </p:spPr>
        <p:txBody>
          <a:bodyPr/>
          <a:lstStyle/>
          <a:p>
            <a:pPr algn="just"/>
            <a:r>
              <a:rPr lang="en-US" sz="2000" dirty="0" smtClean="0">
                <a:latin typeface="comic sans ms"/>
              </a:rPr>
              <a:t>Back </a:t>
            </a:r>
            <a:r>
              <a:rPr lang="en-US" sz="2000" dirty="0">
                <a:latin typeface="comic sans ms"/>
              </a:rPr>
              <a:t>in the fifteenth century, in a tiny village near </a:t>
            </a:r>
            <a:r>
              <a:rPr lang="en-US" sz="2000" dirty="0" err="1">
                <a:latin typeface="comic sans ms"/>
              </a:rPr>
              <a:t>Nuernberg</a:t>
            </a:r>
            <a:r>
              <a:rPr lang="en-US" sz="2000" dirty="0">
                <a:latin typeface="comic sans ms"/>
              </a:rPr>
              <a:t>, lived a family with eighteen children. Eighteen! In order merely to keep food on the table for this mob, the father and head of the household, a goldsmith by profession, worked almost eighteen hours a day at his trade and any other paying chore he could find in the neighborhood. </a:t>
            </a:r>
          </a:p>
          <a:p>
            <a:pPr algn="just"/>
            <a:r>
              <a:rPr lang="en-US" sz="2000" dirty="0">
                <a:latin typeface="comic sans ms"/>
              </a:rPr>
              <a:t>Despite their seemingly hopeless condition, two of Albrecht </a:t>
            </a:r>
            <a:r>
              <a:rPr lang="en-US" sz="2000" dirty="0" err="1">
                <a:latin typeface="comic sans ms"/>
              </a:rPr>
              <a:t>Dürer</a:t>
            </a:r>
            <a:r>
              <a:rPr lang="en-US" sz="2000" dirty="0">
                <a:latin typeface="comic sans ms"/>
              </a:rPr>
              <a:t> the Elder's children had a dream. They both wanted to pursue their talent for art, but they knew full well that their father would never be financially able to send either of them to </a:t>
            </a:r>
            <a:r>
              <a:rPr lang="en-US" sz="2000" dirty="0" err="1">
                <a:latin typeface="comic sans ms"/>
              </a:rPr>
              <a:t>Nuernberg</a:t>
            </a:r>
            <a:r>
              <a:rPr lang="en-US" sz="2000" dirty="0">
                <a:latin typeface="comic sans ms"/>
              </a:rPr>
              <a:t> to study at the Academy. After many long discussions at night in their crowded bed, the two boys finally worked out a pact. They would toss a coin. The loser would go down into the nearby mines and, with his earnings, support his brother while he attended the academy. Then, when that brother who won the toss completed his studies, in four years, he would support the other brother at the academy, either with sales of his artwork or, if necessary, also by laboring in the mines. </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72400" y="5410200"/>
            <a:ext cx="1143000" cy="1295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36529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381000"/>
            <a:ext cx="8305800" cy="5693866"/>
          </a:xfrm>
          <a:prstGeom prst="rect">
            <a:avLst/>
          </a:prstGeom>
        </p:spPr>
        <p:txBody>
          <a:bodyPr wrap="square">
            <a:spAutoFit/>
          </a:bodyPr>
          <a:lstStyle/>
          <a:p>
            <a:pPr marL="342900" lvl="0" indent="-342900" algn="just" eaLnBrk="0" hangingPunct="0">
              <a:spcBef>
                <a:spcPct val="20000"/>
              </a:spcBef>
              <a:buFont typeface="Arial" charset="0"/>
              <a:buChar char="•"/>
            </a:pPr>
            <a:r>
              <a:rPr lang="en-US" sz="2000" dirty="0">
                <a:solidFill>
                  <a:prstClr val="white"/>
                </a:solidFill>
                <a:latin typeface="comic sans ms"/>
              </a:rPr>
              <a:t>They tossed a coin on a Sunday morning after church. Albrecht </a:t>
            </a:r>
            <a:r>
              <a:rPr lang="en-US" sz="2000" dirty="0" err="1">
                <a:solidFill>
                  <a:prstClr val="white"/>
                </a:solidFill>
                <a:latin typeface="comic sans ms"/>
              </a:rPr>
              <a:t>Dürer</a:t>
            </a:r>
            <a:r>
              <a:rPr lang="en-US" sz="2000" dirty="0">
                <a:solidFill>
                  <a:prstClr val="white"/>
                </a:solidFill>
                <a:latin typeface="comic sans ms"/>
              </a:rPr>
              <a:t> won the toss and went off to </a:t>
            </a:r>
            <a:r>
              <a:rPr lang="en-US" sz="2000" dirty="0" err="1">
                <a:solidFill>
                  <a:prstClr val="white"/>
                </a:solidFill>
                <a:latin typeface="comic sans ms"/>
              </a:rPr>
              <a:t>Nuernberg</a:t>
            </a:r>
            <a:r>
              <a:rPr lang="en-US" sz="2000" dirty="0">
                <a:solidFill>
                  <a:prstClr val="white"/>
                </a:solidFill>
                <a:latin typeface="comic sans ms"/>
              </a:rPr>
              <a:t>. Albert went down into the dangerous mines and, for the next four years, financed his brother, whose work at the academy was almost an immediate sensation. Albrecht's etchings, his woodcuts, and his oils were far better than those of most of his professors, and by the time he graduated, he was beginning to earn considerable fees for his commissioned works. </a:t>
            </a:r>
          </a:p>
          <a:p>
            <a:pPr marL="342900" lvl="0" indent="-342900" algn="just" eaLnBrk="0" hangingPunct="0">
              <a:spcBef>
                <a:spcPct val="20000"/>
              </a:spcBef>
              <a:buFont typeface="Arial" charset="0"/>
              <a:buChar char="•"/>
            </a:pPr>
            <a:r>
              <a:rPr lang="en-US" sz="2000" dirty="0">
                <a:solidFill>
                  <a:prstClr val="white"/>
                </a:solidFill>
                <a:latin typeface="comic sans ms"/>
              </a:rPr>
              <a:t>When the young artist returned to his village, the </a:t>
            </a:r>
            <a:r>
              <a:rPr lang="en-US" sz="2000" dirty="0" err="1">
                <a:solidFill>
                  <a:prstClr val="white"/>
                </a:solidFill>
                <a:latin typeface="comic sans ms"/>
              </a:rPr>
              <a:t>Dürer</a:t>
            </a:r>
            <a:r>
              <a:rPr lang="en-US" sz="2000" dirty="0">
                <a:solidFill>
                  <a:prstClr val="white"/>
                </a:solidFill>
                <a:latin typeface="comic sans ms"/>
              </a:rPr>
              <a:t> family held a festive dinner on their lawn to celebrate Albrecht's triumphant homecoming. After a long and memorable meal, punctuated with music and laughter, Albrecht rose from his honored position at the head of the table to drink a toast to his beloved brother for the years of sacrifice that had enabled Albrecht to fulfill his ambition. His closing words were, "And now, Albert, blessed brother of mine, now it is your turn. Now you can go to </a:t>
            </a:r>
            <a:r>
              <a:rPr lang="en-US" sz="2000" dirty="0" err="1">
                <a:solidFill>
                  <a:prstClr val="white"/>
                </a:solidFill>
                <a:latin typeface="comic sans ms"/>
              </a:rPr>
              <a:t>Nuernberg</a:t>
            </a:r>
            <a:r>
              <a:rPr lang="en-US" sz="2000" dirty="0">
                <a:solidFill>
                  <a:prstClr val="white"/>
                </a:solidFill>
                <a:latin typeface="comic sans ms"/>
              </a:rPr>
              <a:t> to pursue your dream, and I will take care of you." </a:t>
            </a:r>
          </a:p>
        </p:txBody>
      </p:sp>
    </p:spTree>
    <p:extLst>
      <p:ext uri="{BB962C8B-B14F-4D97-AF65-F5344CB8AC3E}">
        <p14:creationId xmlns:p14="http://schemas.microsoft.com/office/powerpoint/2010/main" val="38012307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66800" y="685800"/>
            <a:ext cx="6705600" cy="5915466"/>
          </a:xfrm>
          <a:prstGeom prst="rect">
            <a:avLst/>
          </a:prstGeom>
        </p:spPr>
        <p:txBody>
          <a:bodyPr wrap="square">
            <a:spAutoFit/>
          </a:bodyPr>
          <a:lstStyle/>
          <a:p>
            <a:pPr marL="342900" lvl="0" indent="-342900" algn="just" eaLnBrk="0" hangingPunct="0">
              <a:spcBef>
                <a:spcPct val="20000"/>
              </a:spcBef>
              <a:buFont typeface="Arial" charset="0"/>
              <a:buChar char="•"/>
            </a:pPr>
            <a:r>
              <a:rPr lang="en-US" sz="2000" dirty="0">
                <a:solidFill>
                  <a:prstClr val="white"/>
                </a:solidFill>
                <a:latin typeface="comic sans ms"/>
              </a:rPr>
              <a:t>All heads turned in eager expectation to the far end of the table where Albert sat, tears streaming down his pale face, shaking his lowered head from side to side while he sobbed and repeated, over and over, "No ...no ...no ...no." </a:t>
            </a:r>
          </a:p>
          <a:p>
            <a:pPr marL="342900" lvl="0" indent="-342900" algn="just" eaLnBrk="0" hangingPunct="0">
              <a:spcBef>
                <a:spcPct val="20000"/>
              </a:spcBef>
              <a:buFont typeface="Arial" charset="0"/>
              <a:buChar char="•"/>
            </a:pPr>
            <a:r>
              <a:rPr lang="en-US" sz="2000" dirty="0">
                <a:solidFill>
                  <a:prstClr val="white"/>
                </a:solidFill>
                <a:latin typeface="comic sans ms"/>
              </a:rPr>
              <a:t>Finally, Albert rose and wiped the tears from his cheeks. He glanced down the long table at the faces he loved, and then, holding his hands close to his right cheek, he said softly, "No, brother. I cannot go to </a:t>
            </a:r>
            <a:r>
              <a:rPr lang="en-US" sz="2000" dirty="0" err="1">
                <a:solidFill>
                  <a:prstClr val="white"/>
                </a:solidFill>
                <a:latin typeface="comic sans ms"/>
              </a:rPr>
              <a:t>Nuernberg</a:t>
            </a:r>
            <a:r>
              <a:rPr lang="en-US" sz="2000" dirty="0">
                <a:solidFill>
                  <a:prstClr val="white"/>
                </a:solidFill>
                <a:latin typeface="comic sans ms"/>
              </a:rPr>
              <a:t>. It is too late for me. Look ... look what four years in the mines have done to my hands! The bones in every finger have been smashed at least once, and lately I have been suffering from arthritis so badly in my right hand that I cannot even hold a glass to return your toast, much less make delicate lines on parchment or canvas with a pen or a brush. No, brother ... for me it is too late." </a:t>
            </a:r>
          </a:p>
          <a:p>
            <a:pPr marL="342900" lvl="0" indent="-342900" eaLnBrk="0" hangingPunct="0">
              <a:spcBef>
                <a:spcPct val="20000"/>
              </a:spcBef>
              <a:buFont typeface="Arial" charset="0"/>
              <a:buChar char="•"/>
            </a:pPr>
            <a:endParaRPr lang="en-US" sz="1200" dirty="0">
              <a:solidFill>
                <a:prstClr val="white"/>
              </a:solidFill>
              <a:latin typeface="Calibri"/>
            </a:endParaRPr>
          </a:p>
        </p:txBody>
      </p:sp>
    </p:spTree>
    <p:extLst>
      <p:ext uri="{BB962C8B-B14F-4D97-AF65-F5344CB8AC3E}">
        <p14:creationId xmlns:p14="http://schemas.microsoft.com/office/powerpoint/2010/main" val="17717354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5800" y="914400"/>
            <a:ext cx="7620000" cy="5755422"/>
          </a:xfrm>
          <a:prstGeom prst="rect">
            <a:avLst/>
          </a:prstGeom>
        </p:spPr>
        <p:txBody>
          <a:bodyPr wrap="square">
            <a:spAutoFit/>
          </a:bodyPr>
          <a:lstStyle/>
          <a:p>
            <a:pPr marL="342900" lvl="0" indent="-342900" algn="just" eaLnBrk="0" hangingPunct="0">
              <a:spcBef>
                <a:spcPct val="20000"/>
              </a:spcBef>
              <a:buFont typeface="Arial" charset="0"/>
              <a:buChar char="•"/>
            </a:pPr>
            <a:r>
              <a:rPr lang="en-US" sz="2000" dirty="0">
                <a:solidFill>
                  <a:prstClr val="white"/>
                </a:solidFill>
                <a:latin typeface="comic sans ms"/>
              </a:rPr>
              <a:t>More than 450 years have passed. By now, Albrecht </a:t>
            </a:r>
            <a:r>
              <a:rPr lang="en-US" sz="2000" dirty="0" err="1">
                <a:solidFill>
                  <a:prstClr val="white"/>
                </a:solidFill>
                <a:latin typeface="comic sans ms"/>
              </a:rPr>
              <a:t>Dürer's</a:t>
            </a:r>
            <a:r>
              <a:rPr lang="en-US" sz="2000" dirty="0">
                <a:solidFill>
                  <a:prstClr val="white"/>
                </a:solidFill>
                <a:latin typeface="comic sans ms"/>
              </a:rPr>
              <a:t> hundreds of masterful portraits, pen and silver-point sketches, watercolors, charcoals, woodcuts, and copper engravings hang in every great museum in the world, but the odds are great that you, like most people, are familiar with only one of Albrecht </a:t>
            </a:r>
            <a:r>
              <a:rPr lang="en-US" sz="2000" dirty="0" err="1">
                <a:solidFill>
                  <a:prstClr val="white"/>
                </a:solidFill>
                <a:latin typeface="comic sans ms"/>
              </a:rPr>
              <a:t>Dürer's</a:t>
            </a:r>
            <a:r>
              <a:rPr lang="en-US" sz="2000" dirty="0">
                <a:solidFill>
                  <a:prstClr val="white"/>
                </a:solidFill>
                <a:latin typeface="comic sans ms"/>
              </a:rPr>
              <a:t> works. More than merely being familiar with it, you very well may have a reproduction hanging in your home or office. </a:t>
            </a:r>
          </a:p>
          <a:p>
            <a:pPr marL="342900" lvl="0" indent="-342900" algn="just" eaLnBrk="0" hangingPunct="0">
              <a:spcBef>
                <a:spcPct val="20000"/>
              </a:spcBef>
              <a:buFont typeface="Arial" charset="0"/>
              <a:buChar char="•"/>
            </a:pPr>
            <a:r>
              <a:rPr lang="en-US" sz="2000" dirty="0">
                <a:solidFill>
                  <a:prstClr val="white"/>
                </a:solidFill>
                <a:latin typeface="comic sans ms"/>
              </a:rPr>
              <a:t>One day, to pay homage to Albert for all that he had sacrificed, Albrecht </a:t>
            </a:r>
            <a:r>
              <a:rPr lang="en-US" sz="2000" dirty="0" err="1">
                <a:solidFill>
                  <a:prstClr val="white"/>
                </a:solidFill>
                <a:latin typeface="comic sans ms"/>
              </a:rPr>
              <a:t>Dürer</a:t>
            </a:r>
            <a:r>
              <a:rPr lang="en-US" sz="2000" dirty="0">
                <a:solidFill>
                  <a:prstClr val="white"/>
                </a:solidFill>
                <a:latin typeface="comic sans ms"/>
              </a:rPr>
              <a:t> painstakingly drew his brother's abused hands with palms together and thin fingers stretched skyward. He called his powerful drawing simply "Hands," but the entire world almost immediately opened their hearts to his great masterpiece and renamed his tribute of love "The Praying Hands." </a:t>
            </a:r>
          </a:p>
          <a:p>
            <a:pPr marL="342900" lvl="0" indent="-342900" algn="just" eaLnBrk="0" hangingPunct="0">
              <a:spcBef>
                <a:spcPct val="20000"/>
              </a:spcBef>
              <a:buFont typeface="Arial" charset="0"/>
              <a:buChar char="•"/>
            </a:pPr>
            <a:r>
              <a:rPr lang="en-US" sz="2000" dirty="0">
                <a:solidFill>
                  <a:prstClr val="white"/>
                </a:solidFill>
                <a:latin typeface="comic sans ms"/>
              </a:rPr>
              <a:t>The next time you see a copy of The Praying Hands, take a second look. Let it be your reminder, if you still need one, </a:t>
            </a:r>
            <a:r>
              <a:rPr lang="en-US" sz="2000" b="1" dirty="0">
                <a:solidFill>
                  <a:prstClr val="white"/>
                </a:solidFill>
                <a:latin typeface="comic sans ms"/>
              </a:rPr>
              <a:t>that no one - no one - - ever makes it alone</a:t>
            </a:r>
            <a:r>
              <a:rPr lang="en-US" sz="1200" b="1" dirty="0">
                <a:solidFill>
                  <a:prstClr val="white"/>
                </a:solidFill>
                <a:latin typeface="comic sans ms"/>
              </a:rPr>
              <a:t>!</a:t>
            </a:r>
            <a:r>
              <a:rPr lang="en-US" sz="1200" dirty="0">
                <a:solidFill>
                  <a:prstClr val="white"/>
                </a:solidFill>
                <a:latin typeface="comic sans ms"/>
              </a:rPr>
              <a:t> </a:t>
            </a:r>
            <a:endParaRPr lang="en-US" sz="1200" dirty="0">
              <a:solidFill>
                <a:prstClr val="white"/>
              </a:solidFill>
              <a:latin typeface="comic sans ms"/>
            </a:endParaRPr>
          </a:p>
        </p:txBody>
      </p:sp>
    </p:spTree>
    <p:extLst>
      <p:ext uri="{BB962C8B-B14F-4D97-AF65-F5344CB8AC3E}">
        <p14:creationId xmlns:p14="http://schemas.microsoft.com/office/powerpoint/2010/main" val="34772069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1595</TotalTime>
  <Words>1038</Words>
  <Application>Microsoft Office PowerPoint</Application>
  <PresentationFormat>On-screen Show (4:3)</PresentationFormat>
  <Paragraphs>65</Paragraphs>
  <Slides>17</Slides>
  <Notes>13</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THE RENAISSANCE</vt:lpstr>
      <vt:lpstr>5.2  INTELLECTUAL &amp; ARTISTIC RENAISSANCE</vt:lpstr>
      <vt:lpstr>    6.  VERNACULAR LITERATURE </vt:lpstr>
      <vt:lpstr>7.  EDUCATION IN THE RENAISSANCE</vt:lpstr>
      <vt:lpstr>8. Artistic Renaissance in Italy</vt:lpstr>
      <vt:lpstr>-  Sculpture:  Donatello – a statue of Saint George -  Architecture: Brunelleschi – designed church of San Lorenzo </vt:lpstr>
      <vt:lpstr> - Masters of the High Renaissance:                  A. Leonardo da Vinci: painted Mona Lisa and                       The Last Supper    B. Raphael: painted School of Athens, also famous for                paintings of the Madonna                   C. Michelangelo: Sistine Chapel; sculpted the David and the Pieta`-                                           painted illustrations (books and wooden panels for altarpieces)  </vt:lpstr>
      <vt:lpstr>Sistine Chapel</vt:lpstr>
      <vt:lpstr>9. The Northern Artistic Renaissance: </vt:lpstr>
      <vt:lpstr>Giovanni Arnolfini and His Bride</vt:lpstr>
      <vt:lpstr>PowerPoint Presentation</vt:lpstr>
      <vt:lpstr> Albrecht Durer: studied in Italy – painted the Adoration of the Magi </vt:lpstr>
      <vt:lpstr>Adoration of the Magi</vt:lpstr>
      <vt:lpstr>The Praying Hands</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Owner</dc:creator>
  <cp:lastModifiedBy>kmcgraw</cp:lastModifiedBy>
  <cp:revision>21</cp:revision>
  <cp:lastPrinted>2012-08-28T20:30:56Z</cp:lastPrinted>
  <dcterms:created xsi:type="dcterms:W3CDTF">2009-08-20T19:11:47Z</dcterms:created>
  <dcterms:modified xsi:type="dcterms:W3CDTF">2012-08-29T21:51:19Z</dcterms:modified>
</cp:coreProperties>
</file>