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7" r:id="rId1"/>
  </p:sldMasterIdLst>
  <p:notesMasterIdLst>
    <p:notesMasterId r:id="rId15"/>
  </p:notesMasterIdLst>
  <p:sldIdLst>
    <p:sldId id="310" r:id="rId2"/>
    <p:sldId id="311" r:id="rId3"/>
    <p:sldId id="315" r:id="rId4"/>
    <p:sldId id="312" r:id="rId5"/>
    <p:sldId id="316" r:id="rId6"/>
    <p:sldId id="317" r:id="rId7"/>
    <p:sldId id="318" r:id="rId8"/>
    <p:sldId id="303" r:id="rId9"/>
    <p:sldId id="304" r:id="rId10"/>
    <p:sldId id="305" r:id="rId11"/>
    <p:sldId id="307" r:id="rId12"/>
    <p:sldId id="308" r:id="rId13"/>
    <p:sldId id="309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FFFF00"/>
    <a:srgbClr val="FFFF99"/>
    <a:srgbClr val="F6FCBE"/>
    <a:srgbClr val="EDFA70"/>
    <a:srgbClr val="DFF07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2" autoAdjust="0"/>
    <p:restoredTop sz="94670" autoAdjust="0"/>
  </p:normalViewPr>
  <p:slideViewPr>
    <p:cSldViewPr snapToGrid="0">
      <p:cViewPr varScale="1">
        <p:scale>
          <a:sx n="102" d="100"/>
          <a:sy n="102" d="100"/>
        </p:scale>
        <p:origin x="-102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458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C34A47C0-CC43-46D4-B461-A02C2D840A4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hidden">
          <a:xfrm>
            <a:off x="228600" y="3200400"/>
            <a:ext cx="8763000" cy="13414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pic>
        <p:nvPicPr>
          <p:cNvPr id="44035" name="Picture 3" descr="ANABNR2"/>
          <p:cNvPicPr>
            <a:picLocks noChangeAspect="1" noChangeArrowheads="1"/>
          </p:cNvPicPr>
          <p:nvPr/>
        </p:nvPicPr>
        <p:blipFill>
          <a:blip r:embed="rId2" cstate="print"/>
          <a:srcRect l="-900" t="-1314" r="-2" b="-36961"/>
          <a:stretch>
            <a:fillRect/>
          </a:stretch>
        </p:blipFill>
        <p:spPr bwMode="auto">
          <a:xfrm>
            <a:off x="533400" y="3200400"/>
            <a:ext cx="8458200" cy="1158875"/>
          </a:xfrm>
          <a:prstGeom prst="rect">
            <a:avLst/>
          </a:prstGeom>
          <a:noFill/>
        </p:spPr>
      </p:pic>
      <p:sp>
        <p:nvSpPr>
          <p:cNvPr id="44036" name="Rectangle 4"/>
          <p:cNvSpPr>
            <a:spLocks noChangeArrowheads="1"/>
          </p:cNvSpPr>
          <p:nvPr/>
        </p:nvSpPr>
        <p:spPr bwMode="hidden">
          <a:xfrm>
            <a:off x="795338" y="2895600"/>
            <a:ext cx="304800" cy="990600"/>
          </a:xfrm>
          <a:prstGeom prst="rect">
            <a:avLst/>
          </a:prstGeom>
          <a:solidFill>
            <a:schemeClr val="accent2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1430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038350" y="4351338"/>
            <a:ext cx="6400800" cy="1371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4040" name="Rectangle 8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4041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 sz="1400"/>
            </a:lvl1pPr>
          </a:lstStyle>
          <a:p>
            <a:fld id="{DB5359C4-A724-43F5-985C-7272FC1B7C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0594F-E2B4-4701-B0EC-28E723CA8C99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A01BEC-AADA-45A0-9587-21C71BA9C39D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18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21018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0D1499-11D1-47AF-8603-7122D2B0E33E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B44827-489A-4FA9-B77A-3A56379C2076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C3D5C1-B96E-48F1-93FF-58EC7FEBA664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403407-11CD-45EE-8B62-62EBC07E518E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E59FCB-5B22-4482-9AE7-DA698F56CFFC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FE86AF-6BD1-4FFD-BE00-5D634A878E76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486AC6-64C2-4C9C-B7D0-5A8C589CB25D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838200"/>
            <a:ext cx="1943100" cy="53784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5676900" cy="5378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FF8E80-A73C-4D09-9A88-5F2CF83A0914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hidden">
          <a:xfrm>
            <a:off x="152400" y="0"/>
            <a:ext cx="1447800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hidden">
          <a:xfrm>
            <a:off x="1676400" y="0"/>
            <a:ext cx="7467600" cy="12192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43012" name="Rectangle 4" descr="Stationery"/>
          <p:cNvSpPr>
            <a:spLocks noChangeArrowheads="1"/>
          </p:cNvSpPr>
          <p:nvPr/>
        </p:nvSpPr>
        <p:spPr bwMode="auto">
          <a:xfrm>
            <a:off x="457200" y="0"/>
            <a:ext cx="1219200" cy="762000"/>
          </a:xfrm>
          <a:prstGeom prst="rect">
            <a:avLst/>
          </a:prstGeom>
          <a:blipFill dpi="0" rotWithShape="0">
            <a:blip r:embed="rId1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43013" name="Rectangle 5" descr="Stationery"/>
          <p:cNvSpPr>
            <a:spLocks noChangeArrowheads="1"/>
          </p:cNvSpPr>
          <p:nvPr/>
        </p:nvSpPr>
        <p:spPr bwMode="auto">
          <a:xfrm>
            <a:off x="0" y="0"/>
            <a:ext cx="457200" cy="6858000"/>
          </a:xfrm>
          <a:prstGeom prst="rect">
            <a:avLst/>
          </a:prstGeom>
          <a:blipFill dpi="0" rotWithShape="0">
            <a:blip r:embed="rId1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838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413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301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4135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43017" name="Picture 9" descr="anabnr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228725" y="0"/>
            <a:ext cx="7915275" cy="754063"/>
          </a:xfrm>
          <a:prstGeom prst="rect">
            <a:avLst/>
          </a:prstGeom>
          <a:noFill/>
        </p:spPr>
      </p:pic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304800" y="457200"/>
            <a:ext cx="2514600" cy="304800"/>
          </a:xfrm>
          <a:prstGeom prst="rect">
            <a:avLst/>
          </a:prstGeom>
          <a:solidFill>
            <a:schemeClr val="accent2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4301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135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9BFA5701-B3A9-49A2-BD8B-C3E8644E5F4B}" type="slidenum">
              <a:rPr lang="en-US"/>
              <a:pPr/>
              <a:t>‹#›</a:t>
            </a:fld>
            <a:endParaRPr lang="en-US" sz="1400"/>
          </a:p>
        </p:txBody>
      </p:sp>
      <p:sp>
        <p:nvSpPr>
          <p:cNvPr id="4302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210185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ransition spd="med">
    <p:random/>
  </p:transition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57200" indent="-457200" algn="l" rtl="0" fontAlgn="base">
        <a:spcBef>
          <a:spcPct val="20000"/>
        </a:spcBef>
        <a:spcAft>
          <a:spcPct val="0"/>
        </a:spcAft>
        <a:buClr>
          <a:srgbClr val="A50021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1027113" indent="-4556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0013" indent="-228600" algn="l" rtl="0" fontAlgn="base">
        <a:spcBef>
          <a:spcPct val="20000"/>
        </a:spcBef>
        <a:spcAft>
          <a:spcPct val="0"/>
        </a:spcAft>
        <a:buClr>
          <a:srgbClr val="666699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712913" indent="-228600" algn="l" rtl="0" fontAlgn="base">
        <a:spcBef>
          <a:spcPct val="20000"/>
        </a:spcBef>
        <a:spcAft>
          <a:spcPct val="0"/>
        </a:spcAft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9" name="Text Box 5"/>
          <p:cNvSpPr txBox="1">
            <a:spLocks noChangeArrowheads="1"/>
          </p:cNvSpPr>
          <p:nvPr/>
        </p:nvSpPr>
        <p:spPr bwMode="auto">
          <a:xfrm>
            <a:off x="925513" y="842963"/>
            <a:ext cx="7620000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5 Steps to Graphing Heaven</a:t>
            </a:r>
          </a:p>
          <a:p>
            <a:pPr algn="ctr"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Step 1- Draw the starting S and D Graph</a:t>
            </a:r>
            <a:endParaRPr lang="en-US"/>
          </a:p>
        </p:txBody>
      </p:sp>
      <p:sp>
        <p:nvSpPr>
          <p:cNvPr id="103469" name="Text Box 45"/>
          <p:cNvSpPr txBox="1">
            <a:spLocks noChangeArrowheads="1"/>
          </p:cNvSpPr>
          <p:nvPr/>
        </p:nvSpPr>
        <p:spPr bwMode="auto">
          <a:xfrm>
            <a:off x="5387975" y="5173663"/>
            <a:ext cx="544513" cy="4222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D</a:t>
            </a:r>
            <a:endParaRPr lang="en-US" baseline="-25000"/>
          </a:p>
        </p:txBody>
      </p:sp>
      <p:sp>
        <p:nvSpPr>
          <p:cNvPr id="103468" name="Line 44"/>
          <p:cNvSpPr>
            <a:spLocks noChangeShapeType="1"/>
          </p:cNvSpPr>
          <p:nvPr/>
        </p:nvSpPr>
        <p:spPr bwMode="auto">
          <a:xfrm>
            <a:off x="2817813" y="2811463"/>
            <a:ext cx="2466975" cy="2582862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03447" name="Text Box 23"/>
          <p:cNvSpPr txBox="1">
            <a:spLocks noChangeArrowheads="1"/>
          </p:cNvSpPr>
          <p:nvPr/>
        </p:nvSpPr>
        <p:spPr bwMode="auto">
          <a:xfrm>
            <a:off x="5595938" y="2520950"/>
            <a:ext cx="371475" cy="4254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S</a:t>
            </a:r>
          </a:p>
        </p:txBody>
      </p:sp>
      <p:sp>
        <p:nvSpPr>
          <p:cNvPr id="103448" name="Text Box 24"/>
          <p:cNvSpPr txBox="1">
            <a:spLocks noChangeArrowheads="1"/>
          </p:cNvSpPr>
          <p:nvPr/>
        </p:nvSpPr>
        <p:spPr bwMode="auto">
          <a:xfrm>
            <a:off x="1562100" y="5824538"/>
            <a:ext cx="392113" cy="3667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0</a:t>
            </a:r>
          </a:p>
        </p:txBody>
      </p:sp>
      <p:sp>
        <p:nvSpPr>
          <p:cNvPr id="103449" name="Text Box 25"/>
          <p:cNvSpPr txBox="1">
            <a:spLocks noChangeArrowheads="1"/>
          </p:cNvSpPr>
          <p:nvPr/>
        </p:nvSpPr>
        <p:spPr bwMode="auto">
          <a:xfrm>
            <a:off x="565150" y="1981200"/>
            <a:ext cx="137160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Price (P)</a:t>
            </a:r>
          </a:p>
        </p:txBody>
      </p:sp>
      <p:sp>
        <p:nvSpPr>
          <p:cNvPr id="103450" name="Text Box 26"/>
          <p:cNvSpPr txBox="1">
            <a:spLocks noChangeArrowheads="1"/>
          </p:cNvSpPr>
          <p:nvPr/>
        </p:nvSpPr>
        <p:spPr bwMode="auto">
          <a:xfrm>
            <a:off x="4873625" y="5824538"/>
            <a:ext cx="1819275" cy="4429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Quantity (Q)</a:t>
            </a:r>
          </a:p>
        </p:txBody>
      </p:sp>
      <p:sp>
        <p:nvSpPr>
          <p:cNvPr id="103451" name="Line 27"/>
          <p:cNvSpPr>
            <a:spLocks noChangeShapeType="1"/>
          </p:cNvSpPr>
          <p:nvPr/>
        </p:nvSpPr>
        <p:spPr bwMode="auto">
          <a:xfrm flipH="1">
            <a:off x="1849438" y="2106613"/>
            <a:ext cx="1587" cy="37353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52" name="Line 28"/>
          <p:cNvSpPr>
            <a:spLocks noChangeShapeType="1"/>
          </p:cNvSpPr>
          <p:nvPr/>
        </p:nvSpPr>
        <p:spPr bwMode="auto">
          <a:xfrm>
            <a:off x="1855788" y="5824538"/>
            <a:ext cx="4160837" cy="15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53" name="Line 29"/>
          <p:cNvSpPr>
            <a:spLocks noChangeShapeType="1"/>
          </p:cNvSpPr>
          <p:nvPr/>
        </p:nvSpPr>
        <p:spPr bwMode="auto">
          <a:xfrm flipV="1">
            <a:off x="1873250" y="4079875"/>
            <a:ext cx="2133600" cy="285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03456" name="Line 32"/>
          <p:cNvSpPr>
            <a:spLocks noChangeShapeType="1"/>
          </p:cNvSpPr>
          <p:nvPr/>
        </p:nvSpPr>
        <p:spPr bwMode="auto">
          <a:xfrm>
            <a:off x="4019550" y="4141788"/>
            <a:ext cx="1588" cy="16557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03458" name="Text Box 34"/>
          <p:cNvSpPr txBox="1">
            <a:spLocks noChangeArrowheads="1"/>
          </p:cNvSpPr>
          <p:nvPr/>
        </p:nvSpPr>
        <p:spPr bwMode="auto">
          <a:xfrm>
            <a:off x="1392238" y="3863975"/>
            <a:ext cx="554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0</a:t>
            </a:r>
          </a:p>
        </p:txBody>
      </p:sp>
      <p:sp>
        <p:nvSpPr>
          <p:cNvPr id="103459" name="Text Box 35"/>
          <p:cNvSpPr txBox="1">
            <a:spLocks noChangeArrowheads="1"/>
          </p:cNvSpPr>
          <p:nvPr/>
        </p:nvSpPr>
        <p:spPr bwMode="auto">
          <a:xfrm>
            <a:off x="3795713" y="5821363"/>
            <a:ext cx="55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Q</a:t>
            </a:r>
            <a:r>
              <a:rPr lang="en-US" baseline="-25000"/>
              <a:t>0</a:t>
            </a:r>
          </a:p>
        </p:txBody>
      </p:sp>
      <p:sp>
        <p:nvSpPr>
          <p:cNvPr id="103461" name="Line 37"/>
          <p:cNvSpPr>
            <a:spLocks noChangeShapeType="1"/>
          </p:cNvSpPr>
          <p:nvPr/>
        </p:nvSpPr>
        <p:spPr bwMode="auto">
          <a:xfrm flipV="1">
            <a:off x="2349500" y="2811463"/>
            <a:ext cx="3235325" cy="264477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03462" name="Oval 38"/>
          <p:cNvSpPr>
            <a:spLocks noChangeArrowheads="1"/>
          </p:cNvSpPr>
          <p:nvPr/>
        </p:nvSpPr>
        <p:spPr bwMode="auto">
          <a:xfrm>
            <a:off x="3975100" y="4022725"/>
            <a:ext cx="101600" cy="106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74" name="Text Box 50"/>
          <p:cNvSpPr txBox="1">
            <a:spLocks noChangeArrowheads="1"/>
          </p:cNvSpPr>
          <p:nvPr/>
        </p:nvSpPr>
        <p:spPr bwMode="auto">
          <a:xfrm>
            <a:off x="6470650" y="1811338"/>
            <a:ext cx="2479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A. Draw the axes</a:t>
            </a:r>
          </a:p>
        </p:txBody>
      </p:sp>
      <p:sp>
        <p:nvSpPr>
          <p:cNvPr id="103475" name="Text Box 51"/>
          <p:cNvSpPr txBox="1">
            <a:spLocks noChangeArrowheads="1"/>
          </p:cNvSpPr>
          <p:nvPr/>
        </p:nvSpPr>
        <p:spPr bwMode="auto">
          <a:xfrm>
            <a:off x="6470650" y="2332038"/>
            <a:ext cx="2500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B. Label the axes</a:t>
            </a:r>
          </a:p>
        </p:txBody>
      </p:sp>
      <p:sp>
        <p:nvSpPr>
          <p:cNvPr id="103476" name="Text Box 52"/>
          <p:cNvSpPr txBox="1">
            <a:spLocks noChangeArrowheads="1"/>
          </p:cNvSpPr>
          <p:nvPr/>
        </p:nvSpPr>
        <p:spPr bwMode="auto">
          <a:xfrm>
            <a:off x="6470650" y="2814638"/>
            <a:ext cx="2536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C. Draw the curves</a:t>
            </a:r>
          </a:p>
        </p:txBody>
      </p:sp>
      <p:sp>
        <p:nvSpPr>
          <p:cNvPr id="103477" name="Text Box 53"/>
          <p:cNvSpPr txBox="1">
            <a:spLocks noChangeArrowheads="1"/>
          </p:cNvSpPr>
          <p:nvPr/>
        </p:nvSpPr>
        <p:spPr bwMode="auto">
          <a:xfrm>
            <a:off x="6470650" y="3386138"/>
            <a:ext cx="2673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D. Label the curves</a:t>
            </a:r>
          </a:p>
        </p:txBody>
      </p:sp>
      <p:sp>
        <p:nvSpPr>
          <p:cNvPr id="103478" name="Text Box 54"/>
          <p:cNvSpPr txBox="1">
            <a:spLocks noChangeArrowheads="1"/>
          </p:cNvSpPr>
          <p:nvPr/>
        </p:nvSpPr>
        <p:spPr bwMode="auto">
          <a:xfrm>
            <a:off x="6470650" y="3894138"/>
            <a:ext cx="25574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E. Find the intersection</a:t>
            </a:r>
          </a:p>
        </p:txBody>
      </p:sp>
      <p:pic>
        <p:nvPicPr>
          <p:cNvPr id="103483" name="Picture 59" descr="MCj0409867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6788" y="836613"/>
            <a:ext cx="847725" cy="1085850"/>
          </a:xfrm>
          <a:prstGeom prst="rect">
            <a:avLst/>
          </a:prstGeom>
          <a:noFill/>
        </p:spPr>
      </p:pic>
      <p:pic>
        <p:nvPicPr>
          <p:cNvPr id="103484" name="Picture 60" descr="MCj0409867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1088" y="785813"/>
            <a:ext cx="847725" cy="1085850"/>
          </a:xfrm>
          <a:prstGeom prst="rect">
            <a:avLst/>
          </a:prstGeom>
          <a:noFill/>
        </p:spPr>
      </p:pic>
      <p:sp>
        <p:nvSpPr>
          <p:cNvPr id="103485" name="Text Box 61"/>
          <p:cNvSpPr txBox="1">
            <a:spLocks noChangeArrowheads="1"/>
          </p:cNvSpPr>
          <p:nvPr/>
        </p:nvSpPr>
        <p:spPr bwMode="auto">
          <a:xfrm>
            <a:off x="6470650" y="4779963"/>
            <a:ext cx="24161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F. Label the starting price (P</a:t>
            </a:r>
            <a:r>
              <a:rPr lang="en-US" baseline="-25000"/>
              <a:t>0</a:t>
            </a:r>
            <a:r>
              <a:rPr lang="en-US"/>
              <a:t>) and quantity (Q</a:t>
            </a:r>
            <a:r>
              <a:rPr lang="en-US" baseline="-25000"/>
              <a:t>0</a:t>
            </a:r>
            <a:r>
              <a:rPr lang="en-US"/>
              <a:t>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3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3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3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3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3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3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3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3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3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3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3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3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3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3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3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69" grpId="0" animBg="1"/>
      <p:bldP spid="103468" grpId="0" animBg="1"/>
      <p:bldP spid="103447" grpId="0" animBg="1"/>
      <p:bldP spid="103448" grpId="0" animBg="1"/>
      <p:bldP spid="103449" grpId="0"/>
      <p:bldP spid="103450" grpId="0" animBg="1"/>
      <p:bldP spid="103451" grpId="0" animBg="1"/>
      <p:bldP spid="103452" grpId="0" animBg="1"/>
      <p:bldP spid="103453" grpId="0" animBg="1"/>
      <p:bldP spid="103456" grpId="0" animBg="1"/>
      <p:bldP spid="103458" grpId="0"/>
      <p:bldP spid="103459" grpId="0"/>
      <p:bldP spid="103461" grpId="0" animBg="1"/>
      <p:bldP spid="103462" grpId="0" animBg="1"/>
      <p:bldP spid="103474" grpId="0"/>
      <p:bldP spid="103475" grpId="0"/>
      <p:bldP spid="103476" grpId="0"/>
      <p:bldP spid="103477" grpId="0"/>
      <p:bldP spid="103478" grpId="0"/>
      <p:bldP spid="10348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2"/>
          <p:cNvSpPr txBox="1">
            <a:spLocks noChangeArrowheads="1"/>
          </p:cNvSpPr>
          <p:nvPr/>
        </p:nvSpPr>
        <p:spPr bwMode="auto">
          <a:xfrm>
            <a:off x="803275" y="842963"/>
            <a:ext cx="76200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2000">
                <a:ea typeface="ＭＳ Ｐゴシック" charset="-128"/>
              </a:rPr>
              <a:t>5 Steps to Graphing Heaven</a:t>
            </a:r>
          </a:p>
          <a:p>
            <a:pPr algn="ctr">
              <a:spcBef>
                <a:spcPct val="50000"/>
              </a:spcBef>
            </a:pPr>
            <a:r>
              <a:rPr lang="en-US" altLang="ja-JP" sz="2000">
                <a:ea typeface="ＭＳ Ｐゴシック" charset="-128"/>
              </a:rPr>
              <a:t>Step 2- Read the situation and answer questions 1, 2, and 3</a:t>
            </a:r>
            <a:endParaRPr lang="en-US" sz="2000"/>
          </a:p>
        </p:txBody>
      </p:sp>
      <p:sp>
        <p:nvSpPr>
          <p:cNvPr id="115734" name="Text Box 22"/>
          <p:cNvSpPr txBox="1">
            <a:spLocks noChangeArrowheads="1"/>
          </p:cNvSpPr>
          <p:nvPr/>
        </p:nvSpPr>
        <p:spPr bwMode="auto">
          <a:xfrm>
            <a:off x="1065213" y="1874838"/>
            <a:ext cx="7337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5735" name="Text Box 23"/>
          <p:cNvSpPr txBox="1">
            <a:spLocks noChangeArrowheads="1"/>
          </p:cNvSpPr>
          <p:nvPr/>
        </p:nvSpPr>
        <p:spPr bwMode="auto">
          <a:xfrm>
            <a:off x="1230313" y="1728788"/>
            <a:ext cx="67833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Situation- Consumers love big screen TV’s. What impact does this have on the price and quantity of big screen TV’s?</a:t>
            </a:r>
          </a:p>
        </p:txBody>
      </p:sp>
      <p:sp>
        <p:nvSpPr>
          <p:cNvPr id="115736" name="Text Box 24"/>
          <p:cNvSpPr txBox="1">
            <a:spLocks noChangeArrowheads="1"/>
          </p:cNvSpPr>
          <p:nvPr/>
        </p:nvSpPr>
        <p:spPr bwMode="auto">
          <a:xfrm>
            <a:off x="609600" y="2624138"/>
            <a:ext cx="8407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1. Which determinant of supply or demand is affected? Refer to #14 &amp; 15 on your notes!</a:t>
            </a:r>
          </a:p>
        </p:txBody>
      </p:sp>
      <p:sp>
        <p:nvSpPr>
          <p:cNvPr id="115737" name="Text Box 25"/>
          <p:cNvSpPr txBox="1">
            <a:spLocks noChangeArrowheads="1"/>
          </p:cNvSpPr>
          <p:nvPr/>
        </p:nvSpPr>
        <p:spPr bwMode="auto">
          <a:xfrm>
            <a:off x="625475" y="3032125"/>
            <a:ext cx="3678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Demand Determinants </a:t>
            </a:r>
            <a:r>
              <a:rPr lang="en-US" sz="2000" b="1"/>
              <a:t>(SEPTIC)</a:t>
            </a:r>
          </a:p>
        </p:txBody>
      </p:sp>
      <p:sp>
        <p:nvSpPr>
          <p:cNvPr id="115738" name="Text Box 26"/>
          <p:cNvSpPr txBox="1">
            <a:spLocks noChangeArrowheads="1"/>
          </p:cNvSpPr>
          <p:nvPr/>
        </p:nvSpPr>
        <p:spPr bwMode="auto">
          <a:xfrm>
            <a:off x="4721225" y="3032125"/>
            <a:ext cx="424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Supply Determinants (</a:t>
            </a:r>
            <a:r>
              <a:rPr lang="en-US" sz="2000" b="1"/>
              <a:t>GETN</a:t>
            </a:r>
            <a:r>
              <a:rPr lang="en-US" sz="2000"/>
              <a:t>o</a:t>
            </a:r>
            <a:r>
              <a:rPr lang="en-US" sz="2000" b="1"/>
              <a:t>C</a:t>
            </a:r>
            <a:r>
              <a:rPr lang="en-US" sz="2000"/>
              <a:t>redit)</a:t>
            </a:r>
          </a:p>
        </p:txBody>
      </p:sp>
      <p:sp>
        <p:nvSpPr>
          <p:cNvPr id="115739" name="Text Box 27"/>
          <p:cNvSpPr txBox="1">
            <a:spLocks noChangeArrowheads="1"/>
          </p:cNvSpPr>
          <p:nvPr/>
        </p:nvSpPr>
        <p:spPr bwMode="auto">
          <a:xfrm>
            <a:off x="660400" y="3482975"/>
            <a:ext cx="3275013" cy="31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b="1"/>
              <a:t>S</a:t>
            </a:r>
            <a:r>
              <a:rPr lang="en-US"/>
              <a:t>ubstitutes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b="1"/>
              <a:t>E</a:t>
            </a:r>
            <a:r>
              <a:rPr lang="en-US"/>
              <a:t>xpectations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b="1"/>
              <a:t>P</a:t>
            </a:r>
            <a:r>
              <a:rPr lang="en-US"/>
              <a:t>opulation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b="1"/>
              <a:t>T</a:t>
            </a:r>
            <a:r>
              <a:rPr lang="en-US"/>
              <a:t>aste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b="1"/>
              <a:t>I</a:t>
            </a:r>
            <a:r>
              <a:rPr lang="en-US"/>
              <a:t>ncome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b="1"/>
              <a:t>C</a:t>
            </a:r>
            <a:r>
              <a:rPr lang="en-US"/>
              <a:t>omplements</a:t>
            </a:r>
          </a:p>
        </p:txBody>
      </p:sp>
      <p:sp>
        <p:nvSpPr>
          <p:cNvPr id="115741" name="Text Box 29"/>
          <p:cNvSpPr txBox="1">
            <a:spLocks noChangeArrowheads="1"/>
          </p:cNvSpPr>
          <p:nvPr/>
        </p:nvSpPr>
        <p:spPr bwMode="auto">
          <a:xfrm>
            <a:off x="5127625" y="3657600"/>
            <a:ext cx="31369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G</a:t>
            </a:r>
            <a:r>
              <a:rPr lang="en-US"/>
              <a:t>overnment Policies</a:t>
            </a:r>
          </a:p>
          <a:p>
            <a:pPr>
              <a:spcBef>
                <a:spcPct val="50000"/>
              </a:spcBef>
            </a:pPr>
            <a:r>
              <a:rPr lang="en-US" b="1"/>
              <a:t>E</a:t>
            </a:r>
            <a:r>
              <a:rPr lang="en-US"/>
              <a:t>xpectations</a:t>
            </a:r>
          </a:p>
          <a:p>
            <a:pPr>
              <a:spcBef>
                <a:spcPct val="50000"/>
              </a:spcBef>
            </a:pPr>
            <a:r>
              <a:rPr lang="en-US" b="1"/>
              <a:t>T</a:t>
            </a:r>
            <a:r>
              <a:rPr lang="en-US"/>
              <a:t>echnology</a:t>
            </a:r>
          </a:p>
          <a:p>
            <a:pPr>
              <a:spcBef>
                <a:spcPct val="50000"/>
              </a:spcBef>
            </a:pPr>
            <a:r>
              <a:rPr lang="en-US" b="1"/>
              <a:t>N</a:t>
            </a:r>
            <a:r>
              <a:rPr lang="en-US"/>
              <a:t>umber of Suppliers</a:t>
            </a:r>
          </a:p>
          <a:p>
            <a:pPr>
              <a:spcBef>
                <a:spcPct val="50000"/>
              </a:spcBef>
            </a:pPr>
            <a:r>
              <a:rPr lang="en-US" b="1"/>
              <a:t>C</a:t>
            </a:r>
            <a:r>
              <a:rPr lang="en-US"/>
              <a:t>ost of Production</a:t>
            </a:r>
          </a:p>
        </p:txBody>
      </p:sp>
      <p:sp>
        <p:nvSpPr>
          <p:cNvPr id="115742" name="Oval 30"/>
          <p:cNvSpPr>
            <a:spLocks noChangeArrowheads="1"/>
          </p:cNvSpPr>
          <p:nvPr/>
        </p:nvSpPr>
        <p:spPr bwMode="auto">
          <a:xfrm>
            <a:off x="1042988" y="5105400"/>
            <a:ext cx="1157287" cy="565150"/>
          </a:xfrm>
          <a:prstGeom prst="ellipse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743" name="Text Box 31"/>
          <p:cNvSpPr txBox="1">
            <a:spLocks noChangeArrowheads="1"/>
          </p:cNvSpPr>
          <p:nvPr/>
        </p:nvSpPr>
        <p:spPr bwMode="auto">
          <a:xfrm>
            <a:off x="7821613" y="2044700"/>
            <a:ext cx="1185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Taste!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5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5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5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5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5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5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5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5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5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5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5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35" grpId="0"/>
      <p:bldP spid="115736" grpId="0"/>
      <p:bldP spid="115737" grpId="0"/>
      <p:bldP spid="115738" grpId="0"/>
      <p:bldP spid="115739" grpId="0"/>
      <p:bldP spid="115741" grpId="0"/>
      <p:bldP spid="1157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ext Box 2"/>
          <p:cNvSpPr txBox="1">
            <a:spLocks noChangeArrowheads="1"/>
          </p:cNvSpPr>
          <p:nvPr/>
        </p:nvSpPr>
        <p:spPr bwMode="auto">
          <a:xfrm>
            <a:off x="803275" y="842963"/>
            <a:ext cx="76200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2000">
                <a:ea typeface="ＭＳ Ｐゴシック" charset="-128"/>
              </a:rPr>
              <a:t>5 Steps to Graphing Heaven</a:t>
            </a:r>
          </a:p>
          <a:p>
            <a:pPr algn="ctr">
              <a:spcBef>
                <a:spcPct val="50000"/>
              </a:spcBef>
            </a:pPr>
            <a:r>
              <a:rPr lang="en-US" altLang="ja-JP" sz="2000">
                <a:ea typeface="ＭＳ Ｐゴシック" charset="-128"/>
              </a:rPr>
              <a:t>Step 2- Read the situation and answer questions 1, 2, and 3</a:t>
            </a:r>
            <a:endParaRPr lang="en-US" sz="2000"/>
          </a:p>
        </p:txBody>
      </p:sp>
      <p:sp>
        <p:nvSpPr>
          <p:cNvPr id="119811" name="Text Box 3"/>
          <p:cNvSpPr txBox="1">
            <a:spLocks noChangeArrowheads="1"/>
          </p:cNvSpPr>
          <p:nvPr/>
        </p:nvSpPr>
        <p:spPr bwMode="auto">
          <a:xfrm>
            <a:off x="1065213" y="1874838"/>
            <a:ext cx="7337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9812" name="Text Box 4"/>
          <p:cNvSpPr txBox="1">
            <a:spLocks noChangeArrowheads="1"/>
          </p:cNvSpPr>
          <p:nvPr/>
        </p:nvSpPr>
        <p:spPr bwMode="auto">
          <a:xfrm>
            <a:off x="1230313" y="1728788"/>
            <a:ext cx="67833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Situation- Consumers love big screen TV’s. What impact does this have on the price and quantity of big screen TV’s?</a:t>
            </a:r>
          </a:p>
        </p:txBody>
      </p:sp>
      <p:sp>
        <p:nvSpPr>
          <p:cNvPr id="119813" name="Text Box 5"/>
          <p:cNvSpPr txBox="1">
            <a:spLocks noChangeArrowheads="1"/>
          </p:cNvSpPr>
          <p:nvPr/>
        </p:nvSpPr>
        <p:spPr bwMode="auto">
          <a:xfrm>
            <a:off x="992188" y="2765425"/>
            <a:ext cx="666908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2. What is affected supply or demand?</a:t>
            </a:r>
          </a:p>
        </p:txBody>
      </p:sp>
      <p:sp>
        <p:nvSpPr>
          <p:cNvPr id="119819" name="Text Box 11"/>
          <p:cNvSpPr txBox="1">
            <a:spLocks noChangeArrowheads="1"/>
          </p:cNvSpPr>
          <p:nvPr/>
        </p:nvSpPr>
        <p:spPr bwMode="auto">
          <a:xfrm>
            <a:off x="992188" y="4376738"/>
            <a:ext cx="67833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3. Which way does the curve shift?</a:t>
            </a:r>
          </a:p>
        </p:txBody>
      </p:sp>
      <p:sp>
        <p:nvSpPr>
          <p:cNvPr id="119820" name="Text Box 12"/>
          <p:cNvSpPr txBox="1">
            <a:spLocks noChangeArrowheads="1"/>
          </p:cNvSpPr>
          <p:nvPr/>
        </p:nvSpPr>
        <p:spPr bwMode="auto">
          <a:xfrm>
            <a:off x="992188" y="3436938"/>
            <a:ext cx="2257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/>
              <a:t>Demand!</a:t>
            </a:r>
          </a:p>
        </p:txBody>
      </p:sp>
      <p:sp>
        <p:nvSpPr>
          <p:cNvPr id="119821" name="Text Box 13"/>
          <p:cNvSpPr txBox="1">
            <a:spLocks noChangeArrowheads="1"/>
          </p:cNvSpPr>
          <p:nvPr/>
        </p:nvSpPr>
        <p:spPr bwMode="auto">
          <a:xfrm>
            <a:off x="992188" y="5232400"/>
            <a:ext cx="60658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/>
              <a:t>Away from 0, from D</a:t>
            </a:r>
            <a:r>
              <a:rPr lang="en-US" sz="3600" baseline="-25000"/>
              <a:t>0</a:t>
            </a:r>
            <a:r>
              <a:rPr lang="en-US" sz="3600"/>
              <a:t> to D</a:t>
            </a:r>
            <a:r>
              <a:rPr lang="en-US" sz="3600" baseline="-25000"/>
              <a:t>1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9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9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2" grpId="0"/>
      <p:bldP spid="119813" grpId="0"/>
      <p:bldP spid="119819" grpId="0"/>
      <p:bldP spid="119820" grpId="0"/>
      <p:bldP spid="1198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ext Box 2"/>
          <p:cNvSpPr txBox="1">
            <a:spLocks noChangeArrowheads="1"/>
          </p:cNvSpPr>
          <p:nvPr/>
        </p:nvSpPr>
        <p:spPr bwMode="auto">
          <a:xfrm>
            <a:off x="925513" y="842963"/>
            <a:ext cx="7620000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5 Steps to Graphing Heaven</a:t>
            </a:r>
          </a:p>
          <a:p>
            <a:pPr algn="ctr"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Step 3- Draw the shift and label everything</a:t>
            </a:r>
            <a:endParaRPr lang="en-US"/>
          </a:p>
        </p:txBody>
      </p:sp>
      <p:sp>
        <p:nvSpPr>
          <p:cNvPr id="116739" name="Text Box 3"/>
          <p:cNvSpPr txBox="1">
            <a:spLocks noChangeArrowheads="1"/>
          </p:cNvSpPr>
          <p:nvPr/>
        </p:nvSpPr>
        <p:spPr bwMode="auto">
          <a:xfrm>
            <a:off x="5387975" y="5173663"/>
            <a:ext cx="577850" cy="527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D</a:t>
            </a:r>
            <a:r>
              <a:rPr lang="en-US" baseline="-25000"/>
              <a:t>0</a:t>
            </a:r>
          </a:p>
        </p:txBody>
      </p:sp>
      <p:sp>
        <p:nvSpPr>
          <p:cNvPr id="116740" name="Line 4"/>
          <p:cNvSpPr>
            <a:spLocks noChangeShapeType="1"/>
          </p:cNvSpPr>
          <p:nvPr/>
        </p:nvSpPr>
        <p:spPr bwMode="auto">
          <a:xfrm>
            <a:off x="2817813" y="2811463"/>
            <a:ext cx="2466975" cy="2582862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16741" name="Text Box 5"/>
          <p:cNvSpPr txBox="1">
            <a:spLocks noChangeArrowheads="1"/>
          </p:cNvSpPr>
          <p:nvPr/>
        </p:nvSpPr>
        <p:spPr bwMode="auto">
          <a:xfrm>
            <a:off x="5595938" y="2520950"/>
            <a:ext cx="371475" cy="4254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S</a:t>
            </a:r>
          </a:p>
        </p:txBody>
      </p:sp>
      <p:sp>
        <p:nvSpPr>
          <p:cNvPr id="116742" name="Text Box 6"/>
          <p:cNvSpPr txBox="1">
            <a:spLocks noChangeArrowheads="1"/>
          </p:cNvSpPr>
          <p:nvPr/>
        </p:nvSpPr>
        <p:spPr bwMode="auto">
          <a:xfrm>
            <a:off x="1562100" y="5824538"/>
            <a:ext cx="392113" cy="3667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0</a:t>
            </a:r>
          </a:p>
        </p:txBody>
      </p:sp>
      <p:sp>
        <p:nvSpPr>
          <p:cNvPr id="116743" name="Text Box 7"/>
          <p:cNvSpPr txBox="1">
            <a:spLocks noChangeArrowheads="1"/>
          </p:cNvSpPr>
          <p:nvPr/>
        </p:nvSpPr>
        <p:spPr bwMode="auto">
          <a:xfrm>
            <a:off x="565150" y="1981200"/>
            <a:ext cx="137160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Price (P)</a:t>
            </a:r>
          </a:p>
        </p:txBody>
      </p:sp>
      <p:sp>
        <p:nvSpPr>
          <p:cNvPr id="116744" name="Text Box 8"/>
          <p:cNvSpPr txBox="1">
            <a:spLocks noChangeArrowheads="1"/>
          </p:cNvSpPr>
          <p:nvPr/>
        </p:nvSpPr>
        <p:spPr bwMode="auto">
          <a:xfrm>
            <a:off x="5207000" y="5824538"/>
            <a:ext cx="1819275" cy="4429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Quantity (Q)</a:t>
            </a:r>
          </a:p>
        </p:txBody>
      </p:sp>
      <p:sp>
        <p:nvSpPr>
          <p:cNvPr id="116745" name="Line 9"/>
          <p:cNvSpPr>
            <a:spLocks noChangeShapeType="1"/>
          </p:cNvSpPr>
          <p:nvPr/>
        </p:nvSpPr>
        <p:spPr bwMode="auto">
          <a:xfrm flipH="1">
            <a:off x="1849438" y="2097088"/>
            <a:ext cx="1587" cy="37353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46" name="Line 10"/>
          <p:cNvSpPr>
            <a:spLocks noChangeShapeType="1"/>
          </p:cNvSpPr>
          <p:nvPr/>
        </p:nvSpPr>
        <p:spPr bwMode="auto">
          <a:xfrm>
            <a:off x="1865313" y="5824538"/>
            <a:ext cx="4160837" cy="15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47" name="Line 11"/>
          <p:cNvSpPr>
            <a:spLocks noChangeShapeType="1"/>
          </p:cNvSpPr>
          <p:nvPr/>
        </p:nvSpPr>
        <p:spPr bwMode="auto">
          <a:xfrm flipV="1">
            <a:off x="1873250" y="4079875"/>
            <a:ext cx="2133600" cy="285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16748" name="Line 12"/>
          <p:cNvSpPr>
            <a:spLocks noChangeShapeType="1"/>
          </p:cNvSpPr>
          <p:nvPr/>
        </p:nvSpPr>
        <p:spPr bwMode="auto">
          <a:xfrm>
            <a:off x="4019550" y="4141788"/>
            <a:ext cx="1588" cy="16557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16749" name="Text Box 13"/>
          <p:cNvSpPr txBox="1">
            <a:spLocks noChangeArrowheads="1"/>
          </p:cNvSpPr>
          <p:nvPr/>
        </p:nvSpPr>
        <p:spPr bwMode="auto">
          <a:xfrm>
            <a:off x="1392238" y="3863975"/>
            <a:ext cx="554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0</a:t>
            </a:r>
          </a:p>
        </p:txBody>
      </p:sp>
      <p:sp>
        <p:nvSpPr>
          <p:cNvPr id="116750" name="Text Box 14"/>
          <p:cNvSpPr txBox="1">
            <a:spLocks noChangeArrowheads="1"/>
          </p:cNvSpPr>
          <p:nvPr/>
        </p:nvSpPr>
        <p:spPr bwMode="auto">
          <a:xfrm>
            <a:off x="3795713" y="5821363"/>
            <a:ext cx="55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Q</a:t>
            </a:r>
            <a:r>
              <a:rPr lang="en-US" baseline="-25000"/>
              <a:t>0</a:t>
            </a:r>
          </a:p>
        </p:txBody>
      </p:sp>
      <p:sp>
        <p:nvSpPr>
          <p:cNvPr id="116751" name="Line 15"/>
          <p:cNvSpPr>
            <a:spLocks noChangeShapeType="1"/>
          </p:cNvSpPr>
          <p:nvPr/>
        </p:nvSpPr>
        <p:spPr bwMode="auto">
          <a:xfrm flipV="1">
            <a:off x="2349500" y="2811463"/>
            <a:ext cx="3235325" cy="264477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16752" name="Oval 16"/>
          <p:cNvSpPr>
            <a:spLocks noChangeArrowheads="1"/>
          </p:cNvSpPr>
          <p:nvPr/>
        </p:nvSpPr>
        <p:spPr bwMode="auto">
          <a:xfrm>
            <a:off x="3975100" y="4022725"/>
            <a:ext cx="101600" cy="106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6758" name="Line 22"/>
          <p:cNvSpPr>
            <a:spLocks noChangeShapeType="1"/>
          </p:cNvSpPr>
          <p:nvPr/>
        </p:nvSpPr>
        <p:spPr bwMode="auto">
          <a:xfrm>
            <a:off x="3965575" y="2235200"/>
            <a:ext cx="2466975" cy="2582863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16759" name="Text Box 23"/>
          <p:cNvSpPr txBox="1">
            <a:spLocks noChangeArrowheads="1"/>
          </p:cNvSpPr>
          <p:nvPr/>
        </p:nvSpPr>
        <p:spPr bwMode="auto">
          <a:xfrm>
            <a:off x="6478588" y="4549775"/>
            <a:ext cx="579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D</a:t>
            </a:r>
            <a:r>
              <a:rPr lang="en-US" baseline="-25000"/>
              <a:t>1</a:t>
            </a:r>
          </a:p>
        </p:txBody>
      </p:sp>
      <p:sp>
        <p:nvSpPr>
          <p:cNvPr id="116760" name="Line 24"/>
          <p:cNvSpPr>
            <a:spLocks noChangeShapeType="1"/>
          </p:cNvSpPr>
          <p:nvPr/>
        </p:nvSpPr>
        <p:spPr bwMode="auto">
          <a:xfrm flipH="1">
            <a:off x="1852613" y="3287713"/>
            <a:ext cx="311308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16761" name="Line 25"/>
          <p:cNvSpPr>
            <a:spLocks noChangeShapeType="1"/>
          </p:cNvSpPr>
          <p:nvPr/>
        </p:nvSpPr>
        <p:spPr bwMode="auto">
          <a:xfrm>
            <a:off x="4976813" y="3298825"/>
            <a:ext cx="0" cy="25114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16762" name="Oval 26"/>
          <p:cNvSpPr>
            <a:spLocks noChangeArrowheads="1"/>
          </p:cNvSpPr>
          <p:nvPr/>
        </p:nvSpPr>
        <p:spPr bwMode="auto">
          <a:xfrm>
            <a:off x="4926013" y="3236913"/>
            <a:ext cx="101600" cy="106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6763" name="Text Box 27"/>
          <p:cNvSpPr txBox="1">
            <a:spLocks noChangeArrowheads="1"/>
          </p:cNvSpPr>
          <p:nvPr/>
        </p:nvSpPr>
        <p:spPr bwMode="auto">
          <a:xfrm>
            <a:off x="1370013" y="3067050"/>
            <a:ext cx="554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1</a:t>
            </a:r>
          </a:p>
        </p:txBody>
      </p:sp>
      <p:sp>
        <p:nvSpPr>
          <p:cNvPr id="116764" name="Text Box 28"/>
          <p:cNvSpPr txBox="1">
            <a:spLocks noChangeArrowheads="1"/>
          </p:cNvSpPr>
          <p:nvPr/>
        </p:nvSpPr>
        <p:spPr bwMode="auto">
          <a:xfrm>
            <a:off x="4700588" y="5835650"/>
            <a:ext cx="55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Q</a:t>
            </a:r>
            <a:r>
              <a:rPr lang="en-US" baseline="-25000"/>
              <a:t>1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16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16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116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16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16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16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16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16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116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16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6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6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6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6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58" grpId="0" animBg="1"/>
      <p:bldP spid="116759" grpId="0"/>
      <p:bldP spid="116760" grpId="0" animBg="1"/>
      <p:bldP spid="116761" grpId="0" animBg="1"/>
      <p:bldP spid="116762" grpId="0" animBg="1"/>
      <p:bldP spid="116763" grpId="0"/>
      <p:bldP spid="11676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ext Box 2"/>
          <p:cNvSpPr txBox="1">
            <a:spLocks noChangeArrowheads="1"/>
          </p:cNvSpPr>
          <p:nvPr/>
        </p:nvSpPr>
        <p:spPr bwMode="auto">
          <a:xfrm>
            <a:off x="925513" y="842963"/>
            <a:ext cx="7620000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5 Steps to Graphing Heaven</a:t>
            </a:r>
          </a:p>
          <a:p>
            <a:pPr algn="ctr"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Step 4- Answer question 4</a:t>
            </a:r>
            <a:endParaRPr lang="en-US"/>
          </a:p>
        </p:txBody>
      </p:sp>
      <p:sp>
        <p:nvSpPr>
          <p:cNvPr id="120835" name="Text Box 3"/>
          <p:cNvSpPr txBox="1">
            <a:spLocks noChangeArrowheads="1"/>
          </p:cNvSpPr>
          <p:nvPr/>
        </p:nvSpPr>
        <p:spPr bwMode="auto">
          <a:xfrm>
            <a:off x="5387975" y="5173663"/>
            <a:ext cx="577850" cy="527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D</a:t>
            </a:r>
            <a:r>
              <a:rPr lang="en-US" baseline="-25000"/>
              <a:t>0</a:t>
            </a:r>
          </a:p>
        </p:txBody>
      </p:sp>
      <p:sp>
        <p:nvSpPr>
          <p:cNvPr id="120836" name="Line 4"/>
          <p:cNvSpPr>
            <a:spLocks noChangeShapeType="1"/>
          </p:cNvSpPr>
          <p:nvPr/>
        </p:nvSpPr>
        <p:spPr bwMode="auto">
          <a:xfrm>
            <a:off x="2817813" y="2811463"/>
            <a:ext cx="2466975" cy="2582862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5595938" y="2520950"/>
            <a:ext cx="371475" cy="4254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S</a:t>
            </a:r>
          </a:p>
        </p:txBody>
      </p:sp>
      <p:sp>
        <p:nvSpPr>
          <p:cNvPr id="120838" name="Text Box 6"/>
          <p:cNvSpPr txBox="1">
            <a:spLocks noChangeArrowheads="1"/>
          </p:cNvSpPr>
          <p:nvPr/>
        </p:nvSpPr>
        <p:spPr bwMode="auto">
          <a:xfrm>
            <a:off x="1562100" y="5824538"/>
            <a:ext cx="392113" cy="3667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0</a:t>
            </a:r>
          </a:p>
        </p:txBody>
      </p:sp>
      <p:sp>
        <p:nvSpPr>
          <p:cNvPr id="120839" name="Text Box 7"/>
          <p:cNvSpPr txBox="1">
            <a:spLocks noChangeArrowheads="1"/>
          </p:cNvSpPr>
          <p:nvPr/>
        </p:nvSpPr>
        <p:spPr bwMode="auto">
          <a:xfrm>
            <a:off x="565150" y="1981200"/>
            <a:ext cx="137160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Price (P)</a:t>
            </a:r>
          </a:p>
        </p:txBody>
      </p:sp>
      <p:sp>
        <p:nvSpPr>
          <p:cNvPr id="120840" name="Text Box 8"/>
          <p:cNvSpPr txBox="1">
            <a:spLocks noChangeArrowheads="1"/>
          </p:cNvSpPr>
          <p:nvPr/>
        </p:nvSpPr>
        <p:spPr bwMode="auto">
          <a:xfrm>
            <a:off x="5207000" y="5824538"/>
            <a:ext cx="1819275" cy="4429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Quantity (Q)</a:t>
            </a:r>
          </a:p>
        </p:txBody>
      </p:sp>
      <p:sp>
        <p:nvSpPr>
          <p:cNvPr id="120841" name="Line 9"/>
          <p:cNvSpPr>
            <a:spLocks noChangeShapeType="1"/>
          </p:cNvSpPr>
          <p:nvPr/>
        </p:nvSpPr>
        <p:spPr bwMode="auto">
          <a:xfrm flipH="1">
            <a:off x="1849438" y="2097088"/>
            <a:ext cx="1587" cy="37353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842" name="Line 10"/>
          <p:cNvSpPr>
            <a:spLocks noChangeShapeType="1"/>
          </p:cNvSpPr>
          <p:nvPr/>
        </p:nvSpPr>
        <p:spPr bwMode="auto">
          <a:xfrm>
            <a:off x="1865313" y="5824538"/>
            <a:ext cx="4160837" cy="15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843" name="Line 11"/>
          <p:cNvSpPr>
            <a:spLocks noChangeShapeType="1"/>
          </p:cNvSpPr>
          <p:nvPr/>
        </p:nvSpPr>
        <p:spPr bwMode="auto">
          <a:xfrm flipV="1">
            <a:off x="1873250" y="4079875"/>
            <a:ext cx="2133600" cy="285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0844" name="Line 12"/>
          <p:cNvSpPr>
            <a:spLocks noChangeShapeType="1"/>
          </p:cNvSpPr>
          <p:nvPr/>
        </p:nvSpPr>
        <p:spPr bwMode="auto">
          <a:xfrm>
            <a:off x="4019550" y="4141788"/>
            <a:ext cx="1588" cy="16557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0845" name="Text Box 13"/>
          <p:cNvSpPr txBox="1">
            <a:spLocks noChangeArrowheads="1"/>
          </p:cNvSpPr>
          <p:nvPr/>
        </p:nvSpPr>
        <p:spPr bwMode="auto">
          <a:xfrm>
            <a:off x="1392238" y="3863975"/>
            <a:ext cx="554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0</a:t>
            </a:r>
          </a:p>
        </p:txBody>
      </p:sp>
      <p:sp>
        <p:nvSpPr>
          <p:cNvPr id="120846" name="Text Box 14"/>
          <p:cNvSpPr txBox="1">
            <a:spLocks noChangeArrowheads="1"/>
          </p:cNvSpPr>
          <p:nvPr/>
        </p:nvSpPr>
        <p:spPr bwMode="auto">
          <a:xfrm>
            <a:off x="3795713" y="5821363"/>
            <a:ext cx="55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Q</a:t>
            </a:r>
            <a:r>
              <a:rPr lang="en-US" baseline="-25000"/>
              <a:t>0</a:t>
            </a:r>
          </a:p>
        </p:txBody>
      </p:sp>
      <p:sp>
        <p:nvSpPr>
          <p:cNvPr id="120847" name="Line 15"/>
          <p:cNvSpPr>
            <a:spLocks noChangeShapeType="1"/>
          </p:cNvSpPr>
          <p:nvPr/>
        </p:nvSpPr>
        <p:spPr bwMode="auto">
          <a:xfrm flipV="1">
            <a:off x="2349500" y="2811463"/>
            <a:ext cx="3235325" cy="264477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0848" name="Oval 16"/>
          <p:cNvSpPr>
            <a:spLocks noChangeArrowheads="1"/>
          </p:cNvSpPr>
          <p:nvPr/>
        </p:nvSpPr>
        <p:spPr bwMode="auto">
          <a:xfrm>
            <a:off x="3975100" y="4022725"/>
            <a:ext cx="101600" cy="106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0849" name="Line 17"/>
          <p:cNvSpPr>
            <a:spLocks noChangeShapeType="1"/>
          </p:cNvSpPr>
          <p:nvPr/>
        </p:nvSpPr>
        <p:spPr bwMode="auto">
          <a:xfrm>
            <a:off x="3965575" y="2235200"/>
            <a:ext cx="2466975" cy="2582863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0850" name="Text Box 18"/>
          <p:cNvSpPr txBox="1">
            <a:spLocks noChangeArrowheads="1"/>
          </p:cNvSpPr>
          <p:nvPr/>
        </p:nvSpPr>
        <p:spPr bwMode="auto">
          <a:xfrm>
            <a:off x="6478588" y="4549775"/>
            <a:ext cx="579437" cy="5492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D</a:t>
            </a:r>
            <a:r>
              <a:rPr lang="en-US" baseline="-25000"/>
              <a:t>1</a:t>
            </a:r>
          </a:p>
        </p:txBody>
      </p:sp>
      <p:sp>
        <p:nvSpPr>
          <p:cNvPr id="120851" name="Line 19"/>
          <p:cNvSpPr>
            <a:spLocks noChangeShapeType="1"/>
          </p:cNvSpPr>
          <p:nvPr/>
        </p:nvSpPr>
        <p:spPr bwMode="auto">
          <a:xfrm flipH="1">
            <a:off x="1852613" y="3287713"/>
            <a:ext cx="311308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0852" name="Line 20"/>
          <p:cNvSpPr>
            <a:spLocks noChangeShapeType="1"/>
          </p:cNvSpPr>
          <p:nvPr/>
        </p:nvSpPr>
        <p:spPr bwMode="auto">
          <a:xfrm>
            <a:off x="4976813" y="3298825"/>
            <a:ext cx="0" cy="25114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0853" name="Oval 21"/>
          <p:cNvSpPr>
            <a:spLocks noChangeArrowheads="1"/>
          </p:cNvSpPr>
          <p:nvPr/>
        </p:nvSpPr>
        <p:spPr bwMode="auto">
          <a:xfrm>
            <a:off x="4926013" y="3225800"/>
            <a:ext cx="101600" cy="106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0854" name="Text Box 22"/>
          <p:cNvSpPr txBox="1">
            <a:spLocks noChangeArrowheads="1"/>
          </p:cNvSpPr>
          <p:nvPr/>
        </p:nvSpPr>
        <p:spPr bwMode="auto">
          <a:xfrm>
            <a:off x="1370013" y="3067050"/>
            <a:ext cx="554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1</a:t>
            </a:r>
          </a:p>
        </p:txBody>
      </p:sp>
      <p:sp>
        <p:nvSpPr>
          <p:cNvPr id="120855" name="Text Box 23"/>
          <p:cNvSpPr txBox="1">
            <a:spLocks noChangeArrowheads="1"/>
          </p:cNvSpPr>
          <p:nvPr/>
        </p:nvSpPr>
        <p:spPr bwMode="auto">
          <a:xfrm>
            <a:off x="4700588" y="5835650"/>
            <a:ext cx="55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Q</a:t>
            </a:r>
            <a:r>
              <a:rPr lang="en-US" baseline="-25000"/>
              <a:t>1</a:t>
            </a:r>
          </a:p>
        </p:txBody>
      </p:sp>
      <p:sp>
        <p:nvSpPr>
          <p:cNvPr id="120856" name="Text Box 24"/>
          <p:cNvSpPr txBox="1">
            <a:spLocks noChangeArrowheads="1"/>
          </p:cNvSpPr>
          <p:nvPr/>
        </p:nvSpPr>
        <p:spPr bwMode="auto">
          <a:xfrm>
            <a:off x="6284913" y="2081213"/>
            <a:ext cx="26114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4. Movement along which curve?</a:t>
            </a:r>
          </a:p>
        </p:txBody>
      </p:sp>
      <p:sp>
        <p:nvSpPr>
          <p:cNvPr id="120857" name="Line 25"/>
          <p:cNvSpPr>
            <a:spLocks noChangeShapeType="1"/>
          </p:cNvSpPr>
          <p:nvPr/>
        </p:nvSpPr>
        <p:spPr bwMode="auto">
          <a:xfrm flipV="1">
            <a:off x="4114800" y="3402013"/>
            <a:ext cx="638175" cy="498475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0858" name="Text Box 26"/>
          <p:cNvSpPr txBox="1">
            <a:spLocks noChangeArrowheads="1"/>
          </p:cNvSpPr>
          <p:nvPr/>
        </p:nvSpPr>
        <p:spPr bwMode="auto">
          <a:xfrm>
            <a:off x="6389688" y="3206750"/>
            <a:ext cx="25463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∆</a:t>
            </a:r>
            <a:r>
              <a:rPr lang="en-US"/>
              <a:t>Qs; Movement along the S curve.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0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2085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57" grpId="0" animBg="1"/>
      <p:bldP spid="120857" grpId="1" animBg="1"/>
      <p:bldP spid="1208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2"/>
          <p:cNvSpPr txBox="1">
            <a:spLocks noChangeArrowheads="1"/>
          </p:cNvSpPr>
          <p:nvPr/>
        </p:nvSpPr>
        <p:spPr bwMode="auto">
          <a:xfrm>
            <a:off x="925513" y="842963"/>
            <a:ext cx="7620000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5 Steps to Graphing Heaven</a:t>
            </a:r>
          </a:p>
          <a:p>
            <a:pPr algn="ctr"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Step 5- Answer questions 5 (both parts)</a:t>
            </a:r>
            <a:endParaRPr lang="en-US"/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5387975" y="5173663"/>
            <a:ext cx="577850" cy="527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D</a:t>
            </a:r>
            <a:r>
              <a:rPr lang="en-US" baseline="-25000"/>
              <a:t>0</a:t>
            </a:r>
          </a:p>
        </p:txBody>
      </p:sp>
      <p:sp>
        <p:nvSpPr>
          <p:cNvPr id="121860" name="Line 4"/>
          <p:cNvSpPr>
            <a:spLocks noChangeShapeType="1"/>
          </p:cNvSpPr>
          <p:nvPr/>
        </p:nvSpPr>
        <p:spPr bwMode="auto">
          <a:xfrm>
            <a:off x="2817813" y="2811463"/>
            <a:ext cx="2466975" cy="2582862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1861" name="Text Box 5"/>
          <p:cNvSpPr txBox="1">
            <a:spLocks noChangeArrowheads="1"/>
          </p:cNvSpPr>
          <p:nvPr/>
        </p:nvSpPr>
        <p:spPr bwMode="auto">
          <a:xfrm>
            <a:off x="5595938" y="2520950"/>
            <a:ext cx="371475" cy="4254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S</a:t>
            </a:r>
          </a:p>
        </p:txBody>
      </p:sp>
      <p:sp>
        <p:nvSpPr>
          <p:cNvPr id="121862" name="Text Box 6"/>
          <p:cNvSpPr txBox="1">
            <a:spLocks noChangeArrowheads="1"/>
          </p:cNvSpPr>
          <p:nvPr/>
        </p:nvSpPr>
        <p:spPr bwMode="auto">
          <a:xfrm>
            <a:off x="1562100" y="5824538"/>
            <a:ext cx="392113" cy="3667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0</a:t>
            </a:r>
          </a:p>
        </p:txBody>
      </p:sp>
      <p:sp>
        <p:nvSpPr>
          <p:cNvPr id="121863" name="Text Box 7"/>
          <p:cNvSpPr txBox="1">
            <a:spLocks noChangeArrowheads="1"/>
          </p:cNvSpPr>
          <p:nvPr/>
        </p:nvSpPr>
        <p:spPr bwMode="auto">
          <a:xfrm>
            <a:off x="565150" y="1981200"/>
            <a:ext cx="137160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Price (P)</a:t>
            </a:r>
          </a:p>
        </p:txBody>
      </p:sp>
      <p:sp>
        <p:nvSpPr>
          <p:cNvPr id="121864" name="Text Box 8"/>
          <p:cNvSpPr txBox="1">
            <a:spLocks noChangeArrowheads="1"/>
          </p:cNvSpPr>
          <p:nvPr/>
        </p:nvSpPr>
        <p:spPr bwMode="auto">
          <a:xfrm>
            <a:off x="5207000" y="5824538"/>
            <a:ext cx="1819275" cy="4429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Quantity (Q)</a:t>
            </a:r>
          </a:p>
        </p:txBody>
      </p:sp>
      <p:sp>
        <p:nvSpPr>
          <p:cNvPr id="121865" name="Line 9"/>
          <p:cNvSpPr>
            <a:spLocks noChangeShapeType="1"/>
          </p:cNvSpPr>
          <p:nvPr/>
        </p:nvSpPr>
        <p:spPr bwMode="auto">
          <a:xfrm flipH="1">
            <a:off x="1849438" y="2097088"/>
            <a:ext cx="1587" cy="37353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1866" name="Line 10"/>
          <p:cNvSpPr>
            <a:spLocks noChangeShapeType="1"/>
          </p:cNvSpPr>
          <p:nvPr/>
        </p:nvSpPr>
        <p:spPr bwMode="auto">
          <a:xfrm>
            <a:off x="1865313" y="5824538"/>
            <a:ext cx="4160837" cy="15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1867" name="Line 11"/>
          <p:cNvSpPr>
            <a:spLocks noChangeShapeType="1"/>
          </p:cNvSpPr>
          <p:nvPr/>
        </p:nvSpPr>
        <p:spPr bwMode="auto">
          <a:xfrm flipV="1">
            <a:off x="1873250" y="4079875"/>
            <a:ext cx="2133600" cy="285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1868" name="Line 12"/>
          <p:cNvSpPr>
            <a:spLocks noChangeShapeType="1"/>
          </p:cNvSpPr>
          <p:nvPr/>
        </p:nvSpPr>
        <p:spPr bwMode="auto">
          <a:xfrm>
            <a:off x="4019550" y="4141788"/>
            <a:ext cx="1588" cy="16557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1869" name="Text Box 13"/>
          <p:cNvSpPr txBox="1">
            <a:spLocks noChangeArrowheads="1"/>
          </p:cNvSpPr>
          <p:nvPr/>
        </p:nvSpPr>
        <p:spPr bwMode="auto">
          <a:xfrm>
            <a:off x="1392238" y="3863975"/>
            <a:ext cx="554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0</a:t>
            </a:r>
          </a:p>
        </p:txBody>
      </p:sp>
      <p:sp>
        <p:nvSpPr>
          <p:cNvPr id="121870" name="Text Box 14"/>
          <p:cNvSpPr txBox="1">
            <a:spLocks noChangeArrowheads="1"/>
          </p:cNvSpPr>
          <p:nvPr/>
        </p:nvSpPr>
        <p:spPr bwMode="auto">
          <a:xfrm>
            <a:off x="3795713" y="5821363"/>
            <a:ext cx="55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Q</a:t>
            </a:r>
            <a:r>
              <a:rPr lang="en-US" baseline="-25000"/>
              <a:t>0</a:t>
            </a:r>
          </a:p>
        </p:txBody>
      </p:sp>
      <p:sp>
        <p:nvSpPr>
          <p:cNvPr id="121871" name="Line 15"/>
          <p:cNvSpPr>
            <a:spLocks noChangeShapeType="1"/>
          </p:cNvSpPr>
          <p:nvPr/>
        </p:nvSpPr>
        <p:spPr bwMode="auto">
          <a:xfrm flipV="1">
            <a:off x="2349500" y="2811463"/>
            <a:ext cx="3235325" cy="264477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1872" name="Oval 16"/>
          <p:cNvSpPr>
            <a:spLocks noChangeArrowheads="1"/>
          </p:cNvSpPr>
          <p:nvPr/>
        </p:nvSpPr>
        <p:spPr bwMode="auto">
          <a:xfrm>
            <a:off x="3975100" y="4022725"/>
            <a:ext cx="101600" cy="106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1873" name="Line 17"/>
          <p:cNvSpPr>
            <a:spLocks noChangeShapeType="1"/>
          </p:cNvSpPr>
          <p:nvPr/>
        </p:nvSpPr>
        <p:spPr bwMode="auto">
          <a:xfrm>
            <a:off x="3965575" y="2235200"/>
            <a:ext cx="2466975" cy="2582863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1874" name="Text Box 18"/>
          <p:cNvSpPr txBox="1">
            <a:spLocks noChangeArrowheads="1"/>
          </p:cNvSpPr>
          <p:nvPr/>
        </p:nvSpPr>
        <p:spPr bwMode="auto">
          <a:xfrm>
            <a:off x="6478588" y="4549775"/>
            <a:ext cx="579437" cy="5492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D</a:t>
            </a:r>
            <a:r>
              <a:rPr lang="en-US" baseline="-25000"/>
              <a:t>1</a:t>
            </a:r>
          </a:p>
        </p:txBody>
      </p:sp>
      <p:sp>
        <p:nvSpPr>
          <p:cNvPr id="121875" name="Line 19"/>
          <p:cNvSpPr>
            <a:spLocks noChangeShapeType="1"/>
          </p:cNvSpPr>
          <p:nvPr/>
        </p:nvSpPr>
        <p:spPr bwMode="auto">
          <a:xfrm flipH="1">
            <a:off x="1852613" y="3287713"/>
            <a:ext cx="311308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1876" name="Line 20"/>
          <p:cNvSpPr>
            <a:spLocks noChangeShapeType="1"/>
          </p:cNvSpPr>
          <p:nvPr/>
        </p:nvSpPr>
        <p:spPr bwMode="auto">
          <a:xfrm>
            <a:off x="4976813" y="3298825"/>
            <a:ext cx="0" cy="25114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1877" name="Oval 21"/>
          <p:cNvSpPr>
            <a:spLocks noChangeArrowheads="1"/>
          </p:cNvSpPr>
          <p:nvPr/>
        </p:nvSpPr>
        <p:spPr bwMode="auto">
          <a:xfrm>
            <a:off x="4926013" y="3225800"/>
            <a:ext cx="101600" cy="106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1878" name="Text Box 22"/>
          <p:cNvSpPr txBox="1">
            <a:spLocks noChangeArrowheads="1"/>
          </p:cNvSpPr>
          <p:nvPr/>
        </p:nvSpPr>
        <p:spPr bwMode="auto">
          <a:xfrm>
            <a:off x="1370013" y="3067050"/>
            <a:ext cx="554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1</a:t>
            </a:r>
          </a:p>
        </p:txBody>
      </p:sp>
      <p:sp>
        <p:nvSpPr>
          <p:cNvPr id="121879" name="Text Box 23"/>
          <p:cNvSpPr txBox="1">
            <a:spLocks noChangeArrowheads="1"/>
          </p:cNvSpPr>
          <p:nvPr/>
        </p:nvSpPr>
        <p:spPr bwMode="auto">
          <a:xfrm>
            <a:off x="4700588" y="5835650"/>
            <a:ext cx="55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Q</a:t>
            </a:r>
            <a:r>
              <a:rPr lang="en-US" baseline="-25000"/>
              <a:t>1</a:t>
            </a:r>
          </a:p>
        </p:txBody>
      </p:sp>
      <p:sp>
        <p:nvSpPr>
          <p:cNvPr id="121880" name="Text Box 24"/>
          <p:cNvSpPr txBox="1">
            <a:spLocks noChangeArrowheads="1"/>
          </p:cNvSpPr>
          <p:nvPr/>
        </p:nvSpPr>
        <p:spPr bwMode="auto">
          <a:xfrm>
            <a:off x="6284913" y="2081213"/>
            <a:ext cx="26114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5. What happens to price?</a:t>
            </a:r>
          </a:p>
        </p:txBody>
      </p:sp>
      <p:sp>
        <p:nvSpPr>
          <p:cNvPr id="121881" name="Line 25"/>
          <p:cNvSpPr>
            <a:spLocks noChangeShapeType="1"/>
          </p:cNvSpPr>
          <p:nvPr/>
        </p:nvSpPr>
        <p:spPr bwMode="auto">
          <a:xfrm flipH="1" flipV="1">
            <a:off x="2044700" y="3413125"/>
            <a:ext cx="11113" cy="557213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1882" name="Text Box 26"/>
          <p:cNvSpPr txBox="1">
            <a:spLocks noChangeArrowheads="1"/>
          </p:cNvSpPr>
          <p:nvPr/>
        </p:nvSpPr>
        <p:spPr bwMode="auto">
          <a:xfrm>
            <a:off x="6284913" y="2974975"/>
            <a:ext cx="25463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Price increases from P</a:t>
            </a:r>
            <a:r>
              <a:rPr lang="en-US" baseline="-25000">
                <a:cs typeface="Times New Roman" pitchFamily="18" charset="0"/>
              </a:rPr>
              <a:t>0</a:t>
            </a:r>
            <a:r>
              <a:rPr lang="en-US">
                <a:cs typeface="Times New Roman" pitchFamily="18" charset="0"/>
              </a:rPr>
              <a:t> to P</a:t>
            </a:r>
            <a:r>
              <a:rPr lang="en-US" baseline="-25000">
                <a:cs typeface="Times New Roman" pitchFamily="18" charset="0"/>
              </a:rPr>
              <a:t>1</a:t>
            </a:r>
            <a:r>
              <a:rPr lang="en-US">
                <a:cs typeface="Times New Roman" pitchFamily="18" charset="0"/>
              </a:rPr>
              <a:t>.</a:t>
            </a:r>
            <a:endParaRPr lang="en-US" baseline="-2500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1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1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1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218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1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1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81" grpId="0" animBg="1"/>
      <p:bldP spid="121881" grpId="1" animBg="1"/>
      <p:bldP spid="1218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2"/>
          <p:cNvSpPr txBox="1">
            <a:spLocks noChangeArrowheads="1"/>
          </p:cNvSpPr>
          <p:nvPr/>
        </p:nvSpPr>
        <p:spPr bwMode="auto">
          <a:xfrm>
            <a:off x="925513" y="842963"/>
            <a:ext cx="7620000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5 Steps to Graphing Heaven</a:t>
            </a:r>
          </a:p>
          <a:p>
            <a:pPr algn="ctr"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Step 5- Answer questions 5 (both parts)</a:t>
            </a:r>
            <a:endParaRPr lang="en-US"/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5387975" y="5173663"/>
            <a:ext cx="577850" cy="527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D</a:t>
            </a:r>
            <a:r>
              <a:rPr lang="en-US" baseline="-25000"/>
              <a:t>0</a:t>
            </a:r>
          </a:p>
        </p:txBody>
      </p:sp>
      <p:sp>
        <p:nvSpPr>
          <p:cNvPr id="122884" name="Line 4"/>
          <p:cNvSpPr>
            <a:spLocks noChangeShapeType="1"/>
          </p:cNvSpPr>
          <p:nvPr/>
        </p:nvSpPr>
        <p:spPr bwMode="auto">
          <a:xfrm>
            <a:off x="2817813" y="2811463"/>
            <a:ext cx="2466975" cy="2582862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2885" name="Text Box 5"/>
          <p:cNvSpPr txBox="1">
            <a:spLocks noChangeArrowheads="1"/>
          </p:cNvSpPr>
          <p:nvPr/>
        </p:nvSpPr>
        <p:spPr bwMode="auto">
          <a:xfrm>
            <a:off x="5595938" y="2520950"/>
            <a:ext cx="371475" cy="4254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S</a:t>
            </a:r>
          </a:p>
        </p:txBody>
      </p:sp>
      <p:sp>
        <p:nvSpPr>
          <p:cNvPr id="122886" name="Text Box 6"/>
          <p:cNvSpPr txBox="1">
            <a:spLocks noChangeArrowheads="1"/>
          </p:cNvSpPr>
          <p:nvPr/>
        </p:nvSpPr>
        <p:spPr bwMode="auto">
          <a:xfrm>
            <a:off x="1562100" y="5824538"/>
            <a:ext cx="392113" cy="3667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0</a:t>
            </a:r>
          </a:p>
        </p:txBody>
      </p:sp>
      <p:sp>
        <p:nvSpPr>
          <p:cNvPr id="122887" name="Text Box 7"/>
          <p:cNvSpPr txBox="1">
            <a:spLocks noChangeArrowheads="1"/>
          </p:cNvSpPr>
          <p:nvPr/>
        </p:nvSpPr>
        <p:spPr bwMode="auto">
          <a:xfrm>
            <a:off x="565150" y="1981200"/>
            <a:ext cx="137160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Price (P)</a:t>
            </a:r>
          </a:p>
        </p:txBody>
      </p:sp>
      <p:sp>
        <p:nvSpPr>
          <p:cNvPr id="122888" name="Text Box 8"/>
          <p:cNvSpPr txBox="1">
            <a:spLocks noChangeArrowheads="1"/>
          </p:cNvSpPr>
          <p:nvPr/>
        </p:nvSpPr>
        <p:spPr bwMode="auto">
          <a:xfrm>
            <a:off x="5207000" y="5824538"/>
            <a:ext cx="1819275" cy="4429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Quantity (Q)</a:t>
            </a:r>
          </a:p>
        </p:txBody>
      </p:sp>
      <p:sp>
        <p:nvSpPr>
          <p:cNvPr id="122889" name="Line 9"/>
          <p:cNvSpPr>
            <a:spLocks noChangeShapeType="1"/>
          </p:cNvSpPr>
          <p:nvPr/>
        </p:nvSpPr>
        <p:spPr bwMode="auto">
          <a:xfrm flipH="1">
            <a:off x="1849438" y="2097088"/>
            <a:ext cx="1587" cy="37353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890" name="Line 10"/>
          <p:cNvSpPr>
            <a:spLocks noChangeShapeType="1"/>
          </p:cNvSpPr>
          <p:nvPr/>
        </p:nvSpPr>
        <p:spPr bwMode="auto">
          <a:xfrm>
            <a:off x="1865313" y="5824538"/>
            <a:ext cx="4160837" cy="15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891" name="Line 11"/>
          <p:cNvSpPr>
            <a:spLocks noChangeShapeType="1"/>
          </p:cNvSpPr>
          <p:nvPr/>
        </p:nvSpPr>
        <p:spPr bwMode="auto">
          <a:xfrm flipV="1">
            <a:off x="1873250" y="4079875"/>
            <a:ext cx="2133600" cy="285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2892" name="Line 12"/>
          <p:cNvSpPr>
            <a:spLocks noChangeShapeType="1"/>
          </p:cNvSpPr>
          <p:nvPr/>
        </p:nvSpPr>
        <p:spPr bwMode="auto">
          <a:xfrm>
            <a:off x="4019550" y="4141788"/>
            <a:ext cx="1588" cy="16557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2893" name="Text Box 13"/>
          <p:cNvSpPr txBox="1">
            <a:spLocks noChangeArrowheads="1"/>
          </p:cNvSpPr>
          <p:nvPr/>
        </p:nvSpPr>
        <p:spPr bwMode="auto">
          <a:xfrm>
            <a:off x="1392238" y="3863975"/>
            <a:ext cx="554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0</a:t>
            </a:r>
          </a:p>
        </p:txBody>
      </p:sp>
      <p:sp>
        <p:nvSpPr>
          <p:cNvPr id="122894" name="Text Box 14"/>
          <p:cNvSpPr txBox="1">
            <a:spLocks noChangeArrowheads="1"/>
          </p:cNvSpPr>
          <p:nvPr/>
        </p:nvSpPr>
        <p:spPr bwMode="auto">
          <a:xfrm>
            <a:off x="3795713" y="5821363"/>
            <a:ext cx="55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Q</a:t>
            </a:r>
            <a:r>
              <a:rPr lang="en-US" baseline="-25000"/>
              <a:t>0</a:t>
            </a:r>
          </a:p>
        </p:txBody>
      </p:sp>
      <p:sp>
        <p:nvSpPr>
          <p:cNvPr id="122895" name="Line 15"/>
          <p:cNvSpPr>
            <a:spLocks noChangeShapeType="1"/>
          </p:cNvSpPr>
          <p:nvPr/>
        </p:nvSpPr>
        <p:spPr bwMode="auto">
          <a:xfrm flipV="1">
            <a:off x="2349500" y="2811463"/>
            <a:ext cx="3235325" cy="264477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2896" name="Oval 16"/>
          <p:cNvSpPr>
            <a:spLocks noChangeArrowheads="1"/>
          </p:cNvSpPr>
          <p:nvPr/>
        </p:nvSpPr>
        <p:spPr bwMode="auto">
          <a:xfrm>
            <a:off x="3975100" y="4022725"/>
            <a:ext cx="101600" cy="106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897" name="Line 17"/>
          <p:cNvSpPr>
            <a:spLocks noChangeShapeType="1"/>
          </p:cNvSpPr>
          <p:nvPr/>
        </p:nvSpPr>
        <p:spPr bwMode="auto">
          <a:xfrm>
            <a:off x="3965575" y="2235200"/>
            <a:ext cx="2466975" cy="2582863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2898" name="Text Box 18"/>
          <p:cNvSpPr txBox="1">
            <a:spLocks noChangeArrowheads="1"/>
          </p:cNvSpPr>
          <p:nvPr/>
        </p:nvSpPr>
        <p:spPr bwMode="auto">
          <a:xfrm>
            <a:off x="6478588" y="4549775"/>
            <a:ext cx="579437" cy="5492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D</a:t>
            </a:r>
            <a:r>
              <a:rPr lang="en-US" baseline="-25000"/>
              <a:t>1</a:t>
            </a:r>
          </a:p>
        </p:txBody>
      </p:sp>
      <p:sp>
        <p:nvSpPr>
          <p:cNvPr id="122899" name="Line 19"/>
          <p:cNvSpPr>
            <a:spLocks noChangeShapeType="1"/>
          </p:cNvSpPr>
          <p:nvPr/>
        </p:nvSpPr>
        <p:spPr bwMode="auto">
          <a:xfrm flipH="1">
            <a:off x="1852613" y="3287713"/>
            <a:ext cx="311308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2900" name="Line 20"/>
          <p:cNvSpPr>
            <a:spLocks noChangeShapeType="1"/>
          </p:cNvSpPr>
          <p:nvPr/>
        </p:nvSpPr>
        <p:spPr bwMode="auto">
          <a:xfrm>
            <a:off x="4976813" y="3298825"/>
            <a:ext cx="0" cy="25114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2901" name="Oval 21"/>
          <p:cNvSpPr>
            <a:spLocks noChangeArrowheads="1"/>
          </p:cNvSpPr>
          <p:nvPr/>
        </p:nvSpPr>
        <p:spPr bwMode="auto">
          <a:xfrm>
            <a:off x="4926013" y="3225800"/>
            <a:ext cx="101600" cy="106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02" name="Text Box 22"/>
          <p:cNvSpPr txBox="1">
            <a:spLocks noChangeArrowheads="1"/>
          </p:cNvSpPr>
          <p:nvPr/>
        </p:nvSpPr>
        <p:spPr bwMode="auto">
          <a:xfrm>
            <a:off x="1370013" y="3067050"/>
            <a:ext cx="554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1</a:t>
            </a:r>
          </a:p>
        </p:txBody>
      </p:sp>
      <p:sp>
        <p:nvSpPr>
          <p:cNvPr id="122903" name="Text Box 23"/>
          <p:cNvSpPr txBox="1">
            <a:spLocks noChangeArrowheads="1"/>
          </p:cNvSpPr>
          <p:nvPr/>
        </p:nvSpPr>
        <p:spPr bwMode="auto">
          <a:xfrm>
            <a:off x="4700588" y="5835650"/>
            <a:ext cx="55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Q</a:t>
            </a:r>
            <a:r>
              <a:rPr lang="en-US" baseline="-25000"/>
              <a:t>1</a:t>
            </a:r>
          </a:p>
        </p:txBody>
      </p:sp>
      <p:sp>
        <p:nvSpPr>
          <p:cNvPr id="122904" name="Text Box 24"/>
          <p:cNvSpPr txBox="1">
            <a:spLocks noChangeArrowheads="1"/>
          </p:cNvSpPr>
          <p:nvPr/>
        </p:nvSpPr>
        <p:spPr bwMode="auto">
          <a:xfrm>
            <a:off x="6284913" y="2081213"/>
            <a:ext cx="26114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5. What happens to quantity?</a:t>
            </a:r>
          </a:p>
        </p:txBody>
      </p:sp>
      <p:sp>
        <p:nvSpPr>
          <p:cNvPr id="122905" name="Line 25"/>
          <p:cNvSpPr>
            <a:spLocks noChangeShapeType="1"/>
          </p:cNvSpPr>
          <p:nvPr/>
        </p:nvSpPr>
        <p:spPr bwMode="auto">
          <a:xfrm flipV="1">
            <a:off x="4160838" y="5681663"/>
            <a:ext cx="660400" cy="1587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22906" name="Text Box 26"/>
          <p:cNvSpPr txBox="1">
            <a:spLocks noChangeArrowheads="1"/>
          </p:cNvSpPr>
          <p:nvPr/>
        </p:nvSpPr>
        <p:spPr bwMode="auto">
          <a:xfrm>
            <a:off x="6284913" y="2974975"/>
            <a:ext cx="25463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Quantity increases from Q</a:t>
            </a:r>
            <a:r>
              <a:rPr lang="en-US" baseline="-25000">
                <a:cs typeface="Times New Roman" pitchFamily="18" charset="0"/>
              </a:rPr>
              <a:t>0</a:t>
            </a:r>
            <a:r>
              <a:rPr lang="en-US">
                <a:cs typeface="Times New Roman" pitchFamily="18" charset="0"/>
              </a:rPr>
              <a:t> to Q</a:t>
            </a:r>
            <a:r>
              <a:rPr lang="en-US" baseline="-25000">
                <a:cs typeface="Times New Roman" pitchFamily="18" charset="0"/>
              </a:rPr>
              <a:t>1</a:t>
            </a:r>
            <a:r>
              <a:rPr lang="en-US">
                <a:cs typeface="Times New Roman" pitchFamily="18" charset="0"/>
              </a:rPr>
              <a:t>.</a:t>
            </a:r>
            <a:endParaRPr lang="en-US" baseline="-2500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2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229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5" grpId="0" animBg="1"/>
      <p:bldP spid="122905" grpId="1" animBg="1"/>
      <p:bldP spid="12290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4000">
                <a:ea typeface="ＭＳ Ｐゴシック" charset="-128"/>
              </a:rPr>
              <a:t>Determinants of Demand and Supply </a:t>
            </a:r>
            <a:endParaRPr lang="en-US" sz="400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101850"/>
            <a:ext cx="7772400" cy="14795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ja-JP" b="1" u="sng">
                <a:ea typeface="ＭＳ Ｐゴシック" charset="-128"/>
              </a:rPr>
              <a:t>11. Determinants of Demand</a:t>
            </a:r>
            <a:r>
              <a:rPr lang="en-US" altLang="ja-JP" b="1">
                <a:ea typeface="ＭＳ Ｐゴシック" charset="-128"/>
              </a:rPr>
              <a:t>: Reasons for Change/ Shift in Demand (SEPTIC) </a:t>
            </a:r>
            <a:r>
              <a:rPr lang="en-US" altLang="ja-JP">
                <a:ea typeface="ＭＳ Ｐゴシック" charset="-128"/>
              </a:rPr>
              <a:t>A change in: </a:t>
            </a:r>
            <a:endParaRPr lang="en-US"/>
          </a:p>
        </p:txBody>
      </p:sp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1066800" y="3846513"/>
            <a:ext cx="6629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Price of </a:t>
            </a:r>
            <a:r>
              <a:rPr lang="en-US" altLang="ja-JP" b="1">
                <a:ea typeface="ＭＳ Ｐゴシック" charset="-128"/>
              </a:rPr>
              <a:t>S</a:t>
            </a:r>
            <a:r>
              <a:rPr lang="en-US" altLang="ja-JP">
                <a:ea typeface="ＭＳ Ｐゴシック" charset="-128"/>
              </a:rPr>
              <a:t>ubstitutes- things that replace each other: pork v. beef, pinto beans vs. black beans, TV shows and video rentals  (If P of Substitute ↑, D for other good ↑) (If P of A ↑, D for B ↑). </a:t>
            </a:r>
            <a:endParaRPr lang="en-US"/>
          </a:p>
        </p:txBody>
      </p:sp>
      <p:sp>
        <p:nvSpPr>
          <p:cNvPr id="95237" name="Text Box 5"/>
          <p:cNvSpPr txBox="1">
            <a:spLocks noChangeArrowheads="1"/>
          </p:cNvSpPr>
          <p:nvPr/>
        </p:nvSpPr>
        <p:spPr bwMode="auto">
          <a:xfrm>
            <a:off x="1066800" y="5557838"/>
            <a:ext cx="7239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Consumer </a:t>
            </a:r>
            <a:r>
              <a:rPr lang="en-US" altLang="ja-JP" b="1" u="sng">
                <a:ea typeface="ＭＳ Ｐゴシック" charset="-128"/>
              </a:rPr>
              <a:t>E</a:t>
            </a:r>
            <a:r>
              <a:rPr lang="en-US" altLang="ja-JP" u="sng">
                <a:ea typeface="ＭＳ Ｐゴシック" charset="-128"/>
              </a:rPr>
              <a:t>xpectations</a:t>
            </a:r>
            <a:r>
              <a:rPr lang="en-US" altLang="ja-JP">
                <a:ea typeface="ＭＳ Ｐゴシック" charset="-128"/>
              </a:rPr>
              <a:t>-if they expect a change in prices or their income </a:t>
            </a:r>
            <a:endParaRPr lang="en-US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4000">
                <a:ea typeface="ＭＳ Ｐゴシック" charset="-128"/>
              </a:rPr>
              <a:t>Determinants of Demand and Supply </a:t>
            </a:r>
            <a:endParaRPr lang="en-US" sz="4000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101850"/>
            <a:ext cx="7772400" cy="14795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ja-JP" b="1" u="sng">
                <a:ea typeface="ＭＳ Ｐゴシック" charset="-128"/>
              </a:rPr>
              <a:t>11. Determinants of Demand</a:t>
            </a:r>
            <a:r>
              <a:rPr lang="en-US" altLang="ja-JP" b="1">
                <a:ea typeface="ＭＳ Ｐゴシック" charset="-128"/>
              </a:rPr>
              <a:t>: Reasons for Change/ Shift in Demand (SEPTIC) </a:t>
            </a:r>
            <a:r>
              <a:rPr lang="en-US" altLang="ja-JP">
                <a:ea typeface="ＭＳ Ｐゴシック" charset="-128"/>
              </a:rPr>
              <a:t>A change in:</a:t>
            </a:r>
            <a:endParaRPr lang="en-US"/>
          </a:p>
        </p:txBody>
      </p:sp>
      <p:sp>
        <p:nvSpPr>
          <p:cNvPr id="97284" name="Text Box 4"/>
          <p:cNvSpPr txBox="1">
            <a:spLocks noChangeArrowheads="1"/>
          </p:cNvSpPr>
          <p:nvPr/>
        </p:nvSpPr>
        <p:spPr bwMode="auto">
          <a:xfrm>
            <a:off x="1066800" y="3886200"/>
            <a:ext cx="6629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b="1">
                <a:ea typeface="ＭＳ Ｐゴシック" charset="-128"/>
              </a:rPr>
              <a:t>P</a:t>
            </a:r>
            <a:r>
              <a:rPr lang="en-US" altLang="ja-JP">
                <a:ea typeface="ＭＳ Ｐゴシック" charset="-128"/>
              </a:rPr>
              <a:t>opulation: Number of consumers, more or less people </a:t>
            </a:r>
            <a:endParaRPr lang="en-US"/>
          </a:p>
        </p:txBody>
      </p:sp>
      <p:sp>
        <p:nvSpPr>
          <p:cNvPr id="97285" name="Text Box 5"/>
          <p:cNvSpPr txBox="1">
            <a:spLocks noChangeArrowheads="1"/>
          </p:cNvSpPr>
          <p:nvPr/>
        </p:nvSpPr>
        <p:spPr bwMode="auto">
          <a:xfrm>
            <a:off x="1066800" y="5334000"/>
            <a:ext cx="7239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Consumer </a:t>
            </a:r>
            <a:r>
              <a:rPr lang="en-US" altLang="ja-JP" b="1" u="sng">
                <a:ea typeface="ＭＳ Ｐゴシック" charset="-128"/>
              </a:rPr>
              <a:t>T</a:t>
            </a:r>
            <a:r>
              <a:rPr lang="en-US" altLang="ja-JP" u="sng">
                <a:ea typeface="ＭＳ Ｐゴシック" charset="-128"/>
              </a:rPr>
              <a:t>aste</a:t>
            </a:r>
            <a:r>
              <a:rPr lang="en-US" altLang="ja-JP">
                <a:ea typeface="ＭＳ Ｐゴシック" charset="-128"/>
              </a:rPr>
              <a:t>- preferences, styles, fads, fashion, health, advertising, popularity </a:t>
            </a:r>
            <a:endParaRPr lang="en-US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4000">
                <a:ea typeface="ＭＳ Ｐゴシック" charset="-128"/>
              </a:rPr>
              <a:t>Determinants of Demand and Supply </a:t>
            </a:r>
            <a:endParaRPr lang="en-US" sz="400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101850"/>
            <a:ext cx="7772400" cy="14795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ja-JP" b="1" u="sng">
                <a:ea typeface="ＭＳ Ｐゴシック" charset="-128"/>
              </a:rPr>
              <a:t>11. Determinants of Demand</a:t>
            </a:r>
            <a:r>
              <a:rPr lang="en-US" altLang="ja-JP" b="1">
                <a:ea typeface="ＭＳ Ｐゴシック" charset="-128"/>
              </a:rPr>
              <a:t>: Reasons for Change/ Shift in Demand (SEPTIC) </a:t>
            </a:r>
            <a:r>
              <a:rPr lang="en-US" altLang="ja-JP">
                <a:ea typeface="ＭＳ Ｐゴシック" charset="-128"/>
              </a:rPr>
              <a:t>A change in:</a:t>
            </a:r>
            <a:endParaRPr lang="en-US"/>
          </a:p>
        </p:txBody>
      </p:sp>
      <p:sp>
        <p:nvSpPr>
          <p:cNvPr id="98308" name="Text Box 4"/>
          <p:cNvSpPr txBox="1">
            <a:spLocks noChangeArrowheads="1"/>
          </p:cNvSpPr>
          <p:nvPr/>
        </p:nvSpPr>
        <p:spPr bwMode="auto">
          <a:xfrm>
            <a:off x="1066800" y="3876675"/>
            <a:ext cx="6629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Income (y) (If Y </a:t>
            </a:r>
            <a:r>
              <a:rPr lang="en-US" altLang="ja-JP">
                <a:ea typeface="ＭＳ Ｐゴシック" charset="-128"/>
                <a:cs typeface="Times New Roman" pitchFamily="18" charset="0"/>
              </a:rPr>
              <a:t>↑</a:t>
            </a:r>
            <a:r>
              <a:rPr lang="en-US" altLang="ja-JP">
                <a:ea typeface="ＭＳ Ｐゴシック" charset="-128"/>
              </a:rPr>
              <a:t> , D ↑. If Y↓, D↓) Steak, Sports Car </a:t>
            </a:r>
            <a:endParaRPr lang="en-US"/>
          </a:p>
        </p:txBody>
      </p:sp>
      <p:sp>
        <p:nvSpPr>
          <p:cNvPr id="98309" name="Text Box 5"/>
          <p:cNvSpPr txBox="1">
            <a:spLocks noChangeArrowheads="1"/>
          </p:cNvSpPr>
          <p:nvPr/>
        </p:nvSpPr>
        <p:spPr bwMode="auto">
          <a:xfrm>
            <a:off x="1087438" y="4968875"/>
            <a:ext cx="7239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Price of Complements- things that go together: ketchup and fries; movies and popcorn, cars and gasoline (If P of Complement ↑, D for other good ↓) (If P of A ↑, D for B ↓). </a:t>
            </a:r>
            <a:endParaRPr lang="en-US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4000">
                <a:ea typeface="ＭＳ Ｐゴシック" charset="-128"/>
              </a:rPr>
              <a:t>Determinants of Demand and Supply </a:t>
            </a:r>
            <a:endParaRPr lang="en-US" sz="400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101850"/>
            <a:ext cx="7772400" cy="14795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ja-JP" b="1" u="sng">
                <a:ea typeface="ＭＳ Ｐゴシック" charset="-128"/>
              </a:rPr>
              <a:t>12. Determinants of Supply</a:t>
            </a:r>
            <a:r>
              <a:rPr lang="en-US" altLang="ja-JP" b="1">
                <a:ea typeface="ＭＳ Ｐゴシック" charset="-128"/>
              </a:rPr>
              <a:t>: Reasons for Change/ Shift in Supply (GETNoCredit) </a:t>
            </a:r>
            <a:r>
              <a:rPr lang="en-US" altLang="ja-JP">
                <a:ea typeface="ＭＳ Ｐゴシック" charset="-128"/>
              </a:rPr>
              <a:t>A change in: </a:t>
            </a:r>
            <a:endParaRPr lang="en-US"/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762000" y="5562600"/>
            <a:ext cx="7924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b="1">
                <a:ea typeface="ＭＳ Ｐゴシック" charset="-128"/>
              </a:rPr>
              <a:t>Expectations</a:t>
            </a:r>
            <a:r>
              <a:rPr lang="en-US" altLang="ja-JP">
                <a:ea typeface="ＭＳ Ｐゴシック" charset="-128"/>
              </a:rPr>
              <a:t>- businesses expect a change to occur to sales, profits, etc. </a:t>
            </a:r>
            <a:endParaRPr lang="en-US"/>
          </a:p>
        </p:txBody>
      </p:sp>
      <p:sp>
        <p:nvSpPr>
          <p:cNvPr id="100358" name="Text Box 6"/>
          <p:cNvSpPr txBox="1">
            <a:spLocks noChangeArrowheads="1"/>
          </p:cNvSpPr>
          <p:nvPr/>
        </p:nvSpPr>
        <p:spPr bwMode="auto">
          <a:xfrm>
            <a:off x="1076325" y="3717925"/>
            <a:ext cx="762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00359" name="Text Box 7"/>
          <p:cNvSpPr txBox="1">
            <a:spLocks noChangeArrowheads="1"/>
          </p:cNvSpPr>
          <p:nvPr/>
        </p:nvSpPr>
        <p:spPr bwMode="auto">
          <a:xfrm>
            <a:off x="874713" y="3943350"/>
            <a:ext cx="7112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b="1">
                <a:ea typeface="ＭＳ Ｐゴシック" charset="-128"/>
              </a:rPr>
              <a:t>Government</a:t>
            </a:r>
            <a:r>
              <a:rPr lang="en-US" altLang="ja-JP">
                <a:ea typeface="ＭＳ Ｐゴシック" charset="-128"/>
              </a:rPr>
              <a:t> Policies - taxes, regulations,tariffs, quotas, setting prices, or any other government action. </a:t>
            </a:r>
            <a:endParaRPr lang="en-US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4000">
                <a:ea typeface="ＭＳ Ｐゴシック" charset="-128"/>
              </a:rPr>
              <a:t>Determinants of Demand and Supply </a:t>
            </a:r>
            <a:endParaRPr lang="en-US" sz="400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101850"/>
            <a:ext cx="7772400" cy="14795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ja-JP" b="1" u="sng">
                <a:ea typeface="ＭＳ Ｐゴシック" charset="-128"/>
              </a:rPr>
              <a:t>12. Determinants of Supply</a:t>
            </a:r>
            <a:r>
              <a:rPr lang="en-US" altLang="ja-JP" b="1">
                <a:ea typeface="ＭＳ Ｐゴシック" charset="-128"/>
              </a:rPr>
              <a:t>: Reasons for Change/ Shift in Supply (GETNoCredit) </a:t>
            </a:r>
            <a:r>
              <a:rPr lang="en-US" altLang="ja-JP">
                <a:ea typeface="ＭＳ Ｐゴシック" charset="-128"/>
              </a:rPr>
              <a:t>A change in: </a:t>
            </a:r>
            <a:endParaRPr lang="en-US"/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720725" y="3890963"/>
            <a:ext cx="784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b="1">
                <a:ea typeface="ＭＳ Ｐゴシック" charset="-128"/>
              </a:rPr>
              <a:t>Technology-</a:t>
            </a:r>
            <a:r>
              <a:rPr lang="en-US" altLang="ja-JP">
                <a:ea typeface="ＭＳ Ｐゴシック" charset="-128"/>
              </a:rPr>
              <a:t> increases the </a:t>
            </a:r>
            <a:r>
              <a:rPr lang="en-US" altLang="ja-JP" b="1">
                <a:ea typeface="ＭＳ Ｐゴシック" charset="-128"/>
              </a:rPr>
              <a:t>efficiency</a:t>
            </a:r>
            <a:r>
              <a:rPr lang="en-US" altLang="ja-JP">
                <a:ea typeface="ＭＳ Ｐゴシック" charset="-128"/>
              </a:rPr>
              <a:t> of your natural, human, capital, and entreprenuership resources. </a:t>
            </a:r>
            <a:endParaRPr lang="en-US"/>
          </a:p>
        </p:txBody>
      </p:sp>
      <p:sp>
        <p:nvSpPr>
          <p:cNvPr id="101381" name="Text Box 5"/>
          <p:cNvSpPr txBox="1">
            <a:spLocks noChangeArrowheads="1"/>
          </p:cNvSpPr>
          <p:nvPr/>
        </p:nvSpPr>
        <p:spPr bwMode="auto">
          <a:xfrm>
            <a:off x="762000" y="5562600"/>
            <a:ext cx="7924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b="1">
                <a:ea typeface="ＭＳ Ｐゴシック" charset="-128"/>
              </a:rPr>
              <a:t>Number</a:t>
            </a:r>
            <a:r>
              <a:rPr lang="en-US" altLang="ja-JP">
                <a:ea typeface="ＭＳ Ｐゴシック" charset="-128"/>
              </a:rPr>
              <a:t> of </a:t>
            </a:r>
            <a:r>
              <a:rPr lang="en-US" altLang="ja-JP" b="1">
                <a:ea typeface="ＭＳ Ｐゴシック" charset="-128"/>
              </a:rPr>
              <a:t>Suppliers</a:t>
            </a:r>
            <a:r>
              <a:rPr lang="en-US" altLang="ja-JP">
                <a:ea typeface="ＭＳ Ｐゴシック" charset="-128"/>
              </a:rPr>
              <a:t>- Companies entering  or leaving the market. </a:t>
            </a:r>
            <a:endParaRPr lang="en-US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4000">
                <a:ea typeface="ＭＳ Ｐゴシック" charset="-128"/>
              </a:rPr>
              <a:t>Determinants of Demand and Supply </a:t>
            </a:r>
            <a:endParaRPr lang="en-US" sz="4000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2788" y="2076450"/>
            <a:ext cx="7772400" cy="14795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ja-JP" b="1" u="sng">
                <a:ea typeface="ＭＳ Ｐゴシック" charset="-128"/>
              </a:rPr>
              <a:t>12. Determinants of Supply</a:t>
            </a:r>
            <a:r>
              <a:rPr lang="en-US" altLang="ja-JP" b="1">
                <a:ea typeface="ＭＳ Ｐゴシック" charset="-128"/>
              </a:rPr>
              <a:t>: Reasons for Change/ Shift in Supply (GETNoCredit) </a:t>
            </a:r>
            <a:r>
              <a:rPr lang="en-US" altLang="ja-JP">
                <a:ea typeface="ＭＳ Ｐゴシック" charset="-128"/>
              </a:rPr>
              <a:t>A change in:</a:t>
            </a:r>
            <a:endParaRPr lang="en-US"/>
          </a:p>
        </p:txBody>
      </p:sp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700088" y="3800475"/>
            <a:ext cx="784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Costs of Production</a:t>
            </a:r>
            <a:r>
              <a:rPr lang="en-US" altLang="ja-JP" b="1">
                <a:ea typeface="ＭＳ Ｐゴシック" charset="-128"/>
              </a:rPr>
              <a:t>- </a:t>
            </a:r>
            <a:r>
              <a:rPr lang="en-US" altLang="ja-JP">
                <a:ea typeface="ＭＳ Ｐゴシック" charset="-128"/>
              </a:rPr>
              <a:t>anything that increases </a:t>
            </a:r>
            <a:r>
              <a:rPr lang="en-US" altLang="ja-JP" b="1" u="sng">
                <a:ea typeface="ＭＳ Ｐゴシック" charset="-128"/>
              </a:rPr>
              <a:t>or</a:t>
            </a:r>
            <a:r>
              <a:rPr lang="en-US" altLang="ja-JP">
                <a:ea typeface="ＭＳ Ｐゴシック" charset="-128"/>
              </a:rPr>
              <a:t> decreases the cost of your land , labor, capital, and entrepreneurship. </a:t>
            </a:r>
            <a:endParaRPr lang="en-US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ature">
  <a:themeElements>
    <a:clrScheme name="Nature 2">
      <a:dk1>
        <a:srgbClr val="5B5249"/>
      </a:dk1>
      <a:lt1>
        <a:srgbClr val="FFFFFF"/>
      </a:lt1>
      <a:dk2>
        <a:srgbClr val="2A3D7A"/>
      </a:dk2>
      <a:lt2>
        <a:srgbClr val="CEC8BA"/>
      </a:lt2>
      <a:accent1>
        <a:srgbClr val="C9DDF1"/>
      </a:accent1>
      <a:accent2>
        <a:srgbClr val="FAC164"/>
      </a:accent2>
      <a:accent3>
        <a:srgbClr val="FFFFFF"/>
      </a:accent3>
      <a:accent4>
        <a:srgbClr val="4C453D"/>
      </a:accent4>
      <a:accent5>
        <a:srgbClr val="E1EBF7"/>
      </a:accent5>
      <a:accent6>
        <a:srgbClr val="E3AF5A"/>
      </a:accent6>
      <a:hlink>
        <a:srgbClr val="B0AE6A"/>
      </a:hlink>
      <a:folHlink>
        <a:srgbClr val="C3E684"/>
      </a:folHlink>
    </a:clrScheme>
    <a:fontScheme name="Natur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ature 1">
        <a:dk1>
          <a:srgbClr val="666699"/>
        </a:dk1>
        <a:lt1>
          <a:srgbClr val="FFFFCC"/>
        </a:lt1>
        <a:dk2>
          <a:srgbClr val="687FCA"/>
        </a:dk2>
        <a:lt2>
          <a:srgbClr val="192449"/>
        </a:lt2>
        <a:accent1>
          <a:srgbClr val="C9DDF1"/>
        </a:accent1>
        <a:accent2>
          <a:srgbClr val="FAC164"/>
        </a:accent2>
        <a:accent3>
          <a:srgbClr val="B9C0E1"/>
        </a:accent3>
        <a:accent4>
          <a:srgbClr val="DADAAE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2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3">
        <a:dk1>
          <a:srgbClr val="333333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2A2A2A"/>
        </a:accent4>
        <a:accent5>
          <a:srgbClr val="EBEBEB"/>
        </a:accent5>
        <a:accent6>
          <a:srgbClr val="A1A1A1"/>
        </a:accent6>
        <a:hlink>
          <a:srgbClr val="80808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4">
        <a:dk1>
          <a:srgbClr val="8061A5"/>
        </a:dk1>
        <a:lt1>
          <a:srgbClr val="FFFFCC"/>
        </a:lt1>
        <a:dk2>
          <a:srgbClr val="967DB5"/>
        </a:dk2>
        <a:lt2>
          <a:srgbClr val="192449"/>
        </a:lt2>
        <a:accent1>
          <a:srgbClr val="D6C9F1"/>
        </a:accent1>
        <a:accent2>
          <a:srgbClr val="FAC164"/>
        </a:accent2>
        <a:accent3>
          <a:srgbClr val="C9BFD7"/>
        </a:accent3>
        <a:accent4>
          <a:srgbClr val="DADAAE"/>
        </a:accent4>
        <a:accent5>
          <a:srgbClr val="E8E1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5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993333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Designs\Nature.pot</Template>
  <TotalTime>2782</TotalTime>
  <Words>767</Words>
  <Application>Microsoft Office PowerPoint</Application>
  <PresentationFormat>On-screen Show (4:3)</PresentationFormat>
  <Paragraphs>117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Times</vt:lpstr>
      <vt:lpstr>Times New Roman</vt:lpstr>
      <vt:lpstr>Wingdings</vt:lpstr>
      <vt:lpstr>ＭＳ Ｐゴシック</vt:lpstr>
      <vt:lpstr>Nature</vt:lpstr>
      <vt:lpstr>Slide 1</vt:lpstr>
      <vt:lpstr>Slide 2</vt:lpstr>
      <vt:lpstr>Slide 3</vt:lpstr>
      <vt:lpstr>Slide 4</vt:lpstr>
      <vt:lpstr>Slide 5</vt:lpstr>
      <vt:lpstr>Slide 6</vt:lpstr>
      <vt:lpstr>Slide 7</vt:lpstr>
      <vt:lpstr>Determinants of Demand and Supply </vt:lpstr>
      <vt:lpstr>Determinants of Demand and Supply </vt:lpstr>
      <vt:lpstr>Determinants of Demand and Supply </vt:lpstr>
      <vt:lpstr>Determinants of Demand and Supply </vt:lpstr>
      <vt:lpstr>Determinants of Demand and Supply </vt:lpstr>
      <vt:lpstr>Determinants of Demand and Supply </vt:lpstr>
    </vt:vector>
  </TitlesOfParts>
  <Company>PUHSD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5 Powers of Economic Thinking (dun dun dun!!!)</dc:title>
  <dc:creator>Central High School</dc:creator>
  <cp:lastModifiedBy>Matt McWenie</cp:lastModifiedBy>
  <cp:revision>112</cp:revision>
  <dcterms:created xsi:type="dcterms:W3CDTF">2004-05-12T17:38:19Z</dcterms:created>
  <dcterms:modified xsi:type="dcterms:W3CDTF">2009-08-18T22:10:14Z</dcterms:modified>
</cp:coreProperties>
</file>