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1"/>
  </p:sldMasterIdLst>
  <p:notesMasterIdLst>
    <p:notesMasterId r:id="rId16"/>
  </p:notesMasterIdLst>
  <p:sldIdLst>
    <p:sldId id="310" r:id="rId2"/>
    <p:sldId id="311" r:id="rId3"/>
    <p:sldId id="315" r:id="rId4"/>
    <p:sldId id="312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FF00"/>
    <a:srgbClr val="FFFF99"/>
    <a:srgbClr val="F6FCBE"/>
    <a:srgbClr val="EDFA70"/>
    <a:srgbClr val="DFF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4670" autoAdjust="0"/>
  </p:normalViewPr>
  <p:slideViewPr>
    <p:cSldViewPr snapToGrid="0">
      <p:cViewPr varScale="1">
        <p:scale>
          <a:sx n="69" d="100"/>
          <a:sy n="69" d="100"/>
        </p:scale>
        <p:origin x="-5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5020E8B6-9A57-49E3-8A4B-876EF1C597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767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hidden">
          <a:xfrm>
            <a:off x="228600" y="3200400"/>
            <a:ext cx="8763000" cy="13414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/>
          </a:p>
        </p:txBody>
      </p:sp>
      <p:pic>
        <p:nvPicPr>
          <p:cNvPr id="44035" name="Picture 3" descr="ANABN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0" t="-1314" r="-2" b="-36961"/>
          <a:stretch>
            <a:fillRect/>
          </a:stretch>
        </p:blipFill>
        <p:spPr bwMode="auto">
          <a:xfrm>
            <a:off x="533400" y="3200400"/>
            <a:ext cx="8458200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6" name="Rectangle 4"/>
          <p:cNvSpPr>
            <a:spLocks noChangeArrowheads="1"/>
          </p:cNvSpPr>
          <p:nvPr/>
        </p:nvSpPr>
        <p:spPr bwMode="hidden">
          <a:xfrm>
            <a:off x="795338" y="2895600"/>
            <a:ext cx="304800" cy="9906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430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038350" y="4351338"/>
            <a:ext cx="6400800" cy="1371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4040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4041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fld id="{D7D757A5-604E-4F87-974D-5CBCF30DB6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8E9FB-0429-467C-B63E-45C1A517DC8A}" type="slidenum">
              <a:rPr lang="en-US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72646612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01954-0C31-403B-AEDE-F4CA1C510667}" type="slidenum">
              <a:rPr lang="en-US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53306237"/>
      </p:ext>
    </p:extLst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E48433-6961-40B1-AE07-12CBF5A94DF6}" type="slidenum">
              <a:rPr lang="en-US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753671027"/>
      </p:ext>
    </p:extLst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6155E-D004-418E-8629-3E0F9DF89D81}" type="slidenum">
              <a:rPr lang="en-US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27340229"/>
      </p:ext>
    </p:extLst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645FC-9B93-4424-AC8F-C889A41BAD9B}" type="slidenum">
              <a:rPr lang="en-US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354446628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FDB5A-A5E6-4550-8E66-9639033AD9A9}" type="slidenum">
              <a:rPr lang="en-US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75721773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AA92F-1626-4FBA-B72A-0367142E1EF2}" type="slidenum">
              <a:rPr lang="en-US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32270654"/>
      </p:ext>
    </p:extLst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C21BD-FCC7-4B9F-A7EF-391639FBA68B}" type="slidenum">
              <a:rPr lang="en-US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381167000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8C466-2F5D-4FA5-92EC-E344307E882F}" type="slidenum">
              <a:rPr lang="en-US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214901850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838200"/>
            <a:ext cx="1943100" cy="53784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676900" cy="5378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2ABFF-4DE3-4F93-BC12-B1767E0EC294}" type="slidenum">
              <a:rPr lang="en-US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282172597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hidden">
          <a:xfrm>
            <a:off x="152400" y="0"/>
            <a:ext cx="1447800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hidden">
          <a:xfrm>
            <a:off x="1676400" y="0"/>
            <a:ext cx="7467600" cy="1219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3012" name="Rectangle 4" descr="Stationery"/>
          <p:cNvSpPr>
            <a:spLocks noChangeArrowheads="1"/>
          </p:cNvSpPr>
          <p:nvPr/>
        </p:nvSpPr>
        <p:spPr bwMode="auto">
          <a:xfrm>
            <a:off x="457200" y="0"/>
            <a:ext cx="1219200" cy="762000"/>
          </a:xfrm>
          <a:prstGeom prst="rect">
            <a:avLst/>
          </a:prstGeom>
          <a:blipFill dpi="0" rotWithShape="0">
            <a:blip r:embed="rId1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3013" name="Rectangle 5" descr="Stationery"/>
          <p:cNvSpPr>
            <a:spLocks noChangeArrowheads="1"/>
          </p:cNvSpPr>
          <p:nvPr/>
        </p:nvSpPr>
        <p:spPr bwMode="auto">
          <a:xfrm>
            <a:off x="0" y="0"/>
            <a:ext cx="457200" cy="6858000"/>
          </a:xfrm>
          <a:prstGeom prst="rect">
            <a:avLst/>
          </a:prstGeom>
          <a:blipFill dpi="0" rotWithShape="0">
            <a:blip r:embed="rId1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13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135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43017" name="Picture 9" descr="anabnr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0"/>
            <a:ext cx="7915275" cy="7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304800" y="457200"/>
            <a:ext cx="2514600" cy="3048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301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135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7606E06D-2C48-4BDC-82CF-92BBDF056806}" type="slidenum">
              <a:rPr lang="en-US"/>
              <a:pPr/>
              <a:t>‹#›</a:t>
            </a:fld>
            <a:endParaRPr lang="en-US" sz="1400"/>
          </a:p>
        </p:txBody>
      </p:sp>
      <p:sp>
        <p:nvSpPr>
          <p:cNvPr id="4302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ransition spd="med"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57200" indent="-457200" algn="l" rtl="0" fontAlgn="base">
        <a:spcBef>
          <a:spcPct val="20000"/>
        </a:spcBef>
        <a:spcAft>
          <a:spcPct val="0"/>
        </a:spcAft>
        <a:buClr>
          <a:srgbClr val="A50021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027113" indent="-4556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0013" indent="-228600" algn="l" rtl="0" fontAlgn="base">
        <a:spcBef>
          <a:spcPct val="20000"/>
        </a:spcBef>
        <a:spcAft>
          <a:spcPct val="0"/>
        </a:spcAft>
        <a:buClr>
          <a:srgbClr val="666699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712913" indent="-228600" algn="l" rtl="0" fontAlgn="base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925513" y="842963"/>
            <a:ext cx="76200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Step 1- Draw the starting S and D Graph</a:t>
            </a:r>
            <a:endParaRPr lang="en-US"/>
          </a:p>
        </p:txBody>
      </p:sp>
      <p:sp>
        <p:nvSpPr>
          <p:cNvPr id="103469" name="Text Box 45"/>
          <p:cNvSpPr txBox="1">
            <a:spLocks noChangeArrowheads="1"/>
          </p:cNvSpPr>
          <p:nvPr/>
        </p:nvSpPr>
        <p:spPr bwMode="auto">
          <a:xfrm>
            <a:off x="5387975" y="5173663"/>
            <a:ext cx="544513" cy="422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D</a:t>
            </a:r>
            <a:endParaRPr lang="en-US" baseline="-25000"/>
          </a:p>
        </p:txBody>
      </p:sp>
      <p:sp>
        <p:nvSpPr>
          <p:cNvPr id="103468" name="Line 44"/>
          <p:cNvSpPr>
            <a:spLocks noChangeShapeType="1"/>
          </p:cNvSpPr>
          <p:nvPr/>
        </p:nvSpPr>
        <p:spPr bwMode="auto">
          <a:xfrm>
            <a:off x="2817813" y="2811463"/>
            <a:ext cx="2466975" cy="258286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3447" name="Text Box 23"/>
          <p:cNvSpPr txBox="1">
            <a:spLocks noChangeArrowheads="1"/>
          </p:cNvSpPr>
          <p:nvPr/>
        </p:nvSpPr>
        <p:spPr bwMode="auto">
          <a:xfrm>
            <a:off x="5595938" y="2520950"/>
            <a:ext cx="371475" cy="4254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</a:t>
            </a:r>
          </a:p>
        </p:txBody>
      </p:sp>
      <p:sp>
        <p:nvSpPr>
          <p:cNvPr id="103448" name="Text Box 24"/>
          <p:cNvSpPr txBox="1">
            <a:spLocks noChangeArrowheads="1"/>
          </p:cNvSpPr>
          <p:nvPr/>
        </p:nvSpPr>
        <p:spPr bwMode="auto">
          <a:xfrm>
            <a:off x="1562100" y="5824538"/>
            <a:ext cx="392113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0</a:t>
            </a:r>
          </a:p>
        </p:txBody>
      </p:sp>
      <p:sp>
        <p:nvSpPr>
          <p:cNvPr id="103449" name="Text Box 25"/>
          <p:cNvSpPr txBox="1">
            <a:spLocks noChangeArrowheads="1"/>
          </p:cNvSpPr>
          <p:nvPr/>
        </p:nvSpPr>
        <p:spPr bwMode="auto">
          <a:xfrm>
            <a:off x="565150" y="1981200"/>
            <a:ext cx="1371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Price (P)</a:t>
            </a:r>
          </a:p>
        </p:txBody>
      </p:sp>
      <p:sp>
        <p:nvSpPr>
          <p:cNvPr id="103450" name="Text Box 26"/>
          <p:cNvSpPr txBox="1">
            <a:spLocks noChangeArrowheads="1"/>
          </p:cNvSpPr>
          <p:nvPr/>
        </p:nvSpPr>
        <p:spPr bwMode="auto">
          <a:xfrm>
            <a:off x="4873625" y="5824538"/>
            <a:ext cx="1819275" cy="4429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Quantity (Q)</a:t>
            </a:r>
          </a:p>
        </p:txBody>
      </p:sp>
      <p:sp>
        <p:nvSpPr>
          <p:cNvPr id="103451" name="Line 27"/>
          <p:cNvSpPr>
            <a:spLocks noChangeShapeType="1"/>
          </p:cNvSpPr>
          <p:nvPr/>
        </p:nvSpPr>
        <p:spPr bwMode="auto">
          <a:xfrm flipH="1">
            <a:off x="1849438" y="2106613"/>
            <a:ext cx="1587" cy="37353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52" name="Line 28"/>
          <p:cNvSpPr>
            <a:spLocks noChangeShapeType="1"/>
          </p:cNvSpPr>
          <p:nvPr/>
        </p:nvSpPr>
        <p:spPr bwMode="auto">
          <a:xfrm>
            <a:off x="1855788" y="5824538"/>
            <a:ext cx="416083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53" name="Line 29"/>
          <p:cNvSpPr>
            <a:spLocks noChangeShapeType="1"/>
          </p:cNvSpPr>
          <p:nvPr/>
        </p:nvSpPr>
        <p:spPr bwMode="auto">
          <a:xfrm flipV="1">
            <a:off x="1873250" y="4079875"/>
            <a:ext cx="2133600" cy="285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3456" name="Line 32"/>
          <p:cNvSpPr>
            <a:spLocks noChangeShapeType="1"/>
          </p:cNvSpPr>
          <p:nvPr/>
        </p:nvSpPr>
        <p:spPr bwMode="auto">
          <a:xfrm>
            <a:off x="4019550" y="4141788"/>
            <a:ext cx="1588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3458" name="Text Box 34"/>
          <p:cNvSpPr txBox="1">
            <a:spLocks noChangeArrowheads="1"/>
          </p:cNvSpPr>
          <p:nvPr/>
        </p:nvSpPr>
        <p:spPr bwMode="auto">
          <a:xfrm>
            <a:off x="1392238" y="3863975"/>
            <a:ext cx="554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0</a:t>
            </a:r>
          </a:p>
        </p:txBody>
      </p:sp>
      <p:sp>
        <p:nvSpPr>
          <p:cNvPr id="103459" name="Text Box 35"/>
          <p:cNvSpPr txBox="1">
            <a:spLocks noChangeArrowheads="1"/>
          </p:cNvSpPr>
          <p:nvPr/>
        </p:nvSpPr>
        <p:spPr bwMode="auto">
          <a:xfrm>
            <a:off x="3795713" y="5821363"/>
            <a:ext cx="55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0</a:t>
            </a:r>
          </a:p>
        </p:txBody>
      </p:sp>
      <p:sp>
        <p:nvSpPr>
          <p:cNvPr id="103461" name="Line 37"/>
          <p:cNvSpPr>
            <a:spLocks noChangeShapeType="1"/>
          </p:cNvSpPr>
          <p:nvPr/>
        </p:nvSpPr>
        <p:spPr bwMode="auto">
          <a:xfrm flipV="1">
            <a:off x="2349500" y="2811463"/>
            <a:ext cx="3235325" cy="26447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3462" name="Oval 38"/>
          <p:cNvSpPr>
            <a:spLocks noChangeArrowheads="1"/>
          </p:cNvSpPr>
          <p:nvPr/>
        </p:nvSpPr>
        <p:spPr bwMode="auto">
          <a:xfrm>
            <a:off x="3975100" y="4022725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74" name="Text Box 50"/>
          <p:cNvSpPr txBox="1">
            <a:spLocks noChangeArrowheads="1"/>
          </p:cNvSpPr>
          <p:nvPr/>
        </p:nvSpPr>
        <p:spPr bwMode="auto">
          <a:xfrm>
            <a:off x="6470650" y="1811338"/>
            <a:ext cx="2479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A. Draw the axes</a:t>
            </a:r>
          </a:p>
        </p:txBody>
      </p:sp>
      <p:sp>
        <p:nvSpPr>
          <p:cNvPr id="103475" name="Text Box 51"/>
          <p:cNvSpPr txBox="1">
            <a:spLocks noChangeArrowheads="1"/>
          </p:cNvSpPr>
          <p:nvPr/>
        </p:nvSpPr>
        <p:spPr bwMode="auto">
          <a:xfrm>
            <a:off x="6470650" y="2332038"/>
            <a:ext cx="2500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B. Label the axes</a:t>
            </a:r>
          </a:p>
        </p:txBody>
      </p:sp>
      <p:sp>
        <p:nvSpPr>
          <p:cNvPr id="103476" name="Text Box 52"/>
          <p:cNvSpPr txBox="1">
            <a:spLocks noChangeArrowheads="1"/>
          </p:cNvSpPr>
          <p:nvPr/>
        </p:nvSpPr>
        <p:spPr bwMode="auto">
          <a:xfrm>
            <a:off x="6470650" y="2814638"/>
            <a:ext cx="2536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C. Draw the curves</a:t>
            </a:r>
          </a:p>
        </p:txBody>
      </p:sp>
      <p:sp>
        <p:nvSpPr>
          <p:cNvPr id="103477" name="Text Box 53"/>
          <p:cNvSpPr txBox="1">
            <a:spLocks noChangeArrowheads="1"/>
          </p:cNvSpPr>
          <p:nvPr/>
        </p:nvSpPr>
        <p:spPr bwMode="auto">
          <a:xfrm>
            <a:off x="6470650" y="3386138"/>
            <a:ext cx="267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D. Label the curves</a:t>
            </a:r>
          </a:p>
        </p:txBody>
      </p:sp>
      <p:sp>
        <p:nvSpPr>
          <p:cNvPr id="103478" name="Text Box 54"/>
          <p:cNvSpPr txBox="1">
            <a:spLocks noChangeArrowheads="1"/>
          </p:cNvSpPr>
          <p:nvPr/>
        </p:nvSpPr>
        <p:spPr bwMode="auto">
          <a:xfrm>
            <a:off x="6470650" y="3894138"/>
            <a:ext cx="25574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E. Find the intersection</a:t>
            </a:r>
          </a:p>
        </p:txBody>
      </p:sp>
      <p:pic>
        <p:nvPicPr>
          <p:cNvPr id="103483" name="Picture 59" descr="MCj0409867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836613"/>
            <a:ext cx="84772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84" name="Picture 60" descr="MCj0409867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088" y="785813"/>
            <a:ext cx="84772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85" name="Text Box 61"/>
          <p:cNvSpPr txBox="1">
            <a:spLocks noChangeArrowheads="1"/>
          </p:cNvSpPr>
          <p:nvPr/>
        </p:nvSpPr>
        <p:spPr bwMode="auto">
          <a:xfrm>
            <a:off x="6470650" y="4779963"/>
            <a:ext cx="24161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F. Label the starting price (P</a:t>
            </a:r>
            <a:r>
              <a:rPr lang="en-US" baseline="-25000"/>
              <a:t>0</a:t>
            </a:r>
            <a:r>
              <a:rPr lang="en-US"/>
              <a:t>) and quantity (Q</a:t>
            </a:r>
            <a:r>
              <a:rPr lang="en-US" baseline="-25000"/>
              <a:t>0</a:t>
            </a:r>
            <a:r>
              <a:rPr lang="en-US"/>
              <a:t>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3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3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3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3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69" grpId="0" animBg="1"/>
      <p:bldP spid="103468" grpId="0" animBg="1"/>
      <p:bldP spid="103447" grpId="0" animBg="1"/>
      <p:bldP spid="103448" grpId="0" animBg="1"/>
      <p:bldP spid="103449" grpId="0"/>
      <p:bldP spid="103450" grpId="0" animBg="1"/>
      <p:bldP spid="103451" grpId="0" animBg="1"/>
      <p:bldP spid="103452" grpId="0" animBg="1"/>
      <p:bldP spid="103453" grpId="0" animBg="1"/>
      <p:bldP spid="103456" grpId="0" animBg="1"/>
      <p:bldP spid="103458" grpId="0"/>
      <p:bldP spid="103459" grpId="0"/>
      <p:bldP spid="103461" grpId="0" animBg="1"/>
      <p:bldP spid="103462" grpId="0" animBg="1"/>
      <p:bldP spid="103474" grpId="0"/>
      <p:bldP spid="103475" grpId="0"/>
      <p:bldP spid="103476" grpId="0"/>
      <p:bldP spid="103477" grpId="0"/>
      <p:bldP spid="103478" grpId="0"/>
      <p:bldP spid="10348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/>
          <p:cNvSpPr txBox="1">
            <a:spLocks noChangeArrowheads="1"/>
          </p:cNvSpPr>
          <p:nvPr/>
        </p:nvSpPr>
        <p:spPr bwMode="auto">
          <a:xfrm>
            <a:off x="803275" y="842963"/>
            <a:ext cx="76200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2000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 sz="2000">
                <a:ea typeface="ＭＳ Ｐゴシック" charset="-128"/>
              </a:rPr>
              <a:t>Step 2- Read the situation and answer questions 1, 2, and 3</a:t>
            </a:r>
            <a:endParaRPr lang="en-US" sz="2000"/>
          </a:p>
        </p:txBody>
      </p:sp>
      <p:sp>
        <p:nvSpPr>
          <p:cNvPr id="115734" name="Text Box 22"/>
          <p:cNvSpPr txBox="1">
            <a:spLocks noChangeArrowheads="1"/>
          </p:cNvSpPr>
          <p:nvPr/>
        </p:nvSpPr>
        <p:spPr bwMode="auto">
          <a:xfrm>
            <a:off x="1065213" y="1874838"/>
            <a:ext cx="733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5735" name="Text Box 23"/>
          <p:cNvSpPr txBox="1">
            <a:spLocks noChangeArrowheads="1"/>
          </p:cNvSpPr>
          <p:nvPr/>
        </p:nvSpPr>
        <p:spPr bwMode="auto">
          <a:xfrm>
            <a:off x="604838" y="1785938"/>
            <a:ext cx="67833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Situation- Consumers love big screen TV’s. What impact does this have on the price and quantity of big screen TV’s?</a:t>
            </a:r>
          </a:p>
        </p:txBody>
      </p:sp>
      <p:sp>
        <p:nvSpPr>
          <p:cNvPr id="115736" name="Text Box 24"/>
          <p:cNvSpPr txBox="1">
            <a:spLocks noChangeArrowheads="1"/>
          </p:cNvSpPr>
          <p:nvPr/>
        </p:nvSpPr>
        <p:spPr bwMode="auto">
          <a:xfrm>
            <a:off x="609600" y="2624138"/>
            <a:ext cx="8407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1. Which determinant of supply or demand is affected? Refer to #14 &amp; 15 on your notes!</a:t>
            </a:r>
          </a:p>
        </p:txBody>
      </p:sp>
      <p:sp>
        <p:nvSpPr>
          <p:cNvPr id="115737" name="Text Box 25"/>
          <p:cNvSpPr txBox="1">
            <a:spLocks noChangeArrowheads="1"/>
          </p:cNvSpPr>
          <p:nvPr/>
        </p:nvSpPr>
        <p:spPr bwMode="auto">
          <a:xfrm>
            <a:off x="625475" y="3032125"/>
            <a:ext cx="40909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Demand Determinants </a:t>
            </a:r>
            <a:r>
              <a:rPr lang="en-US" sz="2000" b="1"/>
              <a:t>(EEPPIICS)</a:t>
            </a:r>
          </a:p>
        </p:txBody>
      </p:sp>
      <p:sp>
        <p:nvSpPr>
          <p:cNvPr id="115738" name="Text Box 26"/>
          <p:cNvSpPr txBox="1">
            <a:spLocks noChangeArrowheads="1"/>
          </p:cNvSpPr>
          <p:nvPr/>
        </p:nvSpPr>
        <p:spPr bwMode="auto">
          <a:xfrm>
            <a:off x="4721225" y="3032125"/>
            <a:ext cx="424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Supply Determinants (</a:t>
            </a:r>
            <a:r>
              <a:rPr lang="en-US" sz="2000" b="1"/>
              <a:t>F</a:t>
            </a:r>
            <a:r>
              <a:rPr lang="en-US" sz="2000"/>
              <a:t>o</a:t>
            </a:r>
            <a:r>
              <a:rPr lang="en-US" sz="2000" b="1"/>
              <a:t>RRENT</a:t>
            </a:r>
            <a:r>
              <a:rPr lang="en-US" sz="2000"/>
              <a:t>)</a:t>
            </a:r>
          </a:p>
        </p:txBody>
      </p:sp>
      <p:sp>
        <p:nvSpPr>
          <p:cNvPr id="115739" name="Text Box 27"/>
          <p:cNvSpPr txBox="1">
            <a:spLocks noChangeArrowheads="1"/>
          </p:cNvSpPr>
          <p:nvPr/>
        </p:nvSpPr>
        <p:spPr bwMode="auto">
          <a:xfrm>
            <a:off x="660400" y="3482975"/>
            <a:ext cx="4216400" cy="325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371600" indent="-457200" eaLnBrk="0" hangingPunct="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 eaLnBrk="0" hangingPunct="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286000" indent="-457200" eaLnBrk="0" hangingPunct="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E</a:t>
            </a:r>
            <a:r>
              <a:rPr lang="en-US" sz="1800">
                <a:latin typeface="Times New Roman" pitchFamily="18" charset="0"/>
              </a:rPr>
              <a:t>xpected Future prices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E</a:t>
            </a:r>
            <a:r>
              <a:rPr lang="en-US" sz="1800">
                <a:latin typeface="Times New Roman" pitchFamily="18" charset="0"/>
              </a:rPr>
              <a:t>xpected Future Income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P</a:t>
            </a:r>
            <a:r>
              <a:rPr lang="en-US" sz="1800">
                <a:latin typeface="Times New Roman" pitchFamily="18" charset="0"/>
              </a:rPr>
              <a:t>opulation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P</a:t>
            </a:r>
            <a:r>
              <a:rPr lang="en-US" sz="1800">
                <a:latin typeface="Times New Roman" pitchFamily="18" charset="0"/>
              </a:rPr>
              <a:t>references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I</a:t>
            </a:r>
            <a:r>
              <a:rPr lang="en-US" sz="1800">
                <a:latin typeface="Times New Roman" pitchFamily="18" charset="0"/>
              </a:rPr>
              <a:t>ncome for Normal Goods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I</a:t>
            </a:r>
            <a:r>
              <a:rPr lang="en-US" sz="1800">
                <a:latin typeface="Times New Roman" pitchFamily="18" charset="0"/>
              </a:rPr>
              <a:t>ncome for Inferior Goods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C</a:t>
            </a:r>
            <a:r>
              <a:rPr lang="en-US" sz="1800">
                <a:latin typeface="Times New Roman" pitchFamily="18" charset="0"/>
              </a:rPr>
              <a:t>omplements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S</a:t>
            </a:r>
            <a:r>
              <a:rPr lang="en-US" sz="1800">
                <a:latin typeface="Times New Roman" pitchFamily="18" charset="0"/>
              </a:rPr>
              <a:t>ubstitutes</a:t>
            </a:r>
          </a:p>
        </p:txBody>
      </p:sp>
      <p:sp>
        <p:nvSpPr>
          <p:cNvPr id="115741" name="Text Box 29"/>
          <p:cNvSpPr txBox="1">
            <a:spLocks noChangeArrowheads="1"/>
          </p:cNvSpPr>
          <p:nvPr/>
        </p:nvSpPr>
        <p:spPr bwMode="auto">
          <a:xfrm>
            <a:off x="4213225" y="3657600"/>
            <a:ext cx="4797425" cy="284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371600" indent="-457200" eaLnBrk="0" hangingPunct="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 eaLnBrk="0" hangingPunct="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286000" indent="-457200" eaLnBrk="0" hangingPunct="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>
                <a:latin typeface="Times New Roman" pitchFamily="18" charset="0"/>
              </a:rPr>
              <a:t>Cost of </a:t>
            </a:r>
            <a:r>
              <a:rPr lang="en-US" sz="1800" b="1">
                <a:latin typeface="Times New Roman" pitchFamily="18" charset="0"/>
              </a:rPr>
              <a:t>F</a:t>
            </a:r>
            <a:r>
              <a:rPr lang="en-US" sz="1800">
                <a:latin typeface="Times New Roman" pitchFamily="18" charset="0"/>
              </a:rPr>
              <a:t>actors of Production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R</a:t>
            </a:r>
            <a:r>
              <a:rPr lang="en-US" sz="1800">
                <a:latin typeface="Times New Roman" pitchFamily="18" charset="0"/>
              </a:rPr>
              <a:t>elated Goods- Substitutes in Production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R</a:t>
            </a:r>
            <a:r>
              <a:rPr lang="en-US" sz="1800">
                <a:latin typeface="Times New Roman" pitchFamily="18" charset="0"/>
              </a:rPr>
              <a:t>elated Goods- Complements in Production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E</a:t>
            </a:r>
            <a:r>
              <a:rPr lang="en-US" sz="1800">
                <a:latin typeface="Times New Roman" pitchFamily="18" charset="0"/>
              </a:rPr>
              <a:t>xpectations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T</a:t>
            </a:r>
            <a:r>
              <a:rPr lang="en-US" sz="1800">
                <a:latin typeface="Times New Roman" pitchFamily="18" charset="0"/>
              </a:rPr>
              <a:t>echnology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N</a:t>
            </a:r>
            <a:r>
              <a:rPr lang="en-US" sz="1800">
                <a:latin typeface="Times New Roman" pitchFamily="18" charset="0"/>
              </a:rPr>
              <a:t>umber of Suppliers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Times New Roman" pitchFamily="18" charset="0"/>
              </a:rPr>
              <a:t>T</a:t>
            </a:r>
            <a:r>
              <a:rPr lang="en-US" sz="1800">
                <a:latin typeface="Times New Roman" pitchFamily="18" charset="0"/>
              </a:rPr>
              <a:t>echnology</a:t>
            </a:r>
          </a:p>
        </p:txBody>
      </p:sp>
      <p:sp>
        <p:nvSpPr>
          <p:cNvPr id="115742" name="Oval 30"/>
          <p:cNvSpPr>
            <a:spLocks noChangeArrowheads="1"/>
          </p:cNvSpPr>
          <p:nvPr/>
        </p:nvSpPr>
        <p:spPr bwMode="auto">
          <a:xfrm>
            <a:off x="1165225" y="4630738"/>
            <a:ext cx="1157288" cy="565150"/>
          </a:xfrm>
          <a:prstGeom prst="ellipse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5743" name="Text Box 31"/>
          <p:cNvSpPr txBox="1">
            <a:spLocks noChangeArrowheads="1"/>
          </p:cNvSpPr>
          <p:nvPr/>
        </p:nvSpPr>
        <p:spPr bwMode="auto">
          <a:xfrm>
            <a:off x="7197725" y="1930400"/>
            <a:ext cx="1863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Preferences!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5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5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5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5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35" grpId="0"/>
      <p:bldP spid="115736" grpId="0"/>
      <p:bldP spid="115737" grpId="0"/>
      <p:bldP spid="115738" grpId="0"/>
      <p:bldP spid="115739" grpId="0"/>
      <p:bldP spid="115741" grpId="0"/>
      <p:bldP spid="1157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803275" y="842963"/>
            <a:ext cx="76200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2000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 sz="2000">
                <a:ea typeface="ＭＳ Ｐゴシック" charset="-128"/>
              </a:rPr>
              <a:t>Step 2- Read the situation and answer questions 1, 2, and 3</a:t>
            </a:r>
            <a:endParaRPr lang="en-US" sz="2000"/>
          </a:p>
        </p:txBody>
      </p:sp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1065213" y="1874838"/>
            <a:ext cx="733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1230313" y="1728788"/>
            <a:ext cx="67833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Situation- Consumers love big screen TV’s. What impact does this have on the price and quantity of big screen TV’s?</a:t>
            </a:r>
          </a:p>
        </p:txBody>
      </p:sp>
      <p:sp>
        <p:nvSpPr>
          <p:cNvPr id="119813" name="Text Box 5"/>
          <p:cNvSpPr txBox="1">
            <a:spLocks noChangeArrowheads="1"/>
          </p:cNvSpPr>
          <p:nvPr/>
        </p:nvSpPr>
        <p:spPr bwMode="auto">
          <a:xfrm>
            <a:off x="992188" y="2765425"/>
            <a:ext cx="66690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2. What is affected supply or demand?</a:t>
            </a:r>
          </a:p>
        </p:txBody>
      </p:sp>
      <p:sp>
        <p:nvSpPr>
          <p:cNvPr id="119819" name="Text Box 11"/>
          <p:cNvSpPr txBox="1">
            <a:spLocks noChangeArrowheads="1"/>
          </p:cNvSpPr>
          <p:nvPr/>
        </p:nvSpPr>
        <p:spPr bwMode="auto">
          <a:xfrm>
            <a:off x="992188" y="4376738"/>
            <a:ext cx="67833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3. Which way does the curve shift?</a:t>
            </a:r>
          </a:p>
        </p:txBody>
      </p:sp>
      <p:sp>
        <p:nvSpPr>
          <p:cNvPr id="119820" name="Text Box 12"/>
          <p:cNvSpPr txBox="1">
            <a:spLocks noChangeArrowheads="1"/>
          </p:cNvSpPr>
          <p:nvPr/>
        </p:nvSpPr>
        <p:spPr bwMode="auto">
          <a:xfrm>
            <a:off x="992188" y="3436938"/>
            <a:ext cx="22574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Demand!</a:t>
            </a:r>
          </a:p>
        </p:txBody>
      </p:sp>
      <p:sp>
        <p:nvSpPr>
          <p:cNvPr id="119821" name="Text Box 13"/>
          <p:cNvSpPr txBox="1">
            <a:spLocks noChangeArrowheads="1"/>
          </p:cNvSpPr>
          <p:nvPr/>
        </p:nvSpPr>
        <p:spPr bwMode="auto">
          <a:xfrm>
            <a:off x="992188" y="5232400"/>
            <a:ext cx="60658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Away from 0, from D</a:t>
            </a:r>
            <a:r>
              <a:rPr lang="en-US" sz="3600" baseline="-25000"/>
              <a:t>0</a:t>
            </a:r>
            <a:r>
              <a:rPr lang="en-US" sz="3600"/>
              <a:t> to D</a:t>
            </a:r>
            <a:r>
              <a:rPr lang="en-US" sz="3600" baseline="-25000"/>
              <a:t>1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9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9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2" grpId="0"/>
      <p:bldP spid="119813" grpId="0"/>
      <p:bldP spid="119819" grpId="0"/>
      <p:bldP spid="119820" grpId="0"/>
      <p:bldP spid="1198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925513" y="842963"/>
            <a:ext cx="76200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Step 3- Draw the shift and label everything</a:t>
            </a:r>
            <a:endParaRPr lang="en-US"/>
          </a:p>
        </p:txBody>
      </p:sp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5387975" y="5173663"/>
            <a:ext cx="577850" cy="527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0</a:t>
            </a:r>
          </a:p>
        </p:txBody>
      </p:sp>
      <p:sp>
        <p:nvSpPr>
          <p:cNvPr id="116740" name="Line 4"/>
          <p:cNvSpPr>
            <a:spLocks noChangeShapeType="1"/>
          </p:cNvSpPr>
          <p:nvPr/>
        </p:nvSpPr>
        <p:spPr bwMode="auto">
          <a:xfrm>
            <a:off x="2817813" y="2811463"/>
            <a:ext cx="2466975" cy="258286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5595938" y="2520950"/>
            <a:ext cx="371475" cy="4254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</a:t>
            </a:r>
          </a:p>
        </p:txBody>
      </p:sp>
      <p:sp>
        <p:nvSpPr>
          <p:cNvPr id="116742" name="Text Box 6"/>
          <p:cNvSpPr txBox="1">
            <a:spLocks noChangeArrowheads="1"/>
          </p:cNvSpPr>
          <p:nvPr/>
        </p:nvSpPr>
        <p:spPr bwMode="auto">
          <a:xfrm>
            <a:off x="1562100" y="5824538"/>
            <a:ext cx="392113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0</a:t>
            </a:r>
          </a:p>
        </p:txBody>
      </p:sp>
      <p:sp>
        <p:nvSpPr>
          <p:cNvPr id="116743" name="Text Box 7"/>
          <p:cNvSpPr txBox="1">
            <a:spLocks noChangeArrowheads="1"/>
          </p:cNvSpPr>
          <p:nvPr/>
        </p:nvSpPr>
        <p:spPr bwMode="auto">
          <a:xfrm>
            <a:off x="565150" y="1981200"/>
            <a:ext cx="1371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Price (P)</a:t>
            </a:r>
          </a:p>
        </p:txBody>
      </p:sp>
      <p:sp>
        <p:nvSpPr>
          <p:cNvPr id="116744" name="Text Box 8"/>
          <p:cNvSpPr txBox="1">
            <a:spLocks noChangeArrowheads="1"/>
          </p:cNvSpPr>
          <p:nvPr/>
        </p:nvSpPr>
        <p:spPr bwMode="auto">
          <a:xfrm>
            <a:off x="5207000" y="5824538"/>
            <a:ext cx="1819275" cy="4429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Quantity (Q)</a:t>
            </a:r>
          </a:p>
        </p:txBody>
      </p:sp>
      <p:sp>
        <p:nvSpPr>
          <p:cNvPr id="116745" name="Line 9"/>
          <p:cNvSpPr>
            <a:spLocks noChangeShapeType="1"/>
          </p:cNvSpPr>
          <p:nvPr/>
        </p:nvSpPr>
        <p:spPr bwMode="auto">
          <a:xfrm flipH="1">
            <a:off x="1849438" y="2097088"/>
            <a:ext cx="1587" cy="37353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746" name="Line 10"/>
          <p:cNvSpPr>
            <a:spLocks noChangeShapeType="1"/>
          </p:cNvSpPr>
          <p:nvPr/>
        </p:nvSpPr>
        <p:spPr bwMode="auto">
          <a:xfrm>
            <a:off x="1865313" y="5824538"/>
            <a:ext cx="416083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747" name="Line 11"/>
          <p:cNvSpPr>
            <a:spLocks noChangeShapeType="1"/>
          </p:cNvSpPr>
          <p:nvPr/>
        </p:nvSpPr>
        <p:spPr bwMode="auto">
          <a:xfrm flipV="1">
            <a:off x="1873250" y="4079875"/>
            <a:ext cx="2133600" cy="285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6748" name="Line 12"/>
          <p:cNvSpPr>
            <a:spLocks noChangeShapeType="1"/>
          </p:cNvSpPr>
          <p:nvPr/>
        </p:nvSpPr>
        <p:spPr bwMode="auto">
          <a:xfrm>
            <a:off x="4019550" y="4141788"/>
            <a:ext cx="1588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6749" name="Text Box 13"/>
          <p:cNvSpPr txBox="1">
            <a:spLocks noChangeArrowheads="1"/>
          </p:cNvSpPr>
          <p:nvPr/>
        </p:nvSpPr>
        <p:spPr bwMode="auto">
          <a:xfrm>
            <a:off x="1392238" y="3863975"/>
            <a:ext cx="554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0</a:t>
            </a:r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3795713" y="5821363"/>
            <a:ext cx="55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0</a:t>
            </a:r>
          </a:p>
        </p:txBody>
      </p:sp>
      <p:sp>
        <p:nvSpPr>
          <p:cNvPr id="116751" name="Line 15"/>
          <p:cNvSpPr>
            <a:spLocks noChangeShapeType="1"/>
          </p:cNvSpPr>
          <p:nvPr/>
        </p:nvSpPr>
        <p:spPr bwMode="auto">
          <a:xfrm flipV="1">
            <a:off x="2349500" y="2811463"/>
            <a:ext cx="3235325" cy="26447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6752" name="Oval 16"/>
          <p:cNvSpPr>
            <a:spLocks noChangeArrowheads="1"/>
          </p:cNvSpPr>
          <p:nvPr/>
        </p:nvSpPr>
        <p:spPr bwMode="auto">
          <a:xfrm>
            <a:off x="3975100" y="4022725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58" name="Line 22"/>
          <p:cNvSpPr>
            <a:spLocks noChangeShapeType="1"/>
          </p:cNvSpPr>
          <p:nvPr/>
        </p:nvSpPr>
        <p:spPr bwMode="auto">
          <a:xfrm>
            <a:off x="3965575" y="2235200"/>
            <a:ext cx="2466975" cy="2582863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6759" name="Text Box 23"/>
          <p:cNvSpPr txBox="1">
            <a:spLocks noChangeArrowheads="1"/>
          </p:cNvSpPr>
          <p:nvPr/>
        </p:nvSpPr>
        <p:spPr bwMode="auto">
          <a:xfrm>
            <a:off x="6478588" y="4549775"/>
            <a:ext cx="5794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1</a:t>
            </a:r>
          </a:p>
        </p:txBody>
      </p:sp>
      <p:sp>
        <p:nvSpPr>
          <p:cNvPr id="116760" name="Line 24"/>
          <p:cNvSpPr>
            <a:spLocks noChangeShapeType="1"/>
          </p:cNvSpPr>
          <p:nvPr/>
        </p:nvSpPr>
        <p:spPr bwMode="auto">
          <a:xfrm flipH="1">
            <a:off x="1852613" y="3287713"/>
            <a:ext cx="31130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6761" name="Line 25"/>
          <p:cNvSpPr>
            <a:spLocks noChangeShapeType="1"/>
          </p:cNvSpPr>
          <p:nvPr/>
        </p:nvSpPr>
        <p:spPr bwMode="auto">
          <a:xfrm>
            <a:off x="4976813" y="3298825"/>
            <a:ext cx="0" cy="2511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6762" name="Oval 26"/>
          <p:cNvSpPr>
            <a:spLocks noChangeArrowheads="1"/>
          </p:cNvSpPr>
          <p:nvPr/>
        </p:nvSpPr>
        <p:spPr bwMode="auto">
          <a:xfrm>
            <a:off x="4926013" y="3236913"/>
            <a:ext cx="101600" cy="106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63" name="Text Box 27"/>
          <p:cNvSpPr txBox="1">
            <a:spLocks noChangeArrowheads="1"/>
          </p:cNvSpPr>
          <p:nvPr/>
        </p:nvSpPr>
        <p:spPr bwMode="auto">
          <a:xfrm>
            <a:off x="1370013" y="3067050"/>
            <a:ext cx="554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116764" name="Text Box 28"/>
          <p:cNvSpPr txBox="1">
            <a:spLocks noChangeArrowheads="1"/>
          </p:cNvSpPr>
          <p:nvPr/>
        </p:nvSpPr>
        <p:spPr bwMode="auto">
          <a:xfrm>
            <a:off x="4700588" y="5835650"/>
            <a:ext cx="55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1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16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16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16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16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6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6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6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6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58" grpId="0" animBg="1"/>
      <p:bldP spid="116759" grpId="0"/>
      <p:bldP spid="116760" grpId="0" animBg="1"/>
      <p:bldP spid="116761" grpId="0" animBg="1"/>
      <p:bldP spid="116762" grpId="0" animBg="1"/>
      <p:bldP spid="116763" grpId="0"/>
      <p:bldP spid="1167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925513" y="842963"/>
            <a:ext cx="76200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Step 4- Answer question 4</a:t>
            </a:r>
            <a:endParaRPr lang="en-US"/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5387975" y="5173663"/>
            <a:ext cx="577850" cy="527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0</a:t>
            </a:r>
          </a:p>
        </p:txBody>
      </p:sp>
      <p:sp>
        <p:nvSpPr>
          <p:cNvPr id="120836" name="Line 4"/>
          <p:cNvSpPr>
            <a:spLocks noChangeShapeType="1"/>
          </p:cNvSpPr>
          <p:nvPr/>
        </p:nvSpPr>
        <p:spPr bwMode="auto">
          <a:xfrm>
            <a:off x="2817813" y="2811463"/>
            <a:ext cx="2466975" cy="258286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5595938" y="2520950"/>
            <a:ext cx="371475" cy="4254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</a:t>
            </a:r>
          </a:p>
        </p:txBody>
      </p:sp>
      <p:sp>
        <p:nvSpPr>
          <p:cNvPr id="120838" name="Text Box 6"/>
          <p:cNvSpPr txBox="1">
            <a:spLocks noChangeArrowheads="1"/>
          </p:cNvSpPr>
          <p:nvPr/>
        </p:nvSpPr>
        <p:spPr bwMode="auto">
          <a:xfrm>
            <a:off x="1562100" y="5824538"/>
            <a:ext cx="392113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0</a:t>
            </a:r>
          </a:p>
        </p:txBody>
      </p:sp>
      <p:sp>
        <p:nvSpPr>
          <p:cNvPr id="120839" name="Text Box 7"/>
          <p:cNvSpPr txBox="1">
            <a:spLocks noChangeArrowheads="1"/>
          </p:cNvSpPr>
          <p:nvPr/>
        </p:nvSpPr>
        <p:spPr bwMode="auto">
          <a:xfrm>
            <a:off x="565150" y="1981200"/>
            <a:ext cx="1371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Price (P)</a:t>
            </a:r>
          </a:p>
        </p:txBody>
      </p:sp>
      <p:sp>
        <p:nvSpPr>
          <p:cNvPr id="120840" name="Text Box 8"/>
          <p:cNvSpPr txBox="1">
            <a:spLocks noChangeArrowheads="1"/>
          </p:cNvSpPr>
          <p:nvPr/>
        </p:nvSpPr>
        <p:spPr bwMode="auto">
          <a:xfrm>
            <a:off x="5207000" y="5824538"/>
            <a:ext cx="1819275" cy="4429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Quantity (Q)</a:t>
            </a:r>
          </a:p>
        </p:txBody>
      </p:sp>
      <p:sp>
        <p:nvSpPr>
          <p:cNvPr id="120841" name="Line 9"/>
          <p:cNvSpPr>
            <a:spLocks noChangeShapeType="1"/>
          </p:cNvSpPr>
          <p:nvPr/>
        </p:nvSpPr>
        <p:spPr bwMode="auto">
          <a:xfrm flipH="1">
            <a:off x="1849438" y="2097088"/>
            <a:ext cx="1587" cy="37353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842" name="Line 10"/>
          <p:cNvSpPr>
            <a:spLocks noChangeShapeType="1"/>
          </p:cNvSpPr>
          <p:nvPr/>
        </p:nvSpPr>
        <p:spPr bwMode="auto">
          <a:xfrm>
            <a:off x="1865313" y="5824538"/>
            <a:ext cx="416083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843" name="Line 11"/>
          <p:cNvSpPr>
            <a:spLocks noChangeShapeType="1"/>
          </p:cNvSpPr>
          <p:nvPr/>
        </p:nvSpPr>
        <p:spPr bwMode="auto">
          <a:xfrm flipV="1">
            <a:off x="1873250" y="4079875"/>
            <a:ext cx="2133600" cy="285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0844" name="Line 12"/>
          <p:cNvSpPr>
            <a:spLocks noChangeShapeType="1"/>
          </p:cNvSpPr>
          <p:nvPr/>
        </p:nvSpPr>
        <p:spPr bwMode="auto">
          <a:xfrm>
            <a:off x="4019550" y="4141788"/>
            <a:ext cx="1588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0845" name="Text Box 13"/>
          <p:cNvSpPr txBox="1">
            <a:spLocks noChangeArrowheads="1"/>
          </p:cNvSpPr>
          <p:nvPr/>
        </p:nvSpPr>
        <p:spPr bwMode="auto">
          <a:xfrm>
            <a:off x="1392238" y="3863975"/>
            <a:ext cx="554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0</a:t>
            </a:r>
          </a:p>
        </p:txBody>
      </p:sp>
      <p:sp>
        <p:nvSpPr>
          <p:cNvPr id="120846" name="Text Box 14"/>
          <p:cNvSpPr txBox="1">
            <a:spLocks noChangeArrowheads="1"/>
          </p:cNvSpPr>
          <p:nvPr/>
        </p:nvSpPr>
        <p:spPr bwMode="auto">
          <a:xfrm>
            <a:off x="3795713" y="5821363"/>
            <a:ext cx="55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0</a:t>
            </a:r>
          </a:p>
        </p:txBody>
      </p:sp>
      <p:sp>
        <p:nvSpPr>
          <p:cNvPr id="120847" name="Line 15"/>
          <p:cNvSpPr>
            <a:spLocks noChangeShapeType="1"/>
          </p:cNvSpPr>
          <p:nvPr/>
        </p:nvSpPr>
        <p:spPr bwMode="auto">
          <a:xfrm flipV="1">
            <a:off x="2349500" y="2811463"/>
            <a:ext cx="3235325" cy="26447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0848" name="Oval 16"/>
          <p:cNvSpPr>
            <a:spLocks noChangeArrowheads="1"/>
          </p:cNvSpPr>
          <p:nvPr/>
        </p:nvSpPr>
        <p:spPr bwMode="auto">
          <a:xfrm>
            <a:off x="3975100" y="4022725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9" name="Line 17"/>
          <p:cNvSpPr>
            <a:spLocks noChangeShapeType="1"/>
          </p:cNvSpPr>
          <p:nvPr/>
        </p:nvSpPr>
        <p:spPr bwMode="auto">
          <a:xfrm>
            <a:off x="3965575" y="2235200"/>
            <a:ext cx="2466975" cy="2582863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0850" name="Text Box 18"/>
          <p:cNvSpPr txBox="1">
            <a:spLocks noChangeArrowheads="1"/>
          </p:cNvSpPr>
          <p:nvPr/>
        </p:nvSpPr>
        <p:spPr bwMode="auto">
          <a:xfrm>
            <a:off x="6478588" y="4549775"/>
            <a:ext cx="579437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1</a:t>
            </a:r>
          </a:p>
        </p:txBody>
      </p:sp>
      <p:sp>
        <p:nvSpPr>
          <p:cNvPr id="120851" name="Line 19"/>
          <p:cNvSpPr>
            <a:spLocks noChangeShapeType="1"/>
          </p:cNvSpPr>
          <p:nvPr/>
        </p:nvSpPr>
        <p:spPr bwMode="auto">
          <a:xfrm flipH="1">
            <a:off x="1852613" y="3287713"/>
            <a:ext cx="31130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0852" name="Line 20"/>
          <p:cNvSpPr>
            <a:spLocks noChangeShapeType="1"/>
          </p:cNvSpPr>
          <p:nvPr/>
        </p:nvSpPr>
        <p:spPr bwMode="auto">
          <a:xfrm>
            <a:off x="4976813" y="3298825"/>
            <a:ext cx="0" cy="2511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0853" name="Oval 21"/>
          <p:cNvSpPr>
            <a:spLocks noChangeArrowheads="1"/>
          </p:cNvSpPr>
          <p:nvPr/>
        </p:nvSpPr>
        <p:spPr bwMode="auto">
          <a:xfrm>
            <a:off x="4926013" y="3225800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54" name="Text Box 22"/>
          <p:cNvSpPr txBox="1">
            <a:spLocks noChangeArrowheads="1"/>
          </p:cNvSpPr>
          <p:nvPr/>
        </p:nvSpPr>
        <p:spPr bwMode="auto">
          <a:xfrm>
            <a:off x="1370013" y="3067050"/>
            <a:ext cx="554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120855" name="Text Box 23"/>
          <p:cNvSpPr txBox="1">
            <a:spLocks noChangeArrowheads="1"/>
          </p:cNvSpPr>
          <p:nvPr/>
        </p:nvSpPr>
        <p:spPr bwMode="auto">
          <a:xfrm>
            <a:off x="4700588" y="5835650"/>
            <a:ext cx="55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1</a:t>
            </a:r>
          </a:p>
        </p:txBody>
      </p:sp>
      <p:sp>
        <p:nvSpPr>
          <p:cNvPr id="120856" name="Text Box 24"/>
          <p:cNvSpPr txBox="1">
            <a:spLocks noChangeArrowheads="1"/>
          </p:cNvSpPr>
          <p:nvPr/>
        </p:nvSpPr>
        <p:spPr bwMode="auto">
          <a:xfrm>
            <a:off x="6284913" y="2081213"/>
            <a:ext cx="26114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4. Movement along which curve?</a:t>
            </a:r>
          </a:p>
        </p:txBody>
      </p:sp>
      <p:sp>
        <p:nvSpPr>
          <p:cNvPr id="120857" name="Line 25"/>
          <p:cNvSpPr>
            <a:spLocks noChangeShapeType="1"/>
          </p:cNvSpPr>
          <p:nvPr/>
        </p:nvSpPr>
        <p:spPr bwMode="auto">
          <a:xfrm flipV="1">
            <a:off x="4114800" y="3402013"/>
            <a:ext cx="638175" cy="498475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0858" name="Text Box 26"/>
          <p:cNvSpPr txBox="1">
            <a:spLocks noChangeArrowheads="1"/>
          </p:cNvSpPr>
          <p:nvPr/>
        </p:nvSpPr>
        <p:spPr bwMode="auto">
          <a:xfrm>
            <a:off x="6389688" y="3206750"/>
            <a:ext cx="2546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∆</a:t>
            </a:r>
            <a:r>
              <a:rPr lang="en-US"/>
              <a:t>Qs; Movement along the S curve.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0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208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57" grpId="0" animBg="1"/>
      <p:bldP spid="120857" grpId="1" animBg="1"/>
      <p:bldP spid="1208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925513" y="842963"/>
            <a:ext cx="76200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Step 5- Answer questions 5 (both parts)</a:t>
            </a:r>
            <a:endParaRPr lang="en-US"/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5387975" y="5173663"/>
            <a:ext cx="577850" cy="527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0</a:t>
            </a:r>
          </a:p>
        </p:txBody>
      </p:sp>
      <p:sp>
        <p:nvSpPr>
          <p:cNvPr id="121860" name="Line 4"/>
          <p:cNvSpPr>
            <a:spLocks noChangeShapeType="1"/>
          </p:cNvSpPr>
          <p:nvPr/>
        </p:nvSpPr>
        <p:spPr bwMode="auto">
          <a:xfrm>
            <a:off x="2817813" y="2811463"/>
            <a:ext cx="2466975" cy="258286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5595938" y="2520950"/>
            <a:ext cx="371475" cy="4254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</a:t>
            </a:r>
          </a:p>
        </p:txBody>
      </p:sp>
      <p:sp>
        <p:nvSpPr>
          <p:cNvPr id="121862" name="Text Box 6"/>
          <p:cNvSpPr txBox="1">
            <a:spLocks noChangeArrowheads="1"/>
          </p:cNvSpPr>
          <p:nvPr/>
        </p:nvSpPr>
        <p:spPr bwMode="auto">
          <a:xfrm>
            <a:off x="1562100" y="5824538"/>
            <a:ext cx="392113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0</a:t>
            </a:r>
          </a:p>
        </p:txBody>
      </p:sp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565150" y="1981200"/>
            <a:ext cx="1371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Price (P)</a:t>
            </a:r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5207000" y="5824538"/>
            <a:ext cx="1819275" cy="4429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Quantity (Q)</a:t>
            </a:r>
          </a:p>
        </p:txBody>
      </p:sp>
      <p:sp>
        <p:nvSpPr>
          <p:cNvPr id="121865" name="Line 9"/>
          <p:cNvSpPr>
            <a:spLocks noChangeShapeType="1"/>
          </p:cNvSpPr>
          <p:nvPr/>
        </p:nvSpPr>
        <p:spPr bwMode="auto">
          <a:xfrm flipH="1">
            <a:off x="1849438" y="2097088"/>
            <a:ext cx="1587" cy="37353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866" name="Line 10"/>
          <p:cNvSpPr>
            <a:spLocks noChangeShapeType="1"/>
          </p:cNvSpPr>
          <p:nvPr/>
        </p:nvSpPr>
        <p:spPr bwMode="auto">
          <a:xfrm>
            <a:off x="1865313" y="5824538"/>
            <a:ext cx="416083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867" name="Line 11"/>
          <p:cNvSpPr>
            <a:spLocks noChangeShapeType="1"/>
          </p:cNvSpPr>
          <p:nvPr/>
        </p:nvSpPr>
        <p:spPr bwMode="auto">
          <a:xfrm flipV="1">
            <a:off x="1873250" y="4079875"/>
            <a:ext cx="2133600" cy="285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1868" name="Line 12"/>
          <p:cNvSpPr>
            <a:spLocks noChangeShapeType="1"/>
          </p:cNvSpPr>
          <p:nvPr/>
        </p:nvSpPr>
        <p:spPr bwMode="auto">
          <a:xfrm>
            <a:off x="4019550" y="4141788"/>
            <a:ext cx="1588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1869" name="Text Box 13"/>
          <p:cNvSpPr txBox="1">
            <a:spLocks noChangeArrowheads="1"/>
          </p:cNvSpPr>
          <p:nvPr/>
        </p:nvSpPr>
        <p:spPr bwMode="auto">
          <a:xfrm>
            <a:off x="1392238" y="3863975"/>
            <a:ext cx="554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0</a:t>
            </a:r>
          </a:p>
        </p:txBody>
      </p:sp>
      <p:sp>
        <p:nvSpPr>
          <p:cNvPr id="121870" name="Text Box 14"/>
          <p:cNvSpPr txBox="1">
            <a:spLocks noChangeArrowheads="1"/>
          </p:cNvSpPr>
          <p:nvPr/>
        </p:nvSpPr>
        <p:spPr bwMode="auto">
          <a:xfrm>
            <a:off x="3795713" y="5821363"/>
            <a:ext cx="55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0</a:t>
            </a:r>
          </a:p>
        </p:txBody>
      </p:sp>
      <p:sp>
        <p:nvSpPr>
          <p:cNvPr id="121871" name="Line 15"/>
          <p:cNvSpPr>
            <a:spLocks noChangeShapeType="1"/>
          </p:cNvSpPr>
          <p:nvPr/>
        </p:nvSpPr>
        <p:spPr bwMode="auto">
          <a:xfrm flipV="1">
            <a:off x="2349500" y="2811463"/>
            <a:ext cx="3235325" cy="26447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1872" name="Oval 16"/>
          <p:cNvSpPr>
            <a:spLocks noChangeArrowheads="1"/>
          </p:cNvSpPr>
          <p:nvPr/>
        </p:nvSpPr>
        <p:spPr bwMode="auto">
          <a:xfrm>
            <a:off x="3975100" y="4022725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873" name="Line 17"/>
          <p:cNvSpPr>
            <a:spLocks noChangeShapeType="1"/>
          </p:cNvSpPr>
          <p:nvPr/>
        </p:nvSpPr>
        <p:spPr bwMode="auto">
          <a:xfrm>
            <a:off x="3965575" y="2235200"/>
            <a:ext cx="2466975" cy="2582863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1874" name="Text Box 18"/>
          <p:cNvSpPr txBox="1">
            <a:spLocks noChangeArrowheads="1"/>
          </p:cNvSpPr>
          <p:nvPr/>
        </p:nvSpPr>
        <p:spPr bwMode="auto">
          <a:xfrm>
            <a:off x="6478588" y="4549775"/>
            <a:ext cx="579437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1</a:t>
            </a:r>
          </a:p>
        </p:txBody>
      </p:sp>
      <p:sp>
        <p:nvSpPr>
          <p:cNvPr id="121875" name="Line 19"/>
          <p:cNvSpPr>
            <a:spLocks noChangeShapeType="1"/>
          </p:cNvSpPr>
          <p:nvPr/>
        </p:nvSpPr>
        <p:spPr bwMode="auto">
          <a:xfrm flipH="1">
            <a:off x="1852613" y="3287713"/>
            <a:ext cx="31130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1876" name="Line 20"/>
          <p:cNvSpPr>
            <a:spLocks noChangeShapeType="1"/>
          </p:cNvSpPr>
          <p:nvPr/>
        </p:nvSpPr>
        <p:spPr bwMode="auto">
          <a:xfrm>
            <a:off x="4976813" y="3298825"/>
            <a:ext cx="0" cy="2511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1877" name="Oval 21"/>
          <p:cNvSpPr>
            <a:spLocks noChangeArrowheads="1"/>
          </p:cNvSpPr>
          <p:nvPr/>
        </p:nvSpPr>
        <p:spPr bwMode="auto">
          <a:xfrm>
            <a:off x="4926013" y="3225800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878" name="Text Box 22"/>
          <p:cNvSpPr txBox="1">
            <a:spLocks noChangeArrowheads="1"/>
          </p:cNvSpPr>
          <p:nvPr/>
        </p:nvSpPr>
        <p:spPr bwMode="auto">
          <a:xfrm>
            <a:off x="1370013" y="3067050"/>
            <a:ext cx="554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121879" name="Text Box 23"/>
          <p:cNvSpPr txBox="1">
            <a:spLocks noChangeArrowheads="1"/>
          </p:cNvSpPr>
          <p:nvPr/>
        </p:nvSpPr>
        <p:spPr bwMode="auto">
          <a:xfrm>
            <a:off x="4700588" y="5835650"/>
            <a:ext cx="55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1</a:t>
            </a:r>
          </a:p>
        </p:txBody>
      </p:sp>
      <p:sp>
        <p:nvSpPr>
          <p:cNvPr id="121880" name="Text Box 24"/>
          <p:cNvSpPr txBox="1">
            <a:spLocks noChangeArrowheads="1"/>
          </p:cNvSpPr>
          <p:nvPr/>
        </p:nvSpPr>
        <p:spPr bwMode="auto">
          <a:xfrm>
            <a:off x="6284913" y="2081213"/>
            <a:ext cx="26114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5. What happens to price?</a:t>
            </a:r>
          </a:p>
        </p:txBody>
      </p:sp>
      <p:sp>
        <p:nvSpPr>
          <p:cNvPr id="121881" name="Line 25"/>
          <p:cNvSpPr>
            <a:spLocks noChangeShapeType="1"/>
          </p:cNvSpPr>
          <p:nvPr/>
        </p:nvSpPr>
        <p:spPr bwMode="auto">
          <a:xfrm flipH="1" flipV="1">
            <a:off x="2044700" y="3413125"/>
            <a:ext cx="11113" cy="557213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1882" name="Text Box 26"/>
          <p:cNvSpPr txBox="1">
            <a:spLocks noChangeArrowheads="1"/>
          </p:cNvSpPr>
          <p:nvPr/>
        </p:nvSpPr>
        <p:spPr bwMode="auto">
          <a:xfrm>
            <a:off x="6284913" y="2974975"/>
            <a:ext cx="2546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Price increases from P</a:t>
            </a:r>
            <a:r>
              <a:rPr lang="en-US" baseline="-25000">
                <a:cs typeface="Times New Roman" pitchFamily="18" charset="0"/>
              </a:rPr>
              <a:t>0</a:t>
            </a:r>
            <a:r>
              <a:rPr lang="en-US">
                <a:cs typeface="Times New Roman" pitchFamily="18" charset="0"/>
              </a:rPr>
              <a:t> to P</a:t>
            </a:r>
            <a:r>
              <a:rPr lang="en-US" baseline="-25000">
                <a:cs typeface="Times New Roman" pitchFamily="18" charset="0"/>
              </a:rPr>
              <a:t>1</a:t>
            </a:r>
            <a:r>
              <a:rPr lang="en-US">
                <a:cs typeface="Times New Roman" pitchFamily="18" charset="0"/>
              </a:rPr>
              <a:t>.</a:t>
            </a:r>
            <a:endParaRPr lang="en-US" baseline="-2500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1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1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1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218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1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1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81" grpId="0" animBg="1"/>
      <p:bldP spid="121881" grpId="1" animBg="1"/>
      <p:bldP spid="1218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925513" y="842963"/>
            <a:ext cx="76200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5 Steps to Graphing Heaven</a:t>
            </a:r>
          </a:p>
          <a:p>
            <a:pPr algn="ctr"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Step 5- Answer questions 5 (both parts)</a:t>
            </a:r>
            <a:endParaRPr lang="en-US"/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5387975" y="5173663"/>
            <a:ext cx="577850" cy="527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0</a:t>
            </a:r>
          </a:p>
        </p:txBody>
      </p:sp>
      <p:sp>
        <p:nvSpPr>
          <p:cNvPr id="122884" name="Line 4"/>
          <p:cNvSpPr>
            <a:spLocks noChangeShapeType="1"/>
          </p:cNvSpPr>
          <p:nvPr/>
        </p:nvSpPr>
        <p:spPr bwMode="auto">
          <a:xfrm>
            <a:off x="2817813" y="2811463"/>
            <a:ext cx="2466975" cy="258286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5595938" y="2520950"/>
            <a:ext cx="371475" cy="4254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</a:t>
            </a:r>
          </a:p>
        </p:txBody>
      </p:sp>
      <p:sp>
        <p:nvSpPr>
          <p:cNvPr id="122886" name="Text Box 6"/>
          <p:cNvSpPr txBox="1">
            <a:spLocks noChangeArrowheads="1"/>
          </p:cNvSpPr>
          <p:nvPr/>
        </p:nvSpPr>
        <p:spPr bwMode="auto">
          <a:xfrm>
            <a:off x="1562100" y="5824538"/>
            <a:ext cx="392113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0</a:t>
            </a:r>
          </a:p>
        </p:txBody>
      </p:sp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565150" y="1981200"/>
            <a:ext cx="1371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Price (P)</a:t>
            </a:r>
          </a:p>
        </p:txBody>
      </p:sp>
      <p:sp>
        <p:nvSpPr>
          <p:cNvPr id="122888" name="Text Box 8"/>
          <p:cNvSpPr txBox="1">
            <a:spLocks noChangeArrowheads="1"/>
          </p:cNvSpPr>
          <p:nvPr/>
        </p:nvSpPr>
        <p:spPr bwMode="auto">
          <a:xfrm>
            <a:off x="5207000" y="5824538"/>
            <a:ext cx="1819275" cy="4429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Quantity (Q)</a:t>
            </a:r>
          </a:p>
        </p:txBody>
      </p:sp>
      <p:sp>
        <p:nvSpPr>
          <p:cNvPr id="122889" name="Line 9"/>
          <p:cNvSpPr>
            <a:spLocks noChangeShapeType="1"/>
          </p:cNvSpPr>
          <p:nvPr/>
        </p:nvSpPr>
        <p:spPr bwMode="auto">
          <a:xfrm flipH="1">
            <a:off x="1849438" y="2097088"/>
            <a:ext cx="1587" cy="37353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890" name="Line 10"/>
          <p:cNvSpPr>
            <a:spLocks noChangeShapeType="1"/>
          </p:cNvSpPr>
          <p:nvPr/>
        </p:nvSpPr>
        <p:spPr bwMode="auto">
          <a:xfrm>
            <a:off x="1865313" y="5824538"/>
            <a:ext cx="416083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891" name="Line 11"/>
          <p:cNvSpPr>
            <a:spLocks noChangeShapeType="1"/>
          </p:cNvSpPr>
          <p:nvPr/>
        </p:nvSpPr>
        <p:spPr bwMode="auto">
          <a:xfrm flipV="1">
            <a:off x="1873250" y="4079875"/>
            <a:ext cx="2133600" cy="285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892" name="Line 12"/>
          <p:cNvSpPr>
            <a:spLocks noChangeShapeType="1"/>
          </p:cNvSpPr>
          <p:nvPr/>
        </p:nvSpPr>
        <p:spPr bwMode="auto">
          <a:xfrm>
            <a:off x="4019550" y="4141788"/>
            <a:ext cx="1588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893" name="Text Box 13"/>
          <p:cNvSpPr txBox="1">
            <a:spLocks noChangeArrowheads="1"/>
          </p:cNvSpPr>
          <p:nvPr/>
        </p:nvSpPr>
        <p:spPr bwMode="auto">
          <a:xfrm>
            <a:off x="1392238" y="3863975"/>
            <a:ext cx="554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0</a:t>
            </a:r>
          </a:p>
        </p:txBody>
      </p:sp>
      <p:sp>
        <p:nvSpPr>
          <p:cNvPr id="122894" name="Text Box 14"/>
          <p:cNvSpPr txBox="1">
            <a:spLocks noChangeArrowheads="1"/>
          </p:cNvSpPr>
          <p:nvPr/>
        </p:nvSpPr>
        <p:spPr bwMode="auto">
          <a:xfrm>
            <a:off x="3795713" y="5821363"/>
            <a:ext cx="55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0</a:t>
            </a:r>
          </a:p>
        </p:txBody>
      </p:sp>
      <p:sp>
        <p:nvSpPr>
          <p:cNvPr id="122895" name="Line 15"/>
          <p:cNvSpPr>
            <a:spLocks noChangeShapeType="1"/>
          </p:cNvSpPr>
          <p:nvPr/>
        </p:nvSpPr>
        <p:spPr bwMode="auto">
          <a:xfrm flipV="1">
            <a:off x="2349500" y="2811463"/>
            <a:ext cx="3235325" cy="26447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896" name="Oval 16"/>
          <p:cNvSpPr>
            <a:spLocks noChangeArrowheads="1"/>
          </p:cNvSpPr>
          <p:nvPr/>
        </p:nvSpPr>
        <p:spPr bwMode="auto">
          <a:xfrm>
            <a:off x="3975100" y="4022725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897" name="Line 17"/>
          <p:cNvSpPr>
            <a:spLocks noChangeShapeType="1"/>
          </p:cNvSpPr>
          <p:nvPr/>
        </p:nvSpPr>
        <p:spPr bwMode="auto">
          <a:xfrm>
            <a:off x="3965575" y="2235200"/>
            <a:ext cx="2466975" cy="2582863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898" name="Text Box 18"/>
          <p:cNvSpPr txBox="1">
            <a:spLocks noChangeArrowheads="1"/>
          </p:cNvSpPr>
          <p:nvPr/>
        </p:nvSpPr>
        <p:spPr bwMode="auto">
          <a:xfrm>
            <a:off x="6478588" y="4549775"/>
            <a:ext cx="579437" cy="549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D</a:t>
            </a:r>
            <a:r>
              <a:rPr lang="en-US" baseline="-25000"/>
              <a:t>1</a:t>
            </a:r>
          </a:p>
        </p:txBody>
      </p:sp>
      <p:sp>
        <p:nvSpPr>
          <p:cNvPr id="122899" name="Line 19"/>
          <p:cNvSpPr>
            <a:spLocks noChangeShapeType="1"/>
          </p:cNvSpPr>
          <p:nvPr/>
        </p:nvSpPr>
        <p:spPr bwMode="auto">
          <a:xfrm flipH="1">
            <a:off x="1852613" y="3287713"/>
            <a:ext cx="31130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900" name="Line 20"/>
          <p:cNvSpPr>
            <a:spLocks noChangeShapeType="1"/>
          </p:cNvSpPr>
          <p:nvPr/>
        </p:nvSpPr>
        <p:spPr bwMode="auto">
          <a:xfrm>
            <a:off x="4976813" y="3298825"/>
            <a:ext cx="0" cy="2511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901" name="Oval 21"/>
          <p:cNvSpPr>
            <a:spLocks noChangeArrowheads="1"/>
          </p:cNvSpPr>
          <p:nvPr/>
        </p:nvSpPr>
        <p:spPr bwMode="auto">
          <a:xfrm>
            <a:off x="4926013" y="3225800"/>
            <a:ext cx="101600" cy="106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02" name="Text Box 22"/>
          <p:cNvSpPr txBox="1">
            <a:spLocks noChangeArrowheads="1"/>
          </p:cNvSpPr>
          <p:nvPr/>
        </p:nvSpPr>
        <p:spPr bwMode="auto">
          <a:xfrm>
            <a:off x="1370013" y="3067050"/>
            <a:ext cx="554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122903" name="Text Box 23"/>
          <p:cNvSpPr txBox="1">
            <a:spLocks noChangeArrowheads="1"/>
          </p:cNvSpPr>
          <p:nvPr/>
        </p:nvSpPr>
        <p:spPr bwMode="auto">
          <a:xfrm>
            <a:off x="4700588" y="5835650"/>
            <a:ext cx="55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Q</a:t>
            </a:r>
            <a:r>
              <a:rPr lang="en-US" baseline="-25000"/>
              <a:t>1</a:t>
            </a:r>
          </a:p>
        </p:txBody>
      </p:sp>
      <p:sp>
        <p:nvSpPr>
          <p:cNvPr id="122904" name="Text Box 24"/>
          <p:cNvSpPr txBox="1">
            <a:spLocks noChangeArrowheads="1"/>
          </p:cNvSpPr>
          <p:nvPr/>
        </p:nvSpPr>
        <p:spPr bwMode="auto">
          <a:xfrm>
            <a:off x="6284913" y="2081213"/>
            <a:ext cx="26114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5. What happens to quantity?</a:t>
            </a:r>
          </a:p>
        </p:txBody>
      </p:sp>
      <p:sp>
        <p:nvSpPr>
          <p:cNvPr id="122905" name="Line 25"/>
          <p:cNvSpPr>
            <a:spLocks noChangeShapeType="1"/>
          </p:cNvSpPr>
          <p:nvPr/>
        </p:nvSpPr>
        <p:spPr bwMode="auto">
          <a:xfrm flipV="1">
            <a:off x="4160838" y="5681663"/>
            <a:ext cx="660400" cy="158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906" name="Text Box 26"/>
          <p:cNvSpPr txBox="1">
            <a:spLocks noChangeArrowheads="1"/>
          </p:cNvSpPr>
          <p:nvPr/>
        </p:nvSpPr>
        <p:spPr bwMode="auto">
          <a:xfrm>
            <a:off x="6284913" y="2974975"/>
            <a:ext cx="2546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Quantity increases from Q</a:t>
            </a:r>
            <a:r>
              <a:rPr lang="en-US" baseline="-25000">
                <a:cs typeface="Times New Roman" pitchFamily="18" charset="0"/>
              </a:rPr>
              <a:t>0</a:t>
            </a:r>
            <a:r>
              <a:rPr lang="en-US">
                <a:cs typeface="Times New Roman" pitchFamily="18" charset="0"/>
              </a:rPr>
              <a:t> to Q</a:t>
            </a:r>
            <a:r>
              <a:rPr lang="en-US" baseline="-25000">
                <a:cs typeface="Times New Roman" pitchFamily="18" charset="0"/>
              </a:rPr>
              <a:t>1</a:t>
            </a:r>
            <a:r>
              <a:rPr lang="en-US">
                <a:cs typeface="Times New Roman" pitchFamily="18" charset="0"/>
              </a:rPr>
              <a:t>.</a:t>
            </a:r>
            <a:endParaRPr lang="en-US" baseline="-2500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2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229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5" grpId="0" animBg="1"/>
      <p:bldP spid="122905" grpId="1" animBg="1"/>
      <p:bldP spid="12290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525463" y="849313"/>
            <a:ext cx="8470900" cy="646112"/>
          </a:xfrm>
        </p:spPr>
        <p:txBody>
          <a:bodyPr/>
          <a:lstStyle/>
          <a:p>
            <a:r>
              <a:rPr lang="en-US" altLang="ja-JP" sz="3600">
                <a:ea typeface="ＭＳ Ｐゴシック" charset="-128"/>
              </a:rPr>
              <a:t>42. Determinants of Demand and Supply</a:t>
            </a:r>
            <a:r>
              <a:rPr lang="en-US" altLang="ja-JP" sz="4000">
                <a:ea typeface="ＭＳ Ｐゴシック" charset="-128"/>
              </a:rPr>
              <a:t> </a:t>
            </a:r>
            <a:endParaRPr lang="en-US" sz="4000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3113" y="1530350"/>
            <a:ext cx="7772400" cy="1479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A. Determinants of Demand: Reasons for Change/Shift in Demand (</a:t>
            </a:r>
            <a:r>
              <a:rPr lang="en-US" altLang="ja-JP" b="1">
                <a:ea typeface="ＭＳ Ｐゴシック" charset="-128"/>
              </a:rPr>
              <a:t>EE</a:t>
            </a:r>
            <a:r>
              <a:rPr lang="en-US" altLang="ja-JP">
                <a:ea typeface="ＭＳ Ｐゴシック" charset="-128"/>
              </a:rPr>
              <a:t>PPIICS) A change in(∆): </a:t>
            </a:r>
            <a:endParaRPr lang="en-US"/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671513" y="3217863"/>
            <a:ext cx="82994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800" b="1">
                <a:ea typeface="ＭＳ Ｐゴシック" charset="-128"/>
              </a:rPr>
              <a:t>E</a:t>
            </a:r>
            <a:r>
              <a:rPr lang="en-US" altLang="ja-JP" sz="2800">
                <a:ea typeface="ＭＳ Ｐゴシック" charset="-128"/>
              </a:rPr>
              <a:t>xpected future prices by consumers- if they expect a change in prices to happen in the future or if a prediction is made about the future. </a:t>
            </a:r>
            <a:endParaRPr lang="en-US" sz="2800"/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671513" y="4916488"/>
            <a:ext cx="7894637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800" b="1">
                <a:ea typeface="ＭＳ Ｐゴシック" charset="-128"/>
              </a:rPr>
              <a:t>E</a:t>
            </a:r>
            <a:r>
              <a:rPr lang="en-US" altLang="ja-JP" sz="2800">
                <a:ea typeface="ＭＳ Ｐゴシック" charset="-128"/>
              </a:rPr>
              <a:t>xpected future income by consumers- if they expect a change their income to happen in the future or if a prediction is made about the future. </a:t>
            </a:r>
            <a:endParaRPr lang="en-US" sz="2800"/>
          </a:p>
        </p:txBody>
      </p:sp>
      <p:sp>
        <p:nvSpPr>
          <p:cNvPr id="123910" name="Oval 6"/>
          <p:cNvSpPr>
            <a:spLocks noChangeArrowheads="1"/>
          </p:cNvSpPr>
          <p:nvPr/>
        </p:nvSpPr>
        <p:spPr bwMode="auto">
          <a:xfrm>
            <a:off x="665163" y="3263900"/>
            <a:ext cx="417512" cy="417513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1" name="Oval 7"/>
          <p:cNvSpPr>
            <a:spLocks noChangeArrowheads="1"/>
          </p:cNvSpPr>
          <p:nvPr/>
        </p:nvSpPr>
        <p:spPr bwMode="auto">
          <a:xfrm>
            <a:off x="669925" y="4951413"/>
            <a:ext cx="417513" cy="417512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2" name="Oval 8"/>
          <p:cNvSpPr>
            <a:spLocks noChangeArrowheads="1"/>
          </p:cNvSpPr>
          <p:nvPr/>
        </p:nvSpPr>
        <p:spPr bwMode="auto">
          <a:xfrm>
            <a:off x="5478463" y="1981200"/>
            <a:ext cx="484187" cy="484188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3" name="Oval 9"/>
          <p:cNvSpPr>
            <a:spLocks noChangeArrowheads="1"/>
          </p:cNvSpPr>
          <p:nvPr/>
        </p:nvSpPr>
        <p:spPr bwMode="auto">
          <a:xfrm>
            <a:off x="5765800" y="1976438"/>
            <a:ext cx="484188" cy="484187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/>
      <p:bldP spid="123909" grpId="0"/>
      <p:bldP spid="123910" grpId="0" animBg="1"/>
      <p:bldP spid="123911" grpId="0" animBg="1"/>
      <p:bldP spid="123912" grpId="0" animBg="1"/>
      <p:bldP spid="123912" grpId="1" animBg="1"/>
      <p:bldP spid="1239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3113" y="962025"/>
            <a:ext cx="7772400" cy="1603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z="3600">
                <a:ea typeface="ＭＳ Ｐゴシック" charset="-128"/>
              </a:rPr>
              <a:t>A. Determinants of Demand: Reasons for Change/Shift in Demand (EE</a:t>
            </a:r>
            <a:r>
              <a:rPr lang="en-US" altLang="ja-JP" sz="3600" b="1">
                <a:ea typeface="ＭＳ Ｐゴシック" charset="-128"/>
              </a:rPr>
              <a:t>PP</a:t>
            </a:r>
            <a:r>
              <a:rPr lang="en-US" altLang="ja-JP" sz="3600">
                <a:ea typeface="ＭＳ Ｐゴシック" charset="-128"/>
              </a:rPr>
              <a:t>IICS) A change in(∆): </a:t>
            </a:r>
            <a:endParaRPr lang="en-US" sz="3600"/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1066800" y="3119438"/>
            <a:ext cx="6629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200" b="1">
                <a:ea typeface="ＭＳ Ｐゴシック" charset="-128"/>
              </a:rPr>
              <a:t>P</a:t>
            </a:r>
            <a:r>
              <a:rPr lang="en-US" altLang="ja-JP" sz="3200">
                <a:ea typeface="ＭＳ Ｐゴシック" charset="-128"/>
              </a:rPr>
              <a:t>opulation: Number of consumers </a:t>
            </a:r>
            <a:endParaRPr lang="en-US" sz="3200"/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1066800" y="4567238"/>
            <a:ext cx="7239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200" b="1">
                <a:ea typeface="ＭＳ Ｐゴシック" charset="-128"/>
              </a:rPr>
              <a:t>P</a:t>
            </a:r>
            <a:r>
              <a:rPr lang="en-US" altLang="ja-JP" sz="3200">
                <a:ea typeface="ＭＳ Ｐゴシック" charset="-128"/>
              </a:rPr>
              <a:t>references/Tastes- fads, fashion, new technology, etc.</a:t>
            </a:r>
            <a:endParaRPr lang="en-US" sz="3200"/>
          </a:p>
        </p:txBody>
      </p:sp>
      <p:sp>
        <p:nvSpPr>
          <p:cNvPr id="124933" name="Oval 5"/>
          <p:cNvSpPr>
            <a:spLocks noChangeArrowheads="1"/>
          </p:cNvSpPr>
          <p:nvPr/>
        </p:nvSpPr>
        <p:spPr bwMode="auto">
          <a:xfrm>
            <a:off x="1071563" y="3219450"/>
            <a:ext cx="417512" cy="417513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34" name="Oval 6"/>
          <p:cNvSpPr>
            <a:spLocks noChangeArrowheads="1"/>
          </p:cNvSpPr>
          <p:nvPr/>
        </p:nvSpPr>
        <p:spPr bwMode="auto">
          <a:xfrm>
            <a:off x="1065213" y="4668838"/>
            <a:ext cx="417512" cy="417512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35" name="Oval 7"/>
          <p:cNvSpPr>
            <a:spLocks noChangeArrowheads="1"/>
          </p:cNvSpPr>
          <p:nvPr/>
        </p:nvSpPr>
        <p:spPr bwMode="auto">
          <a:xfrm>
            <a:off x="1957388" y="1981200"/>
            <a:ext cx="484187" cy="484188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36" name="Oval 8"/>
          <p:cNvSpPr>
            <a:spLocks noChangeArrowheads="1"/>
          </p:cNvSpPr>
          <p:nvPr/>
        </p:nvSpPr>
        <p:spPr bwMode="auto">
          <a:xfrm>
            <a:off x="2244725" y="1987550"/>
            <a:ext cx="484188" cy="484188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/>
      <p:bldP spid="124932" grpId="0"/>
      <p:bldP spid="124933" grpId="0" animBg="1"/>
      <p:bldP spid="124934" grpId="0" animBg="1"/>
      <p:bldP spid="124935" grpId="0" animBg="1"/>
      <p:bldP spid="124935" grpId="1" animBg="1"/>
      <p:bldP spid="1249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93738" y="950913"/>
            <a:ext cx="7772400" cy="1797050"/>
          </a:xfrm>
        </p:spPr>
        <p:txBody>
          <a:bodyPr/>
          <a:lstStyle/>
          <a:p>
            <a:r>
              <a:rPr lang="en-US" altLang="ja-JP" sz="3600">
                <a:ea typeface="ＭＳ Ｐゴシック" charset="-128"/>
              </a:rPr>
              <a:t>A. Determinants of Demand: Reasons for Change/Shift in Demand (EEPP</a:t>
            </a:r>
            <a:r>
              <a:rPr lang="en-US" altLang="ja-JP" sz="3600" b="1">
                <a:ea typeface="ＭＳ Ｐゴシック" charset="-128"/>
              </a:rPr>
              <a:t>II</a:t>
            </a:r>
            <a:r>
              <a:rPr lang="en-US" altLang="ja-JP" sz="3600">
                <a:ea typeface="ＭＳ Ｐゴシック" charset="-128"/>
              </a:rPr>
              <a:t>CS) A change in(∆):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1066800" y="2865438"/>
            <a:ext cx="76120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200" b="1">
                <a:ea typeface="ＭＳ Ｐゴシック" charset="-128"/>
              </a:rPr>
              <a:t>I</a:t>
            </a:r>
            <a:r>
              <a:rPr lang="en-US" altLang="ja-JP" sz="3200">
                <a:ea typeface="ＭＳ Ｐゴシック" charset="-128"/>
              </a:rPr>
              <a:t>ncome (y) for Normal goods (If Y </a:t>
            </a:r>
            <a:r>
              <a:rPr lang="en-US" altLang="ja-JP" sz="3200">
                <a:ea typeface="ＭＳ Ｐゴシック" charset="-128"/>
                <a:cs typeface="Times New Roman" pitchFamily="18" charset="0"/>
              </a:rPr>
              <a:t>↑</a:t>
            </a:r>
            <a:r>
              <a:rPr lang="en-US" altLang="ja-JP" sz="3200">
                <a:ea typeface="ＭＳ Ｐゴシック" charset="-128"/>
              </a:rPr>
              <a:t> , D ↑. If Y↓, D↓) Steak, Sports Car </a:t>
            </a:r>
            <a:endParaRPr lang="en-US" sz="3200"/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1066800" y="4389438"/>
            <a:ext cx="7702550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200" b="1">
                <a:ea typeface="ＭＳ Ｐゴシック" charset="-128"/>
              </a:rPr>
              <a:t>I</a:t>
            </a:r>
            <a:r>
              <a:rPr lang="en-US" altLang="ja-JP" sz="3200">
                <a:ea typeface="ＭＳ Ｐゴシック" charset="-128"/>
              </a:rPr>
              <a:t>ncome (y) for Inferior goods (If Y ↑ , D ↓. If Y ↓, D ↑) Hamburger, Top Ramen, Subcompact </a:t>
            </a:r>
            <a:endParaRPr lang="en-US" sz="3200">
              <a:ea typeface="ＭＳ Ｐゴシック" charset="-128"/>
            </a:endParaRPr>
          </a:p>
        </p:txBody>
      </p:sp>
      <p:sp>
        <p:nvSpPr>
          <p:cNvPr id="125957" name="Oval 5"/>
          <p:cNvSpPr>
            <a:spLocks noChangeArrowheads="1"/>
          </p:cNvSpPr>
          <p:nvPr/>
        </p:nvSpPr>
        <p:spPr bwMode="auto">
          <a:xfrm>
            <a:off x="1036638" y="2947988"/>
            <a:ext cx="417512" cy="417512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958" name="Oval 6"/>
          <p:cNvSpPr>
            <a:spLocks noChangeArrowheads="1"/>
          </p:cNvSpPr>
          <p:nvPr/>
        </p:nvSpPr>
        <p:spPr bwMode="auto">
          <a:xfrm>
            <a:off x="1030288" y="4478338"/>
            <a:ext cx="417512" cy="417512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959" name="Oval 7"/>
          <p:cNvSpPr>
            <a:spLocks noChangeArrowheads="1"/>
          </p:cNvSpPr>
          <p:nvPr/>
        </p:nvSpPr>
        <p:spPr bwMode="auto">
          <a:xfrm>
            <a:off x="2328863" y="2138363"/>
            <a:ext cx="484187" cy="484187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960" name="Oval 8"/>
          <p:cNvSpPr>
            <a:spLocks noChangeArrowheads="1"/>
          </p:cNvSpPr>
          <p:nvPr/>
        </p:nvSpPr>
        <p:spPr bwMode="auto">
          <a:xfrm>
            <a:off x="2559050" y="2124075"/>
            <a:ext cx="484188" cy="484188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/>
      <p:bldP spid="125956" grpId="0"/>
      <p:bldP spid="125957" grpId="0" animBg="1"/>
      <p:bldP spid="125958" grpId="0" animBg="1"/>
      <p:bldP spid="125959" grpId="0" animBg="1"/>
      <p:bldP spid="125959" grpId="1" animBg="1"/>
      <p:bldP spid="12596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2775" y="882650"/>
            <a:ext cx="7772400" cy="1479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A. Determinants of Demand: Reasons for Change/Shift in Demand (EEPPII</a:t>
            </a:r>
            <a:r>
              <a:rPr lang="en-US" altLang="ja-JP" b="1">
                <a:ea typeface="ＭＳ Ｐゴシック" charset="-128"/>
              </a:rPr>
              <a:t>CS</a:t>
            </a:r>
            <a:r>
              <a:rPr lang="en-US" altLang="ja-JP">
                <a:ea typeface="ＭＳ Ｐゴシック" charset="-128"/>
              </a:rPr>
              <a:t>) A change in(∆): </a:t>
            </a:r>
            <a:endParaRPr lang="en-US"/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657225" y="2565400"/>
            <a:ext cx="8323263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800">
                <a:ea typeface="ＭＳ Ｐゴシック" charset="-128"/>
              </a:rPr>
              <a:t>Price of </a:t>
            </a:r>
            <a:r>
              <a:rPr lang="en-US" altLang="ja-JP" sz="2800" b="1">
                <a:ea typeface="ＭＳ Ｐゴシック" charset="-128"/>
              </a:rPr>
              <a:t>C</a:t>
            </a:r>
            <a:r>
              <a:rPr lang="en-US" altLang="ja-JP" sz="2800">
                <a:ea typeface="ＭＳ Ｐゴシック" charset="-128"/>
              </a:rPr>
              <a:t>omplements- things that go together: ketchup and fries; movies and popcorn, cars and gasoline (If P of Complement ↑, D for other good </a:t>
            </a:r>
            <a:r>
              <a:rPr lang="en-US" altLang="ja-JP" sz="2800">
                <a:ea typeface="ＭＳ Ｐゴシック" charset="-128"/>
                <a:cs typeface="Times New Roman" pitchFamily="18" charset="0"/>
              </a:rPr>
              <a:t>↓</a:t>
            </a:r>
            <a:r>
              <a:rPr lang="en-US" altLang="ja-JP" sz="2800">
                <a:ea typeface="ＭＳ Ｐゴシック" charset="-128"/>
              </a:rPr>
              <a:t>) (If P of A ↑, D for B ↓). </a:t>
            </a:r>
            <a:endParaRPr lang="en-US" sz="2800">
              <a:ea typeface="ＭＳ Ｐゴシック" charset="-128"/>
            </a:endParaRPr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646113" y="4857750"/>
            <a:ext cx="83089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800">
                <a:ea typeface="ＭＳ Ｐゴシック" charset="-128"/>
              </a:rPr>
              <a:t>Price of </a:t>
            </a:r>
            <a:r>
              <a:rPr lang="en-US" altLang="ja-JP" sz="2800" b="1">
                <a:ea typeface="ＭＳ Ｐゴシック" charset="-128"/>
              </a:rPr>
              <a:t>S</a:t>
            </a:r>
            <a:r>
              <a:rPr lang="en-US" altLang="ja-JP" sz="2800">
                <a:ea typeface="ＭＳ Ｐゴシック" charset="-128"/>
              </a:rPr>
              <a:t>ubstitutes- things that replace each other: pork v. beef, pinto beans vs. black beans, TV shows and video rentals  (If P of Substitute ↑, D for other good ↑) (If P of A ↑, D for B ↑). </a:t>
            </a:r>
            <a:endParaRPr lang="en-US" sz="2800">
              <a:ea typeface="ＭＳ Ｐゴシック" charset="-128"/>
            </a:endParaRPr>
          </a:p>
        </p:txBody>
      </p:sp>
      <p:sp>
        <p:nvSpPr>
          <p:cNvPr id="126981" name="Oval 5"/>
          <p:cNvSpPr>
            <a:spLocks noChangeArrowheads="1"/>
          </p:cNvSpPr>
          <p:nvPr/>
        </p:nvSpPr>
        <p:spPr bwMode="auto">
          <a:xfrm>
            <a:off x="1884363" y="2632075"/>
            <a:ext cx="417512" cy="417513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82" name="Oval 6"/>
          <p:cNvSpPr>
            <a:spLocks noChangeArrowheads="1"/>
          </p:cNvSpPr>
          <p:nvPr/>
        </p:nvSpPr>
        <p:spPr bwMode="auto">
          <a:xfrm>
            <a:off x="1833563" y="4918075"/>
            <a:ext cx="417512" cy="417513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83" name="Oval 7"/>
          <p:cNvSpPr>
            <a:spLocks noChangeArrowheads="1"/>
          </p:cNvSpPr>
          <p:nvPr/>
        </p:nvSpPr>
        <p:spPr bwMode="auto">
          <a:xfrm>
            <a:off x="6584950" y="1336675"/>
            <a:ext cx="484188" cy="484188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84" name="Oval 8"/>
          <p:cNvSpPr>
            <a:spLocks noChangeArrowheads="1"/>
          </p:cNvSpPr>
          <p:nvPr/>
        </p:nvSpPr>
        <p:spPr bwMode="auto">
          <a:xfrm>
            <a:off x="6827838" y="1331913"/>
            <a:ext cx="484187" cy="484187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/>
      <p:bldP spid="126980" grpId="0"/>
      <p:bldP spid="126981" grpId="0" animBg="1"/>
      <p:bldP spid="126982" grpId="0" animBg="1"/>
      <p:bldP spid="126983" grpId="0" animBg="1"/>
      <p:bldP spid="126983" grpId="1" animBg="1"/>
      <p:bldP spid="12698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717550" y="838200"/>
            <a:ext cx="7772400" cy="781050"/>
          </a:xfrm>
        </p:spPr>
        <p:txBody>
          <a:bodyPr/>
          <a:lstStyle/>
          <a:p>
            <a:r>
              <a:rPr lang="en-US" altLang="ja-JP" sz="3600">
                <a:ea typeface="ＭＳ Ｐゴシック" charset="-128"/>
              </a:rPr>
              <a:t>42. Determinants of Demand and Supply</a:t>
            </a:r>
            <a:r>
              <a:rPr lang="en-US" altLang="ja-JP" sz="4000">
                <a:ea typeface="ＭＳ Ｐゴシック" charset="-128"/>
              </a:rPr>
              <a:t> </a:t>
            </a:r>
            <a:endParaRPr lang="en-US" sz="400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8663" y="1606550"/>
            <a:ext cx="8223250" cy="1479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B. Determinants of Supply: Reasons for change/Shift in Supply (</a:t>
            </a:r>
            <a:r>
              <a:rPr lang="en-US" altLang="ja-JP" b="1">
                <a:ea typeface="ＭＳ Ｐゴシック" charset="-128"/>
              </a:rPr>
              <a:t>FoR</a:t>
            </a:r>
            <a:r>
              <a:rPr lang="en-US" altLang="ja-JP">
                <a:ea typeface="ＭＳ Ｐゴシック" charset="-128"/>
              </a:rPr>
              <a:t> RENT) A change in(∆): </a:t>
            </a:r>
            <a:endParaRPr lang="en-US"/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671513" y="3216275"/>
            <a:ext cx="8199437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800">
                <a:ea typeface="ＭＳ Ｐゴシック" charset="-128"/>
              </a:rPr>
              <a:t>cost of </a:t>
            </a:r>
            <a:r>
              <a:rPr lang="en-US" altLang="ja-JP" sz="2800" b="1">
                <a:ea typeface="ＭＳ Ｐゴシック" charset="-128"/>
              </a:rPr>
              <a:t>F</a:t>
            </a:r>
            <a:r>
              <a:rPr lang="en-US" altLang="ja-JP" sz="2800">
                <a:ea typeface="ＭＳ Ｐゴシック" charset="-128"/>
              </a:rPr>
              <a:t>actors of Production- Acts of Nature; fire, flood, hurricane, drought, etc. or events outside the control of the business, i.e. war, strikes, government taxes/ regulations. </a:t>
            </a:r>
            <a:endParaRPr lang="en-US" sz="2800"/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671513" y="5273675"/>
            <a:ext cx="8218487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800">
                <a:ea typeface="ＭＳ Ｐゴシック" charset="-128"/>
              </a:rPr>
              <a:t>prices of </a:t>
            </a:r>
            <a:r>
              <a:rPr lang="en-US" altLang="ja-JP" sz="2800" b="1">
                <a:ea typeface="ＭＳ Ｐゴシック" charset="-128"/>
              </a:rPr>
              <a:t>R</a:t>
            </a:r>
            <a:r>
              <a:rPr lang="en-US" altLang="ja-JP" sz="2800">
                <a:ea typeface="ＭＳ Ｐゴシック" charset="-128"/>
              </a:rPr>
              <a:t>elated goods/ substitutes in production (If Price of Substitute </a:t>
            </a:r>
            <a:r>
              <a:rPr lang="en-US" altLang="ja-JP" sz="2800">
                <a:ea typeface="ＭＳ Ｐゴシック" charset="-128"/>
                <a:cs typeface="Times New Roman" pitchFamily="18" charset="0"/>
              </a:rPr>
              <a:t>↑</a:t>
            </a:r>
            <a:r>
              <a:rPr lang="en-US" altLang="ja-JP" sz="2800">
                <a:ea typeface="ＭＳ Ｐゴシック" charset="-128"/>
              </a:rPr>
              <a:t>, S of good ↓), soccer balls v. volleyballs </a:t>
            </a:r>
            <a:endParaRPr lang="en-US" sz="2800"/>
          </a:p>
        </p:txBody>
      </p:sp>
      <p:sp>
        <p:nvSpPr>
          <p:cNvPr id="128006" name="Oval 6"/>
          <p:cNvSpPr>
            <a:spLocks noChangeArrowheads="1"/>
          </p:cNvSpPr>
          <p:nvPr/>
        </p:nvSpPr>
        <p:spPr bwMode="auto">
          <a:xfrm>
            <a:off x="1703388" y="3287713"/>
            <a:ext cx="417512" cy="417512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07" name="Oval 7"/>
          <p:cNvSpPr>
            <a:spLocks noChangeArrowheads="1"/>
          </p:cNvSpPr>
          <p:nvPr/>
        </p:nvSpPr>
        <p:spPr bwMode="auto">
          <a:xfrm>
            <a:off x="2014538" y="5335588"/>
            <a:ext cx="417512" cy="417512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08" name="Oval 8"/>
          <p:cNvSpPr>
            <a:spLocks noChangeArrowheads="1"/>
          </p:cNvSpPr>
          <p:nvPr/>
        </p:nvSpPr>
        <p:spPr bwMode="auto">
          <a:xfrm>
            <a:off x="5138738" y="2071688"/>
            <a:ext cx="484187" cy="484187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09" name="Oval 9"/>
          <p:cNvSpPr>
            <a:spLocks noChangeArrowheads="1"/>
          </p:cNvSpPr>
          <p:nvPr/>
        </p:nvSpPr>
        <p:spPr bwMode="auto">
          <a:xfrm>
            <a:off x="5608638" y="2066925"/>
            <a:ext cx="484187" cy="484188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4" grpId="0"/>
      <p:bldP spid="128005" grpId="0"/>
      <p:bldP spid="128006" grpId="0" animBg="1"/>
      <p:bldP spid="128007" grpId="0" animBg="1"/>
      <p:bldP spid="128008" grpId="0" animBg="1"/>
      <p:bldP spid="128008" grpId="1" animBg="1"/>
      <p:bldP spid="12800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4838" y="882650"/>
            <a:ext cx="7816850" cy="1693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z="3600">
                <a:ea typeface="ＭＳ Ｐゴシック" charset="-128"/>
              </a:rPr>
              <a:t>B. Determinants of Supply: Reasons for change/Shift in Supply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3600">
                <a:ea typeface="ＭＳ Ｐゴシック" charset="-128"/>
              </a:rPr>
              <a:t>(FoR </a:t>
            </a:r>
            <a:r>
              <a:rPr lang="en-US" altLang="ja-JP" sz="3600" b="1">
                <a:ea typeface="ＭＳ Ｐゴシック" charset="-128"/>
              </a:rPr>
              <a:t>RE</a:t>
            </a:r>
            <a:r>
              <a:rPr lang="en-US" altLang="ja-JP" sz="3600">
                <a:ea typeface="ＭＳ Ｐゴシック" charset="-128"/>
              </a:rPr>
              <a:t>NT) A change in(∆): </a:t>
            </a:r>
            <a:endParaRPr lang="en-US" sz="3600"/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727075" y="2590800"/>
            <a:ext cx="7848600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200">
                <a:ea typeface="ＭＳ Ｐゴシック" charset="-128"/>
              </a:rPr>
              <a:t>prices of </a:t>
            </a:r>
            <a:r>
              <a:rPr lang="en-US" altLang="ja-JP" sz="3200" b="1">
                <a:ea typeface="ＭＳ Ｐゴシック" charset="-128"/>
              </a:rPr>
              <a:t>R</a:t>
            </a:r>
            <a:r>
              <a:rPr lang="en-US" altLang="ja-JP" sz="3200">
                <a:ea typeface="ＭＳ Ｐゴシック" charset="-128"/>
              </a:rPr>
              <a:t>elated goods/ complements in production (If P of Complement </a:t>
            </a:r>
            <a:r>
              <a:rPr lang="en-US" altLang="ja-JP" sz="3200">
                <a:ea typeface="ＭＳ Ｐゴシック" charset="-128"/>
                <a:cs typeface="Times New Roman" pitchFamily="18" charset="0"/>
              </a:rPr>
              <a:t>↑</a:t>
            </a:r>
            <a:r>
              <a:rPr lang="en-US" altLang="ja-JP" sz="3200">
                <a:ea typeface="ＭＳ Ｐゴシック" charset="-128"/>
              </a:rPr>
              <a:t>, S of good ↑), copper and turquoise (a byproduct of copper production) </a:t>
            </a:r>
            <a:endParaRPr lang="en-US" sz="3200">
              <a:ea typeface="ＭＳ Ｐゴシック" charset="-128"/>
            </a:endParaRPr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727075" y="5003800"/>
            <a:ext cx="7924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200" b="1">
                <a:ea typeface="ＭＳ Ｐゴシック" charset="-128"/>
              </a:rPr>
              <a:t>E</a:t>
            </a:r>
            <a:r>
              <a:rPr lang="en-US" altLang="ja-JP" sz="3200">
                <a:ea typeface="ＭＳ Ｐゴシック" charset="-128"/>
              </a:rPr>
              <a:t>xpected future price or income- IT DEPENDS! </a:t>
            </a:r>
            <a:endParaRPr lang="en-US" sz="3200"/>
          </a:p>
        </p:txBody>
      </p:sp>
      <p:sp>
        <p:nvSpPr>
          <p:cNvPr id="129029" name="Oval 5"/>
          <p:cNvSpPr>
            <a:spLocks noChangeArrowheads="1"/>
          </p:cNvSpPr>
          <p:nvPr/>
        </p:nvSpPr>
        <p:spPr bwMode="auto">
          <a:xfrm>
            <a:off x="2266950" y="2698750"/>
            <a:ext cx="417513" cy="417513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9030" name="Oval 6"/>
          <p:cNvSpPr>
            <a:spLocks noChangeArrowheads="1"/>
          </p:cNvSpPr>
          <p:nvPr/>
        </p:nvSpPr>
        <p:spPr bwMode="auto">
          <a:xfrm>
            <a:off x="749300" y="5099050"/>
            <a:ext cx="417513" cy="417513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9031" name="Oval 7"/>
          <p:cNvSpPr>
            <a:spLocks noChangeArrowheads="1"/>
          </p:cNvSpPr>
          <p:nvPr/>
        </p:nvSpPr>
        <p:spPr bwMode="auto">
          <a:xfrm>
            <a:off x="1673225" y="2005013"/>
            <a:ext cx="484188" cy="484187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9032" name="Oval 8"/>
          <p:cNvSpPr>
            <a:spLocks noChangeArrowheads="1"/>
          </p:cNvSpPr>
          <p:nvPr/>
        </p:nvSpPr>
        <p:spPr bwMode="auto">
          <a:xfrm>
            <a:off x="2006600" y="2009775"/>
            <a:ext cx="484188" cy="484188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/>
      <p:bldP spid="129028" grpId="0"/>
      <p:bldP spid="129029" grpId="0" animBg="1"/>
      <p:bldP spid="129030" grpId="0" animBg="1"/>
      <p:bldP spid="129031" grpId="0" animBg="1"/>
      <p:bldP spid="129031" grpId="1" animBg="1"/>
      <p:bldP spid="1290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66750" y="914400"/>
            <a:ext cx="7861300" cy="1693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z="3600">
                <a:ea typeface="ＭＳ Ｐゴシック" charset="-128"/>
              </a:rPr>
              <a:t>B. Determinants of Supply: Reasons for change/Shift in Supply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3600">
                <a:ea typeface="ＭＳ Ｐゴシック" charset="-128"/>
              </a:rPr>
              <a:t>(FoR RE</a:t>
            </a:r>
            <a:r>
              <a:rPr lang="en-US" altLang="ja-JP" sz="3600" b="1">
                <a:ea typeface="ＭＳ Ｐゴシック" charset="-128"/>
              </a:rPr>
              <a:t>NT</a:t>
            </a:r>
            <a:r>
              <a:rPr lang="en-US" altLang="ja-JP" sz="3600">
                <a:ea typeface="ＭＳ Ｐゴシック" charset="-128"/>
              </a:rPr>
              <a:t>) A change in(∆): </a:t>
            </a:r>
            <a:endParaRPr lang="en-US" sz="3600"/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700088" y="3055938"/>
            <a:ext cx="7848600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200" b="1">
                <a:ea typeface="ＭＳ Ｐゴシック" charset="-128"/>
              </a:rPr>
              <a:t>N</a:t>
            </a:r>
            <a:r>
              <a:rPr lang="en-US" altLang="ja-JP" sz="3200">
                <a:ea typeface="ＭＳ Ｐゴシック" charset="-128"/>
              </a:rPr>
              <a:t>umber of suppliers in the market- More companies enter a market when lots of profit is being made and vice versa. </a:t>
            </a:r>
            <a:endParaRPr lang="en-US" sz="3200"/>
          </a:p>
        </p:txBody>
      </p:sp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712788" y="4792663"/>
            <a:ext cx="7924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3200" b="1">
                <a:ea typeface="ＭＳ Ｐゴシック" charset="-128"/>
              </a:rPr>
              <a:t>T</a:t>
            </a:r>
            <a:r>
              <a:rPr lang="en-US" altLang="ja-JP" sz="3200">
                <a:ea typeface="ＭＳ Ｐゴシック" charset="-128"/>
              </a:rPr>
              <a:t>echnology- More tech leads to more efficiency. </a:t>
            </a:r>
            <a:endParaRPr lang="en-US" sz="3200"/>
          </a:p>
        </p:txBody>
      </p:sp>
      <p:sp>
        <p:nvSpPr>
          <p:cNvPr id="130053" name="Oval 5"/>
          <p:cNvSpPr>
            <a:spLocks noChangeArrowheads="1"/>
          </p:cNvSpPr>
          <p:nvPr/>
        </p:nvSpPr>
        <p:spPr bwMode="auto">
          <a:xfrm>
            <a:off x="720725" y="3152775"/>
            <a:ext cx="417513" cy="417513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54" name="Oval 6"/>
          <p:cNvSpPr>
            <a:spLocks noChangeArrowheads="1"/>
          </p:cNvSpPr>
          <p:nvPr/>
        </p:nvSpPr>
        <p:spPr bwMode="auto">
          <a:xfrm>
            <a:off x="725488" y="4884738"/>
            <a:ext cx="417512" cy="417512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55" name="Oval 7"/>
          <p:cNvSpPr>
            <a:spLocks noChangeArrowheads="1"/>
          </p:cNvSpPr>
          <p:nvPr/>
        </p:nvSpPr>
        <p:spPr bwMode="auto">
          <a:xfrm>
            <a:off x="2322513" y="2047875"/>
            <a:ext cx="484187" cy="484188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56" name="Oval 8"/>
          <p:cNvSpPr>
            <a:spLocks noChangeArrowheads="1"/>
          </p:cNvSpPr>
          <p:nvPr/>
        </p:nvSpPr>
        <p:spPr bwMode="auto">
          <a:xfrm>
            <a:off x="2643188" y="2054225"/>
            <a:ext cx="484187" cy="484188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/>
      <p:bldP spid="130052" grpId="0"/>
      <p:bldP spid="130053" grpId="0" animBg="1"/>
      <p:bldP spid="130054" grpId="0" animBg="1"/>
      <p:bldP spid="130055" grpId="0" animBg="1"/>
      <p:bldP spid="130055" grpId="1" animBg="1"/>
      <p:bldP spid="130056" grpId="0" animBg="1"/>
    </p:bldLst>
  </p:timing>
</p:sld>
</file>

<file path=ppt/theme/theme1.xml><?xml version="1.0" encoding="utf-8"?>
<a:theme xmlns:a="http://schemas.openxmlformats.org/drawingml/2006/main" name="Nature">
  <a:themeElements>
    <a:clrScheme name="Nature 2">
      <a:dk1>
        <a:srgbClr val="5B5249"/>
      </a:dk1>
      <a:lt1>
        <a:srgbClr val="FFFFFF"/>
      </a:lt1>
      <a:dk2>
        <a:srgbClr val="2A3D7A"/>
      </a:dk2>
      <a:lt2>
        <a:srgbClr val="CEC8BA"/>
      </a:lt2>
      <a:accent1>
        <a:srgbClr val="C9DDF1"/>
      </a:accent1>
      <a:accent2>
        <a:srgbClr val="FAC164"/>
      </a:accent2>
      <a:accent3>
        <a:srgbClr val="FFFFFF"/>
      </a:accent3>
      <a:accent4>
        <a:srgbClr val="4C453D"/>
      </a:accent4>
      <a:accent5>
        <a:srgbClr val="E1EBF7"/>
      </a:accent5>
      <a:accent6>
        <a:srgbClr val="E3AF5A"/>
      </a:accent6>
      <a:hlink>
        <a:srgbClr val="B0AE6A"/>
      </a:hlink>
      <a:folHlink>
        <a:srgbClr val="C3E684"/>
      </a:folHlink>
    </a:clrScheme>
    <a:fontScheme name="Natur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Designs\Nature.pot</Template>
  <TotalTime>2789</TotalTime>
  <Words>914</Words>
  <Application>Microsoft Office PowerPoint</Application>
  <PresentationFormat>On-screen Show (4:3)</PresentationFormat>
  <Paragraphs>123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Times</vt:lpstr>
      <vt:lpstr>Times New Roman</vt:lpstr>
      <vt:lpstr>Wingdings</vt:lpstr>
      <vt:lpstr>ＭＳ Ｐゴシック</vt:lpstr>
      <vt:lpstr>Nature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42. Determinants of Demand and Supply </vt:lpstr>
      <vt:lpstr>PowerPoint Presentation</vt:lpstr>
      <vt:lpstr>PowerPoint Presentation</vt:lpstr>
      <vt:lpstr>PowerPoint Presentation</vt:lpstr>
      <vt:lpstr>42. Determinants of Demand and Supply </vt:lpstr>
      <vt:lpstr>PowerPoint Presentation</vt:lpstr>
      <vt:lpstr>PowerPoint Presentation</vt:lpstr>
    </vt:vector>
  </TitlesOfParts>
  <Company>PUHSD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5 Powers of Economic Thinking (dun dun dun!!!)</dc:title>
  <dc:creator>Central High School</dc:creator>
  <cp:lastModifiedBy>McWenie, Matthew</cp:lastModifiedBy>
  <cp:revision>114</cp:revision>
  <dcterms:created xsi:type="dcterms:W3CDTF">2004-05-12T17:38:19Z</dcterms:created>
  <dcterms:modified xsi:type="dcterms:W3CDTF">2011-12-13T21:17:14Z</dcterms:modified>
</cp:coreProperties>
</file>